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95"/>
  </p:notesMasterIdLst>
  <p:sldIdLst>
    <p:sldId id="256" r:id="rId3"/>
    <p:sldId id="345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257" r:id="rId31"/>
    <p:sldId id="258" r:id="rId32"/>
    <p:sldId id="259" r:id="rId33"/>
    <p:sldId id="260" r:id="rId34"/>
    <p:sldId id="346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47" r:id="rId54"/>
    <p:sldId id="321" r:id="rId55"/>
    <p:sldId id="322" r:id="rId56"/>
    <p:sldId id="323" r:id="rId57"/>
    <p:sldId id="325" r:id="rId58"/>
    <p:sldId id="326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261" r:id="rId67"/>
    <p:sldId id="262" r:id="rId68"/>
    <p:sldId id="263" r:id="rId69"/>
    <p:sldId id="264" r:id="rId70"/>
    <p:sldId id="265" r:id="rId71"/>
    <p:sldId id="266" r:id="rId72"/>
    <p:sldId id="267" r:id="rId73"/>
    <p:sldId id="268" r:id="rId74"/>
    <p:sldId id="269" r:id="rId75"/>
    <p:sldId id="270" r:id="rId76"/>
    <p:sldId id="271" r:id="rId77"/>
    <p:sldId id="272" r:id="rId78"/>
    <p:sldId id="273" r:id="rId79"/>
    <p:sldId id="274" r:id="rId80"/>
    <p:sldId id="275" r:id="rId81"/>
    <p:sldId id="276" r:id="rId82"/>
    <p:sldId id="277" r:id="rId83"/>
    <p:sldId id="278" r:id="rId84"/>
    <p:sldId id="279" r:id="rId85"/>
    <p:sldId id="280" r:id="rId86"/>
    <p:sldId id="281" r:id="rId87"/>
    <p:sldId id="282" r:id="rId88"/>
    <p:sldId id="283" r:id="rId89"/>
    <p:sldId id="284" r:id="rId90"/>
    <p:sldId id="285" r:id="rId91"/>
    <p:sldId id="286" r:id="rId92"/>
    <p:sldId id="287" r:id="rId93"/>
    <p:sldId id="300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80515" autoAdjust="0"/>
  </p:normalViewPr>
  <p:slideViewPr>
    <p:cSldViewPr snapToGrid="0" snapToObjects="1">
      <p:cViewPr varScale="1">
        <p:scale>
          <a:sx n="69" d="100"/>
          <a:sy n="69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notesMaster" Target="notesMasters/notes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0934A-9B20-6F4B-865C-5072580D2CE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2A00D-2D18-5043-A0D1-D35E9D85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5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7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55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D16CF-C712-493E-A95A-BF2F95C4F62F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35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 smtClean="0"/>
              <a:t>In the definition of deadlock we assume the set of processes contains at least two processes.</a:t>
            </a:r>
          </a:p>
          <a:p>
            <a:pPr lvl="1"/>
            <a:r>
              <a:rPr lang="en-US" altLang="zh-CN" dirty="0" smtClean="0"/>
              <a:t>—	A single process can deadlock itself, however, this is most likely a programmer error and there is little that the OS can do here. </a:t>
            </a:r>
          </a:p>
          <a:p>
            <a:endParaRPr lang="en-US" altLang="zh-CN" dirty="0" smtClean="0"/>
          </a:p>
          <a:p>
            <a:pPr>
              <a:spcAft>
                <a:spcPts val="568"/>
              </a:spcAft>
            </a:pPr>
            <a:r>
              <a:rPr lang="en-US" altLang="zh-CN" dirty="0" smtClean="0"/>
              <a:t>Contrast deadlock with starvation (in the context of scheduling):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/>
              <a:t>—	When processes are deadlocked they are all in the </a:t>
            </a:r>
            <a:r>
              <a:rPr lang="en-US" altLang="zh-CN" i="1" dirty="0" smtClean="0"/>
              <a:t>waiting</a:t>
            </a:r>
            <a:r>
              <a:rPr lang="en-US" altLang="zh-CN" dirty="0" smtClean="0"/>
              <a:t> state.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/>
              <a:t>—	When a process is being starved it is continually in the </a:t>
            </a:r>
            <a:r>
              <a:rPr lang="en-US" altLang="zh-CN" i="1" dirty="0" smtClean="0"/>
              <a:t>ready</a:t>
            </a:r>
            <a:r>
              <a:rPr lang="en-US" altLang="zh-CN" dirty="0" smtClean="0"/>
              <a:t> state.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/>
              <a:t>—	Moreover, unlike deadlock, it is possible for a starved process to make the transition to the </a:t>
            </a:r>
            <a:r>
              <a:rPr lang="en-US" altLang="zh-CN" i="1" dirty="0" smtClean="0"/>
              <a:t>running</a:t>
            </a:r>
            <a:r>
              <a:rPr lang="en-US" altLang="zh-CN" dirty="0" smtClean="0"/>
              <a:t> state. It’s just that entities in the system are conspiring to ensure that this transition never occurs.</a:t>
            </a:r>
          </a:p>
          <a:p>
            <a:pPr lvl="1"/>
            <a:r>
              <a:rPr lang="en-US" altLang="zh-CN" dirty="0" smtClean="0"/>
              <a:t>—	When processes deadlock, it is a provable certainty that a state transition can never occur.</a:t>
            </a:r>
          </a:p>
          <a:p>
            <a:endParaRPr lang="zh-CN" altLang="en-US" dirty="0" smtClean="0"/>
          </a:p>
        </p:txBody>
      </p:sp>
      <p:sp>
        <p:nvSpPr>
          <p:cNvPr id="50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75062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0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51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4FB0-F643-4A4C-9896-D3F7F9575C08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38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smtClean="0">
                <a:latin typeface="Times New Roman" charset="0"/>
              </a:rPr>
              <a:t>For allocation edges, the edge is from a resource node (and not from an instance of the resource), to a process node.</a:t>
            </a:r>
          </a:p>
          <a:p>
            <a:pPr lvl="1"/>
            <a:r>
              <a:rPr lang="en-US" altLang="zh-CN" smtClean="0">
                <a:latin typeface="Times New Roman" charset="0"/>
              </a:rPr>
              <a:t>—	Resource instances are not nodes.  They are an annotation.</a:t>
            </a:r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FF8D2-CA1F-4C15-B1D6-6ED709BD5380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39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Are these serially reusable or consumable resources?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Serially reusable!  There are reused serially by processes.</a:t>
            </a:r>
          </a:p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How do you read this graph?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3 memory frames are allocated to the PostScript interpreter.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The frame buffer is allocated to the visualization process.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The visualization process is requesting memory.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The PostScript interpreter is requesting the frame buffer.</a:t>
            </a:r>
          </a:p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This system is deadlocked.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A set of processes are waiting for an event that can only be generated by another process in the set.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But note that not all the processes are waiting for the same event.</a:t>
            </a:r>
            <a:br>
              <a:rPr lang="en-US" altLang="zh-CN" dirty="0" smtClean="0">
                <a:latin typeface="Times New Roman" charset="0"/>
              </a:rPr>
            </a:br>
            <a:r>
              <a:rPr lang="en-US" altLang="zh-CN" dirty="0" smtClean="0">
                <a:latin typeface="Times New Roman" charset="0"/>
              </a:rPr>
              <a:t>(There are several events (2 in this case) that can </a:t>
            </a:r>
            <a:r>
              <a:rPr lang="en-US" altLang="zh-CN" dirty="0" err="1" smtClean="0">
                <a:latin typeface="Times New Roman" charset="0"/>
              </a:rPr>
              <a:t>undeadlock</a:t>
            </a:r>
            <a:r>
              <a:rPr lang="en-US" altLang="zh-CN" dirty="0" smtClean="0">
                <a:latin typeface="Times New Roman" charset="0"/>
              </a:rPr>
              <a:t> the system.)</a:t>
            </a:r>
          </a:p>
        </p:txBody>
      </p:sp>
      <p:sp>
        <p:nvSpPr>
          <p:cNvPr id="43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9537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B4F7E-56A7-46BC-801C-069432256E56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40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 smtClean="0">
                <a:latin typeface="Times New Roman" charset="0"/>
              </a:rPr>
              <a:t>This Theorem says that a cycle in a resource allocation graph is a necessary condition for deadlock to occur.</a:t>
            </a:r>
          </a:p>
          <a:p>
            <a:endParaRPr lang="en-US" altLang="zh-CN" dirty="0" smtClean="0">
              <a:latin typeface="Times New Roman" charset="0"/>
            </a:endParaRPr>
          </a:p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In this example, these processes are not deadlocked.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The memory request can be satisfied.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Thus a cycle is not a sufficient condition for deadlock.</a:t>
            </a:r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62887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D403B-B388-4261-BF6C-C660854FEB64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41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smtClean="0">
                <a:latin typeface="Times New Roman" charset="0"/>
              </a:rPr>
              <a:t>For the special case of single-unit resources, a cycle is a necessary and sufficient condition for deadlock.</a:t>
            </a:r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774DC-1539-49DC-A015-565572212E02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42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 smtClean="0">
                <a:latin typeface="Times New Roman" charset="0"/>
              </a:rPr>
              <a:t>The precise conditions for deadlock can be expressed in terms of a graph (</a:t>
            </a:r>
            <a:r>
              <a:rPr lang="en-US" altLang="zh-CN" i="1" dirty="0" smtClean="0">
                <a:latin typeface="Times New Roman" charset="0"/>
              </a:rPr>
              <a:t>cliques</a:t>
            </a:r>
            <a:r>
              <a:rPr lang="en-US" altLang="zh-CN" dirty="0" smtClean="0">
                <a:latin typeface="Times New Roman" charset="0"/>
              </a:rPr>
              <a:t> and </a:t>
            </a:r>
            <a:r>
              <a:rPr lang="en-US" altLang="zh-CN" i="1" dirty="0" smtClean="0">
                <a:latin typeface="Times New Roman" charset="0"/>
              </a:rPr>
              <a:t>knots</a:t>
            </a:r>
            <a:r>
              <a:rPr lang="en-US" altLang="zh-CN" dirty="0" smtClean="0">
                <a:latin typeface="Times New Roman" charset="0"/>
              </a:rPr>
              <a:t>).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For our purposes we’ll use a more operational definition of deadlock.</a:t>
            </a:r>
          </a:p>
          <a:p>
            <a:endParaRPr lang="en-US" altLang="zh-CN" dirty="0" smtClean="0">
              <a:latin typeface="Times New Roman" charset="0"/>
            </a:endParaRPr>
          </a:p>
          <a:p>
            <a:r>
              <a:rPr lang="en-US" altLang="zh-CN" dirty="0" smtClean="0">
                <a:latin typeface="Times New Roman" charset="0"/>
              </a:rPr>
              <a:t>Note that circular waiting does not imply hold-and-wait (that is, we need both conditions).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Circular waiting does not imply that any resources have actually been allocated (that any process actually holds a resource).</a:t>
            </a:r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29DD8-9BFB-48C7-8CF4-520F7F177E7E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43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Deadlock prevention: Guarantee (by the design of the system) that deadlock can never occur.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 Thus one need not worry how resources are allocated.</a:t>
            </a:r>
          </a:p>
          <a:p>
            <a:pPr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How easy/hard is this to do?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Prevention is not likely to be possible in general.</a:t>
            </a:r>
          </a:p>
          <a:p>
            <a:pPr lvl="1">
              <a:spcAft>
                <a:spcPts val="568"/>
              </a:spcAft>
            </a:pPr>
            <a:r>
              <a:rPr lang="en-US" altLang="zh-CN" dirty="0" smtClean="0">
                <a:latin typeface="Times New Roman" charset="0"/>
              </a:rPr>
              <a:t>—	Mutual exclusion and non-preemptive use are properties that are inherent to the resource and the OS can’t change.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At best the OS can only effect the hold-and-wait and circular waiting conditions.</a:t>
            </a:r>
          </a:p>
          <a:p>
            <a:pPr lvl="1"/>
            <a:endParaRPr lang="en-US" altLang="zh-CN" dirty="0" smtClean="0">
              <a:latin typeface="Times New Roman" charset="0"/>
            </a:endParaRPr>
          </a:p>
          <a:p>
            <a:r>
              <a:rPr lang="en-US" altLang="zh-CN" dirty="0" smtClean="0">
                <a:latin typeface="Times New Roman" charset="0"/>
              </a:rPr>
              <a:t>Deadlock avoidance: Deadlock will be possible but we’ll continually check to ensure that it does not occur.</a:t>
            </a:r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520B2-629C-4B12-A0CE-F1E3B2AFCD05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44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dirty="0" smtClean="0">
                <a:latin typeface="Times New Roman" charset="0"/>
              </a:rPr>
              <a:t>Where to start when aborting processes?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Low priority processes.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Processes with the most resources allocated.</a:t>
            </a:r>
          </a:p>
          <a:p>
            <a:r>
              <a:rPr lang="en-US" altLang="zh-CN" dirty="0" smtClean="0">
                <a:latin typeface="Times New Roman" charset="0"/>
              </a:rPr>
              <a:t>Similar set of issues when trying to stop a system from thrashing…</a:t>
            </a:r>
          </a:p>
          <a:p>
            <a:endParaRPr lang="en-US" altLang="zh-CN" dirty="0" smtClean="0">
              <a:latin typeface="Times New Roman" charset="0"/>
            </a:endParaRPr>
          </a:p>
          <a:p>
            <a:r>
              <a:rPr lang="en-US" altLang="zh-CN" dirty="0" smtClean="0">
                <a:latin typeface="Times New Roman" charset="0"/>
              </a:rPr>
              <a:t>A new approach is to checkpoint processes periodically and then “roll back” processes to the point of their last checkpoint rather than abort them completely.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—	A roll-back is a form of partial abort.</a:t>
            </a:r>
          </a:p>
        </p:txBody>
      </p:sp>
      <p:sp>
        <p:nvSpPr>
          <p:cNvPr id="481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510574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38745-C730-4E52-B71C-5B50EE334CCE}" type="slidenum">
              <a:rPr lang="zh-CN" altLang="en-US">
                <a:solidFill>
                  <a:prstClr val="black"/>
                </a:solidFill>
                <a:ea typeface="宋体"/>
              </a:rPr>
              <a:pPr/>
              <a:t>45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24703"/>
            <a:ext cx="6832700" cy="3822095"/>
          </a:xfrm>
          <a:noFill/>
          <a:ln/>
        </p:spPr>
        <p:txBody>
          <a:bodyPr lIns="85592" tIns="42045" rIns="85592" bIns="42045"/>
          <a:lstStyle/>
          <a:p>
            <a:r>
              <a:rPr lang="en-US" altLang="zh-CN" smtClean="0">
                <a:latin typeface="Times New Roman" charset="0"/>
              </a:rPr>
              <a:t>Where to start when aborting processes?</a:t>
            </a:r>
          </a:p>
          <a:p>
            <a:pPr lvl="1"/>
            <a:r>
              <a:rPr lang="en-US" altLang="zh-CN" smtClean="0">
                <a:latin typeface="Times New Roman" charset="0"/>
              </a:rPr>
              <a:t>—	Low priority processes.</a:t>
            </a:r>
          </a:p>
          <a:p>
            <a:pPr lvl="1"/>
            <a:r>
              <a:rPr lang="en-US" altLang="zh-CN" smtClean="0">
                <a:latin typeface="Times New Roman" charset="0"/>
              </a:rPr>
              <a:t>—	Processes with the most resources allocated.</a:t>
            </a:r>
          </a:p>
          <a:p>
            <a:r>
              <a:rPr lang="en-US" altLang="zh-CN" smtClean="0">
                <a:latin typeface="Times New Roman" charset="0"/>
              </a:rPr>
              <a:t>Similar set of issues when trying to stop a system from thrashing…</a:t>
            </a:r>
          </a:p>
          <a:p>
            <a:endParaRPr lang="en-US" altLang="zh-CN" smtClean="0">
              <a:latin typeface="Times New Roman" charset="0"/>
            </a:endParaRPr>
          </a:p>
          <a:p>
            <a:r>
              <a:rPr lang="en-US" altLang="zh-CN" smtClean="0">
                <a:latin typeface="Times New Roman" charset="0"/>
              </a:rPr>
              <a:t>A new approach is to checkpoint processes periodically and then “roll back” processes to the point of their last checkpoint rather than abort them completely.</a:t>
            </a:r>
          </a:p>
          <a:p>
            <a:pPr lvl="1"/>
            <a:r>
              <a:rPr lang="en-US" altLang="zh-CN" smtClean="0">
                <a:latin typeface="Times New Roman" charset="0"/>
              </a:rPr>
              <a:t>—	A roll-back is a form of partial abort.</a:t>
            </a:r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9850"/>
            <a:ext cx="6102350" cy="4578350"/>
          </a:xfrm>
          <a:ln cap="flat"/>
        </p:spPr>
      </p:sp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18157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Or how the</a:t>
            </a:r>
            <a:r>
              <a:rPr lang="en-US" baseline="0" dirty="0" smtClean="0"/>
              <a:t> lockset </a:t>
            </a:r>
            <a:r>
              <a:rPr lang="en-US" baseline="0" dirty="0" err="1" smtClean="0"/>
              <a:t>anlysis</a:t>
            </a:r>
            <a:r>
              <a:rPr lang="en-US" baseline="0" dirty="0" smtClean="0"/>
              <a:t> can be used to an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56319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1189544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11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 have</a:t>
            </a:r>
          </a:p>
        </p:txBody>
      </p:sp>
    </p:spTree>
    <p:extLst>
      <p:ext uri="{BB962C8B-B14F-4D97-AF65-F5344CB8AC3E}">
        <p14:creationId xmlns:p14="http://schemas.microsoft.com/office/powerpoint/2010/main" val="8665968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66952-A195-5B43-B6F5-89395FB9BD09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6431" y="691576"/>
            <a:ext cx="5085138" cy="341693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87" y="913816"/>
            <a:ext cx="4667226" cy="3136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1" y="4352637"/>
            <a:ext cx="4772305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87" y="913816"/>
            <a:ext cx="4667226" cy="3136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1" y="4352637"/>
            <a:ext cx="4772305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3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7019" y="915277"/>
            <a:ext cx="4663963" cy="31347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1" y="4352637"/>
            <a:ext cx="4772305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12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523F1-F61E-4745-B2FF-1216C2325999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523F1-F61E-4745-B2FF-1216C2325999}" type="slidenum">
              <a:rPr lang="en-US">
                <a:solidFill>
                  <a:prstClr val="black"/>
                </a:solidFill>
                <a:latin typeface="Calibri"/>
              </a:rPr>
              <a:pPr/>
              <a:t>75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9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B6318-5972-B144-93A4-CB3648EA72F4}" type="slidenum">
              <a:rPr lang="en-US">
                <a:solidFill>
                  <a:prstClr val="black"/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75FAE-6694-2247-AE70-EFAE7C69C283}" type="slidenum">
              <a:rPr lang="en-US">
                <a:solidFill>
                  <a:prstClr val="black"/>
                </a:solidFill>
                <a:latin typeface="Calibri"/>
              </a:rPr>
              <a:pPr/>
              <a:t>77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D2F98-05D8-3349-808B-92A772549C93}" type="slidenum">
              <a:rPr lang="en-US">
                <a:solidFill>
                  <a:prstClr val="black"/>
                </a:solidFill>
                <a:latin typeface="Calibri"/>
              </a:rPr>
              <a:pPr/>
              <a:t>78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31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DD7EE-3843-404E-B8FC-33D6BAB93641}" type="slidenum">
              <a:rPr lang="en-US">
                <a:solidFill>
                  <a:prstClr val="black"/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0EEB6-A05F-1649-AA6E-1C61F4B1A126}" type="slidenum">
              <a:rPr lang="en-US">
                <a:solidFill>
                  <a:prstClr val="black"/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57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D9A13-BCEF-6447-A6D5-4A3BA277E009}" type="slidenum">
              <a:rPr lang="en-US">
                <a:solidFill>
                  <a:prstClr val="black"/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1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76AA4-6731-7D48-A487-13F9ED88A1A3}" type="slidenum">
              <a:rPr lang="en-US">
                <a:solidFill>
                  <a:prstClr val="black"/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44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502C9-3E4B-E848-BA29-750BD85FA4BC}" type="slidenum">
              <a:rPr lang="en-US">
                <a:solidFill>
                  <a:prstClr val="black"/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14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F9DE7-B941-B744-BDA6-EB1E29A28E90}" type="slidenum">
              <a:rPr lang="en-US">
                <a:solidFill>
                  <a:prstClr val="black"/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3C33B-4BCD-8C47-9DB2-25225FC063AB}" type="slidenum">
              <a:rPr lang="en-US">
                <a:solidFill>
                  <a:prstClr val="black"/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1F003-7B47-4149-BCEA-B443A8F407E3}" type="slidenum">
              <a:rPr lang="en-US">
                <a:solidFill>
                  <a:prstClr val="black"/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60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77109-3188-E442-BC34-C6A1E00513EC}" type="slidenum">
              <a:rPr lang="en-US">
                <a:solidFill>
                  <a:prstClr val="black"/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9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5D7BD-4DE4-4A44-872F-59E7E476C437}" type="slidenum">
              <a:rPr lang="en-US">
                <a:solidFill>
                  <a:prstClr val="black"/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2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99B86-FDFC-A74E-BF5C-AC309057E8B3}" type="slidenum">
              <a:rPr lang="en-US">
                <a:solidFill>
                  <a:prstClr val="black"/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80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C9160-39AD-B342-B2C1-5D0BFFCC258D}" type="slidenum">
              <a:rPr lang="en-US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F54A-49F3-48C8-9D05-33B48CD0CA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AEF90-3CA3-CE4A-9212-B38E86EC4502}" type="slidenum">
              <a:rPr lang="en-US">
                <a:solidFill>
                  <a:prstClr val="black"/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6CA2-50CE-44A5-A6EE-9B9F0167E3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6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59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21" y="0"/>
            <a:ext cx="7807680" cy="5861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8161" y="1034029"/>
            <a:ext cx="3834720" cy="556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1120" y="1034029"/>
            <a:ext cx="3834720" cy="5567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October 25,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IISWC Valgrind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 smtClean="0"/>
            </a:lvl1pPr>
          </a:lstStyle>
          <a:p>
            <a:fld id="{0D6E130A-F139-E44E-99AD-2AA6D8C1BE5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75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772400" cy="2400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95700"/>
            <a:ext cx="7772400" cy="2400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October 25,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IISWC Valgrind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 smtClean="0"/>
            </a:lvl1pPr>
          </a:lstStyle>
          <a:p>
            <a:fld id="{C429AED5-0819-0C43-B355-6B97D915EAC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1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October 25,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IISWC Valgrind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 smtClean="0"/>
            </a:lvl1pPr>
          </a:lstStyle>
          <a:p>
            <a:fld id="{F623E307-1C04-B544-8344-614A758397F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94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BE73-784C-474C-8D6A-A3C522869D6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5F19-C34D-6F49-A13B-F1D2DF4AEFC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9581-1FFF-CC40-9B26-8EDD080B0EA2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8BA3-CE76-FB47-A164-F1634AE2EE2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936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40C5-54AC-D543-8594-F2C7E4FE5D5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C491-7EDA-3941-A054-1DD0E5DA08B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CB82-FD76-814D-B9BA-5592981E0CF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4BFF-75B4-114F-AA23-EB4C285AEED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6861-9C9C-9E49-BC47-C149E070754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8D7B-884F-2641-829A-C2A200CF094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1D87-F143-2446-990E-D654F38507E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2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1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7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7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7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Race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Rong</a:t>
            </a:r>
            <a:r>
              <a:rPr lang="en-US" dirty="0" smtClean="0"/>
              <a:t> </a:t>
            </a:r>
            <a:r>
              <a:rPr lang="en-US" dirty="0" smtClean="0"/>
              <a:t>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Remove Race 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3109452"/>
            <a:ext cx="1752600" cy="1310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6548" y="3094704"/>
            <a:ext cx="1814052" cy="13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91200" y="1600200"/>
            <a:ext cx="307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Sections 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2209800" y="2057400"/>
            <a:ext cx="3657600" cy="106680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00600" y="2057400"/>
            <a:ext cx="1066800" cy="106680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/>
      <p:bldP spid="2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Remove Race Condition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1200" y="1600200"/>
            <a:ext cx="3284874" cy="1557349"/>
          </a:xfrm>
        </p:spPr>
        <p:txBody>
          <a:bodyPr wrap="none">
            <a:spAutoFit/>
          </a:bodyPr>
          <a:lstStyle/>
          <a:p>
            <a:pPr marL="0">
              <a:buNone/>
            </a:pP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Mutually-exclusive</a:t>
            </a:r>
          </a:p>
          <a:p>
            <a:pPr marL="0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 &amp; unlock</a:t>
            </a:r>
          </a:p>
          <a:p>
            <a:pPr marL="0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85408"/>
            <a:ext cx="1752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2785408"/>
            <a:ext cx="1828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8404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674346" y="1868954"/>
            <a:ext cx="57560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2950696" y="1849904"/>
            <a:ext cx="57560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933700" y="4381500"/>
            <a:ext cx="6096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657350" y="4400550"/>
            <a:ext cx="6096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09700" y="2476500"/>
            <a:ext cx="1143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1752600" y="3200400"/>
            <a:ext cx="533400" cy="1259305"/>
          </a:xfrm>
          <a:custGeom>
            <a:avLst/>
            <a:gdLst>
              <a:gd name="connsiteX0" fmla="*/ 0 w 425116"/>
              <a:gd name="connsiteY0" fmla="*/ 0 h 1427747"/>
              <a:gd name="connsiteX1" fmla="*/ 385011 w 425116"/>
              <a:gd name="connsiteY1" fmla="*/ 417095 h 1427747"/>
              <a:gd name="connsiteX2" fmla="*/ 240632 w 425116"/>
              <a:gd name="connsiteY2" fmla="*/ 1427747 h 14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116" h="1427747">
                <a:moveTo>
                  <a:pt x="0" y="0"/>
                </a:moveTo>
                <a:cubicBezTo>
                  <a:pt x="172453" y="89568"/>
                  <a:pt x="344906" y="179137"/>
                  <a:pt x="385011" y="417095"/>
                </a:cubicBezTo>
                <a:cubicBezTo>
                  <a:pt x="425116" y="655053"/>
                  <a:pt x="332874" y="1041400"/>
                  <a:pt x="240632" y="1427747"/>
                </a:cubicBezTo>
              </a:path>
            </a:pathLst>
          </a:cu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V="1">
            <a:off x="2054525" y="3276601"/>
            <a:ext cx="993475" cy="11831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775284" y="3276600"/>
            <a:ext cx="272716" cy="1263316"/>
          </a:xfrm>
          <a:custGeom>
            <a:avLst/>
            <a:gdLst>
              <a:gd name="connsiteX0" fmla="*/ 256674 w 256674"/>
              <a:gd name="connsiteY0" fmla="*/ 0 h 1459832"/>
              <a:gd name="connsiteX1" fmla="*/ 0 w 256674"/>
              <a:gd name="connsiteY1" fmla="*/ 882316 h 1459832"/>
              <a:gd name="connsiteX2" fmla="*/ 256674 w 256674"/>
              <a:gd name="connsiteY2" fmla="*/ 1459832 h 145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74" h="1459832">
                <a:moveTo>
                  <a:pt x="256674" y="0"/>
                </a:moveTo>
                <a:cubicBezTo>
                  <a:pt x="128337" y="319505"/>
                  <a:pt x="0" y="639011"/>
                  <a:pt x="0" y="882316"/>
                </a:cubicBezTo>
                <a:cubicBezTo>
                  <a:pt x="0" y="1125621"/>
                  <a:pt x="128337" y="1292726"/>
                  <a:pt x="256674" y="1459832"/>
                </a:cubicBezTo>
              </a:path>
            </a:pathLst>
          </a:cu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2476500" y="4838700"/>
            <a:ext cx="914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Race Bug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3733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Thread-1</a:t>
            </a:r>
          </a:p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OpenInputStream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PostEvent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...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file: nsSocketTransport.cc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2192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Thread-2</a:t>
            </a:r>
          </a:p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ProcessCurrentURL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WaitEvent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AsyncRead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m_inputStream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file: nsImapProtocol.cpp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6248400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Data race bug in Mozilla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Data Race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major categories: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Happens-before based</a:t>
            </a:r>
            <a:endParaRPr lang="en-US" sz="1200" dirty="0" smtClean="0"/>
          </a:p>
          <a:p>
            <a:pPr lvl="1"/>
            <a:r>
              <a:rPr lang="en-US" dirty="0" smtClean="0"/>
              <a:t>Lockset based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 Based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Happens-before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happens-before</a:t>
            </a:r>
            <a:r>
              <a:rPr lang="en-US" dirty="0" smtClean="0"/>
              <a:t> relation is a means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ordering</a:t>
            </a:r>
            <a:r>
              <a:rPr lang="en-US" dirty="0" smtClean="0"/>
              <a:t> events based on the causal relationship of pairs of events in a concurrent system </a:t>
            </a:r>
          </a:p>
          <a:p>
            <a:pPr lvl="1"/>
            <a:r>
              <a:rPr lang="en-US" dirty="0" smtClean="0"/>
              <a:t>denoted: </a:t>
            </a:r>
          </a:p>
          <a:p>
            <a:pPr lvl="1"/>
            <a:r>
              <a:rPr lang="en-US" dirty="0" smtClean="0"/>
              <a:t>Formulated by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Leslie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Lamport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strict </a:t>
            </a:r>
            <a:r>
              <a:rPr lang="en-US" dirty="0" smtClean="0">
                <a:solidFill>
                  <a:srgbClr val="FF0000"/>
                </a:solidFill>
              </a:rPr>
              <a:t>partial order </a:t>
            </a:r>
            <a:r>
              <a:rPr lang="en-US" dirty="0" smtClean="0"/>
              <a:t>on events</a:t>
            </a:r>
          </a:p>
          <a:p>
            <a:pPr lvl="1"/>
            <a:r>
              <a:rPr lang="en-US" dirty="0" smtClean="0"/>
              <a:t>without using physical clocks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5128" y="2891592"/>
            <a:ext cx="457200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Work\TA\OS\OS-SS07\slides\misc\Leslie_Lampo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013200"/>
            <a:ext cx="2133600" cy="284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6248400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*Times, Clocks, and Ordering of Events in a Distributed  System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Rules in HB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For the events A and B,</a:t>
            </a:r>
          </a:p>
          <a:p>
            <a:pPr marL="811213" indent="-811213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HB1</a:t>
            </a:r>
            <a:r>
              <a:rPr lang="en-US" sz="2400" dirty="0" smtClean="0"/>
              <a:t>: On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/>
              <a:t> sequential thread,  </a:t>
            </a:r>
            <a:br>
              <a:rPr lang="en-US" sz="2400" dirty="0" smtClean="0"/>
            </a:br>
            <a:r>
              <a:rPr lang="en-US" sz="2400" dirty="0" smtClean="0"/>
              <a:t>A    B if A executes before B.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811213" indent="-811213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HB2</a:t>
            </a:r>
            <a:r>
              <a:rPr lang="en-US" sz="2400" dirty="0" smtClean="0"/>
              <a:t>: On the </a:t>
            </a:r>
            <a:r>
              <a:rPr lang="en-US" sz="2400" dirty="0" smtClean="0">
                <a:solidFill>
                  <a:srgbClr val="FF0000"/>
                </a:solidFill>
              </a:rPr>
              <a:t>different</a:t>
            </a:r>
            <a:r>
              <a:rPr lang="en-US" sz="2400" dirty="0" smtClean="0"/>
              <a:t> threads,  </a:t>
            </a:r>
            <a:br>
              <a:rPr lang="en-US" sz="2400" dirty="0" smtClean="0"/>
            </a:br>
            <a:r>
              <a:rPr lang="en-US" sz="2400" dirty="0" smtClean="0"/>
              <a:t>A    B if there is a synchronization that dictates A precedes B.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HB3</a:t>
            </a:r>
            <a:r>
              <a:rPr lang="en-US" sz="2400" dirty="0" smtClean="0"/>
              <a:t>: If A    B and B    C  then A    C</a:t>
            </a:r>
          </a:p>
          <a:p>
            <a:pPr>
              <a:buNone/>
            </a:pPr>
            <a:endParaRPr lang="en-US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0704" y="2300748"/>
            <a:ext cx="336756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70704" y="3184064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891516" y="5556242"/>
            <a:ext cx="2142346" cy="7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05102" y="5699912"/>
            <a:ext cx="714380" cy="5715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itchFamily="66" charset="0"/>
              </a:rPr>
              <a:t>W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567535"/>
            <a:ext cx="2502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SAME Thread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2439" y="4567535"/>
            <a:ext cx="2498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DIFF Threads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05564" y="5771350"/>
            <a:ext cx="2643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synchronization  </a:t>
            </a:r>
            <a:b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 dictates</a:t>
            </a:r>
          </a:p>
        </p:txBody>
      </p:sp>
      <p:sp>
        <p:nvSpPr>
          <p:cNvPr id="14" name="Oval 13"/>
          <p:cNvSpPr/>
          <p:nvPr/>
        </p:nvSpPr>
        <p:spPr>
          <a:xfrm>
            <a:off x="2605102" y="4842656"/>
            <a:ext cx="714380" cy="571504"/>
          </a:xfrm>
          <a:prstGeom prst="ellipse">
            <a:avLst/>
          </a:prstGeom>
          <a:solidFill>
            <a:srgbClr val="FF5B5B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itchFamily="66" charset="0"/>
              </a:rPr>
              <a:t>R</a:t>
            </a:r>
            <a:endParaRPr lang="en-US" sz="2400" b="1" dirty="0">
              <a:latin typeface="Comic Sans MS" pitchFamily="66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3605234" y="5557036"/>
            <a:ext cx="2143140" cy="15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19614" y="5842788"/>
            <a:ext cx="714380" cy="5715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itchFamily="66" charset="0"/>
              </a:rPr>
              <a:t>W</a:t>
            </a:r>
            <a:endParaRPr lang="en-US" sz="2400" b="1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4722" y="5557036"/>
            <a:ext cx="2142346" cy="7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48308" y="4771218"/>
            <a:ext cx="714380" cy="571504"/>
          </a:xfrm>
          <a:prstGeom prst="ellipse">
            <a:avLst/>
          </a:prstGeom>
          <a:solidFill>
            <a:srgbClr val="FF5B5B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mic Sans MS" pitchFamily="66" charset="0"/>
              </a:rPr>
              <a:t>R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605366" y="5628474"/>
            <a:ext cx="142876" cy="14287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5534060" y="5414160"/>
            <a:ext cx="142876" cy="14287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3"/>
          </p:cNvCxnSpPr>
          <p:nvPr/>
        </p:nvCxnSpPr>
        <p:spPr>
          <a:xfrm rot="16200000" flipV="1">
            <a:off x="5676936" y="5485598"/>
            <a:ext cx="500066" cy="50006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3"/>
          </p:cNvCxnSpPr>
          <p:nvPr/>
        </p:nvCxnSpPr>
        <p:spPr>
          <a:xfrm rot="10800000">
            <a:off x="4748242" y="5699912"/>
            <a:ext cx="1428760" cy="28575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5128408"/>
            <a:ext cx="1857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execution</a:t>
            </a:r>
            <a:b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0556" y="4023852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40748" y="4047325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21988" y="4071747"/>
            <a:ext cx="351504" cy="1588"/>
          </a:xfrm>
          <a:prstGeom prst="straightConnector1">
            <a:avLst/>
          </a:prstGeom>
          <a:ln w="28575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6" grpId="0" animBg="1"/>
      <p:bldP spid="18" grpId="0" animBg="1"/>
      <p:bldP spid="19" grpId="0" animBg="1"/>
      <p:bldP spid="20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HB based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1.a pair of accesses to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memory location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3.neither one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happens-before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the other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35814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95287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971800" y="4038600"/>
            <a:ext cx="1828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3000" y="3352800"/>
            <a:ext cx="3853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HB relation !!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urved Connector 20"/>
          <p:cNvCxnSpPr/>
          <p:nvPr/>
        </p:nvCxnSpPr>
        <p:spPr>
          <a:xfrm rot="5400000">
            <a:off x="28051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20"/>
          <p:cNvCxnSpPr/>
          <p:nvPr/>
        </p:nvCxnSpPr>
        <p:spPr>
          <a:xfrm rot="5400000">
            <a:off x="2805177" y="40528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1905000" y="3581400"/>
            <a:ext cx="1066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27660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971800" y="3429000"/>
            <a:ext cx="1828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2514600"/>
            <a:ext cx="3853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HB relation !!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Curved Connector 20"/>
          <p:cNvCxnSpPr/>
          <p:nvPr/>
        </p:nvCxnSpPr>
        <p:spPr>
          <a:xfrm rot="5400000">
            <a:off x="16621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0"/>
          <p:cNvCxnSpPr/>
          <p:nvPr/>
        </p:nvCxnSpPr>
        <p:spPr>
          <a:xfrm rot="5400000">
            <a:off x="16621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Happens-before Race Detection</a:t>
            </a:r>
            <a:endParaRPr 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Lockset-Based </a:t>
            </a:r>
            <a:r>
              <a:rPr lang="en-US" dirty="0" smtClean="0"/>
              <a:t>Race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Deadlocks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Detecting deadlocks using Lockset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85408"/>
            <a:ext cx="1752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2785408"/>
            <a:ext cx="1828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lock(mu)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8404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674346" y="1868954"/>
            <a:ext cx="575608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8"/>
          <p:cNvCxnSpPr>
            <a:stCxn id="6" idx="2"/>
            <a:endCxn id="5" idx="0"/>
          </p:cNvCxnSpPr>
          <p:nvPr/>
        </p:nvCxnSpPr>
        <p:spPr>
          <a:xfrm rot="16200000" flipH="1">
            <a:off x="2950696" y="1849904"/>
            <a:ext cx="575608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5" idx="2"/>
            <a:endCxn id="7" idx="0"/>
          </p:cNvCxnSpPr>
          <p:nvPr/>
        </p:nvCxnSpPr>
        <p:spPr>
          <a:xfrm rot="5400000">
            <a:off x="2933700" y="4381500"/>
            <a:ext cx="6096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4" idx="2"/>
            <a:endCxn id="7" idx="0"/>
          </p:cNvCxnSpPr>
          <p:nvPr/>
        </p:nvCxnSpPr>
        <p:spPr>
          <a:xfrm rot="16200000" flipH="1">
            <a:off x="1657350" y="4400550"/>
            <a:ext cx="6096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85900" y="2552700"/>
            <a:ext cx="1143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20"/>
          <p:cNvCxnSpPr/>
          <p:nvPr/>
        </p:nvCxnSpPr>
        <p:spPr>
          <a:xfrm rot="5400000">
            <a:off x="1736789" y="34432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17383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0"/>
          <p:cNvCxnSpPr/>
          <p:nvPr/>
        </p:nvCxnSpPr>
        <p:spPr>
          <a:xfrm rot="5400000">
            <a:off x="17383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0"/>
          <p:cNvCxnSpPr/>
          <p:nvPr/>
        </p:nvCxnSpPr>
        <p:spPr>
          <a:xfrm rot="5400000">
            <a:off x="1814577" y="43576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71800" y="3124200"/>
            <a:ext cx="1828800" cy="32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800" y="2971800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 relation !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Curved Connector 20"/>
          <p:cNvCxnSpPr/>
          <p:nvPr/>
        </p:nvCxnSpPr>
        <p:spPr>
          <a:xfrm rot="5400000">
            <a:off x="2805177" y="34432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0"/>
          <p:cNvCxnSpPr/>
          <p:nvPr/>
        </p:nvCxnSpPr>
        <p:spPr>
          <a:xfrm rot="5400000">
            <a:off x="28051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0"/>
          <p:cNvCxnSpPr/>
          <p:nvPr/>
        </p:nvCxnSpPr>
        <p:spPr>
          <a:xfrm rot="5400000">
            <a:off x="2805177" y="40528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20"/>
          <p:cNvCxnSpPr/>
          <p:nvPr/>
        </p:nvCxnSpPr>
        <p:spPr>
          <a:xfrm rot="5400000">
            <a:off x="2805177" y="43576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400300" y="49149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9" idx="1"/>
          </p:cNvCxnSpPr>
          <p:nvPr/>
        </p:nvCxnSpPr>
        <p:spPr>
          <a:xfrm rot="5400000" flipH="1" flipV="1">
            <a:off x="1832810" y="3433012"/>
            <a:ext cx="1287380" cy="99059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Pros and Cons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/>
              <a:t>Pros:</a:t>
            </a:r>
          </a:p>
          <a:p>
            <a:pPr lvl="1">
              <a:buNone/>
            </a:pPr>
            <a:r>
              <a:rPr lang="en-US" dirty="0" smtClean="0"/>
              <a:t>Detect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data race</a:t>
            </a:r>
          </a:p>
          <a:p>
            <a:pPr lvl="1">
              <a:buNone/>
            </a:pPr>
            <a:endParaRPr lang="en-US" sz="800" dirty="0" smtClean="0"/>
          </a:p>
          <a:p>
            <a:pPr>
              <a:buNone/>
            </a:pPr>
            <a:r>
              <a:rPr lang="en-US" sz="3600" u="sng" dirty="0" smtClean="0"/>
              <a:t>Cons:</a:t>
            </a:r>
          </a:p>
          <a:p>
            <a:pPr lvl="1">
              <a:buNone/>
            </a:pPr>
            <a:r>
              <a:rPr lang="en-US" dirty="0" smtClean="0"/>
              <a:t>Difficult to implement efficiently</a:t>
            </a:r>
          </a:p>
          <a:p>
            <a:pPr lvl="2"/>
            <a:r>
              <a:rPr lang="en-US" dirty="0" smtClean="0"/>
              <a:t>Each thread, shared-memory location, and concurrent access</a:t>
            </a:r>
          </a:p>
          <a:p>
            <a:pPr lvl="1">
              <a:buNone/>
            </a:pPr>
            <a:r>
              <a:rPr lang="en-US" dirty="0" smtClean="0"/>
              <a:t>Depend on the interleaving produced by </a:t>
            </a:r>
            <a:br>
              <a:rPr lang="en-US" dirty="0" smtClean="0"/>
            </a:br>
            <a:r>
              <a:rPr lang="en-US" dirty="0" smtClean="0"/>
              <a:t>the scheduler</a:t>
            </a:r>
          </a:p>
          <a:p>
            <a:pPr lvl="2"/>
            <a:r>
              <a:rPr lang="en-US" dirty="0" smtClean="0"/>
              <a:t>Miss data race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129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Lock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lock: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1.a synchronization object used 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mutual exclusion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2.a lock is either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available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owned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by a thread.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3.the operations on a lock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lock(m)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unlock(m)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6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Lockset based Detectors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1.a pair of accesses to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memory location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lock protects all accesses to the same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9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Lockset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Locking Discipline</a:t>
            </a:r>
            <a:endParaRPr lang="en-US" sz="1200" dirty="0" smtClean="0"/>
          </a:p>
          <a:p>
            <a:pPr lvl="1"/>
            <a:r>
              <a:rPr lang="en-US" altLang="ko-KR" dirty="0" smtClean="0"/>
              <a:t>A programming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r>
              <a:rPr lang="en-US" altLang="ko-KR" dirty="0" smtClean="0"/>
              <a:t> that ensures the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absence</a:t>
            </a:r>
            <a:r>
              <a:rPr lang="en-US" altLang="ko-KR" dirty="0" smtClean="0"/>
              <a:t> of data races</a:t>
            </a:r>
          </a:p>
          <a:p>
            <a:pPr lvl="2"/>
            <a:r>
              <a:rPr lang="en-US" altLang="ko-KR" dirty="0" smtClean="0"/>
              <a:t>e.g. “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every variable shared between threads is protected by a mutual exclusion lock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endParaRPr lang="en-US" altLang="ko-KR" sz="800" dirty="0" smtClean="0"/>
          </a:p>
          <a:p>
            <a:pPr>
              <a:buNone/>
            </a:pPr>
            <a:r>
              <a:rPr lang="en-US" altLang="ko-KR" dirty="0" smtClean="0"/>
              <a:t>Principle</a:t>
            </a:r>
          </a:p>
          <a:p>
            <a:pPr lvl="1"/>
            <a:r>
              <a:rPr lang="en-US" altLang="ko-KR" dirty="0" smtClean="0"/>
              <a:t>Check all shared memory accesses follow </a:t>
            </a:r>
            <a:br>
              <a:rPr lang="en-US" altLang="ko-KR" dirty="0" smtClean="0"/>
            </a:br>
            <a:r>
              <a:rPr lang="en-US" altLang="ko-KR" dirty="0" smtClean="0"/>
              <a:t>a consistent lock discipline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monitors</a:t>
            </a:r>
            <a:r>
              <a:rPr lang="en-US" altLang="ko-KR" dirty="0" smtClean="0"/>
              <a:t> all reads and writes, and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  <a:r>
              <a:rPr lang="en-US" altLang="ko-KR" dirty="0" smtClean="0"/>
              <a:t> the protection relation from the execution history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Algorithm of Lockset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summary: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1.Let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 the set of locks held by thread t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2.For each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initialize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to the set of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 locks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3.On each access 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by thread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nn-N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):= C(</a:t>
            </a:r>
            <a:r>
              <a:rPr lang="nn-N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  <a:r>
              <a:rPr lang="nn-N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∩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locks_held(</a:t>
            </a:r>
            <a:r>
              <a:rPr lang="nn-N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)={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then issue 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warning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752600"/>
            <a:ext cx="335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lock(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lock(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ock(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unlock(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066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Programs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800" b="1" u="sng" dirty="0" err="1" smtClean="0"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u="sng" dirty="0" smtClean="0">
                <a:latin typeface="Courier New" pitchFamily="49" charset="0"/>
                <a:cs typeface="Courier New" pitchFamily="49" charset="0"/>
              </a:rPr>
              <a:t>  C(v)  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1495926"/>
            <a:ext cx="220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1447800"/>
            <a:ext cx="2209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mu2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mu1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2133600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667000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1800" y="3244516"/>
            <a:ext cx="3657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3733800"/>
            <a:ext cx="5181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95600" y="4315326"/>
            <a:ext cx="3810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800" y="4875212"/>
            <a:ext cx="5562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5426242"/>
            <a:ext cx="5638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1800" y="5987716"/>
            <a:ext cx="36576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162800" y="5715000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Warning!!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276600" y="6509084"/>
            <a:ext cx="52578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Three Challenges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/>
              <a:t>#1 </a:t>
            </a:r>
            <a:r>
              <a:rPr lang="en-US" altLang="ko-KR" dirty="0" smtClean="0"/>
              <a:t>Initialization</a:t>
            </a:r>
            <a:endParaRPr lang="en-US" sz="1200" dirty="0" smtClean="0"/>
          </a:p>
          <a:p>
            <a:pPr lvl="1"/>
            <a:r>
              <a:rPr lang="en-US" altLang="ko-KR" dirty="0" smtClean="0"/>
              <a:t>Shared variables are frequently initialized without holding a lock</a:t>
            </a:r>
          </a:p>
          <a:p>
            <a:pPr lvl="1"/>
            <a:endParaRPr lang="en-US" altLang="ko-KR" sz="2000" dirty="0" smtClean="0"/>
          </a:p>
          <a:p>
            <a:pPr>
              <a:buNone/>
            </a:pPr>
            <a:r>
              <a:rPr lang="en-US" altLang="ko-KR" sz="2800" dirty="0" smtClean="0"/>
              <a:t>#2 </a:t>
            </a:r>
            <a:r>
              <a:rPr lang="en-US" altLang="ko-KR" dirty="0" smtClean="0"/>
              <a:t>Read-only Shared Variable</a:t>
            </a:r>
          </a:p>
          <a:p>
            <a:pPr lvl="1"/>
            <a:r>
              <a:rPr lang="en-US" altLang="ko-KR" dirty="0" smtClean="0"/>
              <a:t>write once and read all the time without lock</a:t>
            </a:r>
          </a:p>
          <a:p>
            <a:pPr lvl="1"/>
            <a:endParaRPr lang="en-US" altLang="ko-KR" sz="2000" dirty="0" smtClean="0"/>
          </a:p>
          <a:p>
            <a:pPr>
              <a:buNone/>
            </a:pPr>
            <a:r>
              <a:rPr lang="en-US" sz="2800" dirty="0" smtClean="0"/>
              <a:t>#3 </a:t>
            </a:r>
            <a:r>
              <a:rPr lang="en-US" dirty="0" smtClean="0"/>
              <a:t>Read-Write Lock</a:t>
            </a:r>
          </a:p>
        </p:txBody>
      </p:sp>
    </p:spTree>
    <p:extLst>
      <p:ext uri="{BB962C8B-B14F-4D97-AF65-F5344CB8AC3E}">
        <p14:creationId xmlns:p14="http://schemas.microsoft.com/office/powerpoint/2010/main" val="576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Solution to </a:t>
            </a:r>
            <a:r>
              <a:rPr lang="en-US" altLang="zh-CN" sz="3600" dirty="0" smtClean="0"/>
              <a:t>#</a:t>
            </a:r>
            <a:r>
              <a:rPr lang="en-US" altLang="zh-CN" sz="4000" dirty="0" smtClean="0"/>
              <a:t>1 and </a:t>
            </a:r>
            <a:r>
              <a:rPr lang="en-US" altLang="zh-CN" sz="3600" dirty="0" smtClean="0"/>
              <a:t>#</a:t>
            </a:r>
            <a:r>
              <a:rPr lang="en-US" altLang="zh-CN" sz="4000" dirty="0" smtClean="0"/>
              <a:t>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Delay the refinement until the shared variable has been initialized</a:t>
            </a:r>
          </a:p>
          <a:p>
            <a:pPr lvl="1"/>
            <a:r>
              <a:rPr lang="en-US" dirty="0" smtClean="0"/>
              <a:t>No </a:t>
            </a:r>
            <a:r>
              <a:rPr lang="en-US" altLang="ko-KR" dirty="0" smtClean="0"/>
              <a:t>easy way to know when initialization is done</a:t>
            </a:r>
          </a:p>
          <a:p>
            <a:pPr lvl="1"/>
            <a:r>
              <a:rPr lang="en-US" dirty="0" smtClean="0"/>
              <a:t>Heuristic way: the first time to be accessed by the 2</a:t>
            </a:r>
            <a:r>
              <a:rPr lang="en-US" baseline="30000" dirty="0" smtClean="0"/>
              <a:t>nd</a:t>
            </a:r>
            <a:r>
              <a:rPr lang="en-US" dirty="0" smtClean="0"/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14335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324" y="3095378"/>
            <a:ext cx="8229600" cy="1143000"/>
          </a:xfrm>
        </p:spPr>
        <p:txBody>
          <a:bodyPr/>
          <a:lstStyle/>
          <a:p>
            <a:r>
              <a:rPr lang="en-US" dirty="0" smtClean="0"/>
              <a:t>Data Race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Solution to </a:t>
            </a:r>
            <a:r>
              <a:rPr lang="en-US" altLang="zh-CN" sz="3600" dirty="0" smtClean="0"/>
              <a:t>#</a:t>
            </a:r>
            <a:r>
              <a:rPr lang="en-US" altLang="zh-CN" sz="4000" dirty="0" smtClean="0"/>
              <a:t>1 and </a:t>
            </a:r>
            <a:r>
              <a:rPr lang="en-US" altLang="zh-CN" sz="3600" dirty="0" smtClean="0"/>
              <a:t>#</a:t>
            </a:r>
            <a:r>
              <a:rPr lang="en-US" altLang="zh-CN" sz="4000" dirty="0" smtClean="0"/>
              <a:t>2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8" idx="5"/>
            <a:endCxn id="7" idx="1"/>
          </p:cNvCxnSpPr>
          <p:nvPr/>
        </p:nvCxnSpPr>
        <p:spPr>
          <a:xfrm rot="16200000" flipH="1">
            <a:off x="3288552" y="2002397"/>
            <a:ext cx="661896" cy="10244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6"/>
            <a:endCxn id="7" idx="0"/>
          </p:cNvCxnSpPr>
          <p:nvPr/>
        </p:nvCxnSpPr>
        <p:spPr>
          <a:xfrm flipH="1" flipV="1">
            <a:off x="4724400" y="2667000"/>
            <a:ext cx="838200" cy="609600"/>
          </a:xfrm>
          <a:prstGeom prst="curvedConnector4">
            <a:avLst>
              <a:gd name="adj1" fmla="val -27273"/>
              <a:gd name="adj2" fmla="val 198026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7"/>
          </p:cNvCxnSpPr>
          <p:nvPr/>
        </p:nvCxnSpPr>
        <p:spPr>
          <a:xfrm rot="5400000">
            <a:off x="2640852" y="3488297"/>
            <a:ext cx="1271496" cy="17102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  <a:endCxn id="10" idx="2"/>
          </p:cNvCxnSpPr>
          <p:nvPr/>
        </p:nvCxnSpPr>
        <p:spPr>
          <a:xfrm flipV="1">
            <a:off x="2667000" y="5372100"/>
            <a:ext cx="16002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8"/>
          <p:cNvCxnSpPr>
            <a:stCxn id="10" idx="5"/>
            <a:endCxn id="10" idx="3"/>
          </p:cNvCxnSpPr>
          <p:nvPr/>
        </p:nvCxnSpPr>
        <p:spPr>
          <a:xfrm rot="5400000">
            <a:off x="5105400" y="5237396"/>
            <a:ext cx="1588" cy="1185394"/>
          </a:xfrm>
          <a:prstGeom prst="curvedConnector3">
            <a:avLst>
              <a:gd name="adj1" fmla="val 46545921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973732">
            <a:off x="3390005" y="1366966"/>
            <a:ext cx="2514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or write</a:t>
            </a:r>
          </a:p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by </a:t>
            </a: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400" b="1" baseline="300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9257560">
            <a:off x="1991002" y="3617978"/>
            <a:ext cx="2082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by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 rot="20942230">
            <a:off x="1111109" y="6189574"/>
            <a:ext cx="1022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 rot="21347364">
            <a:off x="2908909" y="4933890"/>
            <a:ext cx="1022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 rot="945886">
            <a:off x="3354570" y="5813591"/>
            <a:ext cx="1453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or write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6" name="Straight Arrow Connector 65"/>
          <p:cNvCxnSpPr>
            <a:stCxn id="7" idx="4"/>
            <a:endCxn id="10" idx="0"/>
          </p:cNvCxnSpPr>
          <p:nvPr/>
        </p:nvCxnSpPr>
        <p:spPr>
          <a:xfrm rot="16200000" flipH="1">
            <a:off x="4495800" y="4114800"/>
            <a:ext cx="8382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21247988">
            <a:off x="5139271" y="3838224"/>
            <a:ext cx="2082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by </a:t>
            </a:r>
            <a:b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</a:b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</a:t>
            </a:r>
            <a:r>
              <a:rPr lang="en-US" altLang="ko-KR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</a:t>
            </a:r>
            <a:endParaRPr lang="ko-KR" alt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15000" y="990600"/>
            <a:ext cx="3429000" cy="1258907"/>
            <a:chOff x="5715000" y="990600"/>
            <a:chExt cx="3429000" cy="1258907"/>
          </a:xfrm>
        </p:grpSpPr>
        <p:sp>
          <p:nvSpPr>
            <p:cNvPr id="77" name="Rectangle 76"/>
            <p:cNvSpPr/>
            <p:nvPr/>
          </p:nvSpPr>
          <p:spPr>
            <a:xfrm>
              <a:off x="5791200" y="1295400"/>
              <a:ext cx="3352800" cy="954107"/>
            </a:xfrm>
            <a:prstGeom prst="rect">
              <a:avLst/>
            </a:prstGeom>
          </p:spPr>
          <p:txBody>
            <a:bodyPr wrap="square" rIns="0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the variable is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NEW</a:t>
              </a:r>
              <a:r>
                <a:rPr lang="en-US" altLang="ko-KR" sz="1400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 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and has not yet been referenced by any thread.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15000" y="990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1.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86200" y="2667000"/>
            <a:ext cx="1676400" cy="1219200"/>
            <a:chOff x="3886200" y="2667000"/>
            <a:chExt cx="1676400" cy="1219200"/>
          </a:xfrm>
        </p:grpSpPr>
        <p:sp>
          <p:nvSpPr>
            <p:cNvPr id="7" name="Oval 6"/>
            <p:cNvSpPr/>
            <p:nvPr/>
          </p:nvSpPr>
          <p:spPr>
            <a:xfrm>
              <a:off x="3886200" y="26670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Exclusive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1148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2.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96000" y="2438400"/>
            <a:ext cx="3048000" cy="1228130"/>
            <a:chOff x="6096000" y="2438400"/>
            <a:chExt cx="3048000" cy="1228130"/>
          </a:xfrm>
        </p:grpSpPr>
        <p:sp>
          <p:nvSpPr>
            <p:cNvPr id="78" name="Rectangle 77"/>
            <p:cNvSpPr/>
            <p:nvPr/>
          </p:nvSpPr>
          <p:spPr>
            <a:xfrm>
              <a:off x="6172200" y="2743200"/>
              <a:ext cx="2971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the variable has been accessed by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ONE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 thread only. Not update C(v)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96000" y="2438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2.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2" name="Curved Connector 18"/>
          <p:cNvCxnSpPr>
            <a:stCxn id="9" idx="4"/>
            <a:endCxn id="9" idx="2"/>
          </p:cNvCxnSpPr>
          <p:nvPr/>
        </p:nvCxnSpPr>
        <p:spPr>
          <a:xfrm rot="5400000" flipH="1">
            <a:off x="1104900" y="5295900"/>
            <a:ext cx="609600" cy="838200"/>
          </a:xfrm>
          <a:prstGeom prst="curvedConnector4">
            <a:avLst>
              <a:gd name="adj1" fmla="val -37500"/>
              <a:gd name="adj2" fmla="val 184689"/>
            </a:avLst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90600" y="4800600"/>
            <a:ext cx="1676400" cy="1219200"/>
            <a:chOff x="990600" y="4800600"/>
            <a:chExt cx="1676400" cy="1219200"/>
          </a:xfrm>
        </p:grpSpPr>
        <p:sp>
          <p:nvSpPr>
            <p:cNvPr id="9" name="Oval 8"/>
            <p:cNvSpPr/>
            <p:nvPr/>
          </p:nvSpPr>
          <p:spPr>
            <a:xfrm>
              <a:off x="990600" y="48006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Shared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19200" y="4872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3.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0" y="2586335"/>
            <a:ext cx="3429000" cy="1299865"/>
            <a:chOff x="0" y="2586335"/>
            <a:chExt cx="3429000" cy="1299865"/>
          </a:xfrm>
        </p:grpSpPr>
        <p:sp>
          <p:nvSpPr>
            <p:cNvPr id="79" name="Rectangle 78"/>
            <p:cNvSpPr/>
            <p:nvPr/>
          </p:nvSpPr>
          <p:spPr>
            <a:xfrm>
              <a:off x="76200" y="2932093"/>
              <a:ext cx="33528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C(v) is updated, but data races are </a:t>
              </a:r>
              <a:r>
                <a:rPr lang="en-US" altLang="ko-KR" b="1" dirty="0">
                  <a:solidFill>
                    <a:srgbClr val="FF0000"/>
                  </a:solidFill>
                  <a:latin typeface="Calibri"/>
                  <a:ea typeface="맑은 고딕"/>
                  <a:cs typeface="Courier New" pitchFamily="49" charset="0"/>
                </a:rPr>
                <a:t>NOT</a:t>
              </a:r>
              <a:r>
                <a:rPr lang="en-US" altLang="ko-KR" sz="1200" b="1" spc="-150" dirty="0">
                  <a:solidFill>
                    <a:prstClr val="black"/>
                  </a:solidFill>
                  <a:latin typeface="Courier New" pitchFamily="49" charset="0"/>
                  <a:ea typeface="맑은 고딕"/>
                  <a:cs typeface="Courier New" pitchFamily="49" charset="0"/>
                </a:rPr>
                <a:t> </a:t>
              </a: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reported even if C(v) is empty.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0" y="2586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3.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267200" y="4719935"/>
            <a:ext cx="1676400" cy="1299865"/>
            <a:chOff x="4267200" y="4719935"/>
            <a:chExt cx="1676400" cy="1299865"/>
          </a:xfrm>
        </p:grpSpPr>
        <p:sp>
          <p:nvSpPr>
            <p:cNvPr id="10" name="Oval 9"/>
            <p:cNvSpPr/>
            <p:nvPr/>
          </p:nvSpPr>
          <p:spPr>
            <a:xfrm>
              <a:off x="4267200" y="4724400"/>
              <a:ext cx="1676400" cy="12954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Shared-</a:t>
              </a:r>
              <a:b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</a:br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Modified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720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4.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676400" y="1143000"/>
            <a:ext cx="1676400" cy="1219200"/>
            <a:chOff x="1676400" y="1143000"/>
            <a:chExt cx="1676400" cy="1219200"/>
          </a:xfrm>
        </p:grpSpPr>
        <p:sp>
          <p:nvSpPr>
            <p:cNvPr id="8" name="Oval 7"/>
            <p:cNvSpPr/>
            <p:nvPr/>
          </p:nvSpPr>
          <p:spPr>
            <a:xfrm>
              <a:off x="1676400" y="1143000"/>
              <a:ext cx="1676400" cy="12192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Virgin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05000" y="1219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1.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1143000" y="1066800"/>
            <a:ext cx="778903" cy="254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6019800" y="5177135"/>
            <a:ext cx="3124200" cy="1299865"/>
            <a:chOff x="6019800" y="5177135"/>
            <a:chExt cx="3124200" cy="1299865"/>
          </a:xfrm>
        </p:grpSpPr>
        <p:sp>
          <p:nvSpPr>
            <p:cNvPr id="80" name="Rectangle 79"/>
            <p:cNvSpPr/>
            <p:nvPr/>
          </p:nvSpPr>
          <p:spPr>
            <a:xfrm>
              <a:off x="6096000" y="5553670"/>
              <a:ext cx="3048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5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ea typeface="맑은 고딕"/>
                  <a:cs typeface="Courier New" pitchFamily="49" charset="0"/>
                </a:rPr>
                <a:t>C(v) is updated, and data races are reported if C(v) is empty.</a:t>
              </a:r>
              <a:endPara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맑은 고딕"/>
                <a:cs typeface="Courier New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19800" y="517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  <a:cs typeface="Courier New" pitchFamily="49" charset="0"/>
                </a:rPr>
                <a:t>4.</a:t>
              </a:r>
              <a:endPara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0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63" grpId="0"/>
      <p:bldP spid="64" grpId="0"/>
      <p:bldP spid="65" grpId="0"/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Solution to </a:t>
            </a:r>
            <a:r>
              <a:rPr lang="en-US" altLang="zh-CN" sz="3600" dirty="0" smtClean="0"/>
              <a:t>#</a:t>
            </a:r>
            <a:r>
              <a:rPr lang="en-US" altLang="zh-CN" sz="4000" dirty="0" smtClean="0"/>
              <a:t>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the algorithm:</a:t>
            </a:r>
          </a:p>
          <a:p>
            <a:pPr marL="811213" lvl="1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1.Let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locks_held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write_locks_held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be the set of locks held in any mode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mode by thread t</a:t>
            </a:r>
          </a:p>
          <a:p>
            <a:pPr marL="811213" lvl="1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2.For each v, initialize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 and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to the set of all locks</a:t>
            </a:r>
          </a:p>
          <a:p>
            <a:pPr marL="811213" lvl="1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3.On each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to v by thread t,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Cr(v):= Cr(v) ∩ locks_held(t)</a:t>
            </a: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Cr(v)={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then issue a warning</a:t>
            </a:r>
            <a:endParaRPr lang="en-US" sz="2400" b="1" dirty="0" smtClean="0"/>
          </a:p>
          <a:p>
            <a:pPr marL="811213" lvl="1" indent="-45720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4.On each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to v by thread t,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nn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nn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(v):= </a:t>
            </a:r>
            <a:r>
              <a:rPr lang="nn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</a:t>
            </a:r>
            <a:r>
              <a:rPr lang="nn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(v) </a:t>
            </a:r>
            <a:r>
              <a:rPr lang="nn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∩</a:t>
            </a:r>
            <a:r>
              <a:rPr lang="nn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write_locks_held</a:t>
            </a:r>
            <a:r>
              <a:rPr lang="nn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(t)</a:t>
            </a:r>
            <a:r>
              <a:rPr lang="nn-NO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nn-NO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Cw(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v)={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then issue a warning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620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Pros and Cons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/>
              <a:t>Pros:</a:t>
            </a:r>
          </a:p>
          <a:p>
            <a:pPr lvl="1">
              <a:buNone/>
            </a:pPr>
            <a:r>
              <a:rPr lang="en-US" dirty="0" smtClean="0"/>
              <a:t>More efficient way to detect data race</a:t>
            </a:r>
          </a:p>
          <a:p>
            <a:pPr lvl="1">
              <a:buNone/>
            </a:pPr>
            <a:r>
              <a:rPr lang="en-US" dirty="0" smtClean="0"/>
              <a:t>Predict data race that have not manifest</a:t>
            </a:r>
          </a:p>
          <a:p>
            <a:pPr lvl="1">
              <a:buNone/>
            </a:pPr>
            <a:endParaRPr lang="en-US" sz="800" dirty="0" smtClean="0"/>
          </a:p>
          <a:p>
            <a:pPr>
              <a:buNone/>
            </a:pPr>
            <a:r>
              <a:rPr lang="en-US" sz="3600" u="sng" dirty="0" smtClean="0"/>
              <a:t>Cons:</a:t>
            </a:r>
          </a:p>
          <a:p>
            <a:pPr lvl="1">
              <a:buNone/>
            </a:pPr>
            <a:r>
              <a:rPr lang="en-US" dirty="0" smtClean="0"/>
              <a:t>Exists report false positive</a:t>
            </a:r>
          </a:p>
          <a:p>
            <a:pPr lvl="2"/>
            <a:r>
              <a:rPr lang="en-US" dirty="0" smtClean="0"/>
              <a:t>Memory reuse</a:t>
            </a:r>
          </a:p>
          <a:p>
            <a:pPr lvl="1">
              <a:buNone/>
            </a:pPr>
            <a:r>
              <a:rPr lang="en-US" dirty="0" smtClean="0"/>
              <a:t>Limits the synchronization method to lock</a:t>
            </a:r>
          </a:p>
        </p:txBody>
      </p:sp>
    </p:spTree>
    <p:extLst>
      <p:ext uri="{BB962C8B-B14F-4D97-AF65-F5344CB8AC3E}">
        <p14:creationId xmlns:p14="http://schemas.microsoft.com/office/powerpoint/2010/main" val="37506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419"/>
            <a:ext cx="8229600" cy="1143000"/>
          </a:xfrm>
        </p:spPr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deadlock</a:t>
            </a:r>
            <a:endParaRPr lang="zh-TW" altLang="en-US" dirty="0"/>
          </a:p>
        </p:txBody>
      </p:sp>
      <p:pic>
        <p:nvPicPr>
          <p:cNvPr id="7" name="内容占位符 6" descr="job-recrui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928670"/>
            <a:ext cx="3214710" cy="3673954"/>
          </a:xfrm>
        </p:spPr>
      </p:pic>
      <p:sp>
        <p:nvSpPr>
          <p:cNvPr id="8" name="云形 7"/>
          <p:cNvSpPr/>
          <p:nvPr/>
        </p:nvSpPr>
        <p:spPr>
          <a:xfrm>
            <a:off x="3428992" y="857232"/>
            <a:ext cx="4214842" cy="12144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prstClr val="white"/>
                </a:solidFill>
                <a:latin typeface="Calibri"/>
                <a:ea typeface="新細明體"/>
              </a:rPr>
              <a:t>This guy has no experience!!!</a:t>
            </a:r>
            <a:endParaRPr lang="zh-TW" altLang="en-US" sz="2400" dirty="0">
              <a:solidFill>
                <a:prstClr val="white"/>
              </a:solidFill>
              <a:latin typeface="Calibri"/>
              <a:ea typeface="新細明體"/>
            </a:endParaRPr>
          </a:p>
        </p:txBody>
      </p:sp>
      <p:pic>
        <p:nvPicPr>
          <p:cNvPr id="9" name="图片 8" descr="stu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214686"/>
            <a:ext cx="3357586" cy="3290097"/>
          </a:xfrm>
          <a:prstGeom prst="rect">
            <a:avLst/>
          </a:prstGeom>
        </p:spPr>
      </p:pic>
      <p:sp>
        <p:nvSpPr>
          <p:cNvPr id="10" name="云形 9"/>
          <p:cNvSpPr/>
          <p:nvPr/>
        </p:nvSpPr>
        <p:spPr>
          <a:xfrm>
            <a:off x="4714876" y="2428868"/>
            <a:ext cx="4214842" cy="12144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prstClr val="white"/>
                </a:solidFill>
                <a:latin typeface="Calibri"/>
                <a:ea typeface="新細明體"/>
              </a:rPr>
              <a:t>How can I get experiences without a job!!!</a:t>
            </a:r>
            <a:endParaRPr lang="zh-TW" altLang="en-US" sz="2400" dirty="0">
              <a:solidFill>
                <a:prstClr val="white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703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1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Deadlock Definition</a:t>
            </a:r>
          </a:p>
        </p:txBody>
      </p:sp>
      <p:sp>
        <p:nvSpPr>
          <p:cNvPr id="43011" name="Rectangle 42"/>
          <p:cNvSpPr>
            <a:spLocks noGrp="1" noChangeArrowheads="1"/>
          </p:cNvSpPr>
          <p:nvPr>
            <p:ph idx="1"/>
          </p:nvPr>
        </p:nvSpPr>
        <p:spPr>
          <a:xfrm>
            <a:off x="214282" y="785794"/>
            <a:ext cx="8472518" cy="53403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A set of processes is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deadlocked</a:t>
            </a:r>
            <a:r>
              <a:rPr lang="en-US" altLang="zh-CN" dirty="0" smtClean="0">
                <a:ea typeface="宋体" charset="-122"/>
              </a:rPr>
              <a:t> when 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every process in the set is waiting for an event that can only be generated by some process in the set</a:t>
            </a:r>
          </a:p>
        </p:txBody>
      </p:sp>
      <p:pic>
        <p:nvPicPr>
          <p:cNvPr id="39" name="Picture 4" descr="http://www.cs.rpi.edu/academics/courses/fall04/os/c10/gridlo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357430"/>
            <a:ext cx="42100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0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Deadlock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329642" cy="49831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Circular waiting for resources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Thread A owns Res 1 and is waiting for Res 2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Thread B owns Res 2 and is waiting for Res 1</a:t>
            </a: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332038" y="2584450"/>
            <a:ext cx="3935412" cy="2597150"/>
            <a:chOff x="1429" y="1743"/>
            <a:chExt cx="2510" cy="1657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Res 2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09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Res 1</a:t>
              </a: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Thread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Thread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 rot="5400000">
              <a:off x="3024" y="1935"/>
              <a:ext cx="469" cy="51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7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8" name="AutoShape 13"/>
            <p:cNvSpPr>
              <a:spLocks noChangeArrowheads="1"/>
            </p:cNvSpPr>
            <p:nvPr/>
          </p:nvSpPr>
          <p:spPr bwMode="auto">
            <a:xfrm rot="-5400000">
              <a:off x="1923" y="2704"/>
              <a:ext cx="469" cy="51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prstClr val="black"/>
                </a:solidFill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1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Wait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For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1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Wait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For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2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Owned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By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29" cy="3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Owned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89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Four requirements for Deadlock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715436" cy="5357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Mutual exclusion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Only one thread at a time can use a resource.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Hold and wait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Thread holding at least one resource is waiting to acquire additional resources held by other threads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 preemption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Resources are released only voluntarily by the thread holding the resource, after thread is finished with it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Circular wait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There exists a set {T1, …, </a:t>
            </a:r>
            <a:r>
              <a:rPr lang="en-US" altLang="zh-CN" dirty="0" err="1" smtClean="0">
                <a:ea typeface="宋体" charset="-122"/>
              </a:rPr>
              <a:t>Tn</a:t>
            </a:r>
            <a:r>
              <a:rPr lang="en-US" altLang="zh-CN" dirty="0" smtClean="0">
                <a:ea typeface="宋体" charset="-122"/>
              </a:rPr>
              <a:t>} of waiting threads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T1 is waiting for a resource that is held by T2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T2 is waiting for a resource that is held by T3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…</a:t>
            </a:r>
          </a:p>
          <a:p>
            <a:pPr marL="914400" lvl="2" indent="0">
              <a:buNone/>
            </a:pPr>
            <a:r>
              <a:rPr lang="en-US" altLang="zh-CN" sz="2000" dirty="0" err="1" smtClean="0">
                <a:ea typeface="宋体" charset="-122"/>
              </a:rPr>
              <a:t>Tn</a:t>
            </a:r>
            <a:r>
              <a:rPr lang="en-US" altLang="zh-CN" sz="2000" dirty="0" smtClean="0">
                <a:ea typeface="宋体" charset="-122"/>
              </a:rPr>
              <a:t> is waiting for a resource that is held by T1</a:t>
            </a:r>
          </a:p>
        </p:txBody>
      </p:sp>
    </p:spTree>
    <p:extLst>
      <p:ext uri="{BB962C8B-B14F-4D97-AF65-F5344CB8AC3E}">
        <p14:creationId xmlns:p14="http://schemas.microsoft.com/office/powerpoint/2010/main" val="360720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87583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A Graph Theoretic Model of Deadlock</a:t>
            </a:r>
          </a:p>
        </p:txBody>
      </p:sp>
      <p:sp>
        <p:nvSpPr>
          <p:cNvPr id="446497" name="Rectangle 33"/>
          <p:cNvSpPr>
            <a:spLocks noGrp="1" noChangeArrowheads="1"/>
          </p:cNvSpPr>
          <p:nvPr>
            <p:ph idx="1"/>
          </p:nvPr>
        </p:nvSpPr>
        <p:spPr>
          <a:xfrm>
            <a:off x="214282" y="785794"/>
            <a:ext cx="8701118" cy="25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Basic components of any resource allocation problem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Processes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resources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Model the state of a computer system as a directed graph (called resource allocation graph, or RAG)</a:t>
            </a:r>
          </a:p>
          <a:p>
            <a:pPr marL="457200" lvl="1" indent="0">
              <a:buNone/>
            </a:pPr>
            <a:r>
              <a:rPr lang="en-US" altLang="zh-CN" i="1" dirty="0" smtClean="0">
                <a:ea typeface="宋体" charset="-122"/>
              </a:rPr>
              <a:t>G</a:t>
            </a:r>
            <a:r>
              <a:rPr lang="en-US" altLang="zh-CN" dirty="0" smtClean="0">
                <a:ea typeface="宋体" charset="-122"/>
              </a:rPr>
              <a:t> = (</a:t>
            </a:r>
            <a:r>
              <a:rPr lang="en-US" altLang="zh-CN" i="1" dirty="0" smtClean="0">
                <a:solidFill>
                  <a:schemeClr val="hlink"/>
                </a:solidFill>
                <a:ea typeface="宋体" charset="-122"/>
              </a:rPr>
              <a:t>V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i="1" dirty="0" smtClean="0">
                <a:solidFill>
                  <a:schemeClr val="hlink"/>
                </a:solidFill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46250" y="5324475"/>
            <a:ext cx="533400" cy="1027113"/>
            <a:chOff x="1100" y="3354"/>
            <a:chExt cx="336" cy="647"/>
          </a:xfrm>
        </p:grpSpPr>
        <p:sp>
          <p:nvSpPr>
            <p:cNvPr id="446469" name="Oval 5"/>
            <p:cNvSpPr>
              <a:spLocks noChangeArrowheads="1"/>
            </p:cNvSpPr>
            <p:nvPr/>
          </p:nvSpPr>
          <p:spPr bwMode="auto">
            <a:xfrm>
              <a:off x="1100" y="3354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5" name="Rectangle 6"/>
            <p:cNvSpPr>
              <a:spLocks noChangeArrowheads="1"/>
            </p:cNvSpPr>
            <p:nvPr/>
          </p:nvSpPr>
          <p:spPr bwMode="auto">
            <a:xfrm>
              <a:off x="1135" y="3715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13550" y="5324475"/>
            <a:ext cx="533400" cy="1027113"/>
            <a:chOff x="4292" y="3354"/>
            <a:chExt cx="336" cy="647"/>
          </a:xfrm>
        </p:grpSpPr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4292" y="3354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3" name="Rectangle 9"/>
            <p:cNvSpPr>
              <a:spLocks noChangeArrowheads="1"/>
            </p:cNvSpPr>
            <p:nvPr/>
          </p:nvSpPr>
          <p:spPr bwMode="auto">
            <a:xfrm>
              <a:off x="4316" y="3715"/>
              <a:ext cx="28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k</a:t>
              </a:r>
            </a:p>
          </p:txBody>
        </p:sp>
      </p:grpSp>
      <p:sp>
        <p:nvSpPr>
          <p:cNvPr id="446474" name="Line 10"/>
          <p:cNvSpPr>
            <a:spLocks noChangeShapeType="1"/>
          </p:cNvSpPr>
          <p:nvPr/>
        </p:nvSpPr>
        <p:spPr bwMode="auto">
          <a:xfrm flipV="1">
            <a:off x="2298700" y="5486400"/>
            <a:ext cx="187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2597150" y="5584825"/>
            <a:ext cx="1077913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request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edge</a:t>
            </a:r>
          </a:p>
        </p:txBody>
      </p:sp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5021263" y="5584825"/>
            <a:ext cx="1414462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allocation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edge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84650" y="5156200"/>
            <a:ext cx="508000" cy="1401763"/>
            <a:chOff x="2636" y="3248"/>
            <a:chExt cx="320" cy="883"/>
          </a:xfrm>
        </p:grpSpPr>
        <p:sp>
          <p:nvSpPr>
            <p:cNvPr id="6167" name="Rectangle 14"/>
            <p:cNvSpPr>
              <a:spLocks noChangeArrowheads="1"/>
            </p:cNvSpPr>
            <p:nvPr/>
          </p:nvSpPr>
          <p:spPr bwMode="auto">
            <a:xfrm>
              <a:off x="2663" y="3845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446479" name="Rectangle 15"/>
            <p:cNvSpPr>
              <a:spLocks noChangeArrowheads="1"/>
            </p:cNvSpPr>
            <p:nvPr/>
          </p:nvSpPr>
          <p:spPr bwMode="auto">
            <a:xfrm>
              <a:off x="2636" y="3248"/>
              <a:ext cx="320" cy="5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9" name="Oval 16"/>
            <p:cNvSpPr>
              <a:spLocks noChangeArrowheads="1"/>
            </p:cNvSpPr>
            <p:nvPr/>
          </p:nvSpPr>
          <p:spPr bwMode="auto">
            <a:xfrm>
              <a:off x="2768" y="3496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0" name="Oval 17"/>
            <p:cNvSpPr>
              <a:spLocks noChangeArrowheads="1"/>
            </p:cNvSpPr>
            <p:nvPr/>
          </p:nvSpPr>
          <p:spPr bwMode="auto">
            <a:xfrm>
              <a:off x="2768" y="3648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71" name="Oval 18"/>
            <p:cNvSpPr>
              <a:spLocks noChangeArrowheads="1"/>
            </p:cNvSpPr>
            <p:nvPr/>
          </p:nvSpPr>
          <p:spPr bwMode="auto">
            <a:xfrm>
              <a:off x="2768" y="3344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70513" y="3368675"/>
            <a:ext cx="1131887" cy="571500"/>
            <a:chOff x="1671" y="1770"/>
            <a:chExt cx="713" cy="360"/>
          </a:xfrm>
        </p:grpSpPr>
        <p:sp>
          <p:nvSpPr>
            <p:cNvPr id="446484" name="Oval 20"/>
            <p:cNvSpPr>
              <a:spLocks noChangeArrowheads="1"/>
            </p:cNvSpPr>
            <p:nvPr/>
          </p:nvSpPr>
          <p:spPr bwMode="auto">
            <a:xfrm>
              <a:off x="2048" y="1770"/>
              <a:ext cx="336" cy="36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1671" y="1807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046913" y="3200400"/>
            <a:ext cx="1106487" cy="908050"/>
            <a:chOff x="2727" y="1664"/>
            <a:chExt cx="697" cy="572"/>
          </a:xfrm>
        </p:grpSpPr>
        <p:sp>
          <p:nvSpPr>
            <p:cNvPr id="446487" name="Rectangle 23"/>
            <p:cNvSpPr>
              <a:spLocks noChangeArrowheads="1"/>
            </p:cNvSpPr>
            <p:nvPr/>
          </p:nvSpPr>
          <p:spPr bwMode="auto">
            <a:xfrm>
              <a:off x="3104" y="1664"/>
              <a:ext cx="320" cy="5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1" name="Oval 24"/>
            <p:cNvSpPr>
              <a:spLocks noChangeArrowheads="1"/>
            </p:cNvSpPr>
            <p:nvPr/>
          </p:nvSpPr>
          <p:spPr bwMode="auto">
            <a:xfrm>
              <a:off x="3236" y="1760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2" name="Oval 25"/>
            <p:cNvSpPr>
              <a:spLocks noChangeArrowheads="1"/>
            </p:cNvSpPr>
            <p:nvPr/>
          </p:nvSpPr>
          <p:spPr bwMode="auto">
            <a:xfrm>
              <a:off x="3236" y="1912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3" name="Oval 26"/>
            <p:cNvSpPr>
              <a:spLocks noChangeArrowheads="1"/>
            </p:cNvSpPr>
            <p:nvPr/>
          </p:nvSpPr>
          <p:spPr bwMode="auto">
            <a:xfrm>
              <a:off x="3236" y="2064"/>
              <a:ext cx="56" cy="6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64" name="Rectangle 27"/>
            <p:cNvSpPr>
              <a:spLocks noChangeArrowheads="1"/>
            </p:cNvSpPr>
            <p:nvPr/>
          </p:nvSpPr>
          <p:spPr bwMode="auto">
            <a:xfrm>
              <a:off x="2727" y="1807"/>
              <a:ext cx="26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446492" name="Rectangle 28"/>
          <p:cNvSpPr>
            <a:spLocks noChangeArrowheads="1"/>
          </p:cNvSpPr>
          <p:nvPr/>
        </p:nvSpPr>
        <p:spPr bwMode="auto">
          <a:xfrm>
            <a:off x="685800" y="3505200"/>
            <a:ext cx="837565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V</a:t>
            </a:r>
            <a:r>
              <a:rPr lang="en-US" altLang="zh-CN" sz="2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 = the set of vertices =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None/>
            </a:pP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P</a:t>
            </a:r>
            <a:r>
              <a:rPr lang="en-US" altLang="zh-CN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, ..., 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P</a:t>
            </a:r>
            <a:r>
              <a:rPr lang="en-US" altLang="zh-CN" i="1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n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 </a:t>
            </a:r>
            <a:r>
              <a:rPr lang="en-US" altLang="zh-CN" sz="1600">
                <a:solidFill>
                  <a:prstClr val="black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 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1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, ..., 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R</a:t>
            </a:r>
            <a:r>
              <a:rPr lang="en-US" altLang="zh-CN" i="1" baseline="-25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m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sz="2400" i="1">
              <a:solidFill>
                <a:prstClr val="black"/>
              </a:solidFill>
              <a:latin typeface="Comic Sans MS" pitchFamily="66" charset="0"/>
              <a:ea typeface="宋体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i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= the set of edges =</a:t>
            </a:r>
            <a:r>
              <a:rPr lang="en-US" altLang="zh-CN" sz="24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/>
            </a:r>
            <a:br>
              <a:rPr lang="en-US" altLang="zh-CN" sz="2400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</a:b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edges from a resource to a process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 </a:t>
            </a:r>
            <a:r>
              <a:rPr lang="en-US" altLang="zh-CN">
                <a:solidFill>
                  <a:srgbClr val="800080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>
                <a:solidFill>
                  <a:srgbClr val="80008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{</a:t>
            </a:r>
            <a:r>
              <a:rPr lang="en-US" altLang="zh-CN" i="1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edges from a process to a resource</a:t>
            </a: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宋体" charset="-122"/>
              </a:rPr>
              <a:t>}</a:t>
            </a:r>
          </a:p>
        </p:txBody>
      </p:sp>
      <p:sp>
        <p:nvSpPr>
          <p:cNvPr id="446493" name="Line 29"/>
          <p:cNvSpPr>
            <a:spLocks noChangeShapeType="1"/>
          </p:cNvSpPr>
          <p:nvPr/>
        </p:nvSpPr>
        <p:spPr bwMode="auto">
          <a:xfrm flipH="1" flipV="1">
            <a:off x="4489450" y="5378450"/>
            <a:ext cx="233045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86400" y="4038600"/>
            <a:ext cx="1112838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6623050" y="4114800"/>
            <a:ext cx="2368550" cy="68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resource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(with 3 instances)</a:t>
            </a:r>
          </a:p>
        </p:txBody>
      </p:sp>
    </p:spTree>
    <p:extLst>
      <p:ext uri="{BB962C8B-B14F-4D97-AF65-F5344CB8AC3E}">
        <p14:creationId xmlns:p14="http://schemas.microsoft.com/office/powerpoint/2010/main" val="1077070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7" grpId="0" build="p" autoUpdateAnimBg="0"/>
      <p:bldP spid="446474" grpId="0" animBg="1"/>
      <p:bldP spid="446475" grpId="0" autoUpdateAnimBg="0"/>
      <p:bldP spid="446476" grpId="0" autoUpdateAnimBg="0"/>
      <p:bldP spid="446492" grpId="0" autoUpdateAnimBg="0"/>
      <p:bldP spid="446493" grpId="0" animBg="1"/>
      <p:bldP spid="30" grpId="0" autoUpdateAnimBg="0"/>
      <p:bldP spid="3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Resource Allocation Graphs Example</a:t>
            </a:r>
          </a:p>
        </p:txBody>
      </p:sp>
      <p:sp>
        <p:nvSpPr>
          <p:cNvPr id="7171" name="Rectangle 23"/>
          <p:cNvSpPr>
            <a:spLocks noGrp="1" noChangeArrowheads="1"/>
          </p:cNvSpPr>
          <p:nvPr>
            <p:ph idx="1"/>
          </p:nvPr>
        </p:nvSpPr>
        <p:spPr>
          <a:xfrm>
            <a:off x="285720" y="1071546"/>
            <a:ext cx="8643998" cy="52149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A PostScript interpreter that is waiting for the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frame buffer lock </a:t>
            </a:r>
            <a:r>
              <a:rPr lang="en-US" altLang="zh-CN" dirty="0" smtClean="0">
                <a:ea typeface="宋体" charset="-122"/>
              </a:rPr>
              <a:t>and a visualization process that is waiting for memory</a:t>
            </a:r>
          </a:p>
          <a:p>
            <a:pPr marL="0" indent="0">
              <a:buNone/>
            </a:pPr>
            <a:r>
              <a:rPr lang="en-US" altLang="zh-CN" sz="1800" i="1" dirty="0" smtClean="0">
                <a:solidFill>
                  <a:schemeClr val="folHlink"/>
                </a:solidFill>
                <a:ea typeface="宋体" charset="-122"/>
              </a:rPr>
              <a:t>             V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 = {</a:t>
            </a:r>
            <a:r>
              <a:rPr lang="en-US" altLang="zh-CN" sz="1800" i="1" dirty="0" smtClean="0">
                <a:solidFill>
                  <a:schemeClr val="folHlink"/>
                </a:solidFill>
                <a:ea typeface="宋体" charset="-122"/>
              </a:rPr>
              <a:t>PS interpret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chemeClr val="folHlink"/>
                </a:solidFill>
                <a:ea typeface="宋体" charset="-122"/>
              </a:rPr>
              <a:t>visualization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} </a:t>
            </a:r>
            <a:r>
              <a:rPr lang="en-US" altLang="zh-CN" sz="1800" dirty="0" smtClean="0">
                <a:solidFill>
                  <a:schemeClr val="folHlink"/>
                </a:solidFill>
                <a:latin typeface="Symbol" charset="2"/>
                <a:ea typeface="宋体" charset="-122"/>
              </a:rPr>
              <a:t>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 {</a:t>
            </a:r>
            <a:r>
              <a:rPr lang="en-US" altLang="zh-CN" sz="1800" i="1" dirty="0" smtClean="0">
                <a:solidFill>
                  <a:schemeClr val="folHlink"/>
                </a:solidFill>
                <a:ea typeface="宋体" charset="-122"/>
              </a:rPr>
              <a:t>memory frames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, </a:t>
            </a:r>
            <a:r>
              <a:rPr lang="en-US" altLang="zh-CN" sz="1800" i="1" dirty="0" smtClean="0">
                <a:solidFill>
                  <a:schemeClr val="folHlink"/>
                </a:solidFill>
                <a:ea typeface="宋体" charset="-122"/>
              </a:rPr>
              <a:t>frame buffer lock</a:t>
            </a:r>
            <a:r>
              <a:rPr lang="en-US" altLang="zh-CN" sz="1800" dirty="0" smtClean="0">
                <a:solidFill>
                  <a:schemeClr val="folHlink"/>
                </a:solidFill>
                <a:ea typeface="宋体" charset="-122"/>
              </a:rPr>
              <a:t>}</a:t>
            </a:r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448516" name="Oval 4"/>
          <p:cNvSpPr>
            <a:spLocks noChangeArrowheads="1"/>
          </p:cNvSpPr>
          <p:nvPr/>
        </p:nvSpPr>
        <p:spPr bwMode="auto">
          <a:xfrm>
            <a:off x="1819275" y="431958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" y="40671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78238" y="4070350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448519" name="Oval 7"/>
          <p:cNvSpPr>
            <a:spLocks noChangeArrowheads="1"/>
          </p:cNvSpPr>
          <p:nvPr/>
        </p:nvSpPr>
        <p:spPr bwMode="auto">
          <a:xfrm>
            <a:off x="6886575" y="431958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4302125" y="5713413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511675" y="58785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783013" y="6235700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7179" name="Arc 11"/>
          <p:cNvSpPr>
            <a:spLocks/>
          </p:cNvSpPr>
          <p:nvPr/>
        </p:nvSpPr>
        <p:spPr bwMode="auto">
          <a:xfrm>
            <a:off x="2106613" y="3422650"/>
            <a:ext cx="2139950" cy="908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546975" y="4306888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 rot="10800000">
            <a:off x="4830763" y="4933950"/>
            <a:ext cx="2292350" cy="10160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 rot="10800000">
            <a:off x="2073275" y="4953000"/>
            <a:ext cx="2432050" cy="9715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4302125" y="3084513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4" name="Arc 16"/>
          <p:cNvSpPr>
            <a:spLocks/>
          </p:cNvSpPr>
          <p:nvPr/>
        </p:nvSpPr>
        <p:spPr bwMode="auto">
          <a:xfrm>
            <a:off x="4606925" y="3771900"/>
            <a:ext cx="2425700" cy="558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5" name="Arc 17"/>
          <p:cNvSpPr>
            <a:spLocks/>
          </p:cNvSpPr>
          <p:nvPr/>
        </p:nvSpPr>
        <p:spPr bwMode="auto">
          <a:xfrm>
            <a:off x="4581525" y="3543300"/>
            <a:ext cx="2527300" cy="768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6" name="Arc 18"/>
          <p:cNvSpPr>
            <a:spLocks/>
          </p:cNvSpPr>
          <p:nvPr/>
        </p:nvSpPr>
        <p:spPr bwMode="auto">
          <a:xfrm>
            <a:off x="4619625" y="3308350"/>
            <a:ext cx="2584450" cy="1016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4511675" y="32369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511675" y="34782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4511675" y="3719513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2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6021" b="16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Arc 2"/>
          <p:cNvSpPr>
            <a:spLocks/>
          </p:cNvSpPr>
          <p:nvPr/>
        </p:nvSpPr>
        <p:spPr bwMode="auto">
          <a:xfrm>
            <a:off x="2757488" y="4211638"/>
            <a:ext cx="1339850" cy="8191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4114800" y="3784600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196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Resource Allocation Graphs &amp; Deadlock</a:t>
            </a:r>
          </a:p>
        </p:txBody>
      </p:sp>
      <p:sp>
        <p:nvSpPr>
          <p:cNvPr id="450598" name="Rectangle 38"/>
          <p:cNvSpPr>
            <a:spLocks noGrp="1" noChangeArrowheads="1"/>
          </p:cNvSpPr>
          <p:nvPr>
            <p:ph idx="1"/>
          </p:nvPr>
        </p:nvSpPr>
        <p:spPr>
          <a:xfrm>
            <a:off x="214282" y="928670"/>
            <a:ext cx="8715436" cy="5357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Theorem: If a resource allocation graph does not contain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cycle</a:t>
            </a:r>
            <a:r>
              <a:rPr lang="en-US" altLang="zh-CN" dirty="0" smtClean="0">
                <a:ea typeface="宋体" charset="-122"/>
              </a:rPr>
              <a:t> then no processes are deadlocked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A cycle in a RAG is a necessary condition for deadlock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Is the existence of a cycle a sufficient condition?</a:t>
            </a: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50566" name="Oval 6"/>
          <p:cNvSpPr>
            <a:spLocks noChangeArrowheads="1"/>
          </p:cNvSpPr>
          <p:nvPr/>
        </p:nvSpPr>
        <p:spPr bwMode="auto">
          <a:xfrm>
            <a:off x="2489200" y="50196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7" name="Oval 7"/>
          <p:cNvSpPr>
            <a:spLocks noChangeArrowheads="1"/>
          </p:cNvSpPr>
          <p:nvPr/>
        </p:nvSpPr>
        <p:spPr bwMode="auto">
          <a:xfrm>
            <a:off x="5518150" y="50196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4114800" y="591820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324350" y="60960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80008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2" name="Arc 10"/>
          <p:cNvSpPr>
            <a:spLocks/>
          </p:cNvSpPr>
          <p:nvPr/>
        </p:nvSpPr>
        <p:spPr bwMode="auto">
          <a:xfrm>
            <a:off x="4419600" y="4243388"/>
            <a:ext cx="1358900" cy="768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3" name="Arc 11"/>
          <p:cNvSpPr>
            <a:spLocks/>
          </p:cNvSpPr>
          <p:nvPr/>
        </p:nvSpPr>
        <p:spPr bwMode="auto">
          <a:xfrm>
            <a:off x="4419600" y="4471988"/>
            <a:ext cx="1263650" cy="558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4" name="Arc 12"/>
          <p:cNvSpPr>
            <a:spLocks/>
          </p:cNvSpPr>
          <p:nvPr/>
        </p:nvSpPr>
        <p:spPr bwMode="auto">
          <a:xfrm rot="10800000">
            <a:off x="4643438" y="5634038"/>
            <a:ext cx="1130300" cy="5207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1"/>
                  <a:pt x="9652" y="15"/>
                  <a:pt x="21569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1"/>
                  <a:pt x="9652" y="15"/>
                  <a:pt x="21569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5" name="Arc 13"/>
          <p:cNvSpPr>
            <a:spLocks/>
          </p:cNvSpPr>
          <p:nvPr/>
        </p:nvSpPr>
        <p:spPr bwMode="auto">
          <a:xfrm rot="10800000">
            <a:off x="2819400" y="5595938"/>
            <a:ext cx="1485900" cy="5524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950913" y="49942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440113" y="4756150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595688" y="6413500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115050" y="506412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4324350" y="41783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4324350" y="44196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2" name="Oval 21"/>
          <p:cNvSpPr>
            <a:spLocks noChangeArrowheads="1"/>
          </p:cNvSpPr>
          <p:nvPr/>
        </p:nvSpPr>
        <p:spPr bwMode="auto">
          <a:xfrm>
            <a:off x="4324350" y="39370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0583" name="Oval 23"/>
          <p:cNvSpPr>
            <a:spLocks noChangeArrowheads="1"/>
          </p:cNvSpPr>
          <p:nvPr/>
        </p:nvSpPr>
        <p:spPr bwMode="auto">
          <a:xfrm>
            <a:off x="5916613" y="3716338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214" name="Rectangle 24"/>
          <p:cNvSpPr>
            <a:spLocks noChangeArrowheads="1"/>
          </p:cNvSpPr>
          <p:nvPr/>
        </p:nvSpPr>
        <p:spPr bwMode="auto">
          <a:xfrm>
            <a:off x="6526213" y="3852863"/>
            <a:ext cx="7889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Game</a:t>
            </a:r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4432300" y="3986213"/>
            <a:ext cx="146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prstClr val="black"/>
              </a:solidFill>
              <a:latin typeface="Times New Roman" pitchFamily="18" charset="0"/>
              <a:ea typeface="新細明體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422775" y="3790950"/>
            <a:ext cx="1485900" cy="365125"/>
            <a:chOff x="2786" y="2388"/>
            <a:chExt cx="936" cy="23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786" y="2396"/>
              <a:ext cx="936" cy="212"/>
              <a:chOff x="2786" y="2396"/>
              <a:chExt cx="936" cy="212"/>
            </a:xfrm>
          </p:grpSpPr>
          <p:grpSp>
            <p:nvGrpSpPr>
              <p:cNvPr id="4" name="Group 28"/>
              <p:cNvGrpSpPr>
                <a:grpSpLocks/>
              </p:cNvGrpSpPr>
              <p:nvPr/>
            </p:nvGrpSpPr>
            <p:grpSpPr bwMode="auto">
              <a:xfrm>
                <a:off x="2786" y="2396"/>
                <a:ext cx="930" cy="212"/>
                <a:chOff x="2786" y="2396"/>
                <a:chExt cx="930" cy="212"/>
              </a:xfrm>
            </p:grpSpPr>
            <p:grpSp>
              <p:nvGrpSpPr>
                <p:cNvPr id="5" name="Group 29"/>
                <p:cNvGrpSpPr>
                  <a:grpSpLocks/>
                </p:cNvGrpSpPr>
                <p:nvPr/>
              </p:nvGrpSpPr>
              <p:grpSpPr bwMode="auto">
                <a:xfrm>
                  <a:off x="2786" y="2396"/>
                  <a:ext cx="930" cy="212"/>
                  <a:chOff x="2786" y="2396"/>
                  <a:chExt cx="930" cy="212"/>
                </a:xfrm>
              </p:grpSpPr>
              <p:sp>
                <p:nvSpPr>
                  <p:cNvPr id="822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2511"/>
                    <a:ext cx="929" cy="2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 sz="2400">
                      <a:solidFill>
                        <a:prstClr val="black"/>
                      </a:solidFill>
                      <a:latin typeface="Times New Roman" pitchFamily="18" charset="0"/>
                      <a:ea typeface="新細明體"/>
                    </a:endParaRPr>
                  </a:p>
                </p:txBody>
              </p:sp>
              <p:sp>
                <p:nvSpPr>
                  <p:cNvPr id="822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786" y="2396"/>
                    <a:ext cx="132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>
                      <a:solidFill>
                        <a:prstClr val="black"/>
                      </a:solidFill>
                      <a:latin typeface="Times New Roman" pitchFamily="18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8223" name="Rectangle 32"/>
                <p:cNvSpPr>
                  <a:spLocks noChangeArrowheads="1"/>
                </p:cNvSpPr>
                <p:nvPr/>
              </p:nvSpPr>
              <p:spPr bwMode="auto">
                <a:xfrm>
                  <a:off x="2918" y="2476"/>
                  <a:ext cx="50" cy="1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8221" name="Rectangle 33"/>
              <p:cNvSpPr>
                <a:spLocks noChangeArrowheads="1"/>
              </p:cNvSpPr>
              <p:nvPr/>
            </p:nvSpPr>
            <p:spPr bwMode="auto">
              <a:xfrm>
                <a:off x="3604" y="2432"/>
                <a:ext cx="118" cy="16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8219" name="Rectangle 34"/>
            <p:cNvSpPr>
              <a:spLocks noChangeArrowheads="1"/>
            </p:cNvSpPr>
            <p:nvPr/>
          </p:nvSpPr>
          <p:spPr bwMode="auto">
            <a:xfrm>
              <a:off x="2984" y="2388"/>
              <a:ext cx="728" cy="23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50599" name="Arc 39"/>
          <p:cNvSpPr>
            <a:spLocks/>
          </p:cNvSpPr>
          <p:nvPr/>
        </p:nvSpPr>
        <p:spPr bwMode="auto">
          <a:xfrm rot="10800000" flipV="1">
            <a:off x="2667000" y="3962400"/>
            <a:ext cx="1676400" cy="1066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565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nimBg="1"/>
      <p:bldP spid="4505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charset="-122"/>
              </a:rPr>
              <a:t>Single Resource RAG &amp; Deadlocks</a:t>
            </a:r>
          </a:p>
        </p:txBody>
      </p:sp>
      <p:sp>
        <p:nvSpPr>
          <p:cNvPr id="9219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Theorem: If there is only a single unit of all resources then a set of processes are deadlocked </a:t>
            </a:r>
            <a:r>
              <a:rPr lang="en-US" altLang="zh-CN" dirty="0" err="1" smtClean="0">
                <a:solidFill>
                  <a:schemeClr val="hlink"/>
                </a:solidFill>
                <a:ea typeface="宋体" charset="-122"/>
              </a:rPr>
              <a:t>iff</a:t>
            </a:r>
            <a:r>
              <a:rPr lang="en-US" altLang="zh-CN" dirty="0" smtClean="0">
                <a:ea typeface="宋体" charset="-122"/>
              </a:rPr>
              <a:t> there is a cycle in the resource allocation graph</a:t>
            </a:r>
          </a:p>
        </p:txBody>
      </p:sp>
      <p:sp>
        <p:nvSpPr>
          <p:cNvPr id="452612" name="Oval 4"/>
          <p:cNvSpPr>
            <a:spLocks noChangeArrowheads="1"/>
          </p:cNvSpPr>
          <p:nvPr/>
        </p:nvSpPr>
        <p:spPr bwMode="auto">
          <a:xfrm>
            <a:off x="2470150" y="435292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3" name="Oval 5"/>
          <p:cNvSpPr>
            <a:spLocks noChangeArrowheads="1"/>
          </p:cNvSpPr>
          <p:nvPr/>
        </p:nvSpPr>
        <p:spPr bwMode="auto">
          <a:xfrm>
            <a:off x="5499100" y="435292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4095750" y="574675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305300" y="591185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4" name="Arc 8"/>
          <p:cNvSpPr>
            <a:spLocks/>
          </p:cNvSpPr>
          <p:nvPr/>
        </p:nvSpPr>
        <p:spPr bwMode="auto">
          <a:xfrm>
            <a:off x="2738438" y="3367088"/>
            <a:ext cx="1339850" cy="9969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4095750" y="315595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05300" y="332105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7" name="Arc 11"/>
          <p:cNvSpPr>
            <a:spLocks/>
          </p:cNvSpPr>
          <p:nvPr/>
        </p:nvSpPr>
        <p:spPr bwMode="auto">
          <a:xfrm rot="10800000">
            <a:off x="4662488" y="4967288"/>
            <a:ext cx="1092200" cy="9906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81"/>
                  <a:pt x="9651" y="16"/>
                  <a:pt x="21568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1"/>
                  <a:pt x="9651" y="16"/>
                  <a:pt x="2156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8" name="Arc 12"/>
          <p:cNvSpPr>
            <a:spLocks/>
          </p:cNvSpPr>
          <p:nvPr/>
        </p:nvSpPr>
        <p:spPr bwMode="auto">
          <a:xfrm rot="10800000">
            <a:off x="2743200" y="4967288"/>
            <a:ext cx="1536700" cy="9969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>
            <a:off x="4406900" y="3379788"/>
            <a:ext cx="1352550" cy="965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38213" y="4359275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414713" y="3735388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570288" y="6294438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115050" y="436562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30826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An operational definition of deadlock</a:t>
            </a:r>
          </a:p>
        </p:txBody>
      </p:sp>
      <p:sp>
        <p:nvSpPr>
          <p:cNvPr id="10243" name="Rectangle 23"/>
          <p:cNvSpPr>
            <a:spLocks noGrp="1" noChangeArrowheads="1"/>
          </p:cNvSpPr>
          <p:nvPr>
            <p:ph idx="1"/>
          </p:nvPr>
        </p:nvSpPr>
        <p:spPr>
          <a:xfrm>
            <a:off x="357158" y="1000108"/>
            <a:ext cx="8301038" cy="5097467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400" dirty="0" smtClean="0">
                <a:ea typeface="宋体" charset="-122"/>
              </a:rPr>
              <a:t>A set of processes are deadlocked </a:t>
            </a:r>
            <a:r>
              <a:rPr lang="en-US" altLang="zh-CN" sz="2400" dirty="0" err="1" smtClean="0">
                <a:solidFill>
                  <a:schemeClr val="hlink"/>
                </a:solidFill>
                <a:ea typeface="宋体" charset="-122"/>
              </a:rPr>
              <a:t>iff</a:t>
            </a:r>
            <a:r>
              <a:rPr lang="en-US" altLang="zh-CN" sz="2400" dirty="0" smtClean="0">
                <a:ea typeface="宋体" charset="-122"/>
              </a:rPr>
              <a:t> the following conditions hold simultaneously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 smtClean="0">
                <a:ea typeface="宋体" charset="-122"/>
              </a:rPr>
              <a:t>Mutual exclusion is required for resource usage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 smtClean="0">
                <a:ea typeface="宋体" charset="-122"/>
              </a:rPr>
              <a:t>A process is in a “hold-and-wait” state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 smtClean="0">
                <a:ea typeface="宋体" charset="-122"/>
              </a:rPr>
              <a:t>Preemption of resource usage is not allowed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en-US" altLang="zh-CN" sz="2000" dirty="0" smtClean="0">
                <a:ea typeface="宋体" charset="-122"/>
              </a:rPr>
              <a:t>Circular waiting exists (a cycle exists in the RAG)</a:t>
            </a:r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1819275" y="47910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28650" y="4508500"/>
            <a:ext cx="15176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Visualization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Process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678238" y="4668838"/>
            <a:ext cx="1866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Memory Frames</a:t>
            </a:r>
          </a:p>
        </p:txBody>
      </p:sp>
      <p:sp>
        <p:nvSpPr>
          <p:cNvPr id="454663" name="Oval 7"/>
          <p:cNvSpPr>
            <a:spLocks noChangeArrowheads="1"/>
          </p:cNvSpPr>
          <p:nvPr/>
        </p:nvSpPr>
        <p:spPr bwMode="auto">
          <a:xfrm>
            <a:off x="6886575" y="4791075"/>
            <a:ext cx="533400" cy="5715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4302125" y="6019800"/>
            <a:ext cx="508000" cy="4508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511675" y="61849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783013" y="5576888"/>
            <a:ext cx="1555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Frame Buffer</a:t>
            </a:r>
          </a:p>
        </p:txBody>
      </p:sp>
      <p:sp>
        <p:nvSpPr>
          <p:cNvPr id="10251" name="Arc 11"/>
          <p:cNvSpPr>
            <a:spLocks/>
          </p:cNvSpPr>
          <p:nvPr/>
        </p:nvSpPr>
        <p:spPr bwMode="auto">
          <a:xfrm>
            <a:off x="2106613" y="4071938"/>
            <a:ext cx="2139950" cy="7048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0" y="7"/>
                  <a:pt x="21583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546975" y="4778375"/>
            <a:ext cx="1292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PostScript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Interpreter</a:t>
            </a:r>
          </a:p>
        </p:txBody>
      </p:sp>
      <p:sp>
        <p:nvSpPr>
          <p:cNvPr id="10253" name="Arc 13"/>
          <p:cNvSpPr>
            <a:spLocks/>
          </p:cNvSpPr>
          <p:nvPr/>
        </p:nvSpPr>
        <p:spPr bwMode="auto">
          <a:xfrm rot="10800000">
            <a:off x="4830763" y="5405438"/>
            <a:ext cx="2292350" cy="85090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5"/>
                  <a:pt x="9662" y="6"/>
                  <a:pt x="2158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4" name="Arc 14"/>
          <p:cNvSpPr>
            <a:spLocks/>
          </p:cNvSpPr>
          <p:nvPr/>
        </p:nvSpPr>
        <p:spPr bwMode="auto">
          <a:xfrm rot="10800000">
            <a:off x="2073275" y="5411788"/>
            <a:ext cx="2432050" cy="8191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4302125" y="3733800"/>
            <a:ext cx="508000" cy="9080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6" name="Arc 16"/>
          <p:cNvSpPr>
            <a:spLocks/>
          </p:cNvSpPr>
          <p:nvPr/>
        </p:nvSpPr>
        <p:spPr bwMode="auto">
          <a:xfrm>
            <a:off x="4606925" y="4421188"/>
            <a:ext cx="2425700" cy="368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825767201 h 21600"/>
              <a:gd name="T4" fmla="*/ 0 w 21600"/>
              <a:gd name="T5" fmla="*/ 182576720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7" name="Arc 17"/>
          <p:cNvSpPr>
            <a:spLocks/>
          </p:cNvSpPr>
          <p:nvPr/>
        </p:nvSpPr>
        <p:spPr bwMode="auto">
          <a:xfrm>
            <a:off x="4581525" y="4192588"/>
            <a:ext cx="2527300" cy="6032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8" name="Arc 18"/>
          <p:cNvSpPr>
            <a:spLocks/>
          </p:cNvSpPr>
          <p:nvPr/>
        </p:nvSpPr>
        <p:spPr bwMode="auto">
          <a:xfrm>
            <a:off x="4619625" y="3957638"/>
            <a:ext cx="2584450" cy="825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4511675" y="38862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4511675" y="41275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4511675" y="4368800"/>
            <a:ext cx="88900" cy="101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73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Dealing With Deadlock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8643998" cy="55007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Adopt some resource allocation protocol that ensures deadlock can never occur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Deadlock prevention/avoidance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Guarantee that deadlock will never occur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Generally breaks one of the following conditions: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000" dirty="0" err="1" smtClean="0">
                <a:ea typeface="宋体" charset="-122"/>
              </a:rPr>
              <a:t>Mutex</a:t>
            </a:r>
            <a:r>
              <a:rPr lang="en-US" altLang="zh-CN" sz="2000" dirty="0" smtClean="0">
                <a:ea typeface="宋体" charset="-122"/>
              </a:rPr>
              <a:t>, Hold-and-wait, No preemption, Circular wait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Deadlock detection and recovery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Admit the possibility of deadlock occurring and periodically check for 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On detecting deadlock, abort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charset="-122"/>
              </a:rPr>
              <a:t>Breaks the no-preemption condition</a:t>
            </a:r>
          </a:p>
        </p:txBody>
      </p:sp>
    </p:spTree>
    <p:extLst>
      <p:ext uri="{BB962C8B-B14F-4D97-AF65-F5344CB8AC3E}">
        <p14:creationId xmlns:p14="http://schemas.microsoft.com/office/powerpoint/2010/main" val="187491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75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Deadlock Avoidance by Resource Ordering 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idx="1"/>
          </p:nvPr>
        </p:nvSpPr>
        <p:spPr>
          <a:xfrm>
            <a:off x="428596" y="1142984"/>
            <a:ext cx="8258204" cy="4983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Eliminate circular waiting by ordering all locks (or semaphores, or resources)</a:t>
            </a:r>
          </a:p>
          <a:p>
            <a:pPr marL="40005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All code grabs locks in a predefined order</a:t>
            </a:r>
          </a:p>
          <a:p>
            <a:pPr marL="40005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Problems?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Maintaining global order is difficult, especially in a large project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Global order can force a client to grab a lock earlier than it would like, tying up a resource for too </a:t>
            </a:r>
            <a:r>
              <a:rPr lang="en-US" altLang="zh-CN" dirty="0" smtClean="0">
                <a:ea typeface="宋体" charset="-122"/>
              </a:rPr>
              <a:t>long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154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9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Deadlock Detection &amp; Recovery</a:t>
            </a:r>
          </a:p>
        </p:txBody>
      </p:sp>
      <p:sp>
        <p:nvSpPr>
          <p:cNvPr id="13315" name="Rectangle 90"/>
          <p:cNvSpPr>
            <a:spLocks noGrp="1" noChangeArrowheads="1"/>
          </p:cNvSpPr>
          <p:nvPr>
            <p:ph idx="1"/>
          </p:nvPr>
        </p:nvSpPr>
        <p:spPr>
          <a:xfrm>
            <a:off x="428596" y="1071546"/>
            <a:ext cx="8258204" cy="505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Detection: periodic check RAG for cycles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How often should the OS check for deadlock?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After every resource request?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Only when we suspect deadlock has occurred?</a:t>
            </a:r>
          </a:p>
          <a:p>
            <a:pPr marL="40005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Recovery: break the deadlock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Abort all deadlocked processes &amp; reclaim their resources?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Abort one process at a time until all cycles in the RAG are eliminated?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Start from low priority process?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ea typeface="宋体" charset="-122"/>
              </a:rPr>
              <a:t>Start from processes with most allocation of resources?</a:t>
            </a:r>
          </a:p>
        </p:txBody>
      </p:sp>
    </p:spTree>
    <p:extLst>
      <p:ext uri="{BB962C8B-B14F-4D97-AF65-F5344CB8AC3E}">
        <p14:creationId xmlns:p14="http://schemas.microsoft.com/office/powerpoint/2010/main" val="3754865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79"/>
            <a:ext cx="8229600" cy="1143000"/>
          </a:xfrm>
        </p:spPr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329518" cy="5143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imilar to a deadlock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states of the processes constantly change with regard to one another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none</a:t>
            </a:r>
            <a:r>
              <a:rPr lang="en-US" dirty="0" smtClean="0"/>
              <a:t> progressing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476500"/>
            <a:ext cx="331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Deadlock Pitfalls in Reality</a:t>
            </a:r>
            <a:endParaRPr lang="ru-RU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Even </a:t>
            </a:r>
            <a:r>
              <a:rPr lang="en-US" dirty="0" smtClean="0">
                <a:solidFill>
                  <a:srgbClr val="FF0000"/>
                </a:solidFill>
              </a:rPr>
              <a:t>deadlock-free</a:t>
            </a:r>
            <a:r>
              <a:rPr lang="en-US" dirty="0" smtClean="0"/>
              <a:t> code would deadlock once deployed</a:t>
            </a:r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en-US" dirty="0" smtClean="0"/>
              <a:t>ue to dependencies on deadlock-prone third party libraries or runtimes</a:t>
            </a:r>
          </a:p>
          <a:p>
            <a:pPr marL="457200" lvl="1" indent="0">
              <a:buNone/>
            </a:pPr>
            <a:r>
              <a:rPr lang="en-US" dirty="0" smtClean="0"/>
              <a:t>Examples: web browsers plug-ins, Java beans.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Upgrade of such libraries/runtimes can introduce new deadlocks during execution.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December 2008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14DED-98AF-4705-A491-21739C0E7733}" type="slidenum">
              <a:rPr lang="ru-RU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"/>
            <a:ext cx="4038145" cy="62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381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2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Dimmunix</a:t>
            </a:r>
            <a:r>
              <a:rPr lang="en-US" dirty="0" smtClean="0"/>
              <a:t> - Teaser</a:t>
            </a:r>
            <a:endParaRPr lang="ru-RU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So, it is often </a:t>
            </a:r>
            <a:r>
              <a:rPr lang="en-US" dirty="0" smtClean="0">
                <a:solidFill>
                  <a:srgbClr val="FF0000"/>
                </a:solidFill>
              </a:rPr>
              <a:t>hard</a:t>
            </a:r>
            <a:r>
              <a:rPr lang="en-US" dirty="0" smtClean="0"/>
              <a:t> to handle a deadlock. But what if…</a:t>
            </a:r>
          </a:p>
          <a:p>
            <a:r>
              <a:rPr lang="en-US" i="1" dirty="0" smtClean="0"/>
              <a:t>Deadlock immunity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afflicted by a given deadlock, develop resistance against future concurrences of that and similar deadlocks</a:t>
            </a:r>
          </a:p>
          <a:p>
            <a:endParaRPr lang="en-US" i="1" dirty="0" smtClean="0"/>
          </a:p>
          <a:p>
            <a:r>
              <a:rPr lang="en-US" i="1" dirty="0" err="1" smtClean="0"/>
              <a:t>Dimmunix</a:t>
            </a:r>
            <a:r>
              <a:rPr lang="en-US" dirty="0" smtClean="0"/>
              <a:t> - a tool for developing deadlock immunity.</a:t>
            </a:r>
          </a:p>
          <a:p>
            <a:endParaRPr lang="en-US" dirty="0" smtClean="0"/>
          </a:p>
          <a:p>
            <a:r>
              <a:rPr lang="en-US" dirty="0" smtClean="0"/>
              <a:t>The first time a deadlock pattern manifests</a:t>
            </a:r>
          </a:p>
          <a:p>
            <a:pPr lvl="1"/>
            <a:r>
              <a:rPr lang="en-US" dirty="0" err="1" smtClean="0"/>
              <a:t>Dimmunix</a:t>
            </a:r>
            <a:r>
              <a:rPr lang="en-US" dirty="0" smtClean="0"/>
              <a:t> automatically captures it’s </a:t>
            </a:r>
            <a:r>
              <a:rPr lang="en-US" i="1" dirty="0" smtClean="0"/>
              <a:t>signature</a:t>
            </a:r>
            <a:r>
              <a:rPr lang="en-US" dirty="0" smtClean="0"/>
              <a:t> and subsequently avoids entering the same </a:t>
            </a:r>
            <a:r>
              <a:rPr lang="en-US" dirty="0" smtClean="0"/>
              <a:t>pattern.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December 2008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7C697-D04F-45DD-9AC8-50CCE491DD3A}" type="slidenum">
              <a:rPr lang="ru-RU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Race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An undesirable situation that occurs when a device or system attempts to perform </a:t>
            </a:r>
            <a:r>
              <a:rPr lang="en-US" altLang="zh-CN" dirty="0" smtClean="0">
                <a:solidFill>
                  <a:srgbClr val="0070C0"/>
                </a:solidFill>
              </a:rPr>
              <a:t>two or more </a:t>
            </a:r>
            <a:r>
              <a:rPr lang="en-US" altLang="zh-CN" dirty="0" smtClean="0"/>
              <a:t>operations at the </a:t>
            </a:r>
            <a:r>
              <a:rPr lang="en-US" altLang="zh-CN" dirty="0" smtClean="0">
                <a:solidFill>
                  <a:srgbClr val="FF0000"/>
                </a:solidFill>
              </a:rPr>
              <a:t>same time</a:t>
            </a:r>
            <a:r>
              <a:rPr lang="en-US" altLang="zh-CN" dirty="0" smtClean="0"/>
              <a:t>, but the operations must be done in the </a:t>
            </a:r>
            <a:r>
              <a:rPr lang="en-US" altLang="zh-CN" dirty="0" smtClean="0">
                <a:solidFill>
                  <a:srgbClr val="FFC000"/>
                </a:solidFill>
              </a:rPr>
              <a:t>proper sequence</a:t>
            </a:r>
            <a:r>
              <a:rPr lang="en-US" altLang="zh-CN" dirty="0" smtClean="0"/>
              <a:t> in order to be done correctly</a:t>
            </a:r>
          </a:p>
          <a:p>
            <a:pPr lvl="1"/>
            <a:r>
              <a:rPr lang="en-US" dirty="0" smtClean="0"/>
              <a:t>multithread</a:t>
            </a:r>
          </a:p>
          <a:p>
            <a:pPr lvl="1"/>
            <a:r>
              <a:rPr lang="en-US" dirty="0" smtClean="0"/>
              <a:t>distributed Programs</a:t>
            </a:r>
            <a:endParaRPr lang="en-US" sz="1200" dirty="0" smtClean="0"/>
          </a:p>
          <a:p>
            <a:pPr>
              <a:buNone/>
            </a:pPr>
            <a:endParaRPr lang="en-US" altLang="zh-CN" sz="1700" dirty="0" smtClean="0"/>
          </a:p>
          <a:p>
            <a:pPr>
              <a:buNone/>
            </a:pPr>
            <a:r>
              <a:rPr lang="en-US" altLang="zh-CN" dirty="0" smtClean="0"/>
              <a:t>Key reason</a:t>
            </a:r>
          </a:p>
          <a:p>
            <a:pPr lvl="1"/>
            <a:r>
              <a:rPr lang="en-US" altLang="zh-CN" dirty="0" smtClean="0"/>
              <a:t>separate processes or threads of execution depends on </a:t>
            </a:r>
            <a:r>
              <a:rPr lang="en-US" altLang="zh-CN" dirty="0" smtClean="0">
                <a:solidFill>
                  <a:srgbClr val="FF0000"/>
                </a:solidFill>
              </a:rPr>
              <a:t>same shared state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Dimmunix</a:t>
            </a:r>
            <a:r>
              <a:rPr lang="en-US" dirty="0" smtClean="0"/>
              <a:t> Architecture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December 2008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45A5-853E-468E-B725-41476864A420}" type="slidenum">
              <a:rPr lang="ru-RU"/>
              <a:pPr>
                <a:defRPr/>
              </a:pPr>
              <a:t>50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78" t="26423" r="14306" b="7520"/>
          <a:stretch>
            <a:fillRect/>
          </a:stretch>
        </p:blipFill>
        <p:spPr bwMode="auto">
          <a:xfrm>
            <a:off x="1071538" y="1251854"/>
            <a:ext cx="705257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71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76" y="2719294"/>
            <a:ext cx="8597750" cy="10698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RaceX</a:t>
            </a:r>
            <a:r>
              <a:rPr lang="en-US" dirty="0" smtClean="0"/>
              <a:t>: Static </a:t>
            </a:r>
            <a:r>
              <a:rPr lang="en-US" dirty="0" err="1" smtClean="0"/>
              <a:t>LockSet</a:t>
            </a:r>
            <a:r>
              <a:rPr lang="en-US" dirty="0" smtClean="0"/>
              <a:t> Analysis for </a:t>
            </a:r>
            <a:r>
              <a:rPr lang="en-US" dirty="0" err="1" smtClean="0"/>
              <a:t>DeadLock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9195" y="6520829"/>
            <a:ext cx="437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Slides from Dawson </a:t>
            </a:r>
            <a:r>
              <a:rPr kumimoji="1" lang="en-US" altLang="zh-CN" dirty="0" err="1" smtClean="0"/>
              <a:t>Engler@Stanford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9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307106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How to use: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List locking functions &amp; entry points.  Small: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Linux: 18 + 31, FreeBSD: 30 + 36, System X: 50 + 52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Emit trees from source code (2x cost of compile)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Run </a:t>
            </a:r>
            <a:r>
              <a:rPr lang="en-US" altLang="zh-CN" dirty="0" err="1"/>
              <a:t>RacerX</a:t>
            </a:r>
            <a:r>
              <a:rPr lang="en-US" altLang="zh-CN" dirty="0"/>
              <a:t> over emitted trees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Links all trees into global control flow graph (CFG)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Checks for deadlocks &amp; races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~2-20 minutes for Linux.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Post-process to rank errors (most of IQ spent here)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Inspect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The RacerX experience</a:t>
            </a:r>
          </a:p>
        </p:txBody>
      </p:sp>
      <p:grpSp>
        <p:nvGrpSpPr>
          <p:cNvPr id="1045580" name="Group 76"/>
          <p:cNvGrpSpPr>
            <a:grpSpLocks/>
          </p:cNvGrpSpPr>
          <p:nvPr/>
        </p:nvGrpSpPr>
        <p:grpSpPr bwMode="auto">
          <a:xfrm>
            <a:off x="377825" y="3200400"/>
            <a:ext cx="8766175" cy="1441450"/>
            <a:chOff x="0" y="1884"/>
            <a:chExt cx="5522" cy="908"/>
          </a:xfrm>
        </p:grpSpPr>
        <p:sp>
          <p:nvSpPr>
            <p:cNvPr id="1045510" name="Text Box 6"/>
            <p:cNvSpPr txBox="1">
              <a:spLocks noChangeArrowheads="1"/>
            </p:cNvSpPr>
            <p:nvPr/>
          </p:nvSpPr>
          <p:spPr bwMode="auto">
            <a:xfrm>
              <a:off x="0" y="2062"/>
              <a:ext cx="685" cy="5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l"/>
              <a:r>
                <a:rPr lang="en-US" altLang="zh-CN" sz="2400" b="0" dirty="0">
                  <a:solidFill>
                    <a:schemeClr val="tx1"/>
                  </a:solidFill>
                </a:rPr>
                <a:t>Your </a:t>
              </a:r>
            </a:p>
            <a:p>
              <a:pPr algn="l"/>
              <a:r>
                <a:rPr lang="en-US" altLang="zh-CN" sz="2400" b="0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045511" name="Text Box 7"/>
            <p:cNvSpPr txBox="1">
              <a:spLocks noChangeArrowheads="1"/>
            </p:cNvSpPr>
            <p:nvPr/>
          </p:nvSpPr>
          <p:spPr bwMode="auto">
            <a:xfrm>
              <a:off x="912" y="2134"/>
              <a:ext cx="768" cy="31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>
                  <a:solidFill>
                    <a:schemeClr val="bg2"/>
                  </a:solidFill>
                </a:rPr>
                <a:t>mc-gcc</a:t>
              </a:r>
            </a:p>
          </p:txBody>
        </p:sp>
        <p:sp>
          <p:nvSpPr>
            <p:cNvPr id="1045512" name="Line 8"/>
            <p:cNvSpPr>
              <a:spLocks noChangeShapeType="1"/>
            </p:cNvSpPr>
            <p:nvPr/>
          </p:nvSpPr>
          <p:spPr bwMode="auto">
            <a:xfrm>
              <a:off x="588" y="2292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13" name="Text Box 9"/>
            <p:cNvSpPr txBox="1">
              <a:spLocks noChangeArrowheads="1"/>
            </p:cNvSpPr>
            <p:nvPr/>
          </p:nvSpPr>
          <p:spPr bwMode="auto">
            <a:xfrm>
              <a:off x="1848" y="2134"/>
              <a:ext cx="636" cy="312"/>
            </a:xfrm>
            <a:prstGeom prst="rect">
              <a:avLst/>
            </a:prstGeom>
            <a:solidFill>
              <a:srgbClr val="66FF66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>
                  <a:solidFill>
                    <a:schemeClr val="bg2"/>
                  </a:solidFill>
                </a:rPr>
                <a:t>slicer</a:t>
              </a:r>
            </a:p>
          </p:txBody>
        </p:sp>
        <p:sp>
          <p:nvSpPr>
            <p:cNvPr id="1045514" name="Line 10"/>
            <p:cNvSpPr>
              <a:spLocks noChangeShapeType="1"/>
            </p:cNvSpPr>
            <p:nvPr/>
          </p:nvSpPr>
          <p:spPr bwMode="auto">
            <a:xfrm>
              <a:off x="1584" y="2292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15" name="Line 11"/>
            <p:cNvSpPr>
              <a:spLocks noChangeShapeType="1"/>
            </p:cNvSpPr>
            <p:nvPr/>
          </p:nvSpPr>
          <p:spPr bwMode="auto">
            <a:xfrm>
              <a:off x="2364" y="2292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45571" name="Group 67"/>
            <p:cNvGrpSpPr>
              <a:grpSpLocks/>
            </p:cNvGrpSpPr>
            <p:nvPr/>
          </p:nvGrpSpPr>
          <p:grpSpPr bwMode="auto">
            <a:xfrm>
              <a:off x="2768" y="2029"/>
              <a:ext cx="946" cy="758"/>
              <a:chOff x="2912" y="1993"/>
              <a:chExt cx="1138" cy="758"/>
            </a:xfrm>
          </p:grpSpPr>
          <p:sp>
            <p:nvSpPr>
              <p:cNvPr id="1045523" name="Text Box 19"/>
              <p:cNvSpPr txBox="1">
                <a:spLocks noChangeArrowheads="1"/>
              </p:cNvSpPr>
              <p:nvPr/>
            </p:nvSpPr>
            <p:spPr bwMode="auto">
              <a:xfrm>
                <a:off x="2921" y="2452"/>
                <a:ext cx="10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zh-CN" altLang="en-US" sz="2100" b="0">
                  <a:solidFill>
                    <a:srgbClr val="CC0000"/>
                  </a:solidFill>
                </a:endParaRPr>
              </a:p>
            </p:txBody>
          </p:sp>
          <p:grpSp>
            <p:nvGrpSpPr>
              <p:cNvPr id="1045542" name="Group 38"/>
              <p:cNvGrpSpPr>
                <a:grpSpLocks/>
              </p:cNvGrpSpPr>
              <p:nvPr/>
            </p:nvGrpSpPr>
            <p:grpSpPr bwMode="auto">
              <a:xfrm>
                <a:off x="2912" y="1993"/>
                <a:ext cx="660" cy="698"/>
                <a:chOff x="3200" y="2653"/>
                <a:chExt cx="730" cy="861"/>
              </a:xfrm>
            </p:grpSpPr>
            <p:grpSp>
              <p:nvGrpSpPr>
                <p:cNvPr id="1045525" name="Group 21"/>
                <p:cNvGrpSpPr>
                  <a:grpSpLocks/>
                </p:cNvGrpSpPr>
                <p:nvPr/>
              </p:nvGrpSpPr>
              <p:grpSpPr bwMode="auto">
                <a:xfrm>
                  <a:off x="3200" y="2653"/>
                  <a:ext cx="448" cy="770"/>
                  <a:chOff x="1164" y="-972"/>
                  <a:chExt cx="528" cy="1062"/>
                </a:xfrm>
              </p:grpSpPr>
              <p:sp>
                <p:nvSpPr>
                  <p:cNvPr id="104552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08" y="-972"/>
                    <a:ext cx="192" cy="1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52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64" y="-708"/>
                    <a:ext cx="192" cy="1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52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500" y="-684"/>
                    <a:ext cx="192" cy="1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52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320" y="-90"/>
                    <a:ext cx="192" cy="1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53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308" y="-408"/>
                    <a:ext cx="192" cy="1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553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302" y="2748"/>
                  <a:ext cx="102" cy="1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35" name="Line 31"/>
                <p:cNvSpPr>
                  <a:spLocks noChangeShapeType="1"/>
                </p:cNvSpPr>
                <p:nvPr/>
              </p:nvSpPr>
              <p:spPr bwMode="auto">
                <a:xfrm>
                  <a:off x="3434" y="2740"/>
                  <a:ext cx="132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36" name="Line 32"/>
                <p:cNvSpPr>
                  <a:spLocks noChangeShapeType="1"/>
                </p:cNvSpPr>
                <p:nvPr/>
              </p:nvSpPr>
              <p:spPr bwMode="auto">
                <a:xfrm>
                  <a:off x="3261" y="2949"/>
                  <a:ext cx="133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3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434" y="2975"/>
                  <a:ext cx="112" cy="1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3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394" y="3175"/>
                  <a:ext cx="10" cy="18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4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814" y="3134"/>
                  <a:ext cx="11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 sz="26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45570" name="Group 66"/>
              <p:cNvGrpSpPr>
                <a:grpSpLocks/>
              </p:cNvGrpSpPr>
              <p:nvPr/>
            </p:nvGrpSpPr>
            <p:grpSpPr bwMode="auto">
              <a:xfrm>
                <a:off x="3392" y="2005"/>
                <a:ext cx="658" cy="746"/>
                <a:chOff x="3380" y="1945"/>
                <a:chExt cx="658" cy="746"/>
              </a:xfrm>
            </p:grpSpPr>
            <p:sp>
              <p:nvSpPr>
                <p:cNvPr id="10455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33" y="2383"/>
                  <a:ext cx="105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 sz="26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559" name="Rectangle 55"/>
                <p:cNvSpPr>
                  <a:spLocks noChangeArrowheads="1"/>
                </p:cNvSpPr>
                <p:nvPr/>
              </p:nvSpPr>
              <p:spPr bwMode="auto">
                <a:xfrm>
                  <a:off x="3490" y="1945"/>
                  <a:ext cx="148" cy="106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0" name="Rectangle 56"/>
                <p:cNvSpPr>
                  <a:spLocks noChangeArrowheads="1"/>
                </p:cNvSpPr>
                <p:nvPr/>
              </p:nvSpPr>
              <p:spPr bwMode="auto">
                <a:xfrm>
                  <a:off x="3380" y="2100"/>
                  <a:ext cx="147" cy="106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1" name="Rectangle 57"/>
                <p:cNvSpPr>
                  <a:spLocks noChangeArrowheads="1"/>
                </p:cNvSpPr>
                <p:nvPr/>
              </p:nvSpPr>
              <p:spPr bwMode="auto">
                <a:xfrm>
                  <a:off x="3638" y="2114"/>
                  <a:ext cx="147" cy="106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2" name="Rectangle 58"/>
                <p:cNvSpPr>
                  <a:spLocks noChangeArrowheads="1"/>
                </p:cNvSpPr>
                <p:nvPr/>
              </p:nvSpPr>
              <p:spPr bwMode="auto">
                <a:xfrm>
                  <a:off x="3752" y="2343"/>
                  <a:ext cx="147" cy="106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3" name="Rectangle 59"/>
                <p:cNvSpPr>
                  <a:spLocks noChangeArrowheads="1"/>
                </p:cNvSpPr>
                <p:nvPr/>
              </p:nvSpPr>
              <p:spPr bwMode="auto">
                <a:xfrm>
                  <a:off x="3490" y="2276"/>
                  <a:ext cx="148" cy="106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472" y="2034"/>
                  <a:ext cx="92" cy="11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5" name="Line 61"/>
                <p:cNvSpPr>
                  <a:spLocks noChangeShapeType="1"/>
                </p:cNvSpPr>
                <p:nvPr/>
              </p:nvSpPr>
              <p:spPr bwMode="auto">
                <a:xfrm>
                  <a:off x="3592" y="2028"/>
                  <a:ext cx="119" cy="1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6" name="Line 62"/>
                <p:cNvSpPr>
                  <a:spLocks noChangeShapeType="1"/>
                </p:cNvSpPr>
                <p:nvPr/>
              </p:nvSpPr>
              <p:spPr bwMode="auto">
                <a:xfrm>
                  <a:off x="3711" y="2221"/>
                  <a:ext cx="120" cy="1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567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592" y="2218"/>
                  <a:ext cx="101" cy="1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5572" name="Oval 68"/>
            <p:cNvSpPr>
              <a:spLocks noChangeArrowheads="1"/>
            </p:cNvSpPr>
            <p:nvPr/>
          </p:nvSpPr>
          <p:spPr bwMode="auto">
            <a:xfrm>
              <a:off x="2664" y="1884"/>
              <a:ext cx="1092" cy="8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3" name="Oval 69"/>
            <p:cNvSpPr>
              <a:spLocks noChangeArrowheads="1"/>
            </p:cNvSpPr>
            <p:nvPr/>
          </p:nvSpPr>
          <p:spPr bwMode="auto">
            <a:xfrm>
              <a:off x="2664" y="2712"/>
              <a:ext cx="1092" cy="8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4" name="Line 70"/>
            <p:cNvSpPr>
              <a:spLocks noChangeShapeType="1"/>
            </p:cNvSpPr>
            <p:nvPr/>
          </p:nvSpPr>
          <p:spPr bwMode="auto">
            <a:xfrm>
              <a:off x="2688" y="1932"/>
              <a:ext cx="0" cy="8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5" name="Line 71"/>
            <p:cNvSpPr>
              <a:spLocks noChangeShapeType="1"/>
            </p:cNvSpPr>
            <p:nvPr/>
          </p:nvSpPr>
          <p:spPr bwMode="auto">
            <a:xfrm>
              <a:off x="3744" y="1920"/>
              <a:ext cx="0" cy="8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6" name="Text Box 72"/>
            <p:cNvSpPr txBox="1">
              <a:spLocks noChangeArrowheads="1"/>
            </p:cNvSpPr>
            <p:nvPr/>
          </p:nvSpPr>
          <p:spPr bwMode="auto">
            <a:xfrm>
              <a:off x="3852" y="2122"/>
              <a:ext cx="770" cy="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>
                  <a:solidFill>
                    <a:schemeClr val="bg2"/>
                  </a:solidFill>
                </a:rPr>
                <a:t>RacerX</a:t>
              </a:r>
            </a:p>
          </p:txBody>
        </p:sp>
        <p:sp>
          <p:nvSpPr>
            <p:cNvPr id="1045577" name="Line 73"/>
            <p:cNvSpPr>
              <a:spLocks noChangeShapeType="1"/>
            </p:cNvSpPr>
            <p:nvPr/>
          </p:nvSpPr>
          <p:spPr bwMode="auto">
            <a:xfrm>
              <a:off x="3600" y="2280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8" name="Line 74"/>
            <p:cNvSpPr>
              <a:spLocks noChangeShapeType="1"/>
            </p:cNvSpPr>
            <p:nvPr/>
          </p:nvSpPr>
          <p:spPr bwMode="auto">
            <a:xfrm>
              <a:off x="4680" y="2256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5579" name="Text Box 75"/>
            <p:cNvSpPr txBox="1">
              <a:spLocks noChangeArrowheads="1"/>
            </p:cNvSpPr>
            <p:nvPr/>
          </p:nvSpPr>
          <p:spPr bwMode="auto">
            <a:xfrm>
              <a:off x="4990" y="2122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/>
                <a:t>Bugs</a:t>
              </a:r>
            </a:p>
          </p:txBody>
        </p:sp>
      </p:grpSp>
      <p:sp>
        <p:nvSpPr>
          <p:cNvPr id="1045581" name="AutoShape 77"/>
          <p:cNvSpPr>
            <a:spLocks/>
          </p:cNvSpPr>
          <p:nvPr/>
        </p:nvSpPr>
        <p:spPr bwMode="auto">
          <a:xfrm rot="5377435">
            <a:off x="2684463" y="2000250"/>
            <a:ext cx="781050" cy="2381250"/>
          </a:xfrm>
          <a:prstGeom prst="leftBrace">
            <a:avLst>
              <a:gd name="adj1" fmla="val 25407"/>
              <a:gd name="adj2" fmla="val 5118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7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Lockset analysis</a:t>
            </a:r>
          </a:p>
        </p:txBody>
      </p:sp>
      <p:sp>
        <p:nvSpPr>
          <p:cNvPr id="105369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5486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Lockset: set of locks currently held [Eraser]</a:t>
            </a:r>
          </a:p>
          <a:p>
            <a:pPr lvl="1"/>
            <a:r>
              <a:rPr lang="en-US" dirty="0"/>
              <a:t>For each root, do a flow-sensitive, inter-procedural DFS traversal computing lockset at each statement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Speed: If </a:t>
            </a:r>
            <a:r>
              <a:rPr lang="en-US" dirty="0" err="1"/>
              <a:t>stmt</a:t>
            </a:r>
            <a:r>
              <a:rPr lang="en-US" dirty="0">
                <a:solidFill>
                  <a:srgbClr val="CC0000"/>
                </a:solidFill>
              </a:rPr>
              <a:t> s </a:t>
            </a:r>
            <a:r>
              <a:rPr lang="en-US" dirty="0"/>
              <a:t>was visited before with lockset </a:t>
            </a:r>
            <a:r>
              <a:rPr lang="en-US" dirty="0" err="1">
                <a:solidFill>
                  <a:srgbClr val="CC0000"/>
                </a:solidFill>
              </a:rPr>
              <a:t>ls</a:t>
            </a:r>
            <a:r>
              <a:rPr lang="en-US" dirty="0"/>
              <a:t>, stop.</a:t>
            </a:r>
          </a:p>
          <a:p>
            <a:pPr lvl="1"/>
            <a:endParaRPr lang="en-US" dirty="0"/>
          </a:p>
          <a:p>
            <a:r>
              <a:rPr lang="en-US" dirty="0"/>
              <a:t>Inter-procedural: </a:t>
            </a:r>
          </a:p>
          <a:p>
            <a:pPr lvl="1"/>
            <a:r>
              <a:rPr lang="en-US" dirty="0"/>
              <a:t>Routine can exit with multiple locksets: resume DFS w/ each after </a:t>
            </a:r>
            <a:r>
              <a:rPr lang="en-US" dirty="0" err="1"/>
              <a:t>callsite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Record &lt;in-</a:t>
            </a:r>
            <a:r>
              <a:rPr lang="en-US" dirty="0" err="1"/>
              <a:t>ls</a:t>
            </a:r>
            <a:r>
              <a:rPr lang="en-US" dirty="0"/>
              <a:t>, {out-</a:t>
            </a:r>
            <a:r>
              <a:rPr lang="en-US" dirty="0" err="1"/>
              <a:t>ls</a:t>
            </a:r>
            <a:r>
              <a:rPr lang="en-US" dirty="0"/>
              <a:t>}&gt; in </a:t>
            </a:r>
            <a:r>
              <a:rPr lang="en-US" dirty="0" err="1"/>
              <a:t>fn</a:t>
            </a:r>
            <a:r>
              <a:rPr lang="en-US" dirty="0"/>
              <a:t> summary.  If </a:t>
            </a:r>
            <a:r>
              <a:rPr lang="en-US" dirty="0" err="1"/>
              <a:t>ls</a:t>
            </a:r>
            <a:r>
              <a:rPr lang="en-US" dirty="0"/>
              <a:t> in summary, grab cached out-</a:t>
            </a:r>
            <a:r>
              <a:rPr lang="en-US" dirty="0" err="1"/>
              <a:t>ls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skip </a:t>
            </a:r>
            <a:r>
              <a:rPr lang="en-US" dirty="0" err="1"/>
              <a:t>fn</a:t>
            </a:r>
            <a:r>
              <a:rPr lang="en-US" dirty="0"/>
              <a:t> body.</a:t>
            </a:r>
          </a:p>
          <a:p>
            <a:pPr lvl="1"/>
            <a:endParaRPr lang="en-US" dirty="0"/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1998663" y="2655888"/>
            <a:ext cx="5089525" cy="12065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initial   </a:t>
            </a:r>
            <a:r>
              <a:rPr lang="en-US" sz="240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lockset = {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lock(l)   </a:t>
            </a:r>
            <a:r>
              <a:rPr lang="en-US" sz="240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lockset = lockset U { l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unlock(l) </a:t>
            </a:r>
            <a:r>
              <a:rPr lang="en-US" sz="240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lockset = lockset – { l }</a:t>
            </a:r>
            <a:endParaRPr lang="en-US" sz="2400" smtClean="0">
              <a:solidFill>
                <a:srgbClr val="0000FF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2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Lockset</a:t>
            </a:r>
          </a:p>
        </p:txBody>
      </p:sp>
      <p:sp>
        <p:nvSpPr>
          <p:cNvPr id="1142787" name="Text Box 3"/>
          <p:cNvSpPr txBox="1">
            <a:spLocks noChangeArrowheads="1"/>
          </p:cNvSpPr>
          <p:nvPr/>
        </p:nvSpPr>
        <p:spPr bwMode="auto">
          <a:xfrm>
            <a:off x="593725" y="1717675"/>
            <a:ext cx="3978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connect()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lock(a);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open_conn();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send();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</p:txBody>
      </p:sp>
      <p:sp>
        <p:nvSpPr>
          <p:cNvPr id="1142788" name="Text Box 4"/>
          <p:cNvSpPr txBox="1">
            <a:spLocks noChangeArrowheads="1"/>
          </p:cNvSpPr>
          <p:nvPr/>
        </p:nvSpPr>
        <p:spPr bwMode="auto">
          <a:xfrm>
            <a:off x="4038600" y="3967163"/>
            <a:ext cx="4724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open_conn()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if (x)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   lock(b);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   lock(c);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Comic Sans MS" charset="0"/>
              <a:ea typeface="ＭＳ Ｐゴシック" charset="0"/>
              <a:cs typeface="Times New Roman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</p:txBody>
      </p:sp>
      <p:sp>
        <p:nvSpPr>
          <p:cNvPr id="1142789" name="Line 5"/>
          <p:cNvSpPr>
            <a:spLocks noChangeShapeType="1"/>
          </p:cNvSpPr>
          <p:nvPr/>
        </p:nvSpPr>
        <p:spPr bwMode="auto">
          <a:xfrm>
            <a:off x="304800" y="2286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790" name="Line 6"/>
          <p:cNvSpPr>
            <a:spLocks noChangeShapeType="1"/>
          </p:cNvSpPr>
          <p:nvPr/>
        </p:nvSpPr>
        <p:spPr bwMode="auto">
          <a:xfrm>
            <a:off x="304800" y="2714625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791" name="Line 7"/>
          <p:cNvSpPr>
            <a:spLocks noChangeShapeType="1"/>
          </p:cNvSpPr>
          <p:nvPr/>
        </p:nvSpPr>
        <p:spPr bwMode="auto">
          <a:xfrm>
            <a:off x="3733800" y="4572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792" name="Line 8"/>
          <p:cNvSpPr>
            <a:spLocks noChangeShapeType="1"/>
          </p:cNvSpPr>
          <p:nvPr/>
        </p:nvSpPr>
        <p:spPr bwMode="auto">
          <a:xfrm>
            <a:off x="3733800" y="5334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793" name="Text Box 9"/>
          <p:cNvSpPr txBox="1">
            <a:spLocks noChangeArrowheads="1"/>
          </p:cNvSpPr>
          <p:nvPr/>
        </p:nvSpPr>
        <p:spPr bwMode="auto">
          <a:xfrm>
            <a:off x="3124200" y="20907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2794" name="Text Box 10"/>
          <p:cNvSpPr txBox="1">
            <a:spLocks noChangeArrowheads="1"/>
          </p:cNvSpPr>
          <p:nvPr/>
        </p:nvSpPr>
        <p:spPr bwMode="auto">
          <a:xfrm>
            <a:off x="3124200" y="2438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2795" name="Text Box 11"/>
          <p:cNvSpPr txBox="1">
            <a:spLocks noChangeArrowheads="1"/>
          </p:cNvSpPr>
          <p:nvPr/>
        </p:nvSpPr>
        <p:spPr bwMode="auto">
          <a:xfrm>
            <a:off x="6648450" y="4648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</a:t>
            </a:r>
          </a:p>
        </p:txBody>
      </p:sp>
      <p:sp>
        <p:nvSpPr>
          <p:cNvPr id="1142796" name="Text Box 12"/>
          <p:cNvSpPr txBox="1">
            <a:spLocks noChangeArrowheads="1"/>
          </p:cNvSpPr>
          <p:nvPr/>
        </p:nvSpPr>
        <p:spPr bwMode="auto">
          <a:xfrm>
            <a:off x="6629400" y="5410200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c }</a:t>
            </a:r>
          </a:p>
        </p:txBody>
      </p:sp>
      <p:sp>
        <p:nvSpPr>
          <p:cNvPr id="1142797" name="Text Box 13"/>
          <p:cNvSpPr txBox="1">
            <a:spLocks noChangeArrowheads="1"/>
          </p:cNvSpPr>
          <p:nvPr/>
        </p:nvSpPr>
        <p:spPr bwMode="auto">
          <a:xfrm>
            <a:off x="6172200" y="6172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</a:t>
            </a:r>
          </a:p>
        </p:txBody>
      </p:sp>
      <p:sp>
        <p:nvSpPr>
          <p:cNvPr id="1142798" name="Text Box 14"/>
          <p:cNvSpPr txBox="1">
            <a:spLocks noChangeArrowheads="1"/>
          </p:cNvSpPr>
          <p:nvPr/>
        </p:nvSpPr>
        <p:spPr bwMode="auto">
          <a:xfrm>
            <a:off x="5334000" y="3124200"/>
            <a:ext cx="1611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summary: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{ a } </a:t>
            </a: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  <a:sym typeface="Wingdings" charset="0"/>
              </a:rPr>
              <a:t>  </a:t>
            </a:r>
            <a:endParaRPr lang="en-US" sz="2400" smtClean="0">
              <a:solidFill>
                <a:srgbClr val="000000"/>
              </a:solidFill>
              <a:latin typeface="Comic Sans M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42799" name="Text Box 15"/>
          <p:cNvSpPr txBox="1">
            <a:spLocks noChangeArrowheads="1"/>
          </p:cNvSpPr>
          <p:nvPr/>
        </p:nvSpPr>
        <p:spPr bwMode="auto">
          <a:xfrm>
            <a:off x="6400800" y="3476625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?</a:t>
            </a:r>
          </a:p>
        </p:txBody>
      </p:sp>
      <p:sp>
        <p:nvSpPr>
          <p:cNvPr id="1142800" name="Line 16"/>
          <p:cNvSpPr>
            <a:spLocks noChangeShapeType="1"/>
          </p:cNvSpPr>
          <p:nvPr/>
        </p:nvSpPr>
        <p:spPr bwMode="auto">
          <a:xfrm>
            <a:off x="3733800" y="4953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801" name="Line 17"/>
          <p:cNvSpPr>
            <a:spLocks noChangeShapeType="1"/>
          </p:cNvSpPr>
          <p:nvPr/>
        </p:nvSpPr>
        <p:spPr bwMode="auto">
          <a:xfrm>
            <a:off x="3733800" y="5638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2802" name="Text Box 18"/>
          <p:cNvSpPr txBox="1">
            <a:spLocks noChangeArrowheads="1"/>
          </p:cNvSpPr>
          <p:nvPr/>
        </p:nvSpPr>
        <p:spPr bwMode="auto">
          <a:xfrm>
            <a:off x="6800850" y="43100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2803" name="Text Box 19"/>
          <p:cNvSpPr txBox="1">
            <a:spLocks noChangeArrowheads="1"/>
          </p:cNvSpPr>
          <p:nvPr/>
        </p:nvSpPr>
        <p:spPr bwMode="auto">
          <a:xfrm>
            <a:off x="6781800" y="5062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grpSp>
        <p:nvGrpSpPr>
          <p:cNvPr id="1142807" name="Group 23"/>
          <p:cNvGrpSpPr>
            <a:grpSpLocks/>
          </p:cNvGrpSpPr>
          <p:nvPr/>
        </p:nvGrpSpPr>
        <p:grpSpPr bwMode="auto">
          <a:xfrm>
            <a:off x="2743200" y="2971800"/>
            <a:ext cx="1600200" cy="990600"/>
            <a:chOff x="1728" y="1872"/>
            <a:chExt cx="1008" cy="624"/>
          </a:xfrm>
        </p:grpSpPr>
        <p:sp>
          <p:nvSpPr>
            <p:cNvPr id="1142805" name="Line 21"/>
            <p:cNvSpPr>
              <a:spLocks noChangeShapeType="1"/>
            </p:cNvSpPr>
            <p:nvPr/>
          </p:nvSpPr>
          <p:spPr bwMode="auto">
            <a:xfrm>
              <a:off x="1728" y="1872"/>
              <a:ext cx="912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2806" name="Text Box 22"/>
            <p:cNvSpPr txBox="1">
              <a:spLocks noChangeArrowheads="1"/>
            </p:cNvSpPr>
            <p:nvPr/>
          </p:nvSpPr>
          <p:spPr bwMode="auto">
            <a:xfrm>
              <a:off x="2268" y="2016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Times New Roman" charset="0"/>
                </a:rPr>
                <a:t>{ a }</a:t>
              </a:r>
            </a:p>
          </p:txBody>
        </p:sp>
      </p:grpSp>
      <p:sp>
        <p:nvSpPr>
          <p:cNvPr id="1142808" name="Text Box 24"/>
          <p:cNvSpPr txBox="1">
            <a:spLocks noChangeArrowheads="1"/>
          </p:cNvSpPr>
          <p:nvPr/>
        </p:nvSpPr>
        <p:spPr bwMode="auto">
          <a:xfrm>
            <a:off x="7334250" y="6115050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c }</a:t>
            </a:r>
          </a:p>
        </p:txBody>
      </p:sp>
      <p:sp>
        <p:nvSpPr>
          <p:cNvPr id="1142809" name="Line 25"/>
          <p:cNvSpPr>
            <a:spLocks noChangeShapeType="1"/>
          </p:cNvSpPr>
          <p:nvPr/>
        </p:nvSpPr>
        <p:spPr bwMode="auto">
          <a:xfrm>
            <a:off x="3771900" y="634365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3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7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8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8" grpId="0" autoUpdateAnimBg="0"/>
      <p:bldP spid="1142789" grpId="0" animBg="1"/>
      <p:bldP spid="1142790" grpId="0" animBg="1"/>
      <p:bldP spid="1142791" grpId="0" animBg="1"/>
      <p:bldP spid="1142792" grpId="0" animBg="1"/>
      <p:bldP spid="1142793" grpId="0" autoUpdateAnimBg="0"/>
      <p:bldP spid="1142794" grpId="0" autoUpdateAnimBg="0"/>
      <p:bldP spid="1142795" grpId="0" autoUpdateAnimBg="0"/>
      <p:bldP spid="1142796" grpId="0" autoUpdateAnimBg="0"/>
      <p:bldP spid="1142797" grpId="0" autoUpdateAnimBg="0"/>
      <p:bldP spid="1142798" grpId="0" autoUpdateAnimBg="0"/>
      <p:bldP spid="1142799" grpId="0" autoUpdateAnimBg="0"/>
      <p:bldP spid="1142800" grpId="0" animBg="1"/>
      <p:bldP spid="1142801" grpId="0" animBg="1"/>
      <p:bldP spid="1142802" grpId="0" autoUpdateAnimBg="0"/>
      <p:bldP spid="1142803" grpId="0" autoUpdateAnimBg="0"/>
      <p:bldP spid="1142808" grpId="0" autoUpdateAnimBg="0"/>
      <p:bldP spid="114280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Lockset</a:t>
            </a:r>
          </a:p>
        </p:txBody>
      </p:sp>
      <p:sp>
        <p:nvSpPr>
          <p:cNvPr id="1143811" name="Text Box 3"/>
          <p:cNvSpPr txBox="1">
            <a:spLocks noChangeArrowheads="1"/>
          </p:cNvSpPr>
          <p:nvPr/>
        </p:nvSpPr>
        <p:spPr bwMode="auto">
          <a:xfrm>
            <a:off x="593725" y="1717675"/>
            <a:ext cx="3978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connect()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lock(a);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open_conn();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send();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</p:txBody>
      </p:sp>
      <p:sp>
        <p:nvSpPr>
          <p:cNvPr id="1143812" name="Text Box 4"/>
          <p:cNvSpPr txBox="1">
            <a:spLocks noChangeArrowheads="1"/>
          </p:cNvSpPr>
          <p:nvPr/>
        </p:nvSpPr>
        <p:spPr bwMode="auto">
          <a:xfrm>
            <a:off x="4038600" y="3967163"/>
            <a:ext cx="4724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open_conn()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if (x)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   lock(b);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      lock(c);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Comic Sans MS" charset="0"/>
              <a:ea typeface="ＭＳ Ｐゴシック" charset="0"/>
              <a:cs typeface="Times New Roman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</p:txBody>
      </p:sp>
      <p:sp>
        <p:nvSpPr>
          <p:cNvPr id="1143813" name="Text Box 5"/>
          <p:cNvSpPr txBox="1">
            <a:spLocks noChangeArrowheads="1"/>
          </p:cNvSpPr>
          <p:nvPr/>
        </p:nvSpPr>
        <p:spPr bwMode="auto">
          <a:xfrm>
            <a:off x="3124200" y="20907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3814" name="Text Box 6"/>
          <p:cNvSpPr txBox="1">
            <a:spLocks noChangeArrowheads="1"/>
          </p:cNvSpPr>
          <p:nvPr/>
        </p:nvSpPr>
        <p:spPr bwMode="auto">
          <a:xfrm>
            <a:off x="6648450" y="4648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</a:t>
            </a:r>
          </a:p>
        </p:txBody>
      </p:sp>
      <p:sp>
        <p:nvSpPr>
          <p:cNvPr id="1143815" name="Text Box 7"/>
          <p:cNvSpPr txBox="1">
            <a:spLocks noChangeArrowheads="1"/>
          </p:cNvSpPr>
          <p:nvPr/>
        </p:nvSpPr>
        <p:spPr bwMode="auto">
          <a:xfrm>
            <a:off x="6629400" y="5410200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c }</a:t>
            </a:r>
          </a:p>
        </p:txBody>
      </p:sp>
      <p:sp>
        <p:nvSpPr>
          <p:cNvPr id="1143816" name="Text Box 8"/>
          <p:cNvSpPr txBox="1">
            <a:spLocks noChangeArrowheads="1"/>
          </p:cNvSpPr>
          <p:nvPr/>
        </p:nvSpPr>
        <p:spPr bwMode="auto">
          <a:xfrm>
            <a:off x="6172200" y="6172200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}, {a, c}</a:t>
            </a:r>
          </a:p>
        </p:txBody>
      </p:sp>
      <p:sp>
        <p:nvSpPr>
          <p:cNvPr id="1143817" name="Text Box 9"/>
          <p:cNvSpPr txBox="1">
            <a:spLocks noChangeArrowheads="1"/>
          </p:cNvSpPr>
          <p:nvPr/>
        </p:nvSpPr>
        <p:spPr bwMode="auto">
          <a:xfrm>
            <a:off x="2724150" y="2838450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}, {a, c}</a:t>
            </a:r>
          </a:p>
        </p:txBody>
      </p:sp>
      <p:sp>
        <p:nvSpPr>
          <p:cNvPr id="1143818" name="Text Box 10"/>
          <p:cNvSpPr txBox="1">
            <a:spLocks noChangeArrowheads="1"/>
          </p:cNvSpPr>
          <p:nvPr/>
        </p:nvSpPr>
        <p:spPr bwMode="auto">
          <a:xfrm>
            <a:off x="5334000" y="3124200"/>
            <a:ext cx="1604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summary: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 </a:t>
            </a: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  <a:sym typeface="Wingdings" charset="0"/>
              </a:rPr>
              <a:t></a:t>
            </a:r>
            <a:endParaRPr lang="en-US" sz="2400" smtClean="0">
              <a:solidFill>
                <a:srgbClr val="000000"/>
              </a:solidFill>
              <a:latin typeface="Comic Sans M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43819" name="Text Box 11"/>
          <p:cNvSpPr txBox="1">
            <a:spLocks noChangeArrowheads="1"/>
          </p:cNvSpPr>
          <p:nvPr/>
        </p:nvSpPr>
        <p:spPr bwMode="auto">
          <a:xfrm>
            <a:off x="6400800" y="347662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a, b }, {a, c}</a:t>
            </a:r>
          </a:p>
        </p:txBody>
      </p:sp>
      <p:sp>
        <p:nvSpPr>
          <p:cNvPr id="1143820" name="Text Box 12"/>
          <p:cNvSpPr txBox="1">
            <a:spLocks noChangeArrowheads="1"/>
          </p:cNvSpPr>
          <p:nvPr/>
        </p:nvSpPr>
        <p:spPr bwMode="auto">
          <a:xfrm>
            <a:off x="6800850" y="43100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3821" name="Text Box 13"/>
          <p:cNvSpPr txBox="1">
            <a:spLocks noChangeArrowheads="1"/>
          </p:cNvSpPr>
          <p:nvPr/>
        </p:nvSpPr>
        <p:spPr bwMode="auto">
          <a:xfrm>
            <a:off x="6781800" y="5062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sp>
        <p:nvSpPr>
          <p:cNvPr id="1143822" name="Text Box 14"/>
          <p:cNvSpPr txBox="1">
            <a:spLocks noChangeArrowheads="1"/>
          </p:cNvSpPr>
          <p:nvPr/>
        </p:nvSpPr>
        <p:spPr bwMode="auto">
          <a:xfrm>
            <a:off x="3124200" y="2438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Times New Roman" charset="0"/>
              </a:rPr>
              <a:t>{ a }</a:t>
            </a:r>
          </a:p>
        </p:txBody>
      </p:sp>
      <p:grpSp>
        <p:nvGrpSpPr>
          <p:cNvPr id="1143826" name="Group 18"/>
          <p:cNvGrpSpPr>
            <a:grpSpLocks/>
          </p:cNvGrpSpPr>
          <p:nvPr/>
        </p:nvGrpSpPr>
        <p:grpSpPr bwMode="auto">
          <a:xfrm>
            <a:off x="1371600" y="2895600"/>
            <a:ext cx="2514600" cy="3505200"/>
            <a:chOff x="864" y="1824"/>
            <a:chExt cx="1584" cy="2208"/>
          </a:xfrm>
        </p:grpSpPr>
        <p:sp>
          <p:nvSpPr>
            <p:cNvPr id="1143824" name="Line 16"/>
            <p:cNvSpPr>
              <a:spLocks noChangeShapeType="1"/>
            </p:cNvSpPr>
            <p:nvPr/>
          </p:nvSpPr>
          <p:spPr bwMode="auto">
            <a:xfrm flipH="1" flipV="1">
              <a:off x="1536" y="1824"/>
              <a:ext cx="912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3825" name="Text Box 17"/>
            <p:cNvSpPr txBox="1">
              <a:spLocks noChangeArrowheads="1"/>
            </p:cNvSpPr>
            <p:nvPr/>
          </p:nvSpPr>
          <p:spPr bwMode="auto">
            <a:xfrm>
              <a:off x="864" y="2976"/>
              <a:ext cx="1249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Times New Roman" charset="0"/>
                </a:rPr>
                <a:t>{ a, b }, {a, c}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86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Big picture: Deadlock detection 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5486400"/>
          </a:xfrm>
          <a:noFill/>
          <a:ln/>
        </p:spPr>
        <p:txBody>
          <a:bodyPr/>
          <a:lstStyle/>
          <a:p>
            <a:r>
              <a:rPr lang="en-US"/>
              <a:t>Pass 1: constraint extraction</a:t>
            </a:r>
          </a:p>
          <a:p>
            <a:pPr lvl="1"/>
            <a:r>
              <a:rPr lang="en-US"/>
              <a:t> emit 1-level locking dependencies during lockset analysis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Pass 2: constraint solving</a:t>
            </a:r>
          </a:p>
          <a:p>
            <a:pPr lvl="1"/>
            <a:r>
              <a:rPr lang="en-US"/>
              <a:t>Compute transitive closure &amp; flag cycles.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a</a:t>
            </a:r>
            <a:r>
              <a:rPr lang="en-US">
                <a:sym typeface="Wingdings" charset="0"/>
              </a:rPr>
              <a:t>ba</a:t>
            </a:r>
            <a:r>
              <a:rPr lang="ja-JP" altLang="en-US">
                <a:latin typeface="Arial"/>
                <a:sym typeface="Wingdings" charset="0"/>
              </a:rPr>
              <a:t>”</a:t>
            </a:r>
            <a:r>
              <a:rPr lang="en-US">
                <a:sym typeface="Wingdings" charset="0"/>
              </a:rPr>
              <a:t> : T1 acquires a, T2 acquires b, boom.</a:t>
            </a:r>
            <a:endParaRPr lang="en-US"/>
          </a:p>
          <a:p>
            <a:r>
              <a:rPr lang="en-US"/>
              <a:t>Ranking: </a:t>
            </a:r>
          </a:p>
          <a:p>
            <a:pPr lvl="1"/>
            <a:r>
              <a:rPr lang="en-US"/>
              <a:t>Global locks over local</a:t>
            </a:r>
          </a:p>
          <a:p>
            <a:pPr lvl="1"/>
            <a:r>
              <a:rPr lang="en-US"/>
              <a:t>Depth of callchain &amp; number of conditionals (less better)</a:t>
            </a:r>
          </a:p>
          <a:p>
            <a:pPr lvl="1"/>
            <a:r>
              <a:rPr lang="en-US"/>
              <a:t>Number of threads involved (fewer MUCH better)</a:t>
            </a:r>
          </a:p>
        </p:txBody>
      </p:sp>
      <p:sp>
        <p:nvSpPr>
          <p:cNvPr id="1059845" name="Text Box 5"/>
          <p:cNvSpPr txBox="1">
            <a:spLocks noChangeArrowheads="1"/>
          </p:cNvSpPr>
          <p:nvPr/>
        </p:nvSpPr>
        <p:spPr bwMode="auto">
          <a:xfrm>
            <a:off x="1350963" y="2293938"/>
            <a:ext cx="124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lock(a);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lock(b);</a:t>
            </a:r>
          </a:p>
        </p:txBody>
      </p:sp>
      <p:grpSp>
        <p:nvGrpSpPr>
          <p:cNvPr id="1059853" name="Group 13"/>
          <p:cNvGrpSpPr>
            <a:grpSpLocks/>
          </p:cNvGrpSpPr>
          <p:nvPr/>
        </p:nvGrpSpPr>
        <p:grpSpPr bwMode="auto">
          <a:xfrm>
            <a:off x="2417763" y="2674938"/>
            <a:ext cx="1930400" cy="457200"/>
            <a:chOff x="1523" y="1685"/>
            <a:chExt cx="1216" cy="288"/>
          </a:xfrm>
        </p:grpSpPr>
        <p:sp>
          <p:nvSpPr>
            <p:cNvPr id="1059846" name="Line 6"/>
            <p:cNvSpPr>
              <a:spLocks noChangeShapeType="1"/>
            </p:cNvSpPr>
            <p:nvPr/>
          </p:nvSpPr>
          <p:spPr bwMode="auto">
            <a:xfrm>
              <a:off x="1523" y="1824"/>
              <a:ext cx="4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9847" name="Text Box 7"/>
            <p:cNvSpPr txBox="1">
              <a:spLocks noChangeArrowheads="1"/>
            </p:cNvSpPr>
            <p:nvPr/>
          </p:nvSpPr>
          <p:spPr bwMode="auto">
            <a:xfrm>
              <a:off x="2054" y="1685"/>
              <a:ext cx="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400" smtClean="0">
                  <a:solidFill>
                    <a:srgbClr val="0000FF"/>
                  </a:solidFill>
                  <a:latin typeface="Arial"/>
                  <a:ea typeface="ＭＳ Ｐゴシック" charset="0"/>
                  <a:sym typeface="Wingdings" charset="0"/>
                </a:rPr>
                <a:t>“</a:t>
              </a:r>
              <a:r>
                <a:rPr lang="en-US" sz="2400" smtClean="0">
                  <a:solidFill>
                    <a:srgbClr val="0000FF"/>
                  </a:solidFill>
                  <a:latin typeface="Comic Sans MS" charset="0"/>
                  <a:ea typeface="ＭＳ Ｐゴシック" charset="0"/>
                  <a:sym typeface="Wingdings" charset="0"/>
                </a:rPr>
                <a:t>ab</a:t>
              </a:r>
              <a:r>
                <a:rPr lang="ja-JP" altLang="en-US" sz="2400" smtClean="0">
                  <a:solidFill>
                    <a:srgbClr val="0000FF"/>
                  </a:solidFill>
                  <a:latin typeface="Arial"/>
                  <a:ea typeface="ＭＳ Ｐゴシック" charset="0"/>
                  <a:sym typeface="Wingdings" charset="0"/>
                </a:rPr>
                <a:t>”</a:t>
              </a:r>
              <a:endParaRPr lang="en-US" sz="240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endParaRPr>
            </a:p>
          </p:txBody>
        </p:sp>
      </p:grpSp>
      <p:sp>
        <p:nvSpPr>
          <p:cNvPr id="1059850" name="Text Box 10"/>
          <p:cNvSpPr txBox="1">
            <a:spLocks noChangeArrowheads="1"/>
          </p:cNvSpPr>
          <p:nvPr/>
        </p:nvSpPr>
        <p:spPr bwMode="auto">
          <a:xfrm>
            <a:off x="4703763" y="2332038"/>
            <a:ext cx="124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990099"/>
                </a:solidFill>
                <a:latin typeface="Comic Sans MS" charset="0"/>
                <a:ea typeface="ＭＳ Ｐゴシック" charset="0"/>
                <a:sym typeface="Wingdings" charset="0"/>
              </a:rPr>
              <a:t>lock(b);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990099"/>
                </a:solidFill>
                <a:latin typeface="Comic Sans MS" charset="0"/>
                <a:ea typeface="ＭＳ Ｐゴシック" charset="0"/>
                <a:sym typeface="Wingdings" charset="0"/>
              </a:rPr>
              <a:t>lock(a);</a:t>
            </a:r>
          </a:p>
        </p:txBody>
      </p:sp>
      <p:grpSp>
        <p:nvGrpSpPr>
          <p:cNvPr id="1059854" name="Group 14"/>
          <p:cNvGrpSpPr>
            <a:grpSpLocks/>
          </p:cNvGrpSpPr>
          <p:nvPr/>
        </p:nvGrpSpPr>
        <p:grpSpPr bwMode="auto">
          <a:xfrm>
            <a:off x="5770563" y="2693988"/>
            <a:ext cx="1911350" cy="457200"/>
            <a:chOff x="3635" y="1697"/>
            <a:chExt cx="1204" cy="288"/>
          </a:xfrm>
        </p:grpSpPr>
        <p:sp>
          <p:nvSpPr>
            <p:cNvPr id="1059851" name="Line 11"/>
            <p:cNvSpPr>
              <a:spLocks noChangeShapeType="1"/>
            </p:cNvSpPr>
            <p:nvPr/>
          </p:nvSpPr>
          <p:spPr bwMode="auto">
            <a:xfrm>
              <a:off x="3635" y="1848"/>
              <a:ext cx="4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9852" name="Text Box 12"/>
            <p:cNvSpPr txBox="1">
              <a:spLocks noChangeArrowheads="1"/>
            </p:cNvSpPr>
            <p:nvPr/>
          </p:nvSpPr>
          <p:spPr bwMode="auto">
            <a:xfrm>
              <a:off x="4154" y="1697"/>
              <a:ext cx="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400" smtClean="0">
                  <a:solidFill>
                    <a:srgbClr val="990099"/>
                  </a:solidFill>
                  <a:latin typeface="Arial"/>
                  <a:ea typeface="ＭＳ Ｐゴシック" charset="0"/>
                  <a:sym typeface="Wingdings" charset="0"/>
                </a:rPr>
                <a:t>“</a:t>
              </a:r>
              <a:r>
                <a:rPr lang="en-US" sz="2400" smtClean="0">
                  <a:solidFill>
                    <a:srgbClr val="990099"/>
                  </a:solidFill>
                  <a:latin typeface="Comic Sans MS" charset="0"/>
                  <a:ea typeface="ＭＳ Ｐゴシック" charset="0"/>
                  <a:sym typeface="Wingdings" charset="0"/>
                </a:rPr>
                <a:t>ba</a:t>
              </a:r>
              <a:r>
                <a:rPr lang="ja-JP" altLang="en-US" sz="2400" smtClean="0">
                  <a:solidFill>
                    <a:srgbClr val="990099"/>
                  </a:solidFill>
                  <a:latin typeface="Arial"/>
                  <a:ea typeface="ＭＳ Ｐゴシック" charset="0"/>
                  <a:sym typeface="Wingdings" charset="0"/>
                </a:rPr>
                <a:t>”</a:t>
              </a:r>
              <a:endParaRPr lang="en-US" sz="2400" smtClean="0">
                <a:solidFill>
                  <a:srgbClr val="990099"/>
                </a:solidFill>
                <a:latin typeface="Comic Sans MS" charset="0"/>
                <a:ea typeface="ＭＳ Ｐゴシック" charset="0"/>
                <a:sym typeface="Wingding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6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Simplest deadlock example</a:t>
            </a:r>
          </a:p>
        </p:txBody>
      </p:sp>
      <p:sp>
        <p:nvSpPr>
          <p:cNvPr id="11141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5486400"/>
          </a:xfrm>
          <a:noFill/>
          <a:ln/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Constraint extraction emits </a:t>
            </a:r>
            <a:r>
              <a:rPr lang="ja-JP" altLang="en-US">
                <a:solidFill>
                  <a:srgbClr val="CC0000"/>
                </a:solidFill>
                <a:latin typeface="Arial"/>
              </a:rPr>
              <a:t>“</a:t>
            </a:r>
            <a:r>
              <a:rPr lang="en-US">
                <a:solidFill>
                  <a:srgbClr val="CC0000"/>
                </a:solidFill>
              </a:rPr>
              <a:t>rtc_lock</a:t>
            </a:r>
            <a:r>
              <a:rPr lang="en-US">
                <a:solidFill>
                  <a:srgbClr val="CC0000"/>
                </a:solidFill>
                <a:sym typeface="Wingdings" charset="0"/>
              </a:rPr>
              <a:t>rtc_task_lock</a:t>
            </a:r>
            <a:r>
              <a:rPr lang="ja-JP" altLang="en-US">
                <a:solidFill>
                  <a:srgbClr val="CC0000"/>
                </a:solidFill>
                <a:latin typeface="Arial"/>
                <a:sym typeface="Wingdings" charset="0"/>
              </a:rPr>
              <a:t>”</a:t>
            </a:r>
            <a:r>
              <a:rPr lang="en-US">
                <a:sym typeface="Wingdings" charset="0"/>
              </a:rPr>
              <a:t> and </a:t>
            </a:r>
            <a:r>
              <a:rPr lang="ja-JP" altLang="en-US">
                <a:solidFill>
                  <a:srgbClr val="990099"/>
                </a:solidFill>
                <a:latin typeface="Arial"/>
                <a:sym typeface="Wingdings" charset="0"/>
              </a:rPr>
              <a:t>“</a:t>
            </a:r>
            <a:r>
              <a:rPr lang="en-US">
                <a:solidFill>
                  <a:srgbClr val="990099"/>
                </a:solidFill>
                <a:sym typeface="Wingdings" charset="0"/>
              </a:rPr>
              <a:t>rtc_task_lockrtc_lock</a:t>
            </a:r>
            <a:r>
              <a:rPr lang="ja-JP" altLang="en-US">
                <a:solidFill>
                  <a:srgbClr val="990099"/>
                </a:solidFill>
                <a:latin typeface="Arial"/>
                <a:sym typeface="Wingdings" charset="0"/>
              </a:rPr>
              <a:t>”</a:t>
            </a:r>
            <a:endParaRPr lang="en-US">
              <a:solidFill>
                <a:srgbClr val="99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/>
              <a:t>Constraint solving flags cycle: T1 acquires rtc_lock, T2 acquires rtc_task_lock. Boom.</a:t>
            </a:r>
          </a:p>
          <a:p>
            <a:pPr lvl="1">
              <a:lnSpc>
                <a:spcPct val="90000"/>
              </a:lnSpc>
            </a:pPr>
            <a:r>
              <a:rPr lang="en-US"/>
              <a:t>Ranked high: only two threads, global locks, local error.</a:t>
            </a:r>
          </a:p>
        </p:txBody>
      </p:sp>
      <p:sp>
        <p:nvSpPr>
          <p:cNvPr id="1114120" name="Text Box 8"/>
          <p:cNvSpPr txBox="1">
            <a:spLocks noChangeArrowheads="1"/>
          </p:cNvSpPr>
          <p:nvPr/>
        </p:nvSpPr>
        <p:spPr bwMode="auto">
          <a:xfrm>
            <a:off x="4878388" y="1597025"/>
            <a:ext cx="4265612" cy="225425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//2.5.62/drivers/char/rtc.c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rtc_unregister(rtc_task_t *task)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990099"/>
                </a:solidFill>
                <a:latin typeface="Comic Sans MS" charset="0"/>
                <a:ea typeface="ＭＳ Ｐゴシック" charset="0"/>
                <a:sym typeface="Wingdings" charset="0"/>
              </a:rPr>
              <a:t>spin_lock_irq(&amp;rtc_task_lock);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//...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990099"/>
                </a:solidFill>
                <a:latin typeface="Comic Sans MS" charset="0"/>
                <a:ea typeface="ＭＳ Ｐゴシック" charset="0"/>
                <a:sym typeface="Wingdings" charset="0"/>
              </a:rPr>
              <a:t>spin_lock(&amp;rtc_lock);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14119" name="Text Box 7"/>
          <p:cNvSpPr txBox="1">
            <a:spLocks noChangeArrowheads="1"/>
          </p:cNvSpPr>
          <p:nvPr/>
        </p:nvSpPr>
        <p:spPr bwMode="auto">
          <a:xfrm>
            <a:off x="0" y="1593850"/>
            <a:ext cx="4637088" cy="25590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// 2.5.62/drivers/char/rtc.c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int rtc_register(rtc_task_t *task)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spin_lock_irq(&amp;rtc_lock);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//...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spin_lock(&amp;rtc_task_lock);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if (rtc_callback)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   spin_unlock(&amp;rtc_task_lock);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   spin_unlock_irq(&amp;rtc_lock);</a:t>
            </a:r>
          </a:p>
        </p:txBody>
      </p:sp>
    </p:spTree>
    <p:extLst>
      <p:ext uri="{BB962C8B-B14F-4D97-AF65-F5344CB8AC3E}">
        <p14:creationId xmlns:p14="http://schemas.microsoft.com/office/powerpoint/2010/main" val="410529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False positive </a:t>
            </a:r>
            <a:r>
              <a:rPr lang="en-US" dirty="0" smtClean="0"/>
              <a:t>trouble</a:t>
            </a:r>
            <a:endParaRPr lang="en-US" dirty="0"/>
          </a:p>
        </p:txBody>
      </p:sp>
      <p:sp>
        <p:nvSpPr>
          <p:cNvPr id="11161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FPs from bogus locks in lockset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caused by mishandled data dependencies</a:t>
            </a:r>
          </a:p>
          <a:p>
            <a:pPr>
              <a:lnSpc>
                <a:spcPct val="90000"/>
              </a:lnSpc>
            </a:pPr>
            <a:r>
              <a:rPr lang="en-US" dirty="0"/>
              <a:t>Oversimplified typical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Naïve analysis will think four paths rather than two, including false one that holds lock </a:t>
            </a:r>
            <a:r>
              <a:rPr lang="en-US" dirty="0">
                <a:solidFill>
                  <a:srgbClr val="3333CC"/>
                </a:solidFill>
              </a:rPr>
              <a:t>a </a:t>
            </a:r>
            <a:r>
              <a:rPr lang="en-US" dirty="0"/>
              <a:t>at line 5.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Inter-procedural analysis makes this much worse.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Could add path-sensitivity, but </a:t>
            </a:r>
            <a:r>
              <a:rPr lang="en-US" dirty="0" err="1"/>
              <a:t>undecidable</a:t>
            </a:r>
            <a:r>
              <a:rPr lang="en-US" dirty="0"/>
              <a:t> in general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116164" name="Text Box 4"/>
          <p:cNvSpPr txBox="1">
            <a:spLocks noChangeArrowheads="1"/>
          </p:cNvSpPr>
          <p:nvPr/>
        </p:nvSpPr>
        <p:spPr bwMode="auto">
          <a:xfrm>
            <a:off x="1295400" y="3532188"/>
            <a:ext cx="5562600" cy="1804987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1: if(x)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2:     lock(a);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3: if(x)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4:     unlock(a);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5: lock(b);           </a:t>
            </a:r>
            <a:endParaRPr lang="en-US" sz="2200" b="1" smtClean="0">
              <a:solidFill>
                <a:srgbClr val="FF0000"/>
              </a:solidFill>
              <a:latin typeface="Comic Sans MS" charset="0"/>
              <a:ea typeface="ＭＳ Ｐゴシック" charset="0"/>
              <a:sym typeface="Wingdings" charset="0"/>
            </a:endParaRPr>
          </a:p>
        </p:txBody>
      </p:sp>
      <p:sp>
        <p:nvSpPr>
          <p:cNvPr id="1116165" name="Text Box 5"/>
          <p:cNvSpPr txBox="1">
            <a:spLocks noChangeArrowheads="1"/>
          </p:cNvSpPr>
          <p:nvPr/>
        </p:nvSpPr>
        <p:spPr bwMode="auto">
          <a:xfrm>
            <a:off x="3692525" y="3479800"/>
            <a:ext cx="387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{}</a:t>
            </a:r>
          </a:p>
        </p:txBody>
      </p:sp>
      <p:sp>
        <p:nvSpPr>
          <p:cNvPr id="1116166" name="Text Box 6"/>
          <p:cNvSpPr txBox="1">
            <a:spLocks noChangeArrowheads="1"/>
          </p:cNvSpPr>
          <p:nvPr/>
        </p:nvSpPr>
        <p:spPr bwMode="auto">
          <a:xfrm>
            <a:off x="3614738" y="3841750"/>
            <a:ext cx="5429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{a}</a:t>
            </a:r>
          </a:p>
        </p:txBody>
      </p:sp>
      <p:sp>
        <p:nvSpPr>
          <p:cNvPr id="1116167" name="Text Box 7"/>
          <p:cNvSpPr txBox="1">
            <a:spLocks noChangeArrowheads="1"/>
          </p:cNvSpPr>
          <p:nvPr/>
        </p:nvSpPr>
        <p:spPr bwMode="auto">
          <a:xfrm>
            <a:off x="3652838" y="4241800"/>
            <a:ext cx="5429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{a}</a:t>
            </a:r>
          </a:p>
        </p:txBody>
      </p:sp>
      <p:sp>
        <p:nvSpPr>
          <p:cNvPr id="1116168" name="Text Box 8"/>
          <p:cNvSpPr txBox="1">
            <a:spLocks noChangeArrowheads="1"/>
          </p:cNvSpPr>
          <p:nvPr/>
        </p:nvSpPr>
        <p:spPr bwMode="auto">
          <a:xfrm>
            <a:off x="4316413" y="4813300"/>
            <a:ext cx="1165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ja-JP" altLang="en-US" sz="2200" b="1" smtClean="0">
                <a:solidFill>
                  <a:srgbClr val="FF0000"/>
                </a:solidFill>
                <a:latin typeface="Arial"/>
                <a:ea typeface="ＭＳ Ｐゴシック" charset="0"/>
                <a:sym typeface="Wingdings" charset="0"/>
              </a:rPr>
              <a:t>“</a:t>
            </a: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ab</a:t>
            </a:r>
            <a:r>
              <a:rPr lang="ja-JP" altLang="en-US" sz="2200" b="1" smtClean="0">
                <a:solidFill>
                  <a:srgbClr val="FF0000"/>
                </a:solidFill>
                <a:latin typeface="Arial"/>
                <a:ea typeface="ＭＳ Ｐゴシック" charset="0"/>
                <a:sym typeface="Wingdings" charset="0"/>
              </a:rPr>
              <a:t>”</a:t>
            </a:r>
            <a:endParaRPr lang="en-US" sz="22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16169" name="Text Box 9"/>
          <p:cNvSpPr txBox="1">
            <a:spLocks noChangeArrowheads="1"/>
          </p:cNvSpPr>
          <p:nvPr/>
        </p:nvSpPr>
        <p:spPr bwMode="auto">
          <a:xfrm>
            <a:off x="3668713" y="4794250"/>
            <a:ext cx="5429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{a}</a:t>
            </a:r>
          </a:p>
        </p:txBody>
      </p:sp>
    </p:spTree>
    <p:extLst>
      <p:ext uri="{BB962C8B-B14F-4D97-AF65-F5344CB8AC3E}">
        <p14:creationId xmlns:p14="http://schemas.microsoft.com/office/powerpoint/2010/main" val="86722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5" grpId="0" autoUpdateAnimBg="0"/>
      <p:bldP spid="1116166" grpId="0" autoUpdateAnimBg="0"/>
      <p:bldP spid="1116167" grpId="0" autoUpdateAnimBg="0"/>
      <p:bldP spid="1116168" grpId="0" autoUpdateAnimBg="0"/>
      <p:bldP spid="111616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Unlockset analysis</a:t>
            </a:r>
          </a:p>
        </p:txBody>
      </p:sp>
      <p:sp>
        <p:nvSpPr>
          <p:cNvPr id="1065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In practice, all false positives due to the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/>
              <a:t>in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B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most because </a:t>
            </a:r>
            <a:r>
              <a:rPr lang="en-US" dirty="0">
                <a:solidFill>
                  <a:schemeClr val="hlink"/>
                </a:solidFill>
              </a:rPr>
              <a:t>A</a:t>
            </a:r>
            <a:r>
              <a:rPr lang="en-US" dirty="0"/>
              <a:t> goes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too far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had unconsciously adopted pattern of inspecting errors where there was an explicit unlock of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after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B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since that strongly suggested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was held.</a:t>
            </a:r>
          </a:p>
        </p:txBody>
      </p:sp>
      <p:sp>
        <p:nvSpPr>
          <p:cNvPr id="1065988" name="Text Box 4"/>
          <p:cNvSpPr txBox="1">
            <a:spLocks noChangeArrowheads="1"/>
          </p:cNvSpPr>
          <p:nvPr/>
        </p:nvSpPr>
        <p:spPr bwMode="auto">
          <a:xfrm>
            <a:off x="2632075" y="265271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65994" name="Text Box 10"/>
          <p:cNvSpPr txBox="1">
            <a:spLocks noChangeArrowheads="1"/>
          </p:cNvSpPr>
          <p:nvPr/>
        </p:nvSpPr>
        <p:spPr bwMode="auto">
          <a:xfrm>
            <a:off x="884238" y="4071469"/>
            <a:ext cx="4262437" cy="25590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// 2.5.62/drivers/char/rtc.c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rtc_register(rtc_task_t *task)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spin_lock_irq(&amp;rtc_lock);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//...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</a:t>
            </a:r>
            <a:r>
              <a:rPr lang="en-US" sz="20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spin_lock(&amp;rtc_task_lock);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if (rtc_callback)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   spin_unlock(&amp;rtc_task_lock);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   spin_unlock_irq(&amp;rtc_lock);</a:t>
            </a:r>
          </a:p>
        </p:txBody>
      </p:sp>
      <p:sp>
        <p:nvSpPr>
          <p:cNvPr id="1065995" name="Line 11"/>
          <p:cNvSpPr>
            <a:spLocks noChangeShapeType="1"/>
          </p:cNvSpPr>
          <p:nvPr/>
        </p:nvSpPr>
        <p:spPr bwMode="auto">
          <a:xfrm>
            <a:off x="4656138" y="5410200"/>
            <a:ext cx="8191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65996" name="Text Box 12"/>
          <p:cNvSpPr txBox="1">
            <a:spLocks noChangeArrowheads="1"/>
          </p:cNvSpPr>
          <p:nvPr/>
        </p:nvSpPr>
        <p:spPr bwMode="auto">
          <a:xfrm>
            <a:off x="5403850" y="5175250"/>
            <a:ext cx="3435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rtc_lock</a:t>
            </a: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rtc_task_lock</a:t>
            </a:r>
            <a:endParaRPr lang="en-US" sz="22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43434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971800" y="3429000"/>
            <a:ext cx="5334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695450" y="3448050"/>
            <a:ext cx="533400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Unlockset analysis</a:t>
            </a:r>
          </a:p>
        </p:txBody>
      </p:sp>
      <p:sp>
        <p:nvSpPr>
          <p:cNvPr id="11345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At statement S remove any lock L from lockset if there exists no successor statement 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reachable from S that contains an unlock of 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Key: lockset holds exactly those locks the analysis can handle.  Scales with analysis sophistication.</a:t>
            </a:r>
          </a:p>
          <a:p>
            <a:pPr lvl="1" algn="ctr"/>
            <a:endParaRPr lang="en-US" dirty="0">
              <a:solidFill>
                <a:srgbClr val="990099"/>
              </a:solidFill>
            </a:endParaRPr>
          </a:p>
        </p:txBody>
      </p:sp>
      <p:sp>
        <p:nvSpPr>
          <p:cNvPr id="1134602" name="Text Box 10"/>
          <p:cNvSpPr txBox="1">
            <a:spLocks noChangeArrowheads="1"/>
          </p:cNvSpPr>
          <p:nvPr/>
        </p:nvSpPr>
        <p:spPr bwMode="auto">
          <a:xfrm>
            <a:off x="1485900" y="2827338"/>
            <a:ext cx="5562600" cy="1804987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1: if(x)              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2:     lock(a);       {a}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3: if(x)              {a}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4:     unlock(a);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5: lock(b);           </a:t>
            </a:r>
            <a:r>
              <a:rPr lang="en-US" sz="22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{a}  </a:t>
            </a: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200" b="1" smtClean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   {}</a:t>
            </a:r>
            <a:endParaRPr lang="en-US" sz="2200" b="1" smtClean="0">
              <a:solidFill>
                <a:srgbClr val="3333CC"/>
              </a:solidFill>
              <a:latin typeface="Comic Sans MS" charset="0"/>
              <a:ea typeface="ＭＳ Ｐゴシック" charset="0"/>
              <a:sym typeface="Wingdings" charset="0"/>
            </a:endParaRPr>
          </a:p>
        </p:txBody>
      </p:sp>
      <p:sp>
        <p:nvSpPr>
          <p:cNvPr id="1134596" name="Text Box 4"/>
          <p:cNvSpPr txBox="1">
            <a:spLocks noChangeArrowheads="1"/>
          </p:cNvSpPr>
          <p:nvPr/>
        </p:nvSpPr>
        <p:spPr bwMode="auto">
          <a:xfrm>
            <a:off x="2632075" y="265271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34600" name="Line 8"/>
          <p:cNvSpPr>
            <a:spLocks noChangeShapeType="1"/>
          </p:cNvSpPr>
          <p:nvPr/>
        </p:nvSpPr>
        <p:spPr bwMode="auto">
          <a:xfrm flipH="1">
            <a:off x="4171950" y="4019550"/>
            <a:ext cx="66675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34601" name="Line 9"/>
          <p:cNvSpPr>
            <a:spLocks noChangeShapeType="1"/>
          </p:cNvSpPr>
          <p:nvPr/>
        </p:nvSpPr>
        <p:spPr bwMode="auto">
          <a:xfrm>
            <a:off x="4305300" y="4114800"/>
            <a:ext cx="49530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2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Unlockset implementation sketch</a:t>
            </a:r>
          </a:p>
        </p:txBody>
      </p:sp>
      <p:sp>
        <p:nvSpPr>
          <p:cNvPr id="10731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Essentially compute reaching definitions</a:t>
            </a:r>
          </a:p>
          <a:p>
            <a:pPr lvl="1"/>
            <a:r>
              <a:rPr lang="en-US"/>
              <a:t>Run lockset analysis in reverse from leaves to roots</a:t>
            </a:r>
          </a:p>
          <a:p>
            <a:pPr lvl="1"/>
            <a:r>
              <a:rPr lang="en-US"/>
              <a:t>Unlockset holds all locks that will be released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During lockset analysis:</a:t>
            </a:r>
          </a:p>
          <a:p>
            <a:pPr lvl="1"/>
            <a:endParaRPr lang="en-US"/>
          </a:p>
          <a:p>
            <a:r>
              <a:rPr lang="en-US"/>
              <a:t>Main complication: function calls. </a:t>
            </a:r>
          </a:p>
          <a:p>
            <a:pPr lvl="1"/>
            <a:r>
              <a:rPr lang="en-US"/>
              <a:t>Different locks released after different callsites. 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want to mix these up (context sensitivity)</a:t>
            </a:r>
          </a:p>
        </p:txBody>
      </p:sp>
      <p:sp>
        <p:nvSpPr>
          <p:cNvPr id="1073156" name="Text Box 4"/>
          <p:cNvSpPr txBox="1">
            <a:spLocks noChangeArrowheads="1"/>
          </p:cNvSpPr>
          <p:nvPr/>
        </p:nvSpPr>
        <p:spPr bwMode="auto">
          <a:xfrm>
            <a:off x="2632075" y="265271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73160" name="Text Box 8"/>
          <p:cNvSpPr txBox="1">
            <a:spLocks noChangeArrowheads="1"/>
          </p:cNvSpPr>
          <p:nvPr/>
        </p:nvSpPr>
        <p:spPr bwMode="auto">
          <a:xfrm>
            <a:off x="1731963" y="2674938"/>
            <a:ext cx="5797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initial     </a:t>
            </a:r>
            <a:r>
              <a:rPr lang="en-US" sz="2400" dirty="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 = {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lock(l)    </a:t>
            </a:r>
            <a:r>
              <a:rPr lang="en-US" sz="2400" dirty="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 - { l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unlock(l) </a:t>
            </a:r>
            <a:r>
              <a:rPr lang="en-US" sz="2400" dirty="0" smtClean="0">
                <a:solidFill>
                  <a:srgbClr val="000099"/>
                </a:solidFill>
                <a:latin typeface="Comic Sans MS" charset="0"/>
                <a:ea typeface="ＭＳ Ｐゴシック" charset="0"/>
                <a:sym typeface="Wingdings" charset="0"/>
              </a:rPr>
              <a:t>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  <a:sym typeface="Wingdings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U { l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s.unlockset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s.unlockset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 U </a:t>
            </a:r>
            <a:r>
              <a:rPr lang="en-US" sz="2400" dirty="0" err="1" smtClean="0">
                <a:solidFill>
                  <a:srgbClr val="0000FF"/>
                </a:solidFill>
                <a:latin typeface="Comic Sans MS" charset="0"/>
                <a:ea typeface="ＭＳ Ｐゴシック" charset="0"/>
                <a:sym typeface="Wingdings" charset="0"/>
              </a:rPr>
              <a:t>unlockset</a:t>
            </a:r>
            <a:endParaRPr lang="en-US" sz="2400" dirty="0" smtClean="0">
              <a:solidFill>
                <a:srgbClr val="0000FF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073161" name="Text Box 9"/>
          <p:cNvSpPr txBox="1">
            <a:spLocks noChangeArrowheads="1"/>
          </p:cNvSpPr>
          <p:nvPr/>
        </p:nvSpPr>
        <p:spPr bwMode="auto">
          <a:xfrm>
            <a:off x="1712913" y="4668465"/>
            <a:ext cx="593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lockset = intersect(</a:t>
            </a:r>
            <a:r>
              <a:rPr lang="en-US" sz="2400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s.unlockset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, lockset);</a:t>
            </a:r>
            <a:endParaRPr lang="en-US" sz="2400" dirty="0" smtClean="0">
              <a:solidFill>
                <a:srgbClr val="0000FF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9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Deadlock results</a:t>
            </a:r>
          </a:p>
        </p:txBody>
      </p:sp>
      <p:sp>
        <p:nvSpPr>
          <p:cNvPr id="10752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bit surprised at the low bug counts</a:t>
            </a:r>
          </a:p>
          <a:p>
            <a:pPr lvl="1">
              <a:lnSpc>
                <a:spcPct val="90000"/>
              </a:lnSpc>
            </a:pPr>
            <a:r>
              <a:rPr lang="en-US"/>
              <a:t>Main reason seems to be not that many locks held simultaneously</a:t>
            </a:r>
          </a:p>
          <a:p>
            <a:pPr lvl="1">
              <a:lnSpc>
                <a:spcPct val="90000"/>
              </a:lnSpc>
            </a:pPr>
            <a:r>
              <a:rPr lang="en-US"/>
              <a:t>&lt; 1000 unique constraints, only so many chances for error.</a:t>
            </a:r>
          </a:p>
        </p:txBody>
      </p:sp>
      <p:grpSp>
        <p:nvGrpSpPr>
          <p:cNvPr id="1075211" name="Group 11"/>
          <p:cNvGrpSpPr>
            <a:grpSpLocks/>
          </p:cNvGrpSpPr>
          <p:nvPr/>
        </p:nvGrpSpPr>
        <p:grpSpPr bwMode="auto">
          <a:xfrm>
            <a:off x="1099813" y="1865476"/>
            <a:ext cx="7581900" cy="2349500"/>
            <a:chOff x="252" y="1671"/>
            <a:chExt cx="4776" cy="1480"/>
          </a:xfrm>
        </p:grpSpPr>
        <p:sp>
          <p:nvSpPr>
            <p:cNvPr id="1075212" name="Text Box 12"/>
            <p:cNvSpPr txBox="1">
              <a:spLocks noChangeArrowheads="1"/>
            </p:cNvSpPr>
            <p:nvPr/>
          </p:nvSpPr>
          <p:spPr bwMode="auto">
            <a:xfrm>
              <a:off x="1658" y="1671"/>
              <a:ext cx="1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213" name="Text Box 13"/>
            <p:cNvSpPr txBox="1">
              <a:spLocks noChangeArrowheads="1"/>
            </p:cNvSpPr>
            <p:nvPr/>
          </p:nvSpPr>
          <p:spPr bwMode="auto">
            <a:xfrm>
              <a:off x="299" y="1697"/>
              <a:ext cx="4367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FF"/>
                  </a:solidFill>
                  <a:latin typeface="Comic Sans MS" charset="0"/>
                  <a:ea typeface="ＭＳ Ｐゴシック" charset="0"/>
                </a:rPr>
                <a:t>System	  Confirmed	Unconfirmed     False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  <a:ea typeface="ＭＳ Ｐゴシック" charset="0"/>
                </a:rPr>
                <a:t>System X     	2	     3	                  7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  <a:ea typeface="ＭＳ Ｐゴシック" charset="0"/>
                </a:rPr>
                <a:t>Linux 2.5.62		4	     8	                 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  <a:latin typeface="Comic Sans MS" charset="0"/>
                  <a:ea typeface="ＭＳ Ｐゴシック" charset="0"/>
                </a:rPr>
                <a:t>FreeBSD		2	     3	                  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Total			8	     14		       19</a:t>
              </a:r>
            </a:p>
          </p:txBody>
        </p:sp>
        <p:sp>
          <p:nvSpPr>
            <p:cNvPr id="1075214" name="Line 14"/>
            <p:cNvSpPr>
              <a:spLocks noChangeShapeType="1"/>
            </p:cNvSpPr>
            <p:nvPr/>
          </p:nvSpPr>
          <p:spPr bwMode="auto">
            <a:xfrm>
              <a:off x="1536" y="1752"/>
              <a:ext cx="0" cy="10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215" name="Line 15"/>
            <p:cNvSpPr>
              <a:spLocks noChangeShapeType="1"/>
            </p:cNvSpPr>
            <p:nvPr/>
          </p:nvSpPr>
          <p:spPr bwMode="auto">
            <a:xfrm>
              <a:off x="3948" y="1800"/>
              <a:ext cx="0" cy="10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216" name="Line 16"/>
            <p:cNvSpPr>
              <a:spLocks noChangeShapeType="1"/>
            </p:cNvSpPr>
            <p:nvPr/>
          </p:nvSpPr>
          <p:spPr bwMode="auto">
            <a:xfrm>
              <a:off x="252" y="2052"/>
              <a:ext cx="47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 b="1" smtClean="0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075217" name="Line 17"/>
          <p:cNvSpPr>
            <a:spLocks noChangeShapeType="1"/>
          </p:cNvSpPr>
          <p:nvPr/>
        </p:nvSpPr>
        <p:spPr bwMode="auto">
          <a:xfrm>
            <a:off x="1219200" y="3752850"/>
            <a:ext cx="6724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000" b="1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5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most surprising error</a:t>
            </a:r>
          </a:p>
        </p:txBody>
      </p:sp>
      <p:sp>
        <p:nvSpPr>
          <p:cNvPr id="1110018" name="Rectangle 1026"/>
          <p:cNvSpPr>
            <a:spLocks noGrp="1" noChangeArrowheads="1"/>
          </p:cNvSpPr>
          <p:nvPr>
            <p:ph idx="1"/>
          </p:nvPr>
        </p:nvSpPr>
        <p:spPr>
          <a:xfrm>
            <a:off x="457200" y="1178464"/>
            <a:ext cx="8229600" cy="4947700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T1 enters </a:t>
            </a:r>
            <a:r>
              <a:rPr lang="en-US" dirty="0" err="1"/>
              <a:t>FindHandle</a:t>
            </a:r>
            <a:r>
              <a:rPr lang="en-US" dirty="0"/>
              <a:t> with </a:t>
            </a:r>
            <a:r>
              <a:rPr lang="en-US" dirty="0" err="1"/>
              <a:t>scsiLock</a:t>
            </a:r>
            <a:r>
              <a:rPr lang="en-US" dirty="0"/>
              <a:t>, calls Validate, calls </a:t>
            </a:r>
            <a:r>
              <a:rPr lang="en-US" dirty="0" err="1"/>
              <a:t>CpuSched_wait</a:t>
            </a:r>
            <a:r>
              <a:rPr lang="en-US" dirty="0"/>
              <a:t> (</a:t>
            </a:r>
            <a:r>
              <a:rPr lang="en-US" dirty="0" err="1"/>
              <a:t>rel</a:t>
            </a:r>
            <a:r>
              <a:rPr lang="en-US" dirty="0"/>
              <a:t> </a:t>
            </a:r>
            <a:r>
              <a:rPr lang="en-US" dirty="0" err="1"/>
              <a:t>scsiLock</a:t>
            </a:r>
            <a:r>
              <a:rPr lang="en-US" dirty="0"/>
              <a:t>, sleep w/ </a:t>
            </a:r>
            <a:r>
              <a:rPr lang="en-US" dirty="0" err="1"/>
              <a:t>handleArrayLock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T2 acquires </a:t>
            </a:r>
            <a:r>
              <a:rPr lang="en-US" dirty="0" err="1"/>
              <a:t>scsiLock</a:t>
            </a:r>
            <a:r>
              <a:rPr lang="en-US" dirty="0"/>
              <a:t> and calls </a:t>
            </a:r>
            <a:r>
              <a:rPr lang="en-US" dirty="0" err="1"/>
              <a:t>FindHandle</a:t>
            </a:r>
            <a:r>
              <a:rPr lang="en-US" dirty="0"/>
              <a:t>.  Boom.</a:t>
            </a:r>
          </a:p>
          <a:p>
            <a:pPr>
              <a:buFont typeface="Monotype Sorts" charset="0"/>
              <a:buNone/>
            </a:pPr>
            <a:endParaRPr lang="en-US" dirty="0"/>
          </a:p>
        </p:txBody>
      </p:sp>
      <p:sp>
        <p:nvSpPr>
          <p:cNvPr id="1110026" name="Text Box 1034"/>
          <p:cNvSpPr txBox="1">
            <a:spLocks noChangeArrowheads="1"/>
          </p:cNvSpPr>
          <p:nvPr/>
        </p:nvSpPr>
        <p:spPr bwMode="auto">
          <a:xfrm>
            <a:off x="1282700" y="1417638"/>
            <a:ext cx="6731000" cy="34734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// Entered holding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scsiLock</a:t>
            </a:r>
            <a:endParaRPr lang="en-US" sz="2000" b="1" dirty="0" smtClean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FindHandle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(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handleID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prevIRQL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SP_LockIRQ</a:t>
            </a: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(&amp;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handleArrayLock</a:t>
            </a: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, …);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Validate(handle);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Validate(handle)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 ASSERT(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SP_IsLocked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(&amp;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scsiLock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));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 while (adapter-&gt;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openInProgress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)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    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CpuSched_Wait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(&amp;adapter-&gt;</a:t>
            </a:r>
            <a:r>
              <a:rPr lang="en-US" sz="2000" b="1" dirty="0" err="1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openInProgress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                 CPUSCHED_WAIT_SCSI, </a:t>
            </a: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&amp;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scsiLock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    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SP_Lock</a:t>
            </a: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(&amp;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scsiLock</a:t>
            </a:r>
            <a:r>
              <a:rPr lang="en-US" sz="2000" b="1" dirty="0" smtClean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990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Analysis in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06" y="1210236"/>
            <a:ext cx="8358094" cy="4915928"/>
          </a:xfrm>
        </p:spPr>
        <p:txBody>
          <a:bodyPr/>
          <a:lstStyle/>
          <a:p>
            <a:r>
              <a:rPr lang="en-US" dirty="0" err="1" smtClean="0"/>
              <a:t>Lockdep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www.kernel.org</a:t>
            </a:r>
            <a:r>
              <a:rPr lang="en-US" dirty="0" smtClean="0"/>
              <a:t>/doc/Documentation/</a:t>
            </a:r>
            <a:r>
              <a:rPr lang="en-US" dirty="0" err="1" smtClean="0"/>
              <a:t>lockdep-design.txt</a:t>
            </a:r>
            <a:endParaRPr lang="en-US" dirty="0"/>
          </a:p>
        </p:txBody>
      </p:sp>
      <p:pic>
        <p:nvPicPr>
          <p:cNvPr id="4" name="Picture 3" descr="Screen Shot 2013-12-04 at 9.0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5" y="2658431"/>
            <a:ext cx="5410576" cy="2146449"/>
          </a:xfrm>
          <a:prstGeom prst="rect">
            <a:avLst/>
          </a:prstGeom>
        </p:spPr>
      </p:pic>
      <p:pic>
        <p:nvPicPr>
          <p:cNvPr id="5" name="Picture 4" descr="Screen Shot 2013-12-04 at 9.02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5016388"/>
            <a:ext cx="7722136" cy="16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3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a useful tool for program debugging/analysis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22720" y="0"/>
            <a:ext cx="7809120" cy="58758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is </a:t>
            </a:r>
            <a:r>
              <a:rPr lang="en-GB" dirty="0" err="1"/>
              <a:t>Valgrind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285860"/>
            <a:ext cx="3856844" cy="4581316"/>
          </a:xfrm>
          <a:ln/>
        </p:spPr>
        <p:txBody>
          <a:bodyPr/>
          <a:lstStyle/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Linux, x86, program analyzer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Advantages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powerful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no recompiles, just binaries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any language (!)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extensible, configurable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free, </a:t>
            </a:r>
            <a:r>
              <a:rPr lang="en-GB" sz="2200" dirty="0" err="1"/>
              <a:t>GPL'd</a:t>
            </a:r>
            <a:r>
              <a:rPr lang="en-GB" sz="2200" dirty="0"/>
              <a:t> goodness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2200" dirty="0" smtClean="0"/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 smtClean="0"/>
              <a:t>Speed </a:t>
            </a:r>
            <a:r>
              <a:rPr lang="en-GB" sz="2200" dirty="0"/>
              <a:t>slowdown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481" y="1600008"/>
            <a:ext cx="3990240" cy="3529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8571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22720" y="0"/>
            <a:ext cx="7809120" cy="58758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are the existing skins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428737"/>
            <a:ext cx="3955326" cy="4380834"/>
          </a:xfrm>
          <a:ln/>
        </p:spPr>
        <p:txBody>
          <a:bodyPr/>
          <a:lstStyle/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 err="1"/>
              <a:t>MemCheck</a:t>
            </a:r>
            <a:endParaRPr lang="en-GB" sz="2200" dirty="0"/>
          </a:p>
          <a:p>
            <a:pPr lvl="1">
              <a:buSzPct val="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800" dirty="0"/>
              <a:t>Heavy duty memory checker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 err="1"/>
              <a:t>AddrCheck</a:t>
            </a:r>
            <a:endParaRPr lang="en-GB" sz="2200" dirty="0"/>
          </a:p>
          <a:p>
            <a:pPr lvl="1">
              <a:buSzPct val="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800" dirty="0"/>
              <a:t>Faster, cheaper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 err="1"/>
              <a:t>Cachegrind</a:t>
            </a:r>
            <a:endParaRPr lang="en-GB" sz="2200" dirty="0"/>
          </a:p>
          <a:p>
            <a:pPr lvl="1">
              <a:buSzPct val="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800" dirty="0"/>
              <a:t>Caching info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 err="1"/>
              <a:t>Helgrind</a:t>
            </a:r>
            <a:endParaRPr lang="en-GB" sz="2200" dirty="0"/>
          </a:p>
          <a:p>
            <a:pPr lvl="1">
              <a:buSzPct val="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800" dirty="0"/>
              <a:t>Thread semantics</a:t>
            </a:r>
          </a:p>
          <a:p>
            <a:pPr>
              <a:buSzPct val="13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Others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640" y="1057071"/>
            <a:ext cx="2818080" cy="208678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4961" y="3259063"/>
            <a:ext cx="3244320" cy="27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6522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22720" y="0"/>
            <a:ext cx="7809120" cy="58758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features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04640" y="1539522"/>
            <a:ext cx="3810240" cy="3842323"/>
          </a:xfrm>
          <a:ln/>
        </p:spPr>
        <p:txBody>
          <a:bodyPr/>
          <a:lstStyle/>
          <a:p>
            <a:pPr>
              <a:buSzPct val="1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/>
              <a:t>Callgraphs</a:t>
            </a:r>
            <a:endParaRPr lang="en-GB" sz="2000" dirty="0"/>
          </a:p>
          <a:p>
            <a:pPr>
              <a:buSzPct val="1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Multiple other patches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Open file descriptors</a:t>
            </a:r>
          </a:p>
          <a:p>
            <a:pPr>
              <a:buSzPct val="1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Suppressions</a:t>
            </a:r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Selective understanding</a:t>
            </a:r>
          </a:p>
          <a:p>
            <a:pPr>
              <a:buSzPct val="1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Ignore System </a:t>
            </a:r>
            <a:r>
              <a:rPr lang="en-GB" sz="2000" dirty="0" err="1"/>
              <a:t>libs</a:t>
            </a:r>
            <a:endParaRPr lang="en-GB" sz="2000" dirty="0"/>
          </a:p>
          <a:p>
            <a:pPr lvl="1">
              <a:buSzPct val="47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Yes, bugs</a:t>
            </a:r>
          </a:p>
          <a:p>
            <a:pPr>
              <a:buSzPct val="152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/>
              <a:t>/dev/random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41" y="1394067"/>
            <a:ext cx="4495680" cy="4203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841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 to Use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8160" y="1034029"/>
            <a:ext cx="8094839" cy="5567625"/>
          </a:xfrm>
        </p:spPr>
        <p:txBody>
          <a:bodyPr/>
          <a:lstStyle/>
          <a:p>
            <a:r>
              <a:rPr lang="en-US" dirty="0" smtClean="0"/>
              <a:t>Apt-get install </a:t>
            </a:r>
            <a:r>
              <a:rPr lang="en-US" smtClean="0"/>
              <a:t>valgrind</a:t>
            </a:r>
            <a:endParaRPr lang="en-US" dirty="0"/>
          </a:p>
        </p:txBody>
      </p:sp>
      <p:pic>
        <p:nvPicPr>
          <p:cNvPr id="5" name="Picture 4" descr="图片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8448536" cy="26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5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057400"/>
            <a:ext cx="403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0 (memory)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reads 0 to %reg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increments %reg to 1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reads 1 to %reg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increments %reg to 2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stores %reg to v (v = 2)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(memory)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1662177" y="37480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0"/>
          <p:cNvCxnSpPr/>
          <p:nvPr/>
        </p:nvCxnSpPr>
        <p:spPr>
          <a:xfrm rot="5400000">
            <a:off x="1662177" y="4052823"/>
            <a:ext cx="334834" cy="1588"/>
          </a:xfrm>
          <a:prstGeom prst="curvedConnector4">
            <a:avLst>
              <a:gd name="adj1" fmla="val 13524"/>
              <a:gd name="adj2" fmla="val -15324249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05000" y="3581400"/>
            <a:ext cx="12192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20"/>
          <p:cNvCxnSpPr/>
          <p:nvPr/>
        </p:nvCxnSpPr>
        <p:spPr>
          <a:xfrm rot="5400000">
            <a:off x="2881377" y="3748023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20"/>
          <p:cNvCxnSpPr/>
          <p:nvPr/>
        </p:nvCxnSpPr>
        <p:spPr>
          <a:xfrm rot="5400000">
            <a:off x="2882965" y="4098989"/>
            <a:ext cx="334834" cy="1588"/>
          </a:xfrm>
          <a:prstGeom prst="curvedConnector4">
            <a:avLst>
              <a:gd name="adj1" fmla="val 13524"/>
              <a:gd name="adj2" fmla="val 1532412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400300" y="4686300"/>
            <a:ext cx="1066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7" name="Content Placeholder 6" descr="图片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799"/>
            <a:ext cx="6324600" cy="5742071"/>
          </a:xfrm>
        </p:spPr>
      </p:pic>
    </p:spTree>
    <p:extLst>
      <p:ext uri="{BB962C8B-B14F-4D97-AF65-F5344CB8AC3E}">
        <p14:creationId xmlns:p14="http://schemas.microsoft.com/office/powerpoint/2010/main" val="144054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Valgrind</a:t>
            </a:r>
            <a:r>
              <a:rPr lang="en-US" dirty="0" smtClean="0"/>
              <a:t> Detect it</a:t>
            </a:r>
            <a:endParaRPr lang="en-US" dirty="0"/>
          </a:p>
        </p:txBody>
      </p:sp>
      <p:pic>
        <p:nvPicPr>
          <p:cNvPr id="4" name="Content Placeholder 3" descr="图片 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200707" cy="3352800"/>
          </a:xfrm>
        </p:spPr>
      </p:pic>
    </p:spTree>
    <p:extLst>
      <p:ext uri="{BB962C8B-B14F-4D97-AF65-F5344CB8AC3E}">
        <p14:creationId xmlns:p14="http://schemas.microsoft.com/office/powerpoint/2010/main" val="163804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useful features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1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Uses of </a:t>
            </a:r>
            <a:r>
              <a:rPr lang="en-US" dirty="0" err="1" smtClean="0"/>
              <a:t>MemCheck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图片 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568" y="1066800"/>
            <a:ext cx="8651432" cy="4724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2F6-F1D4-3D4A-91B4-49D863CF9FC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7554" y="2928934"/>
            <a:ext cx="55007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3570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图片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799"/>
            <a:ext cx="8915400" cy="2656425"/>
          </a:xfrm>
        </p:spPr>
      </p:pic>
      <p:pic>
        <p:nvPicPr>
          <p:cNvPr id="5" name="Picture 4" descr="图片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10000"/>
            <a:ext cx="822960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en-US"/>
              <a:t>Cachegrind: a cache profiler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2F6-F1D4-3D4A-91B4-49D863CF9FC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83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Cachegrind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</a:t>
            </a:r>
            <a:r>
              <a:rPr lang="en-US" sz="2400" dirty="0" smtClean="0"/>
              <a:t>behavior </a:t>
            </a:r>
            <a:r>
              <a:rPr lang="en-US" sz="2400" dirty="0"/>
              <a:t>is crucial</a:t>
            </a:r>
          </a:p>
          <a:p>
            <a:pPr lvl="1"/>
            <a:r>
              <a:rPr lang="en-US" sz="2000" dirty="0"/>
              <a:t>L1 misses: ~10 cycles</a:t>
            </a:r>
          </a:p>
          <a:p>
            <a:pPr lvl="1"/>
            <a:r>
              <a:rPr lang="en-US" sz="2000" dirty="0"/>
              <a:t>L2 misses: ~200 cycles</a:t>
            </a:r>
          </a:p>
          <a:p>
            <a:r>
              <a:rPr lang="en-US" sz="2400" dirty="0"/>
              <a:t>But difficult to predict</a:t>
            </a:r>
          </a:p>
          <a:p>
            <a:r>
              <a:rPr lang="en-US" sz="2400" dirty="0" err="1"/>
              <a:t>Cachegrind</a:t>
            </a:r>
            <a:r>
              <a:rPr lang="en-US" sz="2400" dirty="0"/>
              <a:t> gives three outputs:</a:t>
            </a:r>
          </a:p>
          <a:p>
            <a:pPr lvl="1"/>
            <a:r>
              <a:rPr lang="en-US" sz="2000" dirty="0"/>
              <a:t>Total hit/miss counts and ratios (I1, D1, L2)</a:t>
            </a:r>
          </a:p>
          <a:p>
            <a:pPr lvl="1"/>
            <a:r>
              <a:rPr lang="en-US" sz="2000" dirty="0"/>
              <a:t>Per-function hit/miss counts (sorted from most to least)</a:t>
            </a:r>
          </a:p>
          <a:p>
            <a:pPr lvl="1"/>
            <a:r>
              <a:rPr lang="en-US" sz="2000" dirty="0"/>
              <a:t>Per-line hit/miss counts (source code annotations)</a:t>
            </a:r>
          </a:p>
          <a:p>
            <a:r>
              <a:rPr lang="en-US" sz="2400" dirty="0"/>
              <a:t>Source code annotations are the most useful</a:t>
            </a:r>
          </a:p>
          <a:p>
            <a:pPr lvl="1"/>
            <a:r>
              <a:rPr lang="en-US" sz="2000" dirty="0"/>
              <a:t>Most fine-grained data</a:t>
            </a:r>
          </a:p>
          <a:p>
            <a:pPr lvl="1"/>
            <a:r>
              <a:rPr lang="en-US" sz="2000" dirty="0"/>
              <a:t>Data that programmers can act on to speed up their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1F20-896D-1C42-B9AD-557B88AE4DD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88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output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</a:t>
            </a:r>
            <a:r>
              <a:rPr lang="en-US" sz="1000" dirty="0" err="1">
                <a:latin typeface="Courier New" pitchFamily="-110" charset="0"/>
              </a:rPr>
              <a:t>Ir</a:t>
            </a:r>
            <a:r>
              <a:rPr lang="en-US" sz="1000" dirty="0">
                <a:latin typeface="Courier New" pitchFamily="-110" charset="0"/>
              </a:rPr>
              <a:t> I1mr I2mr        Dr D1mr D2mr        </a:t>
            </a:r>
            <a:r>
              <a:rPr lang="en-US" sz="1000" dirty="0" err="1">
                <a:latin typeface="Courier New" pitchFamily="-110" charset="0"/>
              </a:rPr>
              <a:t>Dw</a:t>
            </a:r>
            <a:r>
              <a:rPr lang="en-US" sz="1000" dirty="0">
                <a:latin typeface="Courier New" pitchFamily="-110" charset="0"/>
              </a:rPr>
              <a:t>      D1mw      D2mw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14,789,396  547  544 6,329,792  751  689 2,111,757 1,113,292 1,094,855  PROGRAM TOTALS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-110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</a:t>
            </a:r>
            <a:r>
              <a:rPr lang="en-US" sz="1000" dirty="0" err="1">
                <a:latin typeface="Courier New" pitchFamily="-110" charset="0"/>
              </a:rPr>
              <a:t>Ir</a:t>
            </a:r>
            <a:r>
              <a:rPr lang="en-US" sz="1000" dirty="0">
                <a:latin typeface="Courier New" pitchFamily="-110" charset="0"/>
              </a:rPr>
              <a:t> I1mr I2mr        Dr D1mr D2mr        </a:t>
            </a:r>
            <a:r>
              <a:rPr lang="en-US" sz="1000" dirty="0" err="1">
                <a:latin typeface="Courier New" pitchFamily="-110" charset="0"/>
              </a:rPr>
              <a:t>Dw</a:t>
            </a:r>
            <a:r>
              <a:rPr lang="en-US" sz="1000" dirty="0">
                <a:latin typeface="Courier New" pitchFamily="-110" charset="0"/>
              </a:rPr>
              <a:t>      D1mw      D2mw  file:function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14,688,273    1    1 6,294,531    0    0 2,098,178 1,113,088 1,094,656  </a:t>
            </a:r>
            <a:r>
              <a:rPr lang="en-US" sz="1000" dirty="0" err="1">
                <a:latin typeface="Courier New" pitchFamily="-110" charset="0"/>
              </a:rPr>
              <a:t>example.c:main</a:t>
            </a:r>
            <a:endParaRPr lang="en-US" sz="1000" dirty="0">
              <a:latin typeface="Courier New" pitchFamily="-110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-110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 Auto-annotated source: </a:t>
            </a:r>
            <a:r>
              <a:rPr lang="en-US" sz="1000" dirty="0" err="1">
                <a:latin typeface="Courier New" pitchFamily="-110" charset="0"/>
              </a:rPr>
              <a:t>example.c</a:t>
            </a:r>
            <a:endParaRPr lang="en-US" sz="1000" dirty="0">
              <a:latin typeface="Courier New" pitchFamily="-110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--------------------------------------------------------------------------------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</a:t>
            </a:r>
            <a:r>
              <a:rPr lang="en-US" sz="1000" dirty="0" err="1">
                <a:latin typeface="Courier New" pitchFamily="-110" charset="0"/>
              </a:rPr>
              <a:t>Ir</a:t>
            </a:r>
            <a:r>
              <a:rPr lang="en-US" sz="1000" dirty="0">
                <a:latin typeface="Courier New" pitchFamily="-110" charset="0"/>
              </a:rPr>
              <a:t> I1mr I2mr        Dr D1mr D2mr        </a:t>
            </a:r>
            <a:r>
              <a:rPr lang="en-US" sz="1000" dirty="0" err="1">
                <a:latin typeface="Courier New" pitchFamily="-110" charset="0"/>
              </a:rPr>
              <a:t>Dw</a:t>
            </a:r>
            <a:r>
              <a:rPr lang="en-US" sz="1000" dirty="0">
                <a:latin typeface="Courier New" pitchFamily="-110" charset="0"/>
              </a:rPr>
              <a:t>      D1mw      D2mw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-110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.    .    .         .    .    .         .         .         .  </a:t>
            </a:r>
            <a:r>
              <a:rPr lang="en-US" sz="1000" dirty="0" err="1">
                <a:latin typeface="Courier New" pitchFamily="-110" charset="0"/>
              </a:rPr>
              <a:t>int</a:t>
            </a:r>
            <a:r>
              <a:rPr lang="en-US" sz="1000" dirty="0">
                <a:latin typeface="Courier New" pitchFamily="-110" charset="0"/>
              </a:rPr>
              <a:t>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10    0    0         0    0    0         1         0         0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.    .    .         .    .    .         .         .         .     </a:t>
            </a:r>
            <a:r>
              <a:rPr lang="en-US" sz="1000" dirty="0" err="1">
                <a:latin typeface="Courier New" pitchFamily="-110" charset="0"/>
              </a:rPr>
              <a:t>int</a:t>
            </a:r>
            <a:r>
              <a:rPr lang="en-US" sz="1000" dirty="0">
                <a:latin typeface="Courier New" pitchFamily="-110" charset="0"/>
              </a:rPr>
              <a:t> 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, j, a[1024][1024];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.    .    .         .    .    .         .         .         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4,100    1    1     2,049    0    0         1         0         0     for (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 = 0; 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 &lt; 1024; 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4,198,400    0    0 2,098,176    0    0     1,024         0         0        for (j = 0; j &lt; 1024; j++)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5,242,880    0    0 2,097,152    0    0 1,048,576    65,536    56,320           a[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][j] = 0;   // fast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5,242,880    0    0 2,097,152    0    0 1,048,576 1,047,552 1,038,336           a[j][</a:t>
            </a:r>
            <a:r>
              <a:rPr lang="en-US" sz="1000" dirty="0" err="1">
                <a:latin typeface="Courier New" pitchFamily="-110" charset="0"/>
              </a:rPr>
              <a:t>i</a:t>
            </a:r>
            <a:r>
              <a:rPr lang="en-US" sz="1000" dirty="0">
                <a:latin typeface="Courier New" pitchFamily="-110" charset="0"/>
              </a:rPr>
              <a:t>] = 0;   // slow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.    .    .         .    .    .         .         .         .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.    .    .         .    .    .         .         .         .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1    0    0         0    0    0         0         0         0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latin typeface="Courier New" pitchFamily="-110" charset="0"/>
              </a:rPr>
              <a:t>        2    0    0         2    0    0         0         0         0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latin typeface="Courier New" pitchFamily="-110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1A40-9679-5140-83EB-F62FA7810A0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31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Cachegrind works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Each instruction is instrumented</a:t>
            </a:r>
          </a:p>
          <a:p>
            <a:pPr lvl="1"/>
            <a:r>
              <a:rPr lang="en-US" sz="2400" dirty="0"/>
              <a:t>Call to a C cache simulation function</a:t>
            </a:r>
          </a:p>
          <a:p>
            <a:pPr lvl="1"/>
            <a:r>
              <a:rPr lang="en-US" sz="2400" dirty="0"/>
              <a:t>Different functions for loads, stores, modifies</a:t>
            </a:r>
          </a:p>
          <a:p>
            <a:pPr lvl="1"/>
            <a:r>
              <a:rPr lang="en-US" sz="2400" dirty="0"/>
              <a:t>Some combining of C calls for efficiency</a:t>
            </a:r>
          </a:p>
          <a:p>
            <a:r>
              <a:rPr lang="en-US" sz="2800" dirty="0"/>
              <a:t>Each source code line gets a </a:t>
            </a:r>
            <a:r>
              <a:rPr lang="en-US" sz="2800" i="1" dirty="0"/>
              <a:t>cost centre</a:t>
            </a:r>
            <a:endParaRPr lang="en-US" sz="2800" dirty="0"/>
          </a:p>
          <a:p>
            <a:pPr lvl="1"/>
            <a:r>
              <a:rPr lang="en-US" sz="2400" dirty="0"/>
              <a:t>Holds counters: accesses, hits and misses</a:t>
            </a:r>
          </a:p>
          <a:p>
            <a:pPr lvl="1"/>
            <a:r>
              <a:rPr lang="en-US" sz="2400" dirty="0"/>
              <a:t>Uses debug info to map each instruction to a cost centre</a:t>
            </a:r>
          </a:p>
          <a:p>
            <a:r>
              <a:rPr lang="en-US" sz="2800" dirty="0"/>
              <a:t>Online simulation (i.e. no trace gathering)</a:t>
            </a:r>
          </a:p>
          <a:p>
            <a:r>
              <a:rPr lang="en-US" sz="2800" dirty="0"/>
              <a:t>Cost </a:t>
            </a:r>
            <a:r>
              <a:rPr lang="en-US" sz="2800" dirty="0" err="1"/>
              <a:t>centres</a:t>
            </a:r>
            <a:r>
              <a:rPr lang="en-US" sz="2800" dirty="0"/>
              <a:t> dumped to file at end</a:t>
            </a:r>
          </a:p>
          <a:p>
            <a:pPr lvl="1"/>
            <a:r>
              <a:rPr lang="en-US" sz="2400" dirty="0"/>
              <a:t>Simple but compact text format</a:t>
            </a:r>
          </a:p>
          <a:p>
            <a:pPr lvl="1"/>
            <a:r>
              <a:rPr lang="en-US" sz="2400" dirty="0"/>
              <a:t>Post-processing script produces previous slide’s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13B-A83E-7343-861F-22CF6CA1735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86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simulation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Approximates an AMD Athlon hierarchy</a:t>
            </a:r>
          </a:p>
          <a:p>
            <a:pPr lvl="1"/>
            <a:r>
              <a:rPr lang="en-US" sz="2400"/>
              <a:t>I1, D1, inclusive L2</a:t>
            </a:r>
          </a:p>
          <a:p>
            <a:pPr lvl="1"/>
            <a:r>
              <a:rPr lang="en-US" sz="2400"/>
              <a:t>Write-allocate</a:t>
            </a:r>
          </a:p>
          <a:p>
            <a:pPr lvl="1"/>
            <a:r>
              <a:rPr lang="en-US" sz="2400"/>
              <a:t>LRU replacement</a:t>
            </a:r>
          </a:p>
          <a:p>
            <a:r>
              <a:rPr lang="en-US" sz="2800"/>
              <a:t>Each cache is command-line configurable:</a:t>
            </a:r>
          </a:p>
          <a:p>
            <a:pPr lvl="1"/>
            <a:r>
              <a:rPr lang="en-US" sz="2400"/>
              <a:t>Cache size</a:t>
            </a:r>
          </a:p>
          <a:p>
            <a:pPr lvl="1"/>
            <a:r>
              <a:rPr lang="en-US" sz="2400"/>
              <a:t>Line size</a:t>
            </a:r>
          </a:p>
          <a:p>
            <a:pPr lvl="1"/>
            <a:r>
              <a:rPr lang="en-US" sz="2400"/>
              <a:t>Associativity</a:t>
            </a:r>
          </a:p>
          <a:p>
            <a:r>
              <a:rPr lang="en-US" sz="2800"/>
              <a:t>On x86/AMD64 can use CPUID to auto-detect these parameters</a:t>
            </a:r>
          </a:p>
          <a:p>
            <a:r>
              <a:rPr lang="en-US" sz="2800"/>
              <a:t>Simulation can be replaced easily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BD90-0629-A645-8C54-5C5C8CC34A3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55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Data Race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02114"/>
            <a:ext cx="1752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[thread-1]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102114"/>
            <a:ext cx="1828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[thread-2]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%reg++;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%reg;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hape 8"/>
          <p:cNvCxnSpPr>
            <a:stCxn id="6" idx="2"/>
            <a:endCxn id="4" idx="0"/>
          </p:cNvCxnSpPr>
          <p:nvPr/>
        </p:nvCxnSpPr>
        <p:spPr>
          <a:xfrm rot="5400000">
            <a:off x="1738759" y="2250073"/>
            <a:ext cx="44678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"/>
          <p:cNvCxnSpPr>
            <a:stCxn id="6" idx="2"/>
            <a:endCxn id="5" idx="0"/>
          </p:cNvCxnSpPr>
          <p:nvPr/>
        </p:nvCxnSpPr>
        <p:spPr>
          <a:xfrm rot="16200000" flipH="1">
            <a:off x="3015109" y="2231023"/>
            <a:ext cx="446782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8"/>
          <p:cNvCxnSpPr>
            <a:stCxn id="5" idx="2"/>
            <a:endCxn id="7" idx="0"/>
          </p:cNvCxnSpPr>
          <p:nvPr/>
        </p:nvCxnSpPr>
        <p:spPr>
          <a:xfrm rot="5400000">
            <a:off x="2822377" y="4193976"/>
            <a:ext cx="832247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8"/>
          <p:cNvCxnSpPr>
            <a:stCxn id="4" idx="2"/>
            <a:endCxn id="7" idx="0"/>
          </p:cNvCxnSpPr>
          <p:nvPr/>
        </p:nvCxnSpPr>
        <p:spPr>
          <a:xfrm rot="16200000" flipH="1">
            <a:off x="1546027" y="4213026"/>
            <a:ext cx="832247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057400"/>
            <a:ext cx="403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0 (memory)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reads 0 to %reg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reads 0 to %reg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increments %reg to 1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increments %reg to 1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T1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T2 stores %reg to v (v = 1)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(memory)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5400" y="2590800"/>
            <a:ext cx="38100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562100" y="2857500"/>
            <a:ext cx="990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3581400"/>
            <a:ext cx="1143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81200" y="35814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81200" y="3886200"/>
            <a:ext cx="990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981200" y="3886200"/>
            <a:ext cx="990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81200" y="4191000"/>
            <a:ext cx="1066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2362200" y="4648200"/>
            <a:ext cx="1143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Inaccuracies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Imperfect address trace</a:t>
            </a:r>
          </a:p>
          <a:p>
            <a:pPr lvl="1"/>
            <a:r>
              <a:rPr lang="en-US" sz="2000"/>
              <a:t>No kernel code</a:t>
            </a:r>
          </a:p>
          <a:p>
            <a:pPr lvl="1"/>
            <a:r>
              <a:rPr lang="en-US" sz="2000"/>
              <a:t>Other processes ignored (arguably good)</a:t>
            </a:r>
          </a:p>
          <a:p>
            <a:pPr lvl="1"/>
            <a:r>
              <a:rPr lang="en-US" sz="2000"/>
              <a:t>Conversion to Valgrind’s IR changes a very small number of loads/stores</a:t>
            </a:r>
          </a:p>
          <a:p>
            <a:r>
              <a:rPr lang="en-US" sz="2400"/>
              <a:t>Incorrect addresses</a:t>
            </a:r>
          </a:p>
          <a:p>
            <a:pPr lvl="1"/>
            <a:r>
              <a:rPr lang="en-US" sz="2000"/>
              <a:t>Virtual addresses</a:t>
            </a:r>
          </a:p>
          <a:p>
            <a:pPr lvl="1"/>
            <a:r>
              <a:rPr lang="en-US" sz="2000"/>
              <a:t>Memory layout and thread scheduling is different under Cachegrind compared to native</a:t>
            </a:r>
          </a:p>
          <a:p>
            <a:r>
              <a:rPr lang="en-US" sz="2400"/>
              <a:t>Prefetches and cache-bypassing are ignored</a:t>
            </a:r>
          </a:p>
          <a:p>
            <a:pPr lvl="1"/>
            <a:r>
              <a:rPr lang="en-US" sz="2000"/>
              <a:t>Difficult to handle well without detailed microarchitectural simulation</a:t>
            </a:r>
          </a:p>
          <a:p>
            <a:r>
              <a:rPr lang="en-US" sz="2400"/>
              <a:t>Still useful for general insights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447D-DEED-5543-B5D4-749974345E4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79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it used?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Characterization:</a:t>
            </a:r>
          </a:p>
          <a:p>
            <a:pPr lvl="1"/>
            <a:r>
              <a:rPr lang="en-US" sz="2400" dirty="0"/>
              <a:t>Program A vs. program B</a:t>
            </a:r>
          </a:p>
          <a:p>
            <a:pPr lvl="1"/>
            <a:r>
              <a:rPr lang="en-US" sz="2400" dirty="0"/>
              <a:t>Cache </a:t>
            </a:r>
            <a:r>
              <a:rPr lang="en-US" sz="2400" dirty="0" err="1"/>
              <a:t>hierarcy</a:t>
            </a:r>
            <a:r>
              <a:rPr lang="en-US" sz="2400" dirty="0"/>
              <a:t> A vs. cache hierarchy B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Optimisation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Identifies cache-unfriendly code</a:t>
            </a:r>
          </a:p>
          <a:p>
            <a:pPr lvl="1"/>
            <a:r>
              <a:rPr lang="en-US" sz="2400" dirty="0"/>
              <a:t>Fixing such code requires non-trivial insight</a:t>
            </a:r>
          </a:p>
          <a:p>
            <a:pPr lvl="2"/>
            <a:r>
              <a:rPr lang="en-US" sz="2000" dirty="0"/>
              <a:t>But easier (i.e. not impossible!) than fixing without this data</a:t>
            </a:r>
          </a:p>
          <a:p>
            <a:endParaRPr lang="en-US" sz="2800" dirty="0" smtClean="0"/>
          </a:p>
          <a:p>
            <a:r>
              <a:rPr lang="en-US" sz="2800" dirty="0" smtClean="0"/>
              <a:t>Evaluation </a:t>
            </a:r>
            <a:r>
              <a:rPr lang="en-US" sz="2800" dirty="0"/>
              <a:t>of </a:t>
            </a:r>
            <a:r>
              <a:rPr lang="en-US" sz="2800" dirty="0" smtClean="0"/>
              <a:t>optimizations:</a:t>
            </a:r>
            <a:endParaRPr lang="en-US" sz="2800" dirty="0"/>
          </a:p>
          <a:p>
            <a:pPr lvl="1"/>
            <a:r>
              <a:rPr lang="en-US" sz="2400" dirty="0"/>
              <a:t>Program A vs. </a:t>
            </a:r>
            <a:r>
              <a:rPr lang="en-US" sz="2400" dirty="0" smtClean="0"/>
              <a:t>optimized </a:t>
            </a:r>
            <a:r>
              <a:rPr lang="en-US" sz="2400" dirty="0"/>
              <a:t>program 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2B4E-A6A8-B54C-8702-386E215D55D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42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Cachegrind 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Cachegrind</a:t>
            </a:r>
            <a:r>
              <a:rPr lang="en-US" dirty="0"/>
              <a:t> is a cache simulator</a:t>
            </a:r>
          </a:p>
          <a:p>
            <a:endParaRPr lang="en-US" dirty="0" smtClean="0"/>
          </a:p>
          <a:p>
            <a:r>
              <a:rPr lang="en-US" dirty="0" smtClean="0"/>
              <a:t>Gives </a:t>
            </a:r>
            <a:r>
              <a:rPr lang="en-US" dirty="0"/>
              <a:t>total, per-function and per-line hit/miss counts</a:t>
            </a:r>
          </a:p>
          <a:p>
            <a:endParaRPr lang="en-US" dirty="0" smtClean="0"/>
          </a:p>
          <a:p>
            <a:r>
              <a:rPr lang="en-US" dirty="0" smtClean="0"/>
              <a:t>Simulation </a:t>
            </a:r>
            <a:r>
              <a:rPr lang="en-US" dirty="0"/>
              <a:t>is imperfect, but still useful</a:t>
            </a:r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for characterization, </a:t>
            </a:r>
            <a:r>
              <a:rPr lang="en-US" dirty="0" err="1"/>
              <a:t>optimisation</a:t>
            </a:r>
            <a:r>
              <a:rPr lang="en-US" dirty="0"/>
              <a:t> and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6100-A07A-E845-861E-543841D442B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41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Callgrind: a call graph profiler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63F8-E7B6-A942-A428-43DB1BA6E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1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Callgrind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4648200" cy="4953000"/>
          </a:xfrm>
        </p:spPr>
        <p:txBody>
          <a:bodyPr/>
          <a:lstStyle/>
          <a:p>
            <a:r>
              <a:rPr lang="en-US" sz="2800"/>
              <a:t>Extension of Cachegrind</a:t>
            </a:r>
          </a:p>
          <a:p>
            <a:r>
              <a:rPr lang="en-US" sz="2800"/>
              <a:t>By Josef Weidendorfer</a:t>
            </a:r>
          </a:p>
          <a:p>
            <a:r>
              <a:rPr lang="en-US" sz="2800"/>
              <a:t>Also provides:</a:t>
            </a:r>
          </a:p>
          <a:p>
            <a:pPr lvl="1"/>
            <a:r>
              <a:rPr lang="en-US" sz="2400"/>
              <a:t>Call graph information</a:t>
            </a:r>
          </a:p>
          <a:p>
            <a:pPr lvl="1"/>
            <a:r>
              <a:rPr lang="en-US" sz="2400"/>
              <a:t>Graphical results viewer (KCachegrind)</a:t>
            </a:r>
          </a:p>
          <a:p>
            <a:pPr lvl="2"/>
            <a:r>
              <a:rPr lang="en-US" sz="2000"/>
              <a:t>Allows interactive browsing of results</a:t>
            </a:r>
          </a:p>
          <a:p>
            <a:pPr lvl="2"/>
            <a:r>
              <a:rPr lang="en-US" sz="2000"/>
              <a:t>Accepts Cachegrind results also</a:t>
            </a:r>
          </a:p>
          <a:p>
            <a:pPr lvl="1"/>
            <a:r>
              <a:rPr lang="en-US" sz="2400"/>
              <a:t>Greater selectivity of what code is profiled</a:t>
            </a:r>
          </a:p>
        </p:txBody>
      </p:sp>
      <p:pic>
        <p:nvPicPr>
          <p:cNvPr id="117766" name="Picture 6" descr="KCachegri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1752600"/>
            <a:ext cx="3124200" cy="335121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October 25,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IISWC Valgrind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64A3-88EC-5F4B-B6EE-B09C22EB62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0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KCachegrind’s tree-map view</a:t>
            </a:r>
          </a:p>
        </p:txBody>
      </p:sp>
      <p:pic>
        <p:nvPicPr>
          <p:cNvPr id="122885" name="Picture 5" descr="Macintosh HD:Users:njn:Desktop:iiswc2006:TreeMap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r:link="rId4"/>
          <a:srcRect t="28535" b="28535"/>
          <a:stretch>
            <a:fillRect/>
          </a:stretch>
        </p:blipFill>
        <p:spPr/>
      </p:pic>
      <p:sp>
        <p:nvSpPr>
          <p:cNvPr id="1228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2954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Box sizes represent relative counts</a:t>
            </a:r>
          </a:p>
          <a:p>
            <a:r>
              <a:rPr lang="en-US" sz="2400"/>
              <a:t>Nesting of boxes represents call chains</a:t>
            </a:r>
          </a:p>
          <a:p>
            <a:r>
              <a:rPr lang="en-US" sz="2400"/>
              <a:t>Interactive: can drill down through boxes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8C2-564E-454A-AE43-DC6F20F2D08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4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KCachegrind’s call graph view</a:t>
            </a:r>
          </a:p>
        </p:txBody>
      </p:sp>
      <p:pic>
        <p:nvPicPr>
          <p:cNvPr id="123910" name="Picture 6" descr="CallGraph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l="2429" r="2429"/>
          <a:stretch>
            <a:fillRect/>
          </a:stretch>
        </p:blipFill>
        <p:spPr/>
      </p:pic>
      <p:sp>
        <p:nvSpPr>
          <p:cNvPr id="1239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143000"/>
            <a:ext cx="3505200" cy="4953000"/>
          </a:xfrm>
        </p:spPr>
        <p:txBody>
          <a:bodyPr/>
          <a:lstStyle/>
          <a:p>
            <a:r>
              <a:rPr lang="en-US" sz="2400"/>
              <a:t>Shows whole call graph</a:t>
            </a:r>
          </a:p>
          <a:p>
            <a:r>
              <a:rPr lang="en-US" sz="2400"/>
              <a:t>Boxes show count proportions</a:t>
            </a:r>
          </a:p>
          <a:p>
            <a:r>
              <a:rPr lang="en-US" sz="2400"/>
              <a:t>Interactive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682C-47BB-FA4C-A705-F71031AB295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81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profiling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Can dump counts at particular times</a:t>
            </a:r>
          </a:p>
          <a:p>
            <a:pPr lvl="1"/>
            <a:r>
              <a:rPr lang="en-US" sz="2400"/>
              <a:t>At termination (same as Cachegrind)</a:t>
            </a:r>
          </a:p>
          <a:p>
            <a:pPr lvl="1"/>
            <a:r>
              <a:rPr lang="en-US" sz="2400"/>
              <a:t>Periodically (every N code blocks)</a:t>
            </a:r>
          </a:p>
          <a:p>
            <a:pPr lvl="1"/>
            <a:r>
              <a:rPr lang="en-US" sz="2400"/>
              <a:t>At entry/exit of named functions</a:t>
            </a:r>
          </a:p>
          <a:p>
            <a:pPr lvl="1"/>
            <a:r>
              <a:rPr lang="en-US" sz="2400"/>
              <a:t>At particular program points (using client requests)</a:t>
            </a:r>
          </a:p>
          <a:p>
            <a:pPr lvl="1"/>
            <a:r>
              <a:rPr lang="en-US" sz="2400"/>
              <a:t>At any time (by invoking a separate script)</a:t>
            </a:r>
          </a:p>
          <a:p>
            <a:r>
              <a:rPr lang="en-US" sz="2800"/>
              <a:t>Counters are zeroed after each dump</a:t>
            </a:r>
          </a:p>
          <a:p>
            <a:r>
              <a:rPr lang="en-US" sz="2800"/>
              <a:t>Can choose which events to count</a:t>
            </a:r>
          </a:p>
          <a:p>
            <a:pPr lvl="1"/>
            <a:r>
              <a:rPr lang="en-US" sz="2400"/>
              <a:t>Instructions</a:t>
            </a:r>
          </a:p>
          <a:p>
            <a:pPr lvl="1"/>
            <a:r>
              <a:rPr lang="en-US" sz="2400"/>
              <a:t>Memory events (for cache simulation)</a:t>
            </a:r>
          </a:p>
          <a:p>
            <a:pPr lvl="1"/>
            <a:r>
              <a:rPr lang="en-US" sz="2400"/>
              <a:t>Function entries/exits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BBC7-CB2C-C94B-BBA1-B9C00A70485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89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interesting difficulty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Callgrind</a:t>
            </a:r>
            <a:r>
              <a:rPr lang="en-US" sz="2800" dirty="0"/>
              <a:t> maintains a call stack</a:t>
            </a:r>
          </a:p>
          <a:p>
            <a:pPr lvl="1"/>
            <a:r>
              <a:rPr lang="en-US" sz="2400" dirty="0"/>
              <a:t>For tracking function entries/exits</a:t>
            </a:r>
          </a:p>
          <a:p>
            <a:endParaRPr lang="en-US" sz="2800" dirty="0" smtClean="0"/>
          </a:p>
          <a:p>
            <a:r>
              <a:rPr lang="en-US" sz="2800" dirty="0" smtClean="0"/>
              <a:t>Several </a:t>
            </a:r>
            <a:r>
              <a:rPr lang="en-US" sz="2800" dirty="0"/>
              <a:t>difficulties:</a:t>
            </a:r>
          </a:p>
          <a:p>
            <a:pPr lvl="1"/>
            <a:r>
              <a:rPr lang="en-US" sz="2400" dirty="0" err="1">
                <a:latin typeface="Courier New" pitchFamily="-110" charset="0"/>
              </a:rPr>
              <a:t>setjmp</a:t>
            </a:r>
            <a:r>
              <a:rPr lang="en-US" sz="2400" dirty="0"/>
              <a:t>/</a:t>
            </a:r>
            <a:r>
              <a:rPr lang="en-US" sz="2400" dirty="0" err="1">
                <a:latin typeface="Courier New" pitchFamily="-110" charset="0"/>
              </a:rPr>
              <a:t>longjmp</a:t>
            </a:r>
            <a:endParaRPr lang="en-US" sz="2400" dirty="0"/>
          </a:p>
          <a:p>
            <a:pPr lvl="1"/>
            <a:r>
              <a:rPr lang="en-US" sz="2400" dirty="0"/>
              <a:t>Tail recursion</a:t>
            </a:r>
          </a:p>
          <a:p>
            <a:pPr lvl="1"/>
            <a:r>
              <a:rPr lang="en-US" sz="2400" dirty="0"/>
              <a:t>Dynamic linking</a:t>
            </a:r>
          </a:p>
          <a:p>
            <a:pPr lvl="2"/>
            <a:r>
              <a:rPr lang="en-US" sz="2000" dirty="0"/>
              <a:t>Calls through jump tables</a:t>
            </a:r>
          </a:p>
          <a:p>
            <a:pPr lvl="2"/>
            <a:r>
              <a:rPr lang="en-US" sz="2000" dirty="0"/>
              <a:t>Jump table patched on first call after loading</a:t>
            </a:r>
          </a:p>
          <a:p>
            <a:pPr lvl="1"/>
            <a:r>
              <a:rPr lang="en-US" sz="2400" dirty="0"/>
              <a:t>Stack switching</a:t>
            </a:r>
          </a:p>
          <a:p>
            <a:endParaRPr lang="en-US" sz="2800" dirty="0" smtClean="0"/>
          </a:p>
          <a:p>
            <a:r>
              <a:rPr lang="en-US" sz="2800" dirty="0" smtClean="0"/>
              <a:t>Missed </a:t>
            </a:r>
            <a:r>
              <a:rPr lang="en-US" sz="2800" dirty="0"/>
              <a:t>entries/exits can throw everything 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CB7F-D621-5F47-BA1D-E13BC3ACD3D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9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en-US"/>
              <a:t>Massif: a heap profiler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FB40-207B-4F47-8946-935463F71DB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72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Data Race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definition of data race:</a:t>
            </a:r>
            <a:endParaRPr lang="en-US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two concurrent threads access a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 least one access is 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marL="811213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threads use no explicit mechanism to prevent the accesses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 being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simultaneous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Massif heap graph</a:t>
            </a:r>
          </a:p>
        </p:txBody>
      </p:sp>
      <p:pic>
        <p:nvPicPr>
          <p:cNvPr id="130053" name="Picture 5" descr="Macintosh HD:Users:njn:Desktop:iiswc2006:massif.png"/>
          <p:cNvPicPr>
            <a:picLocks noGrp="1" noChangeAspect="1" noChangeArrowheads="1"/>
          </p:cNvPicPr>
          <p:nvPr>
            <p:ph idx="1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762000" y="1066800"/>
            <a:ext cx="7645400" cy="51403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0F11-9A18-324F-A407-1375F5C0AEB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40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Massif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Measures heap and stack</a:t>
            </a:r>
          </a:p>
          <a:p>
            <a:pPr lvl="1"/>
            <a:r>
              <a:rPr lang="en-US" sz="2400" dirty="0"/>
              <a:t>Each heap allocation site is a band</a:t>
            </a:r>
          </a:p>
          <a:p>
            <a:pPr lvl="1"/>
            <a:r>
              <a:rPr lang="en-US" sz="2400" dirty="0"/>
              <a:t>Stack is a band</a:t>
            </a:r>
          </a:p>
          <a:p>
            <a:r>
              <a:rPr lang="en-US" sz="2800" dirty="0"/>
              <a:t>Also produces HTML output</a:t>
            </a:r>
          </a:p>
          <a:p>
            <a:pPr lvl="1"/>
            <a:r>
              <a:rPr lang="en-US" sz="2400" dirty="0"/>
              <a:t>Represents the call graph underlying allocations</a:t>
            </a:r>
          </a:p>
          <a:p>
            <a:pPr lvl="1"/>
            <a:r>
              <a:rPr lang="en-US" sz="2400" dirty="0"/>
              <a:t>Users can drill down through calling chains from allocation sites</a:t>
            </a:r>
          </a:p>
          <a:p>
            <a:r>
              <a:rPr lang="en-US" sz="2800" dirty="0"/>
              <a:t>Simple interaction with </a:t>
            </a:r>
            <a:r>
              <a:rPr lang="en-US" sz="2800" dirty="0" err="1"/>
              <a:t>Valgrind’s</a:t>
            </a:r>
            <a:r>
              <a:rPr lang="en-US" sz="2800" dirty="0"/>
              <a:t> core</a:t>
            </a:r>
          </a:p>
          <a:p>
            <a:pPr lvl="1"/>
            <a:r>
              <a:rPr lang="en-US" sz="2400" dirty="0"/>
              <a:t>Only uses function wrapping</a:t>
            </a:r>
          </a:p>
          <a:p>
            <a:pPr lvl="1"/>
            <a:r>
              <a:rPr lang="en-US" sz="2400" dirty="0"/>
              <a:t>No instrumentation of code blocks</a:t>
            </a:r>
          </a:p>
          <a:p>
            <a:pPr lvl="1"/>
            <a:r>
              <a:rPr lang="en-US" sz="2400" dirty="0"/>
              <a:t>Complexity in the tool, not at the core/tool boundary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71D-2546-454C-85AD-A215F611C99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39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class</a:t>
            </a:r>
          </a:p>
          <a:p>
            <a:pPr marL="457200" lvl="1" indent="0">
              <a:buNone/>
            </a:pPr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4325</Words>
  <Application>Microsoft Macintosh PowerPoint</Application>
  <PresentationFormat>On-screen Show (4:3)</PresentationFormat>
  <Paragraphs>1041</Paragraphs>
  <Slides>92</Slides>
  <Notes>70</Notes>
  <HiddenSlides>42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9" baseType="lpstr">
      <vt:lpstr>Comic Sans MS</vt:lpstr>
      <vt:lpstr>Courier</vt:lpstr>
      <vt:lpstr>Courier New</vt:lpstr>
      <vt:lpstr>Monotype Sorts</vt:lpstr>
      <vt:lpstr>ＭＳ Ｐゴシック</vt:lpstr>
      <vt:lpstr>Symbol</vt:lpstr>
      <vt:lpstr>Times New Roman</vt:lpstr>
      <vt:lpstr>Wingdings 2</vt:lpstr>
      <vt:lpstr>맑은 고딕</vt:lpstr>
      <vt:lpstr>宋体</vt:lpstr>
      <vt:lpstr>新細明體</vt:lpstr>
      <vt:lpstr>Arial</vt:lpstr>
      <vt:lpstr>Calibri</vt:lpstr>
      <vt:lpstr>Tahoma</vt:lpstr>
      <vt:lpstr>Wingdings</vt:lpstr>
      <vt:lpstr>CloudVisor-Austin</vt:lpstr>
      <vt:lpstr>1_CloudVisor-Austin</vt:lpstr>
      <vt:lpstr>Data Race &amp; DeadLock</vt:lpstr>
      <vt:lpstr>Outline</vt:lpstr>
      <vt:lpstr>Data Race Detection</vt:lpstr>
      <vt:lpstr>What is Race?</vt:lpstr>
      <vt:lpstr>Data Race</vt:lpstr>
      <vt:lpstr>Data Race</vt:lpstr>
      <vt:lpstr>Data Race</vt:lpstr>
      <vt:lpstr>Data Race</vt:lpstr>
      <vt:lpstr>Data Race</vt:lpstr>
      <vt:lpstr>Remove Race Condition</vt:lpstr>
      <vt:lpstr>Remove Race Condition</vt:lpstr>
      <vt:lpstr>Data Race Bug</vt:lpstr>
      <vt:lpstr>Data Race Detectors</vt:lpstr>
      <vt:lpstr>Happens-before Based</vt:lpstr>
      <vt:lpstr>Happens-before Relation</vt:lpstr>
      <vt:lpstr>Rules in HB Relation</vt:lpstr>
      <vt:lpstr>HB based Detectors</vt:lpstr>
      <vt:lpstr>Example</vt:lpstr>
      <vt:lpstr>Example</vt:lpstr>
      <vt:lpstr>Example</vt:lpstr>
      <vt:lpstr>Pros and Cons</vt:lpstr>
      <vt:lpstr>Lockset Based</vt:lpstr>
      <vt:lpstr>Lock</vt:lpstr>
      <vt:lpstr>Lockset based Detectors</vt:lpstr>
      <vt:lpstr>Lockset</vt:lpstr>
      <vt:lpstr>Algorithm of Lockset</vt:lpstr>
      <vt:lpstr>Example</vt:lpstr>
      <vt:lpstr>Three Challenges</vt:lpstr>
      <vt:lpstr>Solution to #1 and #2</vt:lpstr>
      <vt:lpstr>Solution to #1 and #2</vt:lpstr>
      <vt:lpstr>Solution to #3</vt:lpstr>
      <vt:lpstr>Pros and Cons</vt:lpstr>
      <vt:lpstr>Deadlock</vt:lpstr>
      <vt:lpstr>What is a deadlock</vt:lpstr>
      <vt:lpstr>Deadlock Definition</vt:lpstr>
      <vt:lpstr>Deadlock</vt:lpstr>
      <vt:lpstr>Four requirements for Deadlock</vt:lpstr>
      <vt:lpstr>A Graph Theoretic Model of Deadlock</vt:lpstr>
      <vt:lpstr>Resource Allocation Graphs Example</vt:lpstr>
      <vt:lpstr>Resource Allocation Graphs &amp; Deadlock</vt:lpstr>
      <vt:lpstr>Single Resource RAG &amp; Deadlocks</vt:lpstr>
      <vt:lpstr>An operational definition of deadlock</vt:lpstr>
      <vt:lpstr>Dealing With Deadlock</vt:lpstr>
      <vt:lpstr>Deadlock Avoidance by Resource Ordering </vt:lpstr>
      <vt:lpstr>Deadlock Detection &amp; Recovery</vt:lpstr>
      <vt:lpstr>LiveLock</vt:lpstr>
      <vt:lpstr>Deadlock Pitfalls in Reality</vt:lpstr>
      <vt:lpstr>PowerPoint Presentation</vt:lpstr>
      <vt:lpstr>Dimmunix - Teaser</vt:lpstr>
      <vt:lpstr>Dimmunix Architecture</vt:lpstr>
      <vt:lpstr>RaceX: Static LockSet Analysis for DeadLock</vt:lpstr>
      <vt:lpstr>The RacerX experience</vt:lpstr>
      <vt:lpstr>Lockset analysis</vt:lpstr>
      <vt:lpstr>Lockset</vt:lpstr>
      <vt:lpstr>Lockset</vt:lpstr>
      <vt:lpstr>Big picture: Deadlock detection </vt:lpstr>
      <vt:lpstr>Simplest deadlock example</vt:lpstr>
      <vt:lpstr>False positive trouble</vt:lpstr>
      <vt:lpstr>Unlockset analysis</vt:lpstr>
      <vt:lpstr>Unlockset analysis</vt:lpstr>
      <vt:lpstr>Unlockset implementation sketch</vt:lpstr>
      <vt:lpstr>Deadlock results</vt:lpstr>
      <vt:lpstr>The most surprising error</vt:lpstr>
      <vt:lpstr>Lock Analysis in Real World</vt:lpstr>
      <vt:lpstr>Valgrind: a useful tool for program debugging/analysis</vt:lpstr>
      <vt:lpstr>What is Valgrind</vt:lpstr>
      <vt:lpstr>What are the existing skins</vt:lpstr>
      <vt:lpstr>Other features</vt:lpstr>
      <vt:lpstr>How  to Use it</vt:lpstr>
      <vt:lpstr>Example code</vt:lpstr>
      <vt:lpstr>How Valgrind Detect it</vt:lpstr>
      <vt:lpstr>Many Other useful features</vt:lpstr>
      <vt:lpstr>Example Uses of MemCheck </vt:lpstr>
      <vt:lpstr>PowerPoint Presentation</vt:lpstr>
      <vt:lpstr>Cachegrind: a cache profiler</vt:lpstr>
      <vt:lpstr>Cachegrind</vt:lpstr>
      <vt:lpstr>Sample output</vt:lpstr>
      <vt:lpstr>How Cachegrind works</vt:lpstr>
      <vt:lpstr>Cache simulation</vt:lpstr>
      <vt:lpstr>Inaccuracies</vt:lpstr>
      <vt:lpstr>How is it used?</vt:lpstr>
      <vt:lpstr>Cachegrind summary</vt:lpstr>
      <vt:lpstr>Callgrind: a call graph profiler</vt:lpstr>
      <vt:lpstr>Callgrind</vt:lpstr>
      <vt:lpstr>KCachegrind’s tree-map view</vt:lpstr>
      <vt:lpstr>KCachegrind’s call graph view</vt:lpstr>
      <vt:lpstr>Selective profiling</vt:lpstr>
      <vt:lpstr>An interesting difficulty</vt:lpstr>
      <vt:lpstr>Massif: a heap profiler</vt:lpstr>
      <vt:lpstr>Massif heap graph</vt:lpstr>
      <vt:lpstr>Massif</vt:lpstr>
      <vt:lpstr>Thanks</vt:lpstr>
    </vt:vector>
  </TitlesOfParts>
  <Company>ppi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Microsoft Office User</cp:lastModifiedBy>
  <cp:revision>120</cp:revision>
  <dcterms:created xsi:type="dcterms:W3CDTF">2013-12-01T13:51:08Z</dcterms:created>
  <dcterms:modified xsi:type="dcterms:W3CDTF">2015-12-12T14:26:52Z</dcterms:modified>
</cp:coreProperties>
</file>