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7" r:id="rId3"/>
    <p:sldId id="451" r:id="rId5"/>
    <p:sldId id="424" r:id="rId6"/>
    <p:sldId id="425" r:id="rId7"/>
    <p:sldId id="426" r:id="rId8"/>
    <p:sldId id="427" r:id="rId9"/>
    <p:sldId id="428" r:id="rId10"/>
    <p:sldId id="429" r:id="rId11"/>
    <p:sldId id="430" r:id="rId12"/>
    <p:sldId id="431" r:id="rId13"/>
    <p:sldId id="432" r:id="rId14"/>
    <p:sldId id="433" r:id="rId15"/>
    <p:sldId id="434" r:id="rId16"/>
    <p:sldId id="435" r:id="rId17"/>
    <p:sldId id="436" r:id="rId18"/>
    <p:sldId id="437" r:id="rId19"/>
    <p:sldId id="438" r:id="rId20"/>
    <p:sldId id="439" r:id="rId21"/>
    <p:sldId id="440" r:id="rId22"/>
    <p:sldId id="441" r:id="rId23"/>
    <p:sldId id="442" r:id="rId24"/>
    <p:sldId id="443" r:id="rId25"/>
    <p:sldId id="444" r:id="rId26"/>
    <p:sldId id="448" r:id="rId27"/>
    <p:sldId id="450" r:id="rId28"/>
    <p:sldId id="400" r:id="rId29"/>
    <p:sldId id="401" r:id="rId30"/>
    <p:sldId id="402" r:id="rId31"/>
    <p:sldId id="403" r:id="rId32"/>
    <p:sldId id="404" r:id="rId33"/>
    <p:sldId id="405" r:id="rId34"/>
    <p:sldId id="406" r:id="rId35"/>
    <p:sldId id="407" r:id="rId36"/>
    <p:sldId id="408" r:id="rId37"/>
    <p:sldId id="409" r:id="rId3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2" autoAdjust="0"/>
    <p:restoredTop sz="76763" autoAdjust="0"/>
  </p:normalViewPr>
  <p:slideViewPr>
    <p:cSldViewPr snapToGrid="0" snapToObjects="1">
      <p:cViewPr varScale="1">
        <p:scale>
          <a:sx n="81" d="100"/>
          <a:sy n="81" d="100"/>
        </p:scale>
        <p:origin x="199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3A6DB7-28FD-7E4D-A957-CC489F468FC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72C8B5-2FAE-A04D-A162-E918EBB9427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kumimoji="0" lang="zh-CN" altLang="en-US">
              <a:cs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kumimoji="0" lang="zh-CN" altLang="en-US">
              <a:cs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kumimoji="0" lang="zh-CN" altLang="en-US">
              <a:cs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kumimoji="0" lang="zh-CN" altLang="en-US">
              <a:cs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kumimoji="0" lang="zh-CN" altLang="en-US">
              <a:cs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kumimoji="0" lang="zh-CN" altLang="en-US">
              <a:cs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kumimoji="0" lang="zh-CN" altLang="en-US">
              <a:cs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kumimoji="0" lang="zh-CN" altLang="en-US">
              <a:cs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kumimoji="0" lang="zh-CN" altLang="en-US">
              <a:cs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kumimoji="0" lang="zh-CN" altLang="en-US">
              <a:cs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kumimoji="0" lang="zh-CN" altLang="en-US">
              <a:cs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kumimoji="0" lang="zh-CN" altLang="en-US">
              <a:cs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kumimoji="0" lang="zh-CN" altLang="en-US">
              <a:cs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kumimoji="0" lang="zh-CN" altLang="en-US">
              <a:cs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kumimoji="0" lang="zh-CN" altLang="en-US">
              <a:cs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kumimoji="0" lang="zh-CN" altLang="en-US">
              <a:cs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Two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wakeup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en-US" altLang="zh-CN" dirty="0" smtClean="0"/>
          </a:p>
          <a:p>
            <a:pPr marL="171450" indent="-171450">
              <a:buFontTx/>
              <a:buChar char="-"/>
            </a:pPr>
            <a:r>
              <a:rPr kumimoji="1" lang="zh-CN" altLang="zh-CN" dirty="0" smtClean="0"/>
              <a:t>T</a:t>
            </a:r>
            <a:r>
              <a:rPr kumimoji="1" lang="en-US" altLang="zh-CN" dirty="0" smtClean="0"/>
              <a:t>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first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wakeup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since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b</a:t>
            </a:r>
            <a:r>
              <a:rPr kumimoji="1" lang="en-US" altLang="zh-CN" dirty="0" err="1" smtClean="0"/>
              <a:t>uffer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t</a:t>
            </a:r>
            <a:r>
              <a:rPr kumimoji="1" lang="en-US" altLang="zh-CN" dirty="0" err="1" smtClean="0"/>
              <a:t>hus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read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(previous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write).</a:t>
            </a:r>
            <a:endParaRPr kumimoji="1" lang="en-US" altLang="zh-CN" dirty="0" smtClean="0"/>
          </a:p>
          <a:p>
            <a:pPr marL="171450" indent="-171450">
              <a:buFontTx/>
              <a:buChar char="-"/>
            </a:pPr>
            <a:r>
              <a:rPr kumimoji="1" lang="zh-CN" altLang="zh-CN" dirty="0" smtClean="0"/>
              <a:t>T</a:t>
            </a:r>
            <a:r>
              <a:rPr kumimoji="1" lang="en-US" altLang="zh-CN" dirty="0" smtClean="0"/>
              <a:t>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second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w</a:t>
            </a:r>
            <a:r>
              <a:rPr kumimoji="1" lang="en-US" altLang="zh-CN" dirty="0" err="1" smtClean="0"/>
              <a:t>akeup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similar,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read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(current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write).</a:t>
            </a:r>
            <a:endParaRPr kumimoji="1" lang="en-US" altLang="zh-CN" dirty="0" smtClean="0"/>
          </a:p>
          <a:p>
            <a:pPr marL="171450" indent="-171450">
              <a:buFontTx/>
              <a:buChar char="-"/>
            </a:pP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zh-CN" altLang="zh-CN" dirty="0" smtClean="0"/>
              <a:t>N</a:t>
            </a:r>
            <a:r>
              <a:rPr kumimoji="1" lang="en-US" altLang="zh-CN" dirty="0" err="1" smtClean="0"/>
              <a:t>ote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sleep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lock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7F6E-C39A-AB4E-8930-83723449EF7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Why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only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wakeup(writer)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here?</a:t>
            </a:r>
            <a:endParaRPr kumimoji="1" lang="en-US" altLang="zh-CN" dirty="0" smtClean="0"/>
          </a:p>
          <a:p>
            <a:pPr marL="171450" indent="-171450">
              <a:buFontTx/>
              <a:buChar char="-"/>
            </a:pP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while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loop,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wakeup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writer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since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buffer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empty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n</a:t>
            </a:r>
            <a:r>
              <a:rPr kumimoji="1" lang="en-US" altLang="zh-CN" dirty="0" smtClean="0"/>
              <a:t>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write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sleep</a:t>
            </a:r>
            <a:endParaRPr kumimoji="1" lang="en-US" altLang="zh-CN" dirty="0" smtClean="0"/>
          </a:p>
          <a:p>
            <a:pPr marL="171450" indent="-171450">
              <a:buFontTx/>
              <a:buChar char="-"/>
            </a:pPr>
            <a:r>
              <a:rPr kumimoji="1" lang="en-US" altLang="zh-CN" dirty="0" smtClean="0"/>
              <a:t>After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f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loop</a:t>
            </a:r>
            <a:r>
              <a:rPr kumimoji="1" lang="zh-CN" altLang="en-US" dirty="0" smtClean="0"/>
              <a:t>, </a:t>
            </a:r>
            <a:r>
              <a:rPr kumimoji="1" lang="en-US" altLang="zh-CN" dirty="0" smtClean="0"/>
              <a:t>some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writer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</a:t>
            </a:r>
            <a:r>
              <a:rPr kumimoji="1" lang="zh-CN" altLang="en-US" dirty="0" smtClean="0"/>
              <a:t>y </a:t>
            </a:r>
            <a:r>
              <a:rPr kumimoji="1" lang="en-US" altLang="zh-CN" dirty="0" smtClean="0"/>
              <a:t>be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waiting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(e.g.,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buffer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before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read),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wake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up.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7F6E-C39A-AB4E-8930-83723449EF7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E7FC8-D600-B146-BD60-E8C3D9C1642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4911A-08D5-C549-A319-21F36147472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000" b="1" i="0" kern="1200">
          <a:solidFill>
            <a:srgbClr val="3366FF"/>
          </a:solidFill>
          <a:latin typeface="Tahoma" panose="020B0604030504040204"/>
          <a:ea typeface="+mj-ea"/>
          <a:cs typeface="Tahoma" panose="020B0604030504040204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78398" y="1972132"/>
            <a:ext cx="7772400" cy="1470025"/>
          </a:xfrm>
          <a:noFill/>
          <a:effectLst/>
        </p:spPr>
        <p:txBody>
          <a:bodyPr>
            <a:normAutofit/>
          </a:bodyPr>
          <a:lstStyle/>
          <a:p>
            <a:r>
              <a:rPr lang="en-US" dirty="0" smtClean="0"/>
              <a:t>Inter Process Communication</a:t>
            </a:r>
            <a:endParaRPr lang="en-US" dirty="0"/>
          </a:p>
        </p:txBody>
      </p:sp>
      <p:sp>
        <p:nvSpPr>
          <p:cNvPr id="2" name="矩形 1"/>
          <p:cNvSpPr/>
          <p:nvPr/>
        </p:nvSpPr>
        <p:spPr>
          <a:xfrm>
            <a:off x="5714940" y="5855187"/>
            <a:ext cx="3021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8A8A8A"/>
                </a:solidFill>
                <a:latin typeface="Calibri" panose="020F0502020204030204" pitchFamily="34" charset="0"/>
              </a:rPr>
              <a:t>Credit to Timothy Roscoe, ETH</a:t>
            </a:r>
            <a:endParaRPr lang="zh-CN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kumimoji="0" lang="en-US" altLang="zh-CN" dirty="0" smtClean="0">
                <a:latin typeface="Arial" panose="020B0604020202020204" pitchFamily="34" charset="0"/>
                <a:ea typeface="宋体" panose="02010600030101010101" pitchFamily="2" charset="-122"/>
              </a:rPr>
              <a:t>Yubin Xia</a:t>
            </a:r>
            <a:endParaRPr kumimoji="0" lang="en-US" altLang="zh-CN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</a:rPr>
              <a:t>IPADS, SJTU</a:t>
            </a:r>
            <a:endParaRPr kumimoji="0"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>
                <a:latin typeface="Garamond" panose="02020404030301010803" charset="0"/>
                <a:ea typeface="宋体" panose="02010600030101010101" pitchFamily="2" charset="-122"/>
              </a:rPr>
              <a:t>Example of IPC in xv6: Pipe (pipe.c)</a:t>
            </a:r>
            <a:endParaRPr kumimoji="0" lang="zh-CN" altLang="en-US">
              <a:latin typeface="Garamond" panose="02020404030301010803" charset="0"/>
              <a:ea typeface="宋体" panose="02010600030101010101" pitchFamily="2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8342" y="1945554"/>
            <a:ext cx="7228164" cy="2598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00" y="482600"/>
            <a:ext cx="9017000" cy="589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00" y="330200"/>
            <a:ext cx="9080500" cy="619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12750" y="223838"/>
            <a:ext cx="8566150" cy="723900"/>
          </a:xfrm>
        </p:spPr>
        <p:txBody>
          <a:bodyPr anchor="b">
            <a:normAutofit fontScale="90000"/>
          </a:bodyPr>
          <a:lstStyle/>
          <a:p>
            <a:r>
              <a:rPr kumimoji="0" lang="en-US" altLang="zh-CN" sz="3400">
                <a:latin typeface="Garamond" panose="02020404030301010803" charset="0"/>
                <a:ea typeface="宋体" panose="02010600030101010101" pitchFamily="2" charset="-122"/>
              </a:rPr>
              <a:t>Interprocess Communication </a:t>
            </a:r>
            <a:r>
              <a:rPr kumimoji="0" lang="en-US" altLang="zh-CN" sz="3400">
                <a:latin typeface="Arial" panose="020B0604020202020204" pitchFamily="34" charset="0"/>
                <a:ea typeface="宋体" panose="02010600030101010101" pitchFamily="2" charset="-122"/>
              </a:rPr>
              <a:t>–</a:t>
            </a:r>
            <a:r>
              <a:rPr kumimoji="0" lang="en-US" altLang="zh-CN" sz="3400">
                <a:latin typeface="Garamond" panose="02020404030301010803" charset="0"/>
                <a:ea typeface="宋体" panose="02010600030101010101" pitchFamily="2" charset="-122"/>
              </a:rPr>
              <a:t> Message Passing</a:t>
            </a:r>
            <a:endParaRPr kumimoji="0" lang="en-US" altLang="zh-CN" sz="3400">
              <a:latin typeface="Garamond" panose="02020404030301010803" charset="0"/>
              <a:ea typeface="宋体" panose="02010600030101010101" pitchFamily="2" charset="-122"/>
            </a:endParaRP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95275" y="1157288"/>
            <a:ext cx="8391525" cy="49736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0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Mechanism for processes to communicate and to synchronize their actions</a:t>
            </a:r>
            <a:endParaRPr kumimoji="0"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kumimoji="0"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kumimoji="0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Message system</a:t>
            </a:r>
            <a:endParaRPr kumimoji="0"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kumimoji="0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processes communicate with each other without resorting to shared variables</a:t>
            </a:r>
            <a:endParaRPr kumimoji="0"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kumimoji="0"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kumimoji="0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IPC facility provides two operations:</a:t>
            </a:r>
            <a:endParaRPr kumimoji="0"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kumimoji="0"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send</a:t>
            </a:r>
            <a:r>
              <a:rPr kumimoji="0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kumimoji="0" lang="en-US" altLang="zh-CN" i="1">
                <a:latin typeface="Arial" panose="020B0604020202020204" pitchFamily="34" charset="0"/>
                <a:ea typeface="宋体" panose="02010600030101010101" pitchFamily="2" charset="-122"/>
              </a:rPr>
              <a:t>message</a:t>
            </a:r>
            <a:r>
              <a:rPr kumimoji="0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) – message size fixed or variable </a:t>
            </a:r>
            <a:endParaRPr kumimoji="0"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kumimoji="0"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receive</a:t>
            </a:r>
            <a:r>
              <a:rPr kumimoji="0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kumimoji="0" lang="en-US" altLang="zh-CN" i="1">
                <a:latin typeface="Arial" panose="020B0604020202020204" pitchFamily="34" charset="0"/>
                <a:ea typeface="宋体" panose="02010600030101010101" pitchFamily="2" charset="-122"/>
              </a:rPr>
              <a:t>message</a:t>
            </a:r>
            <a:r>
              <a:rPr kumimoji="0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kumimoji="0"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>
                <a:latin typeface="Garamond" panose="02020404030301010803" charset="0"/>
                <a:ea typeface="宋体" panose="02010600030101010101" pitchFamily="2" charset="-122"/>
              </a:rPr>
              <a:t>Message Passing (Cont.)</a:t>
            </a:r>
            <a:endParaRPr kumimoji="0" lang="en-US" altLang="zh-CN">
              <a:latin typeface="Garamond" panose="02020404030301010803" charset="0"/>
              <a:ea typeface="宋体" panose="02010600030101010101" pitchFamily="2" charset="-122"/>
            </a:endParaRP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If </a:t>
            </a:r>
            <a:r>
              <a:rPr kumimoji="0" lang="en-US" altLang="zh-CN" i="1"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kumimoji="0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and </a:t>
            </a:r>
            <a:r>
              <a:rPr kumimoji="0" lang="en-US" altLang="zh-CN" i="1">
                <a:latin typeface="Arial" panose="020B0604020202020204" pitchFamily="34" charset="0"/>
                <a:ea typeface="宋体" panose="02010600030101010101" pitchFamily="2" charset="-122"/>
              </a:rPr>
              <a:t>Q</a:t>
            </a:r>
            <a:r>
              <a:rPr kumimoji="0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wish to communicate, they need to:</a:t>
            </a:r>
            <a:endParaRPr kumimoji="0"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kumimoji="0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establish a </a:t>
            </a:r>
            <a:r>
              <a:rPr kumimoji="0" lang="en-US" altLang="zh-CN" i="1">
                <a:latin typeface="Arial" panose="020B0604020202020204" pitchFamily="34" charset="0"/>
                <a:ea typeface="宋体" panose="02010600030101010101" pitchFamily="2" charset="-122"/>
              </a:rPr>
              <a:t>communication</a:t>
            </a:r>
            <a:r>
              <a:rPr kumimoji="0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0" lang="en-US" altLang="zh-CN" i="1">
                <a:latin typeface="Arial" panose="020B0604020202020204" pitchFamily="34" charset="0"/>
                <a:ea typeface="宋体" panose="02010600030101010101" pitchFamily="2" charset="-122"/>
              </a:rPr>
              <a:t>link</a:t>
            </a:r>
            <a:r>
              <a:rPr kumimoji="0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between them</a:t>
            </a:r>
            <a:endParaRPr kumimoji="0"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kumimoji="0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exchange messages via send/receive</a:t>
            </a:r>
            <a:endParaRPr kumimoji="0"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kumimoji="0"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kumimoji="0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Implementation of communication link</a:t>
            </a:r>
            <a:endParaRPr kumimoji="0"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kumimoji="0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physical (e.g., shared memory, hardware bus)</a:t>
            </a:r>
            <a:endParaRPr kumimoji="0"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kumimoji="0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logical (e.g., logical properties)</a:t>
            </a:r>
            <a:endParaRPr kumimoji="0"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kumimoji="0"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925512"/>
          </a:xfrm>
        </p:spPr>
        <p:txBody>
          <a:bodyPr anchor="b"/>
          <a:lstStyle/>
          <a:p>
            <a:r>
              <a:rPr kumimoji="0" lang="en-US" altLang="zh-CN">
                <a:latin typeface="Garamond" panose="02020404030301010803" charset="0"/>
                <a:ea typeface="宋体" panose="02010600030101010101" pitchFamily="2" charset="-122"/>
              </a:rPr>
              <a:t>Implementation Questions</a:t>
            </a:r>
            <a:endParaRPr kumimoji="0" lang="en-US" altLang="zh-CN">
              <a:latin typeface="Garamond" panose="02020404030301010803" charset="0"/>
              <a:ea typeface="宋体" panose="02010600030101010101" pitchFamily="2" charset="-122"/>
            </a:endParaRP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46088" y="1404938"/>
            <a:ext cx="8240712" cy="4725987"/>
          </a:xfrm>
        </p:spPr>
        <p:txBody>
          <a:bodyPr/>
          <a:lstStyle/>
          <a:p>
            <a:r>
              <a:rPr kumimoji="0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How are links established?</a:t>
            </a:r>
            <a:endParaRPr kumimoji="0"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kumimoji="0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Can a link be associated with more than two processes?</a:t>
            </a:r>
            <a:endParaRPr kumimoji="0"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kumimoji="0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How many links can be between every pair of communicating processes?</a:t>
            </a:r>
            <a:endParaRPr kumimoji="0"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kumimoji="0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What is the capacity of a link?</a:t>
            </a:r>
            <a:endParaRPr kumimoji="0"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kumimoji="0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Is the size of a message that the link can accommodate fixed or variable?</a:t>
            </a:r>
            <a:endParaRPr kumimoji="0"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kumimoji="0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Is a link unidirectional or bi-directional?</a:t>
            </a:r>
            <a:endParaRPr kumimoji="0"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9250" y="363538"/>
            <a:ext cx="8229600" cy="776287"/>
          </a:xfrm>
        </p:spPr>
        <p:txBody>
          <a:bodyPr anchor="b"/>
          <a:lstStyle/>
          <a:p>
            <a:r>
              <a:rPr kumimoji="0" lang="en-US" altLang="zh-CN">
                <a:latin typeface="Garamond" panose="02020404030301010803" charset="0"/>
                <a:ea typeface="宋体" panose="02010600030101010101" pitchFamily="2" charset="-122"/>
              </a:rPr>
              <a:t>Direct Communication</a:t>
            </a:r>
            <a:endParaRPr kumimoji="0" lang="en-US" altLang="zh-CN">
              <a:latin typeface="Garamond" panose="02020404030301010803" charset="0"/>
              <a:ea typeface="宋体" panose="02010600030101010101" pitchFamily="2" charset="-122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69875" y="1184275"/>
            <a:ext cx="8593138" cy="5391150"/>
          </a:xfrm>
        </p:spPr>
        <p:txBody>
          <a:bodyPr/>
          <a:lstStyle/>
          <a:p>
            <a:r>
              <a:rPr kumimoji="0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Processes must name each other explicitly:</a:t>
            </a:r>
            <a:endParaRPr kumimoji="0"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kumimoji="0"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send</a:t>
            </a:r>
            <a:r>
              <a:rPr kumimoji="0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(</a:t>
            </a:r>
            <a:r>
              <a:rPr kumimoji="0" lang="en-US" altLang="zh-CN" i="1">
                <a:latin typeface="Arial" panose="020B0604020202020204" pitchFamily="34" charset="0"/>
                <a:ea typeface="宋体" panose="02010600030101010101" pitchFamily="2" charset="-122"/>
              </a:rPr>
              <a:t>P, message</a:t>
            </a:r>
            <a:r>
              <a:rPr kumimoji="0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) – send a message to process P</a:t>
            </a:r>
            <a:endParaRPr kumimoji="0"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kumimoji="0"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receive</a:t>
            </a:r>
            <a:r>
              <a:rPr kumimoji="0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kumimoji="0" lang="en-US" altLang="zh-CN" i="1">
                <a:latin typeface="Arial" panose="020B0604020202020204" pitchFamily="34" charset="0"/>
                <a:ea typeface="宋体" panose="02010600030101010101" pitchFamily="2" charset="-122"/>
              </a:rPr>
              <a:t>Q, message</a:t>
            </a:r>
            <a:r>
              <a:rPr kumimoji="0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) – receive a message from process Q</a:t>
            </a:r>
            <a:endParaRPr kumimoji="0"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kumimoji="0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Properties of communication link</a:t>
            </a:r>
            <a:endParaRPr kumimoji="0"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kumimoji="0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Links are established automatically</a:t>
            </a:r>
            <a:endParaRPr kumimoji="0"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kumimoji="0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A link is associated with exactly one pair of communicating processes</a:t>
            </a:r>
            <a:endParaRPr kumimoji="0"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kumimoji="0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Between each pair there exists exactly one link</a:t>
            </a:r>
            <a:endParaRPr kumimoji="0"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kumimoji="0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The link may be unidirectional, but is usually bi-directional</a:t>
            </a:r>
            <a:endParaRPr kumimoji="0"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736600"/>
          </a:xfrm>
        </p:spPr>
        <p:txBody>
          <a:bodyPr anchor="b"/>
          <a:lstStyle/>
          <a:p>
            <a:r>
              <a:rPr kumimoji="0" lang="en-US" altLang="zh-CN">
                <a:latin typeface="Garamond" panose="02020404030301010803" charset="0"/>
                <a:ea typeface="宋体" panose="02010600030101010101" pitchFamily="2" charset="-122"/>
              </a:rPr>
              <a:t>Indirect Communication</a:t>
            </a:r>
            <a:endParaRPr kumimoji="0" lang="en-US" altLang="zh-CN">
              <a:latin typeface="Garamond" panose="02020404030301010803" charset="0"/>
              <a:ea typeface="宋体" panose="02010600030101010101" pitchFamily="2" charset="-122"/>
            </a:endParaRP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1150" y="1514475"/>
            <a:ext cx="8566150" cy="5343525"/>
          </a:xfrm>
        </p:spPr>
        <p:txBody>
          <a:bodyPr/>
          <a:lstStyle/>
          <a:p>
            <a:r>
              <a:rPr kumimoji="0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Messages are directed and received from mailboxes (also referred to as ports)</a:t>
            </a:r>
            <a:endParaRPr kumimoji="0"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kumimoji="0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Each mailbox has a unique id</a:t>
            </a:r>
            <a:endParaRPr kumimoji="0"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kumimoji="0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Processes can communicate only if they share a mailbox</a:t>
            </a:r>
            <a:endParaRPr kumimoji="0"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>
                <a:latin typeface="Garamond" panose="02020404030301010803" charset="0"/>
                <a:ea typeface="宋体" panose="02010600030101010101" pitchFamily="2" charset="-122"/>
              </a:rPr>
              <a:t>Indirect Communication</a:t>
            </a:r>
            <a:endParaRPr kumimoji="0" lang="zh-CN" altLang="en-US">
              <a:latin typeface="Garamond" panose="02020404030301010803" charset="0"/>
              <a:ea typeface="宋体" panose="02010600030101010101" pitchFamily="2" charset="-122"/>
            </a:endParaRPr>
          </a:p>
        </p:txBody>
      </p:sp>
      <p:sp>
        <p:nvSpPr>
          <p:cNvPr id="1044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Properties of communication link</a:t>
            </a:r>
            <a:endParaRPr kumimoji="0"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kumimoji="0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Link established only if processes share a common mailbox</a:t>
            </a:r>
            <a:endParaRPr kumimoji="0"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kumimoji="0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A link may be associated with many processes</a:t>
            </a:r>
            <a:endParaRPr kumimoji="0"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kumimoji="0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Each pair of processes may share several communication links</a:t>
            </a:r>
            <a:endParaRPr kumimoji="0"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kumimoji="0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Link may be unidirectional or bi-directional</a:t>
            </a:r>
            <a:endParaRPr kumimoji="0"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kumimoji="0"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777875"/>
          </a:xfrm>
        </p:spPr>
        <p:txBody>
          <a:bodyPr anchor="b"/>
          <a:lstStyle/>
          <a:p>
            <a:r>
              <a:rPr kumimoji="0" lang="en-US" altLang="zh-CN">
                <a:latin typeface="Garamond" panose="02020404030301010803" charset="0"/>
                <a:ea typeface="宋体" panose="02010600030101010101" pitchFamily="2" charset="-122"/>
              </a:rPr>
              <a:t>Indirect Communication</a:t>
            </a:r>
            <a:endParaRPr kumimoji="0" lang="en-US" altLang="zh-CN">
              <a:latin typeface="Garamond" panose="02020404030301010803" charset="0"/>
              <a:ea typeface="宋体" panose="02010600030101010101" pitchFamily="2" charset="-122"/>
            </a:endParaRP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4338" y="1128713"/>
            <a:ext cx="8229600" cy="5219700"/>
          </a:xfrm>
        </p:spPr>
        <p:txBody>
          <a:bodyPr/>
          <a:lstStyle/>
          <a:p>
            <a:r>
              <a:rPr kumimoji="0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Operations</a:t>
            </a:r>
            <a:endParaRPr kumimoji="0"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kumimoji="0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create a new mailbox</a:t>
            </a:r>
            <a:endParaRPr kumimoji="0"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kumimoji="0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send and receive messages through mailbox</a:t>
            </a:r>
            <a:endParaRPr kumimoji="0"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kumimoji="0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destroy a mailbox</a:t>
            </a:r>
            <a:endParaRPr kumimoji="0"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kumimoji="0"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kumimoji="0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Primitives are defined as:</a:t>
            </a:r>
            <a:endParaRPr kumimoji="0"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Wingdings" panose="05000000000000000000" charset="0"/>
              <a:buNone/>
            </a:pPr>
            <a:r>
              <a:rPr kumimoji="0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kumimoji="0"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send</a:t>
            </a:r>
            <a:r>
              <a:rPr kumimoji="0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kumimoji="0" lang="en-US" altLang="zh-CN" i="1">
                <a:latin typeface="Arial" panose="020B0604020202020204" pitchFamily="34" charset="0"/>
                <a:ea typeface="宋体" panose="02010600030101010101" pitchFamily="2" charset="-122"/>
              </a:rPr>
              <a:t>A, message</a:t>
            </a:r>
            <a:r>
              <a:rPr kumimoji="0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) – send a message to mailbox A</a:t>
            </a:r>
            <a:endParaRPr kumimoji="0"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Wingdings" panose="05000000000000000000" charset="0"/>
              <a:buNone/>
            </a:pPr>
            <a:r>
              <a:rPr kumimoji="0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kumimoji="0"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receive</a:t>
            </a:r>
            <a:r>
              <a:rPr kumimoji="0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kumimoji="0" lang="en-US" altLang="zh-CN" i="1">
                <a:latin typeface="Arial" panose="020B0604020202020204" pitchFamily="34" charset="0"/>
                <a:ea typeface="宋体" panose="02010600030101010101" pitchFamily="2" charset="-122"/>
              </a:rPr>
              <a:t>A, message</a:t>
            </a:r>
            <a:r>
              <a:rPr kumimoji="0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) – receive a message from mailbox A</a:t>
            </a:r>
            <a:endParaRPr kumimoji="0"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371193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Review: Thread</a:t>
            </a:r>
            <a:endParaRPr lang="zh-CN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057" y="56663"/>
            <a:ext cx="5807968" cy="6688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497888" cy="790575"/>
          </a:xfrm>
        </p:spPr>
        <p:txBody>
          <a:bodyPr anchor="b"/>
          <a:lstStyle/>
          <a:p>
            <a:r>
              <a:rPr kumimoji="0" lang="en-US" altLang="zh-CN">
                <a:latin typeface="Garamond" panose="02020404030301010803" charset="0"/>
                <a:ea typeface="宋体" panose="02010600030101010101" pitchFamily="2" charset="-122"/>
              </a:rPr>
              <a:t>Indirect Communication</a:t>
            </a:r>
            <a:endParaRPr kumimoji="0" lang="en-US" altLang="zh-CN">
              <a:latin typeface="Garamond" panose="02020404030301010803" charset="0"/>
              <a:ea typeface="宋体" panose="02010600030101010101" pitchFamily="2" charset="-122"/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65150" y="1168400"/>
            <a:ext cx="8364538" cy="5056188"/>
          </a:xfrm>
        </p:spPr>
        <p:txBody>
          <a:bodyPr/>
          <a:lstStyle/>
          <a:p>
            <a:r>
              <a:rPr kumimoji="0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Mailbox sharing</a:t>
            </a:r>
            <a:endParaRPr kumimoji="0"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kumimoji="0" lang="en-US" altLang="zh-CN" i="1"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kumimoji="0" lang="en-US" altLang="zh-CN" i="1" baseline="-2500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kumimoji="0" lang="en-US" altLang="zh-CN" i="1">
                <a:latin typeface="Arial" panose="020B0604020202020204" pitchFamily="34" charset="0"/>
                <a:ea typeface="宋体" panose="02010600030101010101" pitchFamily="2" charset="-122"/>
              </a:rPr>
              <a:t>, P</a:t>
            </a:r>
            <a:r>
              <a:rPr kumimoji="0" lang="en-US" altLang="zh-CN" i="1" baseline="-2500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kumimoji="0" lang="en-US" altLang="zh-CN" i="1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r>
              <a:rPr kumimoji="0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and</a:t>
            </a:r>
            <a:r>
              <a:rPr kumimoji="0" lang="en-US" altLang="zh-CN" i="1">
                <a:latin typeface="Arial" panose="020B0604020202020204" pitchFamily="34" charset="0"/>
                <a:ea typeface="宋体" panose="02010600030101010101" pitchFamily="2" charset="-122"/>
              </a:rPr>
              <a:t> P</a:t>
            </a:r>
            <a:r>
              <a:rPr kumimoji="0" lang="en-US" altLang="zh-CN" i="1" baseline="-2500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kumimoji="0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share mailbox A</a:t>
            </a:r>
            <a:endParaRPr kumimoji="0"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kumimoji="0" lang="en-US" altLang="zh-CN" i="1"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kumimoji="0" lang="en-US" altLang="zh-CN" i="1" baseline="-2500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kumimoji="0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, sends; </a:t>
            </a:r>
            <a:r>
              <a:rPr kumimoji="0" lang="en-US" altLang="zh-CN" i="1"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kumimoji="0" lang="en-US" altLang="zh-CN" i="1" baseline="-2500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kumimoji="0" lang="en-US" altLang="zh-CN" i="1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0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and</a:t>
            </a:r>
            <a:r>
              <a:rPr kumimoji="0" lang="en-US" altLang="zh-CN" i="1">
                <a:latin typeface="Arial" panose="020B0604020202020204" pitchFamily="34" charset="0"/>
                <a:ea typeface="宋体" panose="02010600030101010101" pitchFamily="2" charset="-122"/>
              </a:rPr>
              <a:t> P</a:t>
            </a:r>
            <a:r>
              <a:rPr kumimoji="0" lang="en-US" altLang="zh-CN" i="1" baseline="-2500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kumimoji="0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receive</a:t>
            </a:r>
            <a:endParaRPr kumimoji="0"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kumimoji="0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Who gets the message?</a:t>
            </a:r>
            <a:endParaRPr kumimoji="0"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kumimoji="0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Solutions</a:t>
            </a:r>
            <a:endParaRPr kumimoji="0"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kumimoji="0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Allow a link to be associated with at most two processes</a:t>
            </a:r>
            <a:endParaRPr kumimoji="0"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kumimoji="0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Allow only one process at a time to execute a receive operation</a:t>
            </a:r>
            <a:endParaRPr kumimoji="0"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kumimoji="0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Allow the system to select arbitrarily the receiver.  Sender is notified who the receiver was.</a:t>
            </a:r>
            <a:endParaRPr kumimoji="0"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25463" y="425450"/>
            <a:ext cx="8229600" cy="696913"/>
          </a:xfrm>
        </p:spPr>
        <p:txBody>
          <a:bodyPr anchor="b"/>
          <a:lstStyle/>
          <a:p>
            <a:r>
              <a:rPr kumimoji="0" lang="en-US" altLang="zh-CN" sz="3800" dirty="0" smtClean="0">
                <a:latin typeface="Garamond" panose="02020404030301010803" charset="0"/>
                <a:ea typeface="宋体" panose="02010600030101010101" pitchFamily="2" charset="-122"/>
              </a:rPr>
              <a:t>Synchronization &amp; Asynchronous</a:t>
            </a:r>
            <a:endParaRPr kumimoji="0" lang="en-US" altLang="zh-CN" sz="3800" dirty="0">
              <a:latin typeface="Garamond" panose="02020404030301010803" charset="0"/>
              <a:ea typeface="宋体" panose="02010600030101010101" pitchFamily="2" charset="-122"/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84188" y="1304925"/>
            <a:ext cx="8659812" cy="5553075"/>
          </a:xfrm>
        </p:spPr>
        <p:txBody>
          <a:bodyPr/>
          <a:lstStyle/>
          <a:p>
            <a:pPr marL="381000" indent="-381000"/>
            <a:r>
              <a:rPr kumimoji="0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Message passing may be either blocking or non-blocking</a:t>
            </a:r>
            <a:endParaRPr kumimoji="0"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81000" indent="-381000"/>
            <a:r>
              <a:rPr kumimoji="0"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Blocking</a:t>
            </a:r>
            <a:r>
              <a:rPr kumimoji="0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is considered </a:t>
            </a:r>
            <a:r>
              <a:rPr kumimoji="0"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synchronous</a:t>
            </a:r>
            <a:endParaRPr kumimoji="0" lang="en-US" altLang="zh-CN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455930"/>
            <a:r>
              <a:rPr kumimoji="0"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Blocking send </a:t>
            </a:r>
            <a:r>
              <a:rPr kumimoji="0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has the sender block until the message is received</a:t>
            </a:r>
            <a:endParaRPr kumimoji="0"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455930"/>
            <a:r>
              <a:rPr kumimoji="0"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Blocking receive </a:t>
            </a:r>
            <a:r>
              <a:rPr kumimoji="0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has the receiver block until a message is available</a:t>
            </a:r>
            <a:endParaRPr kumimoji="0"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81000" indent="-381000"/>
            <a:r>
              <a:rPr kumimoji="0"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Non-blocking</a:t>
            </a:r>
            <a:r>
              <a:rPr kumimoji="0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is considered </a:t>
            </a:r>
            <a:r>
              <a:rPr kumimoji="0"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asynchronous</a:t>
            </a:r>
            <a:endParaRPr kumimoji="0" lang="en-US" altLang="zh-CN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455930"/>
            <a:r>
              <a:rPr kumimoji="0"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Non-blocking </a:t>
            </a:r>
            <a:r>
              <a:rPr kumimoji="0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send has the sender send the message and continue</a:t>
            </a:r>
            <a:endParaRPr kumimoji="0"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455930"/>
            <a:r>
              <a:rPr kumimoji="0"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Non-blocking </a:t>
            </a:r>
            <a:r>
              <a:rPr kumimoji="0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receive has the receiver receive a valid message or null</a:t>
            </a:r>
            <a:endParaRPr kumimoji="0"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build="p"/>
      <p:bldP spid="87043" grpI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803275"/>
          </a:xfrm>
        </p:spPr>
        <p:txBody>
          <a:bodyPr anchor="b"/>
          <a:lstStyle/>
          <a:p>
            <a:r>
              <a:rPr kumimoji="0" lang="en-US" altLang="zh-CN">
                <a:latin typeface="Garamond" panose="02020404030301010803" charset="0"/>
                <a:ea typeface="宋体" panose="02010600030101010101" pitchFamily="2" charset="-122"/>
              </a:rPr>
              <a:t>Buffering</a:t>
            </a:r>
            <a:endParaRPr kumimoji="0" lang="en-US" altLang="zh-CN">
              <a:latin typeface="Garamond" panose="02020404030301010803" charset="0"/>
              <a:ea typeface="宋体" panose="02010600030101010101" pitchFamily="2" charset="-122"/>
            </a:endParaRP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57313"/>
            <a:ext cx="8199438" cy="4640262"/>
          </a:xfrm>
        </p:spPr>
        <p:txBody>
          <a:bodyPr/>
          <a:lstStyle/>
          <a:p>
            <a:r>
              <a:rPr kumimoji="0"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Queue of messages attached to the link; implemented in one of three ways</a:t>
            </a:r>
            <a:endParaRPr kumimoji="0"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buFont typeface="Wingdings" panose="05000000000000000000" charset="0"/>
              <a:buNone/>
            </a:pPr>
            <a:r>
              <a:rPr kumimoji="0" lang="en-US" altLang="zh-CN" dirty="0">
                <a:solidFill>
                  <a:srgbClr val="CC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r>
              <a:rPr kumimoji="0"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	Zero capacity – 0 messages</a:t>
            </a:r>
            <a:br>
              <a:rPr kumimoji="0"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kumimoji="0"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Sender must wait for receiver (rendezvous)</a:t>
            </a:r>
            <a:endParaRPr kumimoji="0"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buFont typeface="Wingdings" panose="05000000000000000000" charset="0"/>
              <a:buNone/>
            </a:pPr>
            <a:r>
              <a:rPr kumimoji="0" lang="en-US" altLang="zh-CN" dirty="0">
                <a:solidFill>
                  <a:srgbClr val="CC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r>
              <a:rPr kumimoji="0"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	Bounded capacity – finite length of </a:t>
            </a:r>
            <a:r>
              <a:rPr kumimoji="0" lang="en-US" altLang="zh-CN" i="1" dirty="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kumimoji="0"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messages</a:t>
            </a:r>
            <a:br>
              <a:rPr kumimoji="0"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kumimoji="0"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Sender must wait if link full</a:t>
            </a:r>
            <a:endParaRPr kumimoji="0"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buFont typeface="Wingdings" panose="05000000000000000000" charset="0"/>
              <a:buNone/>
            </a:pPr>
            <a:r>
              <a:rPr kumimoji="0" lang="en-US" altLang="zh-CN" dirty="0">
                <a:solidFill>
                  <a:srgbClr val="CC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3.</a:t>
            </a:r>
            <a:r>
              <a:rPr kumimoji="0"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	Unbounded capacity – infinite length </a:t>
            </a:r>
            <a:br>
              <a:rPr kumimoji="0"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kumimoji="0"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Sender never waits</a:t>
            </a:r>
            <a:endParaRPr kumimoji="0"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itle 1"/>
          <p:cNvSpPr>
            <a:spLocks noGrp="1"/>
          </p:cNvSpPr>
          <p:nvPr>
            <p:ph type="title" idx="4294967295"/>
          </p:nvPr>
        </p:nvSpPr>
        <p:spPr>
          <a:xfrm>
            <a:off x="557213" y="277813"/>
            <a:ext cx="8229600" cy="576262"/>
          </a:xfrm>
        </p:spPr>
        <p:txBody>
          <a:bodyPr anchor="b">
            <a:normAutofit fontScale="90000"/>
          </a:bodyPr>
          <a:lstStyle/>
          <a:p>
            <a:r>
              <a:rPr kumimoji="0" lang="en-US" altLang="zh-CN">
                <a:latin typeface="Garamond" panose="02020404030301010803" charset="0"/>
                <a:ea typeface="宋体" panose="02010600030101010101" pitchFamily="2" charset="-122"/>
              </a:rPr>
              <a:t>Examples of IPC Systems - POSIX</a:t>
            </a:r>
            <a:endParaRPr kumimoji="0" lang="en-US" altLang="zh-CN">
              <a:latin typeface="Garamond" panose="02020404030301010803" charset="0"/>
              <a:ea typeface="宋体" panose="02010600030101010101" pitchFamily="2" charset="-122"/>
            </a:endParaRPr>
          </a:p>
        </p:txBody>
      </p:sp>
      <p:sp>
        <p:nvSpPr>
          <p:cNvPr id="114691" name="Content Placeholder 2"/>
          <p:cNvSpPr>
            <a:spLocks noGrp="1"/>
          </p:cNvSpPr>
          <p:nvPr>
            <p:ph idx="4294967295"/>
          </p:nvPr>
        </p:nvSpPr>
        <p:spPr>
          <a:xfrm>
            <a:off x="415925" y="1130300"/>
            <a:ext cx="8270875" cy="5000625"/>
          </a:xfrm>
        </p:spPr>
        <p:txBody>
          <a:bodyPr>
            <a:normAutofit lnSpcReduction="10000"/>
          </a:bodyPr>
          <a:lstStyle/>
          <a:p>
            <a:r>
              <a:rPr kumimoji="0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POSIX Shared Memory</a:t>
            </a:r>
            <a:endParaRPr kumimoji="0"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kumimoji="0" lang="en-US" altLang="zh-CN" sz="2200">
                <a:latin typeface="Arial" panose="020B0604020202020204" pitchFamily="34" charset="0"/>
                <a:ea typeface="宋体" panose="02010600030101010101" pitchFamily="2" charset="-122"/>
              </a:rPr>
              <a:t>Process first creates shared memory segment</a:t>
            </a:r>
            <a:endParaRPr kumimoji="0" lang="en-US" altLang="zh-CN" sz="22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buFont typeface="Wingdings" panose="05000000000000000000" charset="0"/>
              <a:buNone/>
            </a:pPr>
            <a:r>
              <a:rPr kumimoji="0" lang="en-US" altLang="zh-CN" sz="2200">
                <a:latin typeface="Courier New" panose="02070309020205020404" charset="0"/>
                <a:ea typeface="MS PGothic" panose="020B0600070205080204" charset="-128"/>
                <a:cs typeface="Courier New" panose="02070309020205020404" charset="0"/>
              </a:rPr>
              <a:t>segment id = shmget(IPC PRIVATE, size, S IRUSR | S IWUSR);</a:t>
            </a:r>
            <a:endParaRPr kumimoji="0" lang="en-US" altLang="zh-CN" sz="2200">
              <a:latin typeface="Courier New" panose="02070309020205020404" charset="0"/>
              <a:ea typeface="MS PGothic" panose="020B0600070205080204" charset="-128"/>
              <a:cs typeface="Courier New" panose="02070309020205020404" charset="0"/>
            </a:endParaRPr>
          </a:p>
          <a:p>
            <a:pPr lvl="1"/>
            <a:r>
              <a:rPr kumimoji="0" lang="en-US" altLang="zh-CN" sz="2200">
                <a:latin typeface="Arial" panose="020B0604020202020204" pitchFamily="34" charset="0"/>
                <a:ea typeface="宋体" panose="02010600030101010101" pitchFamily="2" charset="-122"/>
              </a:rPr>
              <a:t>Process wanting access to that shared memory must attach to it</a:t>
            </a:r>
            <a:endParaRPr kumimoji="0" lang="en-US" altLang="zh-CN" sz="22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buFont typeface="Wingdings" panose="05000000000000000000" charset="0"/>
              <a:buNone/>
            </a:pPr>
            <a:r>
              <a:rPr kumimoji="0" lang="en-US" altLang="zh-CN" sz="2200">
                <a:latin typeface="Courier New" panose="02070309020205020404" charset="0"/>
                <a:ea typeface="MS PGothic" panose="020B0600070205080204" charset="-128"/>
                <a:cs typeface="Courier New" panose="02070309020205020404" charset="0"/>
              </a:rPr>
              <a:t>shared memory = (char *) shmat(id, NULL, 0);</a:t>
            </a:r>
            <a:endParaRPr kumimoji="0" lang="en-US" altLang="zh-CN" sz="2200">
              <a:latin typeface="Courier New" panose="02070309020205020404" charset="0"/>
              <a:ea typeface="MS PGothic" panose="020B0600070205080204" charset="-128"/>
              <a:cs typeface="Courier New" panose="02070309020205020404" charset="0"/>
            </a:endParaRPr>
          </a:p>
          <a:p>
            <a:pPr lvl="1"/>
            <a:r>
              <a:rPr kumimoji="0" lang="en-US" altLang="zh-CN" sz="2200">
                <a:latin typeface="Arial" panose="020B0604020202020204" pitchFamily="34" charset="0"/>
                <a:ea typeface="宋体" panose="02010600030101010101" pitchFamily="2" charset="-122"/>
              </a:rPr>
              <a:t>Now the process could write to the shared memory</a:t>
            </a:r>
            <a:endParaRPr kumimoji="0" lang="en-US" altLang="zh-CN" sz="22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buFont typeface="Wingdings" panose="05000000000000000000" charset="0"/>
              <a:buNone/>
            </a:pPr>
            <a:r>
              <a:rPr kumimoji="0" lang="en-US" altLang="zh-CN" sz="2200">
                <a:latin typeface="Courier New" panose="02070309020205020404" charset="0"/>
                <a:ea typeface="MS PGothic" panose="020B0600070205080204" charset="-128"/>
                <a:cs typeface="Courier New" panose="02070309020205020404" charset="0"/>
              </a:rPr>
              <a:t>sprintf(shared memory, "Writing to shared memory");</a:t>
            </a:r>
            <a:endParaRPr kumimoji="0" lang="en-US" altLang="zh-CN" sz="2200">
              <a:latin typeface="Courier New" panose="02070309020205020404" charset="0"/>
              <a:ea typeface="MS PGothic" panose="020B0600070205080204" charset="-128"/>
              <a:cs typeface="Courier New" panose="02070309020205020404" charset="0"/>
            </a:endParaRPr>
          </a:p>
          <a:p>
            <a:pPr lvl="1"/>
            <a:r>
              <a:rPr kumimoji="0" lang="en-US" altLang="zh-CN" sz="2200">
                <a:latin typeface="Arial" panose="020B0604020202020204" pitchFamily="34" charset="0"/>
                <a:ea typeface="宋体" panose="02010600030101010101" pitchFamily="2" charset="-122"/>
              </a:rPr>
              <a:t>When done a process can detach the shared memory from its address space</a:t>
            </a:r>
            <a:endParaRPr kumimoji="0" lang="en-US" altLang="zh-CN" sz="22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buFont typeface="Wingdings" panose="05000000000000000000" charset="0"/>
              <a:buNone/>
            </a:pPr>
            <a:r>
              <a:rPr kumimoji="0" lang="en-US" altLang="zh-CN" sz="2200">
                <a:latin typeface="Courier New" panose="02070309020205020404" charset="0"/>
                <a:ea typeface="MS PGothic" panose="020B0600070205080204" charset="-128"/>
                <a:cs typeface="Courier New" panose="02070309020205020404" charset="0"/>
              </a:rPr>
              <a:t>shmdt(shared memory);</a:t>
            </a:r>
            <a:endParaRPr kumimoji="0" lang="en-US" altLang="zh-CN" sz="2200">
              <a:latin typeface="Courier New" panose="02070309020205020404" charset="0"/>
              <a:ea typeface="MS PGothic" panose="020B0600070205080204" charset="-128"/>
              <a:cs typeface="Courier New" panose="020703090202050204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28625" y="277813"/>
            <a:ext cx="8672513" cy="576262"/>
          </a:xfrm>
        </p:spPr>
        <p:txBody>
          <a:bodyPr anchor="b">
            <a:normAutofit fontScale="90000"/>
          </a:bodyPr>
          <a:lstStyle/>
          <a:p>
            <a:r>
              <a:rPr kumimoji="0" lang="en-US" altLang="zh-CN" sz="3800">
                <a:latin typeface="Garamond" panose="02020404030301010803" charset="0"/>
                <a:ea typeface="宋体" panose="02010600030101010101" pitchFamily="2" charset="-122"/>
              </a:rPr>
              <a:t>Communications in Client-Server Systems</a:t>
            </a:r>
            <a:endParaRPr kumimoji="0" lang="en-US" altLang="zh-CN" sz="3800">
              <a:latin typeface="Garamond" panose="02020404030301010803" charset="0"/>
              <a:ea typeface="宋体" panose="02010600030101010101" pitchFamily="2" charset="-122"/>
            </a:endParaRP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kumimoji="0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Sockets</a:t>
            </a:r>
            <a:endParaRPr kumimoji="0"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kumimoji="0"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kumimoji="0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Remote Procedure Calls</a:t>
            </a:r>
            <a:endParaRPr kumimoji="0"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kumimoji="0"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kumimoji="0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Remote Method Invocation (Java)</a:t>
            </a:r>
            <a:endParaRPr kumimoji="0"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LRPC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Lots of Unix IPC mechanisms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Pipes</a:t>
            </a:r>
            <a:endParaRPr lang="en-US" altLang="zh-CN" dirty="0"/>
          </a:p>
          <a:p>
            <a:r>
              <a:rPr lang="en-US" altLang="zh-CN" dirty="0" smtClean="0"/>
              <a:t>Signals</a:t>
            </a:r>
            <a:endParaRPr lang="en-US" altLang="zh-CN" dirty="0"/>
          </a:p>
          <a:p>
            <a:r>
              <a:rPr lang="en-US" altLang="zh-CN" dirty="0" smtClean="0"/>
              <a:t>Unix‐domain </a:t>
            </a:r>
            <a:r>
              <a:rPr lang="en-US" altLang="zh-CN" dirty="0"/>
              <a:t>sockets</a:t>
            </a:r>
            <a:endParaRPr lang="en-US" altLang="zh-CN" dirty="0"/>
          </a:p>
          <a:p>
            <a:r>
              <a:rPr lang="en-US" altLang="zh-CN" dirty="0" smtClean="0"/>
              <a:t>POSIX </a:t>
            </a:r>
            <a:r>
              <a:rPr lang="en-US" altLang="zh-CN" dirty="0"/>
              <a:t>semaphores</a:t>
            </a:r>
            <a:endParaRPr lang="en-US" altLang="zh-CN" dirty="0"/>
          </a:p>
          <a:p>
            <a:r>
              <a:rPr lang="en-US" altLang="zh-CN" dirty="0" smtClean="0"/>
              <a:t>FIFOs </a:t>
            </a:r>
            <a:r>
              <a:rPr lang="en-US" altLang="zh-CN" dirty="0"/>
              <a:t>(named pipes)</a:t>
            </a:r>
            <a:endParaRPr lang="en-US" altLang="zh-CN" dirty="0"/>
          </a:p>
          <a:p>
            <a:r>
              <a:rPr lang="en-US" altLang="zh-CN" dirty="0" smtClean="0"/>
              <a:t>Shared </a:t>
            </a:r>
            <a:r>
              <a:rPr lang="en-US" altLang="zh-CN" dirty="0"/>
              <a:t>memory segments</a:t>
            </a:r>
            <a:endParaRPr lang="en-US" altLang="zh-CN" dirty="0"/>
          </a:p>
          <a:p>
            <a:r>
              <a:rPr lang="en-US" altLang="zh-CN" dirty="0" smtClean="0"/>
              <a:t>System </a:t>
            </a:r>
            <a:r>
              <a:rPr lang="en-US" altLang="zh-CN" dirty="0"/>
              <a:t>V semaphore sets</a:t>
            </a:r>
            <a:endParaRPr lang="en-US" altLang="zh-CN" dirty="0"/>
          </a:p>
          <a:p>
            <a:r>
              <a:rPr lang="en-US" altLang="zh-CN" dirty="0" smtClean="0"/>
              <a:t>POSIX </a:t>
            </a:r>
            <a:r>
              <a:rPr lang="en-US" altLang="zh-CN" dirty="0"/>
              <a:t>message queues</a:t>
            </a:r>
            <a:endParaRPr lang="en-US" altLang="zh-CN" dirty="0"/>
          </a:p>
          <a:p>
            <a:r>
              <a:rPr lang="en-US" altLang="zh-CN" dirty="0" smtClean="0"/>
              <a:t>System </a:t>
            </a:r>
            <a:r>
              <a:rPr lang="en-US" altLang="zh-CN" dirty="0"/>
              <a:t>V message queues</a:t>
            </a:r>
            <a:endParaRPr lang="en-US" altLang="zh-CN" dirty="0"/>
          </a:p>
          <a:p>
            <a:r>
              <a:rPr lang="en-US" altLang="zh-CN" dirty="0" smtClean="0"/>
              <a:t>etc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IPC is usually heavyweight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IPC mechanisms in conventional systems tend </a:t>
            </a:r>
            <a:r>
              <a:rPr lang="en-US" altLang="zh-CN" dirty="0" smtClean="0"/>
              <a:t>to combine</a:t>
            </a:r>
            <a:r>
              <a:rPr lang="en-US" altLang="zh-CN" dirty="0"/>
              <a:t>:</a:t>
            </a:r>
            <a:endParaRPr lang="en-US" altLang="zh-CN" dirty="0"/>
          </a:p>
          <a:p>
            <a:pPr lvl="1"/>
            <a:r>
              <a:rPr lang="en-US" altLang="zh-CN" dirty="0" smtClean="0"/>
              <a:t>Notification</a:t>
            </a:r>
            <a:r>
              <a:rPr lang="en-US" altLang="zh-CN" dirty="0"/>
              <a:t>: (telling the destination process </a:t>
            </a:r>
            <a:r>
              <a:rPr lang="en-US" altLang="zh-CN" dirty="0" smtClean="0"/>
              <a:t>that something </a:t>
            </a:r>
            <a:r>
              <a:rPr lang="en-US" altLang="zh-CN" dirty="0"/>
              <a:t>has happened)</a:t>
            </a:r>
            <a:endParaRPr lang="en-US" altLang="zh-CN" dirty="0"/>
          </a:p>
          <a:p>
            <a:pPr lvl="1"/>
            <a:r>
              <a:rPr lang="en-US" altLang="zh-CN" dirty="0" smtClean="0"/>
              <a:t>Scheduling</a:t>
            </a:r>
            <a:r>
              <a:rPr lang="en-US" altLang="zh-CN" dirty="0"/>
              <a:t>: (changing the current runnable </a:t>
            </a:r>
            <a:r>
              <a:rPr lang="en-US" altLang="zh-CN" dirty="0" smtClean="0"/>
              <a:t>status of </a:t>
            </a:r>
            <a:r>
              <a:rPr lang="en-US" altLang="zh-CN" dirty="0"/>
              <a:t>the destination, or source)</a:t>
            </a:r>
            <a:endParaRPr lang="en-US" altLang="zh-CN" dirty="0"/>
          </a:p>
          <a:p>
            <a:pPr lvl="1"/>
            <a:r>
              <a:rPr lang="en-US" altLang="zh-CN" dirty="0" smtClean="0"/>
              <a:t>Data </a:t>
            </a:r>
            <a:r>
              <a:rPr lang="en-US" altLang="zh-CN" dirty="0"/>
              <a:t>transfer: (actually conveying a </a:t>
            </a:r>
            <a:r>
              <a:rPr lang="en-US" altLang="zh-CN" dirty="0" smtClean="0"/>
              <a:t>message payload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Unix doesn’t have a </a:t>
            </a:r>
            <a:r>
              <a:rPr lang="en-US" altLang="zh-CN" i="1" dirty="0"/>
              <a:t>lightweight </a:t>
            </a:r>
            <a:r>
              <a:rPr lang="en-US" altLang="zh-CN" dirty="0"/>
              <a:t>IPC mechanism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IPC in Unix is usually polled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Blocking read()/</a:t>
            </a:r>
            <a:r>
              <a:rPr lang="en-US" altLang="zh-CN" dirty="0" err="1"/>
              <a:t>recv</a:t>
            </a:r>
            <a:r>
              <a:rPr lang="en-US" altLang="zh-CN" dirty="0"/>
              <a:t>() or select()/poll()</a:t>
            </a:r>
            <a:endParaRPr lang="en-US" altLang="zh-CN" dirty="0"/>
          </a:p>
          <a:p>
            <a:r>
              <a:rPr lang="en-US" altLang="zh-CN" dirty="0" smtClean="0"/>
              <a:t>Signals </a:t>
            </a:r>
            <a:r>
              <a:rPr lang="en-US" altLang="zh-CN" dirty="0"/>
              <a:t>are the nearest thing to </a:t>
            </a:r>
            <a:r>
              <a:rPr lang="en-US" altLang="zh-CN" dirty="0" err="1"/>
              <a:t>upcalls</a:t>
            </a:r>
            <a:r>
              <a:rPr lang="en-US" altLang="zh-CN" dirty="0"/>
              <a:t>, but...</a:t>
            </a:r>
            <a:endParaRPr lang="en-US" altLang="zh-CN" dirty="0"/>
          </a:p>
          <a:p>
            <a:pPr lvl="1"/>
            <a:r>
              <a:rPr lang="en-US" altLang="zh-CN" dirty="0" smtClean="0"/>
              <a:t>Dedicated </a:t>
            </a:r>
            <a:r>
              <a:rPr lang="en-US" altLang="zh-CN" dirty="0"/>
              <a:t>(small) stack</a:t>
            </a:r>
            <a:endParaRPr lang="en-US" altLang="zh-CN" dirty="0"/>
          </a:p>
          <a:p>
            <a:pPr lvl="1"/>
            <a:r>
              <a:rPr lang="en-US" altLang="zh-CN" dirty="0" smtClean="0"/>
              <a:t>Limited </a:t>
            </a:r>
            <a:r>
              <a:rPr lang="en-US" altLang="zh-CN" dirty="0"/>
              <a:t>number of </a:t>
            </a:r>
            <a:r>
              <a:rPr lang="en-US" altLang="zh-CN" dirty="0" err="1"/>
              <a:t>syscalls</a:t>
            </a:r>
            <a:r>
              <a:rPr lang="en-US" altLang="zh-CN" dirty="0"/>
              <a:t> available (e.g. semaphores)</a:t>
            </a:r>
            <a:endParaRPr lang="en-US" altLang="zh-CN" dirty="0"/>
          </a:p>
          <a:p>
            <a:pPr lvl="1"/>
            <a:r>
              <a:rPr lang="en-US" altLang="zh-CN" dirty="0" smtClean="0"/>
              <a:t>Calling </a:t>
            </a:r>
            <a:r>
              <a:rPr lang="en-US" altLang="zh-CN" dirty="0"/>
              <a:t>out with </a:t>
            </a:r>
            <a:r>
              <a:rPr lang="en-US" altLang="zh-CN" dirty="0" err="1"/>
              <a:t>longjmp</a:t>
            </a:r>
            <a:r>
              <a:rPr lang="en-US" altLang="zh-CN" dirty="0"/>
              <a:t>() </a:t>
            </a:r>
            <a:r>
              <a:rPr lang="en-US" altLang="zh-CN" dirty="0" smtClean="0"/>
              <a:t>problematic, to </a:t>
            </a:r>
            <a:r>
              <a:rPr lang="en-US" altLang="zh-CN" dirty="0"/>
              <a:t>say the least</a:t>
            </a:r>
            <a:endParaRPr lang="en-US" altLang="zh-CN" dirty="0"/>
          </a:p>
          <a:p>
            <a:r>
              <a:rPr lang="en-US" altLang="zh-CN" dirty="0" smtClean="0"/>
              <a:t>Unix </a:t>
            </a:r>
            <a:r>
              <a:rPr lang="en-US" altLang="zh-CN" dirty="0"/>
              <a:t>lacks a good </a:t>
            </a:r>
            <a:r>
              <a:rPr lang="en-US" altLang="zh-CN" dirty="0" err="1"/>
              <a:t>upcall</a:t>
            </a:r>
            <a:r>
              <a:rPr lang="en-US" altLang="zh-CN" dirty="0"/>
              <a:t> / event </a:t>
            </a:r>
            <a:r>
              <a:rPr lang="en-US" altLang="zh-CN" dirty="0" smtClean="0"/>
              <a:t>delivery mechanism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How to perform has </a:t>
            </a:r>
            <a:r>
              <a:rPr lang="en-US" altLang="zh-CN" dirty="0" smtClean="0"/>
              <a:t>cross‐domain invocations</a:t>
            </a:r>
            <a:r>
              <a:rPr lang="en-US" altLang="zh-CN" dirty="0"/>
              <a:t>?</a:t>
            </a:r>
            <a:endParaRPr lang="en-US" altLang="zh-CN" dirty="0"/>
          </a:p>
          <a:p>
            <a:r>
              <a:rPr lang="en-US" altLang="zh-CN" dirty="0" smtClean="0"/>
              <a:t>Does </a:t>
            </a:r>
            <a:r>
              <a:rPr lang="en-US" altLang="zh-CN" dirty="0"/>
              <a:t>the calling domain/process block?</a:t>
            </a:r>
            <a:endParaRPr lang="en-US" altLang="zh-CN" dirty="0"/>
          </a:p>
          <a:p>
            <a:r>
              <a:rPr lang="en-US" altLang="zh-CN" dirty="0" smtClean="0"/>
              <a:t>Is </a:t>
            </a:r>
            <a:r>
              <a:rPr lang="en-US" altLang="zh-CN" dirty="0"/>
              <a:t>the scheduler involved?</a:t>
            </a:r>
            <a:endParaRPr lang="en-US" altLang="zh-CN" dirty="0"/>
          </a:p>
          <a:p>
            <a:r>
              <a:rPr lang="en-US" altLang="zh-CN" dirty="0" smtClean="0"/>
              <a:t>Is </a:t>
            </a:r>
            <a:r>
              <a:rPr lang="en-US" altLang="zh-CN" dirty="0"/>
              <a:t>more than one thread involved?</a:t>
            </a:r>
            <a:endParaRPr lang="en-US" altLang="zh-CN" dirty="0"/>
          </a:p>
          <a:p>
            <a:r>
              <a:rPr lang="en-US" altLang="zh-CN" dirty="0" smtClean="0"/>
              <a:t>What </a:t>
            </a:r>
            <a:r>
              <a:rPr lang="en-US" altLang="zh-CN" dirty="0"/>
              <a:t>happens across physical processors?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865187"/>
          </a:xfrm>
        </p:spPr>
        <p:txBody>
          <a:bodyPr anchor="b"/>
          <a:lstStyle/>
          <a:p>
            <a:r>
              <a:rPr kumimoji="0" lang="en-US" altLang="zh-CN">
                <a:latin typeface="Garamond" panose="02020404030301010803" charset="0"/>
                <a:ea typeface="宋体" panose="02010600030101010101" pitchFamily="2" charset="-122"/>
              </a:rPr>
              <a:t>Cooperating Processes</a:t>
            </a:r>
            <a:endParaRPr kumimoji="0" lang="en-US" altLang="zh-CN">
              <a:latin typeface="Garamond" panose="02020404030301010803" charset="0"/>
              <a:ea typeface="宋体" panose="02010600030101010101" pitchFamily="2" charset="-122"/>
            </a:endParaRP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46088" y="1309688"/>
            <a:ext cx="8240712" cy="4821237"/>
          </a:xfrm>
        </p:spPr>
        <p:txBody>
          <a:bodyPr/>
          <a:lstStyle/>
          <a:p>
            <a:r>
              <a:rPr kumimoji="0"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Independent</a:t>
            </a:r>
            <a:r>
              <a:rPr kumimoji="0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process cannot affect or be affected by the execution of another process</a:t>
            </a:r>
            <a:endParaRPr kumimoji="0"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kumimoji="0" lang="en-US" altLang="zh-CN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Cooperating</a:t>
            </a:r>
            <a:r>
              <a:rPr kumimoji="0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process can affect or be affected by the execution of another process</a:t>
            </a:r>
            <a:endParaRPr kumimoji="0"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kumimoji="0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Advantages of process cooperation</a:t>
            </a:r>
            <a:endParaRPr kumimoji="0"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kumimoji="0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Information sharing </a:t>
            </a:r>
            <a:endParaRPr kumimoji="0"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kumimoji="0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Computation speed-up</a:t>
            </a:r>
            <a:endParaRPr kumimoji="0"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kumimoji="0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Modularity</a:t>
            </a:r>
            <a:endParaRPr kumimoji="0"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kumimoji="0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Convenience</a:t>
            </a:r>
            <a:endParaRPr kumimoji="0"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Lightweight RPC (LRPC):</a:t>
            </a:r>
            <a:br>
              <a:rPr lang="en-US" altLang="zh-CN" dirty="0"/>
            </a:br>
            <a:r>
              <a:rPr lang="en-US" altLang="zh-CN" dirty="0"/>
              <a:t>Basic concepts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Simple control transfer: client’s </a:t>
            </a:r>
            <a:r>
              <a:rPr lang="en-US" altLang="zh-CN" dirty="0" smtClean="0"/>
              <a:t>thread executes </a:t>
            </a:r>
            <a:r>
              <a:rPr lang="en-US" altLang="zh-CN" dirty="0"/>
              <a:t>in server’s domain</a:t>
            </a:r>
            <a:endParaRPr lang="en-US" altLang="zh-CN" dirty="0"/>
          </a:p>
          <a:p>
            <a:r>
              <a:rPr lang="en-US" altLang="zh-CN" dirty="0" smtClean="0"/>
              <a:t>Simple </a:t>
            </a:r>
            <a:r>
              <a:rPr lang="en-US" altLang="zh-CN" dirty="0"/>
              <a:t>data transfer: shared argument </a:t>
            </a:r>
            <a:r>
              <a:rPr lang="en-US" altLang="zh-CN" dirty="0" smtClean="0"/>
              <a:t>stack, plus </a:t>
            </a:r>
            <a:r>
              <a:rPr lang="en-US" altLang="zh-CN" dirty="0"/>
              <a:t>registers</a:t>
            </a:r>
            <a:endParaRPr lang="en-US" altLang="zh-CN" dirty="0"/>
          </a:p>
          <a:p>
            <a:r>
              <a:rPr lang="en-US" altLang="zh-CN" dirty="0" smtClean="0"/>
              <a:t>Simple </a:t>
            </a:r>
            <a:r>
              <a:rPr lang="en-US" altLang="zh-CN" dirty="0"/>
              <a:t>stubs: i.e. highly optimized marshalling</a:t>
            </a:r>
            <a:endParaRPr lang="en-US" altLang="zh-CN" dirty="0"/>
          </a:p>
          <a:p>
            <a:r>
              <a:rPr lang="en-US" altLang="zh-CN" dirty="0" smtClean="0"/>
              <a:t>Design </a:t>
            </a:r>
            <a:r>
              <a:rPr lang="en-US" altLang="zh-CN" dirty="0"/>
              <a:t>for concurrency: Avoids shared </a:t>
            </a:r>
            <a:r>
              <a:rPr lang="en-US" altLang="zh-CN" dirty="0" smtClean="0"/>
              <a:t>data structures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High overhead of </a:t>
            </a:r>
            <a:r>
              <a:rPr lang="en-US" altLang="zh-CN" dirty="0" smtClean="0"/>
              <a:t>previous efforts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200" dirty="0" smtClean="0"/>
              <a:t>Stubs </a:t>
            </a:r>
            <a:r>
              <a:rPr lang="en-US" altLang="zh-CN" sz="2200" dirty="0"/>
              <a:t>copy lots of data (not an issue for the network)</a:t>
            </a:r>
            <a:endParaRPr lang="en-US" altLang="zh-CN" sz="22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200" dirty="0" smtClean="0"/>
              <a:t>Message </a:t>
            </a:r>
            <a:r>
              <a:rPr lang="en-US" altLang="zh-CN" sz="2200" dirty="0"/>
              <a:t>buffers usually copied through the kernel (</a:t>
            </a:r>
            <a:r>
              <a:rPr lang="en-US" altLang="zh-CN" sz="2200" dirty="0" smtClean="0"/>
              <a:t>4 copies</a:t>
            </a:r>
            <a:r>
              <a:rPr lang="en-US" altLang="zh-CN" sz="2200" dirty="0"/>
              <a:t>!)</a:t>
            </a:r>
            <a:endParaRPr lang="en-US" altLang="zh-CN" sz="22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200" dirty="0" smtClean="0"/>
              <a:t>Access </a:t>
            </a:r>
            <a:r>
              <a:rPr lang="en-US" altLang="zh-CN" sz="2200" dirty="0"/>
              <a:t>validation</a:t>
            </a:r>
            <a:endParaRPr lang="en-US" altLang="zh-CN" sz="22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200" dirty="0" smtClean="0"/>
              <a:t>Message </a:t>
            </a:r>
            <a:r>
              <a:rPr lang="en-US" altLang="zh-CN" sz="2200" dirty="0"/>
              <a:t>transfer (queueing/</a:t>
            </a:r>
            <a:r>
              <a:rPr lang="en-US" altLang="zh-CN" sz="2200" dirty="0" err="1"/>
              <a:t>dequeuing</a:t>
            </a:r>
            <a:r>
              <a:rPr lang="en-US" altLang="zh-CN" sz="2200" dirty="0"/>
              <a:t> of messages)</a:t>
            </a:r>
            <a:endParaRPr lang="en-US" altLang="zh-CN" sz="22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200" dirty="0" smtClean="0"/>
              <a:t>Scheduling</a:t>
            </a:r>
            <a:r>
              <a:rPr lang="en-US" altLang="zh-CN" sz="2200" dirty="0"/>
              <a:t>: programmer sees thread crossing </a:t>
            </a:r>
            <a:r>
              <a:rPr lang="en-US" altLang="zh-CN" sz="2200" dirty="0" smtClean="0"/>
              <a:t>domains, system </a:t>
            </a:r>
            <a:r>
              <a:rPr lang="en-US" altLang="zh-CN" sz="2200" dirty="0"/>
              <a:t>actually </a:t>
            </a:r>
            <a:r>
              <a:rPr lang="en-US" altLang="zh-CN" sz="2200" dirty="0" err="1"/>
              <a:t>rendezvous’s</a:t>
            </a:r>
            <a:r>
              <a:rPr lang="en-US" altLang="zh-CN" sz="2200" dirty="0"/>
              <a:t> two threads in </a:t>
            </a:r>
            <a:r>
              <a:rPr lang="en-US" altLang="zh-CN" sz="2200" dirty="0" smtClean="0"/>
              <a:t>different domains</a:t>
            </a:r>
            <a:endParaRPr lang="en-US" altLang="zh-CN" sz="22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200" dirty="0" smtClean="0"/>
              <a:t>Context </a:t>
            </a:r>
            <a:r>
              <a:rPr lang="en-US" altLang="zh-CN" sz="2200" dirty="0"/>
              <a:t>switch (x 2)</a:t>
            </a:r>
            <a:endParaRPr lang="en-US" altLang="zh-CN" sz="22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200" dirty="0" smtClean="0"/>
              <a:t>Dispatch</a:t>
            </a:r>
            <a:r>
              <a:rPr lang="en-US" altLang="zh-CN" sz="2200" dirty="0"/>
              <a:t>: find a receiver thread to interpret message, </a:t>
            </a:r>
            <a:r>
              <a:rPr lang="en-US" altLang="zh-CN" sz="2200" dirty="0" smtClean="0"/>
              <a:t>and either </a:t>
            </a:r>
            <a:r>
              <a:rPr lang="en-US" altLang="zh-CN" sz="2200" dirty="0"/>
              <a:t>dispatch another thread, or leave another </a:t>
            </a:r>
            <a:r>
              <a:rPr lang="en-US" altLang="zh-CN" sz="2200" dirty="0" smtClean="0"/>
              <a:t>one waiting </a:t>
            </a:r>
            <a:r>
              <a:rPr lang="en-US" altLang="zh-CN" sz="2200" dirty="0"/>
              <a:t>for more messages</a:t>
            </a:r>
            <a:endParaRPr lang="zh-CN" alt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Most messages are short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955" y="1415800"/>
            <a:ext cx="8440089" cy="402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LRPC Binding:</a:t>
            </a:r>
            <a:br>
              <a:rPr lang="en-US" altLang="zh-CN" dirty="0"/>
            </a:br>
            <a:r>
              <a:rPr lang="en-US" altLang="zh-CN" dirty="0"/>
              <a:t>connection setup phase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Procedure Descriptors (PDs) registered </a:t>
            </a:r>
            <a:r>
              <a:rPr lang="en-US" altLang="zh-CN" sz="2400" dirty="0" smtClean="0"/>
              <a:t>with kernel </a:t>
            </a:r>
            <a:r>
              <a:rPr lang="en-US" altLang="zh-CN" sz="2400" dirty="0"/>
              <a:t>for each procedure in the called interface</a:t>
            </a:r>
            <a:endParaRPr lang="en-US" altLang="zh-CN" sz="2400" dirty="0"/>
          </a:p>
          <a:p>
            <a:r>
              <a:rPr lang="en-US" altLang="zh-CN" sz="2400" dirty="0" smtClean="0"/>
              <a:t>For </a:t>
            </a:r>
            <a:r>
              <a:rPr lang="en-US" altLang="zh-CN" sz="2400" dirty="0"/>
              <a:t>each PD, argument stacks (A‐stacks) </a:t>
            </a:r>
            <a:r>
              <a:rPr lang="en-US" altLang="zh-CN" sz="2400" dirty="0" smtClean="0"/>
              <a:t>are </a:t>
            </a:r>
            <a:r>
              <a:rPr lang="en-US" altLang="zh-CN" sz="2400" dirty="0" err="1" smtClean="0"/>
              <a:t>preallocated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and mapped read/write in </a:t>
            </a:r>
            <a:r>
              <a:rPr lang="en-US" altLang="zh-CN" sz="2400" dirty="0" smtClean="0"/>
              <a:t>both domains</a:t>
            </a:r>
            <a:endParaRPr lang="en-US" altLang="zh-CN" sz="2400" dirty="0"/>
          </a:p>
          <a:p>
            <a:r>
              <a:rPr lang="en-US" altLang="zh-CN" sz="2400" dirty="0" smtClean="0"/>
              <a:t>Kernel </a:t>
            </a:r>
            <a:r>
              <a:rPr lang="en-US" altLang="zh-CN" sz="2400" dirty="0" err="1"/>
              <a:t>preallocates</a:t>
            </a:r>
            <a:r>
              <a:rPr lang="en-US" altLang="zh-CN" sz="2400" dirty="0"/>
              <a:t> linkage records for </a:t>
            </a:r>
            <a:r>
              <a:rPr lang="en-US" altLang="zh-CN" sz="2400" dirty="0" smtClean="0"/>
              <a:t>return from </a:t>
            </a:r>
            <a:r>
              <a:rPr lang="en-US" altLang="zh-CN" sz="2400" dirty="0"/>
              <a:t>A‐stacks</a:t>
            </a:r>
            <a:endParaRPr lang="en-US" altLang="zh-CN" sz="2400" dirty="0"/>
          </a:p>
          <a:p>
            <a:r>
              <a:rPr lang="en-US" altLang="zh-CN" sz="2400" dirty="0" smtClean="0"/>
              <a:t>Returns </a:t>
            </a:r>
            <a:r>
              <a:rPr lang="en-US" altLang="zh-CN" sz="2400" dirty="0"/>
              <a:t>A‐stack list to client as (</a:t>
            </a:r>
            <a:r>
              <a:rPr lang="en-US" altLang="zh-CN" sz="2400" dirty="0" smtClean="0"/>
              <a:t>unforgeable) Binding </a:t>
            </a:r>
            <a:r>
              <a:rPr lang="en-US" altLang="zh-CN" sz="2400" dirty="0"/>
              <a:t>Object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Calling sequence (all on </a:t>
            </a:r>
            <a:r>
              <a:rPr lang="en-US" altLang="zh-CN" sz="3200" dirty="0" smtClean="0"/>
              <a:t>client thread</a:t>
            </a:r>
            <a:r>
              <a:rPr lang="en-US" altLang="zh-CN" sz="3200" dirty="0"/>
              <a:t>)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Verify </a:t>
            </a:r>
            <a:r>
              <a:rPr lang="en-US" altLang="zh-CN" dirty="0"/>
              <a:t>Binding Object, find correct PD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Verify </a:t>
            </a:r>
            <a:r>
              <a:rPr lang="en-US" altLang="zh-CN" dirty="0"/>
              <a:t>A‐Stack, find corresponding linkage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Ensure </a:t>
            </a:r>
            <a:r>
              <a:rPr lang="en-US" altLang="zh-CN" dirty="0"/>
              <a:t>no other thread using that A‐stack/linkage pair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Put </a:t>
            </a:r>
            <a:r>
              <a:rPr lang="en-US" altLang="zh-CN" dirty="0"/>
              <a:t>caller’s return </a:t>
            </a:r>
            <a:r>
              <a:rPr lang="en-US" altLang="zh-CN" dirty="0" err="1"/>
              <a:t>addr</a:t>
            </a:r>
            <a:r>
              <a:rPr lang="en-US" altLang="zh-CN" dirty="0"/>
              <a:t> and stack pointer in linkage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Push </a:t>
            </a:r>
            <a:r>
              <a:rPr lang="en-US" altLang="zh-CN" dirty="0"/>
              <a:t>linkage on to thread control block’s stack (</a:t>
            </a:r>
            <a:r>
              <a:rPr lang="en-US" altLang="zh-CN" dirty="0" smtClean="0"/>
              <a:t>for nested </a:t>
            </a:r>
            <a:r>
              <a:rPr lang="en-US" altLang="zh-CN" dirty="0"/>
              <a:t>calls)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Find </a:t>
            </a:r>
            <a:r>
              <a:rPr lang="en-US" altLang="zh-CN" dirty="0"/>
              <a:t>an execution stack (E‐stack) in server’s domain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Update </a:t>
            </a:r>
            <a:r>
              <a:rPr lang="en-US" altLang="zh-CN" dirty="0"/>
              <a:t>thread’s SP to run off E‐stack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Perform </a:t>
            </a:r>
            <a:r>
              <a:rPr lang="en-US" altLang="zh-CN" dirty="0"/>
              <a:t>address space switch to server domain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 smtClean="0"/>
              <a:t>Upcall</a:t>
            </a:r>
            <a:r>
              <a:rPr lang="en-US" altLang="zh-CN" dirty="0" smtClean="0"/>
              <a:t> </a:t>
            </a:r>
            <a:r>
              <a:rPr lang="en-US" altLang="zh-CN" dirty="0"/>
              <a:t>server’s stub at address given in PD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LRPC discussion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Main kernel housekeeping task is allocating </a:t>
            </a:r>
            <a:r>
              <a:rPr lang="en-US" altLang="zh-CN" sz="2400" dirty="0" smtClean="0"/>
              <a:t>A‐stacks and </a:t>
            </a:r>
            <a:r>
              <a:rPr lang="en-US" altLang="zh-CN" sz="2400" dirty="0"/>
              <a:t>E‐stacks</a:t>
            </a:r>
            <a:endParaRPr lang="en-US" altLang="zh-CN" sz="2400" dirty="0"/>
          </a:p>
          <a:p>
            <a:r>
              <a:rPr lang="en-US" altLang="zh-CN" sz="2400" dirty="0" smtClean="0"/>
              <a:t>Shared </a:t>
            </a:r>
            <a:r>
              <a:rPr lang="en-US" altLang="zh-CN" sz="2400" dirty="0"/>
              <a:t>A‐stacks reduce copying of data while still safe</a:t>
            </a:r>
            <a:endParaRPr lang="en-US" altLang="zh-CN" sz="2400" dirty="0"/>
          </a:p>
          <a:p>
            <a:r>
              <a:rPr lang="en-US" altLang="zh-CN" sz="2400" dirty="0" smtClean="0"/>
              <a:t>Stubs </a:t>
            </a:r>
            <a:r>
              <a:rPr lang="en-US" altLang="zh-CN" sz="2400" dirty="0"/>
              <a:t>incorporated other optimizations (see paper)</a:t>
            </a:r>
            <a:endParaRPr lang="en-US" altLang="zh-CN" sz="2400" dirty="0"/>
          </a:p>
          <a:p>
            <a:r>
              <a:rPr lang="en-US" altLang="zh-CN" sz="2400" dirty="0" smtClean="0"/>
              <a:t>Address </a:t>
            </a:r>
            <a:r>
              <a:rPr lang="en-US" altLang="zh-CN" sz="2400" dirty="0"/>
              <a:t>space switch is most of the overhead (no </a:t>
            </a:r>
            <a:r>
              <a:rPr lang="en-US" altLang="zh-CN" sz="2400" dirty="0" smtClean="0"/>
              <a:t>TLB tags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r>
              <a:rPr lang="en-US" altLang="zh-CN" sz="2400" dirty="0" smtClean="0"/>
              <a:t>For </a:t>
            </a:r>
            <a:r>
              <a:rPr lang="en-US" altLang="zh-CN" sz="2400" dirty="0"/>
              <a:t>multiprocessors:</a:t>
            </a:r>
            <a:endParaRPr lang="en-US" altLang="zh-CN" sz="2400" dirty="0"/>
          </a:p>
          <a:p>
            <a:pPr lvl="1"/>
            <a:r>
              <a:rPr lang="en-US" altLang="zh-CN" sz="2000" dirty="0" smtClean="0"/>
              <a:t>Check </a:t>
            </a:r>
            <a:r>
              <a:rPr lang="en-US" altLang="zh-CN" sz="2000" dirty="0"/>
              <a:t>for processor idling on server domain</a:t>
            </a:r>
            <a:endParaRPr lang="en-US" altLang="zh-CN" sz="2000" dirty="0"/>
          </a:p>
          <a:p>
            <a:pPr lvl="1"/>
            <a:r>
              <a:rPr lang="en-US" altLang="zh-CN" sz="2000" dirty="0" smtClean="0"/>
              <a:t>If </a:t>
            </a:r>
            <a:r>
              <a:rPr lang="en-US" altLang="zh-CN" sz="2000" dirty="0"/>
              <a:t>so, swap calling and idling threads</a:t>
            </a:r>
            <a:endParaRPr lang="en-US" altLang="zh-CN" sz="2000" dirty="0"/>
          </a:p>
          <a:p>
            <a:pPr lvl="2"/>
            <a:r>
              <a:rPr lang="en-US" altLang="zh-CN" sz="1800" dirty="0" smtClean="0"/>
              <a:t>(</a:t>
            </a:r>
            <a:r>
              <a:rPr lang="en-US" altLang="zh-CN" sz="1800" dirty="0"/>
              <a:t>note: thread migration was very cheap on the Firefly!)</a:t>
            </a:r>
            <a:endParaRPr lang="en-US" altLang="zh-CN" sz="1800" dirty="0"/>
          </a:p>
          <a:p>
            <a:pPr lvl="1"/>
            <a:r>
              <a:rPr lang="en-US" altLang="zh-CN" sz="2000" dirty="0" smtClean="0"/>
              <a:t>Same </a:t>
            </a:r>
            <a:r>
              <a:rPr lang="en-US" altLang="zh-CN" sz="2000" dirty="0"/>
              <a:t>trick applies on return path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722312"/>
          </a:xfrm>
        </p:spPr>
        <p:txBody>
          <a:bodyPr anchor="b"/>
          <a:lstStyle/>
          <a:p>
            <a:r>
              <a:rPr kumimoji="0" lang="en-US" altLang="zh-CN">
                <a:latin typeface="Garamond" panose="02020404030301010803" charset="0"/>
                <a:ea typeface="宋体" panose="02010600030101010101" pitchFamily="2" charset="-122"/>
              </a:rPr>
              <a:t>Communications Models </a:t>
            </a:r>
            <a:endParaRPr kumimoji="0" lang="en-US" altLang="zh-CN">
              <a:latin typeface="Garamond" panose="02020404030301010803" charset="0"/>
              <a:ea typeface="宋体" panose="02010600030101010101" pitchFamily="2" charset="-122"/>
            </a:endParaRPr>
          </a:p>
        </p:txBody>
      </p:sp>
      <p:pic>
        <p:nvPicPr>
          <p:cNvPr id="83971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0" y="1458913"/>
            <a:ext cx="6453188" cy="428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>
                <a:latin typeface="Garamond" panose="02020404030301010803" charset="0"/>
                <a:ea typeface="宋体" panose="02010600030101010101" pitchFamily="2" charset="-122"/>
              </a:rPr>
              <a:t>IPC</a:t>
            </a:r>
            <a:endParaRPr kumimoji="0" lang="en-US" altLang="zh-CN">
              <a:latin typeface="Garamond" panose="02020404030301010803" charset="0"/>
              <a:ea typeface="宋体" panose="02010600030101010101" pitchFamily="2" charset="-122"/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0050" y="1257300"/>
            <a:ext cx="8286750" cy="4873625"/>
          </a:xfrm>
        </p:spPr>
        <p:txBody>
          <a:bodyPr/>
          <a:lstStyle/>
          <a:p>
            <a:r>
              <a:rPr kumimoji="0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Cooperating processes need </a:t>
            </a:r>
            <a:r>
              <a:rPr kumimoji="0"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interprocess communication </a:t>
            </a:r>
            <a:r>
              <a:rPr kumimoji="0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kumimoji="0"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IPC</a:t>
            </a:r>
            <a:r>
              <a:rPr kumimoji="0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kumimoji="0"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kumimoji="0"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kumimoji="0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Two models of IPC</a:t>
            </a:r>
            <a:endParaRPr kumimoji="0"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kumimoji="0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Shared memory</a:t>
            </a:r>
            <a:endParaRPr kumimoji="0"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kumimoji="0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Message passing</a:t>
            </a:r>
            <a:endParaRPr kumimoji="0"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kumimoji="0"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750887"/>
          </a:xfrm>
        </p:spPr>
        <p:txBody>
          <a:bodyPr anchor="b"/>
          <a:lstStyle/>
          <a:p>
            <a:r>
              <a:rPr kumimoji="0" lang="en-US" altLang="zh-CN">
                <a:latin typeface="Garamond" panose="02020404030301010803" charset="0"/>
                <a:ea typeface="宋体" panose="02010600030101010101" pitchFamily="2" charset="-122"/>
              </a:rPr>
              <a:t>Producer-Consumer Problem</a:t>
            </a:r>
            <a:endParaRPr kumimoji="0" lang="en-US" altLang="zh-CN">
              <a:latin typeface="Garamond" panose="02020404030301010803" charset="0"/>
              <a:ea typeface="宋体" panose="02010600030101010101" pitchFamily="2" charset="-122"/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61938" y="1411288"/>
            <a:ext cx="8404225" cy="4497387"/>
          </a:xfrm>
        </p:spPr>
        <p:txBody>
          <a:bodyPr/>
          <a:lstStyle/>
          <a:p>
            <a:r>
              <a:rPr kumimoji="0" lang="en-US" altLang="zh-CN" i="1">
                <a:latin typeface="Arial" panose="020B0604020202020204" pitchFamily="34" charset="0"/>
                <a:ea typeface="宋体" panose="02010600030101010101" pitchFamily="2" charset="-122"/>
              </a:rPr>
              <a:t>Producer</a:t>
            </a:r>
            <a:r>
              <a:rPr kumimoji="0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process produces information that is consumed by a </a:t>
            </a:r>
            <a:r>
              <a:rPr kumimoji="0" lang="en-US" altLang="zh-CN" i="1">
                <a:latin typeface="Arial" panose="020B0604020202020204" pitchFamily="34" charset="0"/>
                <a:ea typeface="宋体" panose="02010600030101010101" pitchFamily="2" charset="-122"/>
              </a:rPr>
              <a:t>consumer</a:t>
            </a:r>
            <a:r>
              <a:rPr kumimoji="0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process</a:t>
            </a:r>
            <a:endParaRPr kumimoji="0"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endParaRPr kumimoji="0" lang="en-US" altLang="zh-CN" i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kumimoji="0" lang="en-US" altLang="zh-CN" i="1">
                <a:latin typeface="Arial" panose="020B0604020202020204" pitchFamily="34" charset="0"/>
                <a:ea typeface="宋体" panose="02010600030101010101" pitchFamily="2" charset="-122"/>
              </a:rPr>
              <a:t>unbounded-buffer</a:t>
            </a:r>
            <a:r>
              <a:rPr kumimoji="0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places no practical limit on the size of the buffer</a:t>
            </a:r>
            <a:endParaRPr kumimoji="0"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endParaRPr kumimoji="0" lang="en-US" altLang="zh-CN" i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kumimoji="0" lang="en-US" altLang="zh-CN" i="1">
                <a:latin typeface="Arial" panose="020B0604020202020204" pitchFamily="34" charset="0"/>
                <a:ea typeface="宋体" panose="02010600030101010101" pitchFamily="2" charset="-122"/>
              </a:rPr>
              <a:t>bounded-buffer</a:t>
            </a:r>
            <a:r>
              <a:rPr kumimoji="0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assumes that there is a fixed buffer size</a:t>
            </a:r>
            <a:endParaRPr kumimoji="0"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69888" y="330200"/>
            <a:ext cx="8545512" cy="727075"/>
          </a:xfrm>
        </p:spPr>
        <p:txBody>
          <a:bodyPr anchor="b">
            <a:normAutofit fontScale="90000"/>
          </a:bodyPr>
          <a:lstStyle/>
          <a:p>
            <a:r>
              <a:rPr kumimoji="0" lang="en-US" altLang="zh-CN" sz="3800">
                <a:latin typeface="Garamond" panose="02020404030301010803" charset="0"/>
                <a:ea typeface="宋体" panose="02010600030101010101" pitchFamily="2" charset="-122"/>
              </a:rPr>
              <a:t>Bounded-Buffer </a:t>
            </a:r>
            <a:r>
              <a:rPr kumimoji="0" lang="en-US" altLang="zh-CN" sz="3800">
                <a:latin typeface="Arial" panose="020B0604020202020204" pitchFamily="34" charset="0"/>
                <a:ea typeface="宋体" panose="02010600030101010101" pitchFamily="2" charset="-122"/>
              </a:rPr>
              <a:t>–</a:t>
            </a:r>
            <a:r>
              <a:rPr kumimoji="0" lang="en-US" altLang="zh-CN" sz="3800">
                <a:latin typeface="Garamond" panose="02020404030301010803" charset="0"/>
                <a:ea typeface="宋体" panose="02010600030101010101" pitchFamily="2" charset="-122"/>
              </a:rPr>
              <a:t> Shared-Memory Solution</a:t>
            </a:r>
            <a:endParaRPr kumimoji="0" lang="en-US" altLang="zh-CN" sz="3800">
              <a:latin typeface="Garamond" panose="02020404030301010803" charset="0"/>
              <a:ea typeface="宋体" panose="02010600030101010101" pitchFamily="2" charset="-122"/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2888" y="1071563"/>
            <a:ext cx="8621712" cy="5786437"/>
          </a:xfrm>
        </p:spPr>
        <p:txBody>
          <a:bodyPr/>
          <a:lstStyle/>
          <a:p>
            <a:r>
              <a:rPr kumimoji="0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Shared data</a:t>
            </a:r>
            <a:endParaRPr kumimoji="0"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600200" lvl="3" indent="-228600">
              <a:buFont typeface="Wingdings" panose="05000000000000000000" charset="0"/>
              <a:buNone/>
            </a:pPr>
            <a:r>
              <a:rPr kumimoji="0"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#define BUFFER_SIZE 10</a:t>
            </a:r>
            <a:endParaRPr kumimoji="0"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600200" lvl="3" indent="-228600">
              <a:buFont typeface="Wingdings" panose="05000000000000000000" charset="0"/>
              <a:buNone/>
            </a:pPr>
            <a:r>
              <a:rPr kumimoji="0"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typedef struct {</a:t>
            </a:r>
            <a:endParaRPr kumimoji="0"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600200" lvl="3" indent="-228600">
              <a:buFont typeface="Wingdings" panose="05000000000000000000" charset="0"/>
              <a:buNone/>
            </a:pPr>
            <a:r>
              <a:rPr kumimoji="0"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	. . .</a:t>
            </a:r>
            <a:endParaRPr kumimoji="0"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600200" lvl="3" indent="-228600">
              <a:buFont typeface="Wingdings" panose="05000000000000000000" charset="0"/>
              <a:buNone/>
            </a:pPr>
            <a:r>
              <a:rPr kumimoji="0"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} item;</a:t>
            </a:r>
            <a:endParaRPr kumimoji="0"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600200" lvl="3" indent="-228600">
              <a:buFont typeface="Wingdings" panose="05000000000000000000" charset="0"/>
              <a:buNone/>
            </a:pPr>
            <a:endParaRPr kumimoji="0"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600200" lvl="3" indent="-228600">
              <a:buFont typeface="Wingdings" panose="05000000000000000000" charset="0"/>
              <a:buNone/>
            </a:pPr>
            <a:r>
              <a:rPr kumimoji="0"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item buffer[BUFFER_SIZE];</a:t>
            </a:r>
            <a:endParaRPr kumimoji="0"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600200" lvl="3" indent="-228600">
              <a:buFont typeface="Wingdings" panose="05000000000000000000" charset="0"/>
              <a:buNone/>
            </a:pPr>
            <a:r>
              <a:rPr kumimoji="0"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int in = 0;</a:t>
            </a:r>
            <a:endParaRPr kumimoji="0"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600200" lvl="3" indent="-228600">
              <a:buFont typeface="Wingdings" panose="05000000000000000000" charset="0"/>
              <a:buNone/>
            </a:pPr>
            <a:r>
              <a:rPr kumimoji="0"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int out = 0;</a:t>
            </a:r>
            <a:endParaRPr kumimoji="0"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kumimoji="0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Solution is correct, but can only use BUFFER_SIZE-1 elements</a:t>
            </a:r>
            <a:endParaRPr kumimoji="0"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600200" lvl="3" indent="-228600">
              <a:buFont typeface="Wingdings" panose="05000000000000000000" charset="0"/>
              <a:buNone/>
            </a:pPr>
            <a:endParaRPr kumimoji="0" lang="zh-CN" altLang="en-US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790575"/>
          </a:xfrm>
        </p:spPr>
        <p:txBody>
          <a:bodyPr anchor="b"/>
          <a:lstStyle/>
          <a:p>
            <a:r>
              <a:rPr kumimoji="0" lang="en-US" altLang="zh-CN">
                <a:latin typeface="Garamond" panose="02020404030301010803" charset="0"/>
                <a:ea typeface="宋体" panose="02010600030101010101" pitchFamily="2" charset="-122"/>
              </a:rPr>
              <a:t>Bounded-Buffer </a:t>
            </a:r>
            <a:r>
              <a:rPr kumimoji="0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–</a:t>
            </a:r>
            <a:r>
              <a:rPr kumimoji="0" lang="en-US" altLang="zh-CN">
                <a:latin typeface="Garamond" panose="02020404030301010803" charset="0"/>
                <a:ea typeface="宋体" panose="02010600030101010101" pitchFamily="2" charset="-122"/>
              </a:rPr>
              <a:t> Producer</a:t>
            </a:r>
            <a:endParaRPr kumimoji="0" lang="en-US" altLang="zh-CN">
              <a:latin typeface="Garamond" panose="02020404030301010803" charset="0"/>
              <a:ea typeface="宋体" panose="02010600030101010101" pitchFamily="2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428750"/>
            <a:ext cx="8853488" cy="4483100"/>
          </a:xfrm>
        </p:spPr>
        <p:txBody>
          <a:bodyPr>
            <a:normAutofit/>
          </a:bodyPr>
          <a:lstStyle/>
          <a:p>
            <a:pPr>
              <a:buFont typeface="Wingdings" panose="05000000000000000000" charset="0"/>
              <a:buNone/>
            </a:pPr>
            <a:r>
              <a:rPr kumimoji="0" lang="zh-CN" altLang="en-US" dirty="0">
                <a:latin typeface="Monaco" charset="0"/>
                <a:ea typeface="宋体" panose="02010600030101010101" pitchFamily="2" charset="-122"/>
              </a:rPr>
              <a:t>	</a:t>
            </a:r>
            <a:r>
              <a:rPr kumimoji="0" lang="en-US" altLang="zh-CN" sz="2000" dirty="0">
                <a:latin typeface="Monaco" charset="0"/>
                <a:ea typeface="宋体" panose="02010600030101010101" pitchFamily="2" charset="-122"/>
              </a:rPr>
              <a:t>while (true) {</a:t>
            </a:r>
            <a:br>
              <a:rPr kumimoji="0" lang="en-US" altLang="zh-CN" sz="2000" dirty="0">
                <a:latin typeface="Monaco" charset="0"/>
                <a:ea typeface="宋体" panose="02010600030101010101" pitchFamily="2" charset="-122"/>
              </a:rPr>
            </a:br>
            <a:r>
              <a:rPr kumimoji="0" lang="en-US" altLang="zh-CN" sz="2000" dirty="0">
                <a:latin typeface="Monaco" charset="0"/>
                <a:ea typeface="宋体" panose="02010600030101010101" pitchFamily="2" charset="-122"/>
              </a:rPr>
              <a:t>   /* Produce an item */</a:t>
            </a:r>
            <a:endParaRPr kumimoji="0" lang="en-US" altLang="zh-CN" sz="2000" dirty="0">
              <a:latin typeface="Monaco" charset="0"/>
              <a:ea typeface="宋体" panose="02010600030101010101" pitchFamily="2" charset="-122"/>
            </a:endParaRPr>
          </a:p>
          <a:p>
            <a:pPr>
              <a:buFont typeface="Wingdings" panose="05000000000000000000" charset="0"/>
              <a:buNone/>
            </a:pPr>
            <a:r>
              <a:rPr kumimoji="0" lang="en-US" altLang="zh-CN" sz="2000" dirty="0">
                <a:latin typeface="Monaco" charset="0"/>
                <a:ea typeface="宋体" panose="02010600030101010101" pitchFamily="2" charset="-122"/>
              </a:rPr>
              <a:t>        while (((in = (in + 1) % BUFFER SIZE count)  </a:t>
            </a:r>
            <a:r>
              <a:rPr kumimoji="0" lang="en-US" altLang="zh-CN" sz="2000" dirty="0" smtClean="0">
                <a:latin typeface="Monaco" charset="0"/>
                <a:ea typeface="宋体" panose="02010600030101010101" pitchFamily="2" charset="-122"/>
              </a:rPr>
              <a:t> </a:t>
            </a:r>
            <a:endParaRPr kumimoji="0" lang="en-US" altLang="zh-CN" sz="2000" dirty="0" smtClean="0">
              <a:latin typeface="Monaco" charset="0"/>
              <a:ea typeface="宋体" panose="02010600030101010101" pitchFamily="2" charset="-122"/>
            </a:endParaRPr>
          </a:p>
          <a:p>
            <a:pPr>
              <a:buFont typeface="Wingdings" panose="05000000000000000000" charset="0"/>
              <a:buNone/>
            </a:pPr>
            <a:r>
              <a:rPr lang="en-US" altLang="zh-CN" sz="2000" dirty="0">
                <a:latin typeface="Monaco" charset="0"/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latin typeface="Monaco" charset="0"/>
                <a:ea typeface="宋体" panose="02010600030101010101" pitchFamily="2" charset="-122"/>
              </a:rPr>
              <a:t>               </a:t>
            </a:r>
            <a:r>
              <a:rPr kumimoji="0" lang="en-US" altLang="zh-CN" sz="2000" dirty="0" smtClean="0">
                <a:latin typeface="Monaco" charset="0"/>
                <a:ea typeface="宋体" panose="02010600030101010101" pitchFamily="2" charset="-122"/>
              </a:rPr>
              <a:t>=</a:t>
            </a:r>
            <a:r>
              <a:rPr kumimoji="0" lang="en-US" altLang="zh-CN" sz="2000" dirty="0">
                <a:latin typeface="Monaco" charset="0"/>
                <a:ea typeface="宋体" panose="02010600030101010101" pitchFamily="2" charset="-122"/>
              </a:rPr>
              <a:t>= out)</a:t>
            </a:r>
            <a:endParaRPr kumimoji="0" lang="en-US" altLang="zh-CN" sz="2000" dirty="0">
              <a:latin typeface="Monaco" charset="0"/>
              <a:ea typeface="宋体" panose="02010600030101010101" pitchFamily="2" charset="-122"/>
            </a:endParaRPr>
          </a:p>
          <a:p>
            <a:pPr>
              <a:buFont typeface="Wingdings" panose="05000000000000000000" charset="0"/>
              <a:buNone/>
            </a:pPr>
            <a:r>
              <a:rPr kumimoji="0" lang="en-US" altLang="zh-CN" sz="2000" dirty="0">
                <a:latin typeface="Monaco" charset="0"/>
                <a:ea typeface="宋体" panose="02010600030101010101" pitchFamily="2" charset="-122"/>
              </a:rPr>
              <a:t>	     </a:t>
            </a:r>
            <a:r>
              <a:rPr kumimoji="0" lang="en-US" altLang="zh-CN" sz="2000" dirty="0" smtClean="0">
                <a:latin typeface="Monaco" charset="0"/>
                <a:ea typeface="宋体" panose="02010600030101010101" pitchFamily="2" charset="-122"/>
              </a:rPr>
              <a:t>   ;   </a:t>
            </a:r>
            <a:r>
              <a:rPr kumimoji="0" lang="en-US" altLang="zh-CN" sz="2000" dirty="0">
                <a:latin typeface="Monaco" charset="0"/>
                <a:ea typeface="宋体" panose="02010600030101010101" pitchFamily="2" charset="-122"/>
              </a:rPr>
              <a:t>/* do nothing -- no free buffers */</a:t>
            </a:r>
            <a:endParaRPr kumimoji="0" lang="en-US" altLang="zh-CN" sz="2000" dirty="0">
              <a:latin typeface="Monaco" charset="0"/>
              <a:ea typeface="宋体" panose="02010600030101010101" pitchFamily="2" charset="-122"/>
            </a:endParaRPr>
          </a:p>
          <a:p>
            <a:pPr>
              <a:buFont typeface="Wingdings" panose="05000000000000000000" charset="0"/>
              <a:buNone/>
            </a:pPr>
            <a:r>
              <a:rPr kumimoji="0" lang="en-US" altLang="zh-CN" sz="2000" dirty="0">
                <a:latin typeface="Monaco" charset="0"/>
                <a:ea typeface="宋体" panose="02010600030101010101" pitchFamily="2" charset="-122"/>
              </a:rPr>
              <a:t>	    buffer[in] = item;</a:t>
            </a:r>
            <a:endParaRPr kumimoji="0" lang="en-US" altLang="zh-CN" sz="2000" dirty="0">
              <a:latin typeface="Monaco" charset="0"/>
              <a:ea typeface="宋体" panose="02010600030101010101" pitchFamily="2" charset="-122"/>
            </a:endParaRPr>
          </a:p>
          <a:p>
            <a:pPr>
              <a:buFont typeface="Wingdings" panose="05000000000000000000" charset="0"/>
              <a:buNone/>
            </a:pPr>
            <a:r>
              <a:rPr kumimoji="0" lang="en-US" altLang="zh-CN" sz="2000" dirty="0">
                <a:latin typeface="Monaco" charset="0"/>
                <a:ea typeface="宋体" panose="02010600030101010101" pitchFamily="2" charset="-122"/>
              </a:rPr>
              <a:t>	    in = (in + 1) % BUFFER SIZE;</a:t>
            </a:r>
            <a:endParaRPr kumimoji="0" lang="en-US" altLang="zh-CN" sz="2000" dirty="0">
              <a:latin typeface="Monaco" charset="0"/>
              <a:ea typeface="宋体" panose="02010600030101010101" pitchFamily="2" charset="-122"/>
            </a:endParaRPr>
          </a:p>
          <a:p>
            <a:pPr>
              <a:buFont typeface="Wingdings" panose="05000000000000000000" charset="0"/>
              <a:buNone/>
            </a:pPr>
            <a:r>
              <a:rPr kumimoji="0" lang="en-US" altLang="zh-CN" sz="2000" dirty="0">
                <a:latin typeface="Monaco" charset="0"/>
                <a:ea typeface="宋体" panose="02010600030101010101" pitchFamily="2" charset="-122"/>
              </a:rPr>
              <a:t>     }</a:t>
            </a:r>
            <a:endParaRPr kumimoji="0" lang="en-US" altLang="zh-CN" sz="2000" dirty="0">
              <a:latin typeface="Monaco" charset="0"/>
              <a:ea typeface="宋体" panose="02010600030101010101" pitchFamily="2" charset="-122"/>
            </a:endParaRPr>
          </a:p>
          <a:p>
            <a:pPr>
              <a:buFont typeface="Wingdings" panose="05000000000000000000" charset="0"/>
              <a:buNone/>
            </a:pPr>
            <a:endParaRPr kumimoji="0" lang="en-US" altLang="zh-CN" sz="2400" dirty="0">
              <a:latin typeface="Monaco" charset="0"/>
              <a:ea typeface="宋体" panose="02010600030101010101" pitchFamily="2" charset="-122"/>
            </a:endParaRPr>
          </a:p>
          <a:p>
            <a:pPr>
              <a:buFont typeface="Wingdings" panose="05000000000000000000" charset="0"/>
              <a:buNone/>
            </a:pPr>
            <a:endParaRPr kumimoji="0"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Wingdings" panose="05000000000000000000" charset="0"/>
              <a:buNone/>
            </a:pPr>
            <a:r>
              <a:rPr kumimoji="0"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endParaRPr kumimoji="0"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167880" lvl="4">
              <a:buFont typeface="Wingdings" panose="05000000000000000000" charset="0"/>
              <a:buNone/>
            </a:pPr>
            <a:endParaRPr kumimoji="0" lang="zh-CN" altLang="en-US" sz="1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830262"/>
          </a:xfrm>
        </p:spPr>
        <p:txBody>
          <a:bodyPr anchor="b"/>
          <a:lstStyle/>
          <a:p>
            <a:r>
              <a:rPr kumimoji="0" lang="en-US" altLang="zh-CN">
                <a:latin typeface="Garamond" panose="02020404030301010803" charset="0"/>
                <a:ea typeface="宋体" panose="02010600030101010101" pitchFamily="2" charset="-122"/>
              </a:rPr>
              <a:t>Bounded Buffer </a:t>
            </a:r>
            <a:r>
              <a:rPr kumimoji="0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–</a:t>
            </a:r>
            <a:r>
              <a:rPr kumimoji="0" lang="en-US" altLang="zh-CN">
                <a:latin typeface="Garamond" panose="02020404030301010803" charset="0"/>
                <a:ea typeface="宋体" panose="02010600030101010101" pitchFamily="2" charset="-122"/>
              </a:rPr>
              <a:t> Consumer</a:t>
            </a:r>
            <a:endParaRPr kumimoji="0" lang="en-US" altLang="zh-CN">
              <a:latin typeface="Garamond" panose="02020404030301010803" charset="0"/>
              <a:ea typeface="宋体" panose="02010600030101010101" pitchFamily="2" charset="-122"/>
            </a:endParaRP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87375" y="2207846"/>
            <a:ext cx="8174038" cy="4362817"/>
          </a:xfrm>
        </p:spPr>
        <p:txBody>
          <a:bodyPr>
            <a:normAutofit/>
          </a:bodyPr>
          <a:lstStyle/>
          <a:p>
            <a:pPr>
              <a:buFont typeface="Wingdings" panose="05000000000000000000" charset="0"/>
              <a:buNone/>
            </a:pPr>
            <a:r>
              <a:rPr kumimoji="0" lang="zh-CN" altLang="en-US" sz="2000" dirty="0">
                <a:latin typeface="Monaco" charset="0"/>
                <a:ea typeface="宋体" panose="02010600030101010101" pitchFamily="2" charset="-122"/>
              </a:rPr>
              <a:t>	</a:t>
            </a:r>
            <a:r>
              <a:rPr kumimoji="0" lang="en-US" altLang="zh-CN" sz="1800" dirty="0">
                <a:latin typeface="Monaco" charset="0"/>
                <a:ea typeface="宋体" panose="02010600030101010101" pitchFamily="2" charset="-122"/>
              </a:rPr>
              <a:t>while (true) {</a:t>
            </a:r>
            <a:endParaRPr kumimoji="0" lang="en-US" altLang="zh-CN" sz="1800" dirty="0">
              <a:latin typeface="Monaco" charset="0"/>
              <a:ea typeface="宋体" panose="02010600030101010101" pitchFamily="2" charset="-122"/>
            </a:endParaRPr>
          </a:p>
          <a:p>
            <a:pPr>
              <a:buFont typeface="Wingdings" panose="05000000000000000000" charset="0"/>
              <a:buNone/>
            </a:pPr>
            <a:r>
              <a:rPr kumimoji="0" lang="en-US" altLang="zh-CN" sz="1800" dirty="0">
                <a:latin typeface="Monaco" charset="0"/>
                <a:ea typeface="宋体" panose="02010600030101010101" pitchFamily="2" charset="-122"/>
              </a:rPr>
              <a:t>          while (in == out)</a:t>
            </a:r>
            <a:endParaRPr kumimoji="0" lang="en-US" altLang="zh-CN" sz="1800" dirty="0">
              <a:latin typeface="Monaco" charset="0"/>
              <a:ea typeface="宋体" panose="02010600030101010101" pitchFamily="2" charset="-122"/>
            </a:endParaRPr>
          </a:p>
          <a:p>
            <a:pPr>
              <a:buFont typeface="Wingdings" panose="05000000000000000000" charset="0"/>
              <a:buNone/>
            </a:pPr>
            <a:r>
              <a:rPr kumimoji="0" lang="en-US" altLang="zh-CN" sz="1800" dirty="0">
                <a:latin typeface="Monaco" charset="0"/>
                <a:ea typeface="宋体" panose="02010600030101010101" pitchFamily="2" charset="-122"/>
              </a:rPr>
              <a:t>                 ; // do nothing -- nothing to consume</a:t>
            </a:r>
            <a:endParaRPr kumimoji="0" lang="en-US" altLang="zh-CN" sz="1800" dirty="0">
              <a:latin typeface="Monaco" charset="0"/>
              <a:ea typeface="宋体" panose="02010600030101010101" pitchFamily="2" charset="-122"/>
            </a:endParaRPr>
          </a:p>
          <a:p>
            <a:pPr>
              <a:buFont typeface="Wingdings" panose="05000000000000000000" charset="0"/>
              <a:buNone/>
            </a:pPr>
            <a:endParaRPr kumimoji="0" lang="en-US" altLang="zh-CN" sz="1800" dirty="0">
              <a:latin typeface="Monaco" charset="0"/>
              <a:ea typeface="宋体" panose="02010600030101010101" pitchFamily="2" charset="-122"/>
            </a:endParaRPr>
          </a:p>
          <a:p>
            <a:pPr>
              <a:buFont typeface="Wingdings" panose="05000000000000000000" charset="0"/>
              <a:buNone/>
            </a:pPr>
            <a:r>
              <a:rPr kumimoji="0" lang="en-US" altLang="zh-CN" sz="1800" dirty="0">
                <a:latin typeface="Monaco" charset="0"/>
                <a:ea typeface="宋体" panose="02010600030101010101" pitchFamily="2" charset="-122"/>
              </a:rPr>
              <a:t>	     // remove an item from the buffer</a:t>
            </a:r>
            <a:endParaRPr kumimoji="0" lang="en-US" altLang="zh-CN" sz="1800" dirty="0">
              <a:latin typeface="Monaco" charset="0"/>
              <a:ea typeface="宋体" panose="02010600030101010101" pitchFamily="2" charset="-122"/>
            </a:endParaRPr>
          </a:p>
          <a:p>
            <a:pPr>
              <a:buFont typeface="Wingdings" panose="05000000000000000000" charset="0"/>
              <a:buNone/>
            </a:pPr>
            <a:r>
              <a:rPr kumimoji="0" lang="en-US" altLang="zh-CN" sz="1800" dirty="0">
                <a:latin typeface="Monaco" charset="0"/>
                <a:ea typeface="宋体" panose="02010600030101010101" pitchFamily="2" charset="-122"/>
              </a:rPr>
              <a:t>	     item = buffer[out];</a:t>
            </a:r>
            <a:endParaRPr kumimoji="0" lang="en-US" altLang="zh-CN" sz="1800" dirty="0">
              <a:latin typeface="Monaco" charset="0"/>
              <a:ea typeface="宋体" panose="02010600030101010101" pitchFamily="2" charset="-122"/>
            </a:endParaRPr>
          </a:p>
          <a:p>
            <a:pPr>
              <a:buFont typeface="Wingdings" panose="05000000000000000000" charset="0"/>
              <a:buNone/>
            </a:pPr>
            <a:r>
              <a:rPr kumimoji="0" lang="en-US" altLang="zh-CN" sz="1800" dirty="0">
                <a:latin typeface="Monaco" charset="0"/>
                <a:ea typeface="宋体" panose="02010600030101010101" pitchFamily="2" charset="-122"/>
              </a:rPr>
              <a:t>	     out = (out + 1) % BUFFER SIZE;</a:t>
            </a:r>
            <a:endParaRPr kumimoji="0" lang="en-US" altLang="zh-CN" sz="1800" dirty="0">
              <a:latin typeface="Monaco" charset="0"/>
              <a:ea typeface="宋体" panose="02010600030101010101" pitchFamily="2" charset="-122"/>
            </a:endParaRPr>
          </a:p>
          <a:p>
            <a:pPr>
              <a:buFont typeface="Wingdings" panose="05000000000000000000" charset="0"/>
              <a:buNone/>
            </a:pPr>
            <a:r>
              <a:rPr kumimoji="0" lang="en-US" altLang="zh-CN" sz="1800" dirty="0">
                <a:latin typeface="Monaco" charset="0"/>
                <a:ea typeface="宋体" panose="02010600030101010101" pitchFamily="2" charset="-122"/>
              </a:rPr>
              <a:t>	     return item;</a:t>
            </a:r>
            <a:endParaRPr kumimoji="0" lang="en-US" altLang="zh-CN" sz="1800" dirty="0">
              <a:latin typeface="Monaco" charset="0"/>
              <a:ea typeface="宋体" panose="02010600030101010101" pitchFamily="2" charset="-122"/>
            </a:endParaRPr>
          </a:p>
          <a:p>
            <a:pPr>
              <a:buFont typeface="Wingdings" panose="05000000000000000000" charset="0"/>
              <a:buNone/>
            </a:pPr>
            <a:r>
              <a:rPr kumimoji="0" lang="en-US" altLang="zh-CN" sz="2000" i="1" dirty="0">
                <a:latin typeface="Monaco" charset="0"/>
                <a:ea typeface="宋体" panose="02010600030101010101" pitchFamily="2" charset="-122"/>
              </a:rPr>
              <a:t>     </a:t>
            </a:r>
            <a:r>
              <a:rPr kumimoji="0" lang="en-US" altLang="zh-CN" sz="2000" dirty="0">
                <a:latin typeface="Monaco" charset="0"/>
                <a:ea typeface="宋体" panose="02010600030101010101" pitchFamily="2" charset="-122"/>
              </a:rPr>
              <a:t>}</a:t>
            </a:r>
            <a:endParaRPr kumimoji="0" lang="en-US" altLang="zh-CN" sz="2000" dirty="0">
              <a:latin typeface="Monaco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oudVisor-Aust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 w="28575">
          <a:solidFill>
            <a:schemeClr val="bg2">
              <a:lumMod val="2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8066</Words>
  <Application>WPS 演示</Application>
  <PresentationFormat>全屏显示(4:3)</PresentationFormat>
  <Paragraphs>286</Paragraphs>
  <Slides>35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51" baseType="lpstr">
      <vt:lpstr>Arial</vt:lpstr>
      <vt:lpstr>宋体</vt:lpstr>
      <vt:lpstr>Wingdings</vt:lpstr>
      <vt:lpstr>Calibri</vt:lpstr>
      <vt:lpstr>Tahoma</vt:lpstr>
      <vt:lpstr>Arial</vt:lpstr>
      <vt:lpstr>Calibri</vt:lpstr>
      <vt:lpstr>Garamond</vt:lpstr>
      <vt:lpstr>MS PGothic</vt:lpstr>
      <vt:lpstr>Wingdings</vt:lpstr>
      <vt:lpstr>Monaco</vt:lpstr>
      <vt:lpstr>微软雅黑</vt:lpstr>
      <vt:lpstr>Courier New</vt:lpstr>
      <vt:lpstr>Arial Unicode MS</vt:lpstr>
      <vt:lpstr>Segoe Print</vt:lpstr>
      <vt:lpstr>CloudVisor-Austin</vt:lpstr>
      <vt:lpstr>Inter Process Communication</vt:lpstr>
      <vt:lpstr>Review: Thread</vt:lpstr>
      <vt:lpstr>Cooperating Processes</vt:lpstr>
      <vt:lpstr>Communications Models </vt:lpstr>
      <vt:lpstr>IPC</vt:lpstr>
      <vt:lpstr>Producer-Consumer Problem</vt:lpstr>
      <vt:lpstr>Bounded-Buffer – Shared-Memory Solution</vt:lpstr>
      <vt:lpstr>Bounded-Buffer – Producer</vt:lpstr>
      <vt:lpstr>Bounded Buffer – Consumer</vt:lpstr>
      <vt:lpstr>Example of IPC in xv6: Pipe (pipe.c)</vt:lpstr>
      <vt:lpstr>PowerPoint 演示文稿</vt:lpstr>
      <vt:lpstr>PowerPoint 演示文稿</vt:lpstr>
      <vt:lpstr>Interprocess Communication – Message Passing</vt:lpstr>
      <vt:lpstr>Message Passing (Cont.)</vt:lpstr>
      <vt:lpstr>Implementation Questions</vt:lpstr>
      <vt:lpstr>Direct Communication</vt:lpstr>
      <vt:lpstr>Indirect Communication</vt:lpstr>
      <vt:lpstr>Indirect Communication</vt:lpstr>
      <vt:lpstr>Indirect Communication</vt:lpstr>
      <vt:lpstr>Indirect Communication</vt:lpstr>
      <vt:lpstr>Synchronization &amp; Asynchronous</vt:lpstr>
      <vt:lpstr>Buffering</vt:lpstr>
      <vt:lpstr>Examples of IPC Systems - POSIX</vt:lpstr>
      <vt:lpstr>Communications in Client-Server Systems</vt:lpstr>
      <vt:lpstr>LRPC</vt:lpstr>
      <vt:lpstr>Lots of Unix IPC mechanisms</vt:lpstr>
      <vt:lpstr>IPC is usually heavyweight</vt:lpstr>
      <vt:lpstr>IPC in Unix is usually polled</vt:lpstr>
      <vt:lpstr>The Problem</vt:lpstr>
      <vt:lpstr>Lightweight RPC (LRPC): Basic concepts</vt:lpstr>
      <vt:lpstr>High overhead of previous efforts</vt:lpstr>
      <vt:lpstr>Most messages are short</vt:lpstr>
      <vt:lpstr>LRPC Binding: connection setup phase</vt:lpstr>
      <vt:lpstr>Calling sequence (all on client thread)</vt:lpstr>
      <vt:lpstr>LRPC discussion</vt:lpstr>
    </vt:vector>
  </TitlesOfParts>
  <Company>ppi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XV6 VM</dc:title>
  <dc:creator>Haibo CHen</dc:creator>
  <cp:lastModifiedBy>星乐</cp:lastModifiedBy>
  <cp:revision>55</cp:revision>
  <dcterms:created xsi:type="dcterms:W3CDTF">2014-09-25T13:59:00Z</dcterms:created>
  <dcterms:modified xsi:type="dcterms:W3CDTF">2018-06-17T05:52:30Z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