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61"/>
  </p:handoutMasterIdLst>
  <p:sldIdLst>
    <p:sldId id="704" r:id="rId3"/>
    <p:sldId id="847" r:id="rId5"/>
    <p:sldId id="849" r:id="rId6"/>
    <p:sldId id="848" r:id="rId7"/>
    <p:sldId id="850" r:id="rId8"/>
    <p:sldId id="809" r:id="rId9"/>
    <p:sldId id="851" r:id="rId10"/>
    <p:sldId id="853" r:id="rId11"/>
    <p:sldId id="854" r:id="rId12"/>
    <p:sldId id="855" r:id="rId13"/>
    <p:sldId id="771" r:id="rId14"/>
    <p:sldId id="778" r:id="rId15"/>
    <p:sldId id="774" r:id="rId16"/>
    <p:sldId id="779" r:id="rId17"/>
    <p:sldId id="780" r:id="rId18"/>
    <p:sldId id="781" r:id="rId19"/>
    <p:sldId id="857" r:id="rId20"/>
    <p:sldId id="782" r:id="rId21"/>
    <p:sldId id="783" r:id="rId22"/>
    <p:sldId id="858" r:id="rId23"/>
    <p:sldId id="784" r:id="rId24"/>
    <p:sldId id="785" r:id="rId25"/>
    <p:sldId id="786" r:id="rId26"/>
    <p:sldId id="810" r:id="rId27"/>
    <p:sldId id="811" r:id="rId28"/>
    <p:sldId id="812" r:id="rId29"/>
    <p:sldId id="814" r:id="rId30"/>
    <p:sldId id="860" r:id="rId31"/>
    <p:sldId id="818" r:id="rId32"/>
    <p:sldId id="819" r:id="rId33"/>
    <p:sldId id="820" r:id="rId34"/>
    <p:sldId id="821" r:id="rId35"/>
    <p:sldId id="865" r:id="rId36"/>
    <p:sldId id="859" r:id="rId37"/>
    <p:sldId id="862" r:id="rId38"/>
    <p:sldId id="861" r:id="rId39"/>
    <p:sldId id="863" r:id="rId40"/>
    <p:sldId id="864" r:id="rId41"/>
    <p:sldId id="826" r:id="rId42"/>
    <p:sldId id="827" r:id="rId43"/>
    <p:sldId id="828" r:id="rId44"/>
    <p:sldId id="829" r:id="rId45"/>
    <p:sldId id="831" r:id="rId46"/>
    <p:sldId id="832" r:id="rId47"/>
    <p:sldId id="833" r:id="rId48"/>
    <p:sldId id="834" r:id="rId49"/>
    <p:sldId id="835" r:id="rId50"/>
    <p:sldId id="836" r:id="rId51"/>
    <p:sldId id="837" r:id="rId52"/>
    <p:sldId id="838" r:id="rId53"/>
    <p:sldId id="839" r:id="rId54"/>
    <p:sldId id="840" r:id="rId55"/>
    <p:sldId id="841" r:id="rId56"/>
    <p:sldId id="842" r:id="rId57"/>
    <p:sldId id="844" r:id="rId58"/>
    <p:sldId id="845" r:id="rId59"/>
    <p:sldId id="846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8" autoAdjust="0"/>
    <p:restoredTop sz="80128" autoAdjust="0"/>
  </p:normalViewPr>
  <p:slideViewPr>
    <p:cSldViewPr snapToGrid="0" snapToObjects="1">
      <p:cViewPr varScale="1">
        <p:scale>
          <a:sx n="107" d="100"/>
          <a:sy n="107" d="100"/>
        </p:scale>
        <p:origin x="76" y="5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handoutMaster" Target="handoutMasters/handoutMaster1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FCD99-416C-1E4C-91AE-7C710A194FD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862E9-1CCD-8547-8627-25483D0C94F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489AC-15D1-D947-8A56-FBEC975101C8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87F6E-C39A-AB4E-8930-83723449EF7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kumimoji="0" lang="zh-CN" altLang="en-US"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Question: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what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if</a:t>
            </a:r>
            <a:r>
              <a:rPr kumimoji="1" lang="zh-CN" altLang="en-US" baseline="0" dirty="0" smtClean="0"/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latin typeface="Arial" panose="020B0604020202020204" pitchFamily="34" charset="0"/>
              </a:rPr>
              <a:t>What disable mean: cpu or PIC not accepting, but device controller can still accept (limited by buffer size)</a:t>
            </a:r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34662C5-A07B-AA4B-9AF1-1C5D6C36F424}" type="slidenum">
              <a:rPr lang="en-US" altLang="zh-CN"/>
            </a:fld>
            <a:endParaRPr lang="en-US" altLang="zh-CN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latin typeface="Arial" panose="020B0604020202020204" pitchFamily="34" charset="0"/>
              </a:rPr>
              <a:t>To create a workqueue, call creat_workqueue(“name”)</a:t>
            </a:r>
            <a:endParaRPr lang="en-US" altLang="zh-CN" smtClean="0">
              <a:latin typeface="Arial" panose="020B0604020202020204" pitchFamily="34" charset="0"/>
            </a:endParaRPr>
          </a:p>
          <a:p>
            <a:endParaRPr lang="en-US" altLang="zh-CN" smtClean="0">
              <a:latin typeface="Arial" panose="020B0604020202020204" pitchFamily="34" charset="0"/>
            </a:endParaRPr>
          </a:p>
          <a:p>
            <a:r>
              <a:rPr lang="en-US" altLang="zh-CN" smtClean="0">
                <a:latin typeface="Arial" panose="020B0604020202020204" pitchFamily="34" charset="0"/>
              </a:rPr>
              <a:t>The add a deferred task, call queue_work(), which will add a work item (fn, args) to a queue</a:t>
            </a:r>
            <a:endParaRPr lang="en-US" altLang="zh-CN" smtClean="0">
              <a:latin typeface="Arial" panose="020B0604020202020204" pitchFamily="34" charset="0"/>
            </a:endParaRPr>
          </a:p>
          <a:p>
            <a:endParaRPr lang="en-US" altLang="zh-CN" smtClean="0">
              <a:latin typeface="Arial" panose="020B0604020202020204" pitchFamily="34" charset="0"/>
            </a:endParaRPr>
          </a:p>
          <a:p>
            <a:r>
              <a:rPr lang="en-US" altLang="zh-CN" smtClean="0">
                <a:latin typeface="Arial" panose="020B0604020202020204" pitchFamily="34" charset="0"/>
              </a:rPr>
              <a:t>Kernel will create a thread, looping forever (until workqueue destroyed).  Each iteration will dequeue (fn, args), and run fn on args.</a:t>
            </a:r>
            <a:endParaRPr lang="en-US" altLang="zh-CN" smtClean="0">
              <a:latin typeface="Arial" panose="020B0604020202020204" pitchFamily="34" charset="0"/>
            </a:endParaRPr>
          </a:p>
          <a:p>
            <a:endParaRPr lang="en-US" altLang="zh-CN" smtClean="0">
              <a:latin typeface="Arial" panose="020B0604020202020204" pitchFamily="34" charset="0"/>
            </a:endParaRPr>
          </a:p>
          <a:p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D22A4FBF-5CA3-B746-B8A8-416E8F35CBC2}" type="slidenum">
              <a:rPr lang="zh-CN" altLang="en-US" sz="1200" b="0">
                <a:latin typeface="Times New Roman" panose="02020603050405020304" charset="0"/>
              </a:rPr>
            </a:fld>
            <a:endParaRPr lang="en-US" altLang="zh-CN" sz="1200" b="0">
              <a:latin typeface="Times New Roman" panose="02020603050405020304" charset="0"/>
            </a:endParaRPr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b="0" dirty="0" err="1" smtClean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arch_prctl</a:t>
            </a:r>
            <a:r>
              <a:rPr kumimoji="1" lang="en-US" altLang="zh-CN" sz="1200" b="0" dirty="0" smtClean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:</a:t>
            </a:r>
            <a:r>
              <a:rPr kumimoji="1" lang="zh-CN" altLang="en-US" sz="1200" b="0" dirty="0" smtClean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zh-CN" dirty="0" smtClean="0"/>
              <a:t>set architecture-specific thread state.</a:t>
            </a:r>
            <a:r>
              <a:rPr lang="zh-CN" altLang="en-US" dirty="0" smtClean="0"/>
              <a:t>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ARCH_SET_FS</a:t>
            </a:r>
            <a:r>
              <a:rPr lang="en-US" altLang="zh-CN" dirty="0" smtClean="0"/>
              <a:t> Set the 64-bit base for the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</a:t>
            </a:r>
            <a:r>
              <a:rPr lang="en-US" altLang="zh-CN" dirty="0" smtClean="0"/>
              <a:t> register to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</a:t>
            </a:r>
            <a:r>
              <a:rPr lang="en-US" altLang="zh-CN" dirty="0" smtClean="0"/>
              <a:t>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7F6E-C39A-AB4E-8930-83723449EF7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24600"/>
            <a:ext cx="38862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E046FCE-4B82-AF4D-9E4A-D37C81C7706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E7FC8-D600-B146-BD60-E8C3D9C1642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4911A-08D5-C549-A319-21F36147472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 panose="020B0604030504040204"/>
          <a:ea typeface="+mj-ea"/>
          <a:cs typeface="Tahoma" panose="020B0604030504040204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022475"/>
            <a:ext cx="9144000" cy="1470025"/>
          </a:xfrm>
        </p:spPr>
        <p:txBody>
          <a:bodyPr anchor="b">
            <a:normAutofit/>
          </a:bodyPr>
          <a:lstStyle/>
          <a:p>
            <a:r>
              <a:rPr lang="en-US" altLang="zh-CN" sz="4800" dirty="0" smtClean="0"/>
              <a:t>System Calls</a:t>
            </a:r>
            <a:endParaRPr kumimoji="0" lang="en-US" altLang="zh-CN" sz="4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0" lang="en-US" altLang="zh-CN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Yubin</a:t>
            </a:r>
            <a:r>
              <a:rPr kumimoji="0"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Xia</a:t>
            </a:r>
            <a:endParaRPr kumimoji="0" lang="en-US" altLang="zh-CN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IPADS, SJTU</a:t>
            </a:r>
            <a:endParaRPr kumimoji="0"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2" name="TextBox 3"/>
          <p:cNvSpPr txBox="1">
            <a:spLocks noChangeArrowheads="1"/>
          </p:cNvSpPr>
          <p:nvPr/>
        </p:nvSpPr>
        <p:spPr bwMode="auto">
          <a:xfrm>
            <a:off x="557213" y="6000750"/>
            <a:ext cx="7943850" cy="646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r>
              <a:rPr kumimoji="0" lang="en-US" altLang="zh-TW" sz="1800" dirty="0"/>
              <a:t>ACKs: Some slides are adapted from the textbook’s original slides and </a:t>
            </a:r>
            <a:r>
              <a:rPr kumimoji="0" lang="en-US" altLang="zh-CN" sz="1800" dirty="0" err="1" smtClean="0"/>
              <a:t>F</a:t>
            </a:r>
            <a:r>
              <a:rPr kumimoji="0" lang="en-US" altLang="zh-TW" sz="1800" dirty="0" err="1" smtClean="0"/>
              <a:t>rans’s</a:t>
            </a:r>
            <a:r>
              <a:rPr kumimoji="0" lang="en-US" altLang="zh-TW" sz="1800" dirty="0" smtClean="0"/>
              <a:t> </a:t>
            </a:r>
            <a:r>
              <a:rPr kumimoji="0" lang="en-US" altLang="zh-TW" sz="1800" dirty="0" err="1"/>
              <a:t>os</a:t>
            </a:r>
            <a:r>
              <a:rPr kumimoji="0" lang="en-US" altLang="zh-TW" sz="1800" dirty="0"/>
              <a:t> course notes</a:t>
            </a:r>
            <a:endParaRPr kumimoji="0" lang="zh-TW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Interrupt Stack</a:t>
            </a:r>
            <a:endParaRPr lang="en-US" altLang="zh-CN" dirty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When an interrupt occurs, what stack is used?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Exceptions: The </a:t>
            </a:r>
            <a:r>
              <a:rPr lang="en-US" altLang="zh-CN" sz="2000" i="1" dirty="0"/>
              <a:t>kernel stack </a:t>
            </a:r>
            <a:r>
              <a:rPr lang="en-US" altLang="zh-CN" sz="2000" dirty="0"/>
              <a:t>of the current process, whatever it is, is used  (</a:t>
            </a:r>
            <a:r>
              <a:rPr lang="en-US" altLang="zh-CN" sz="2000" dirty="0" smtClean="0"/>
              <a:t>There’s </a:t>
            </a:r>
            <a:r>
              <a:rPr lang="en-US" altLang="zh-CN" sz="2000" dirty="0"/>
              <a:t>always some process running — the </a:t>
            </a:r>
            <a:r>
              <a:rPr lang="zh-CN" altLang="en-US" sz="2000" dirty="0"/>
              <a:t>“</a:t>
            </a:r>
            <a:r>
              <a:rPr lang="en-US" altLang="zh-CN" sz="2000" dirty="0"/>
              <a:t>idle</a:t>
            </a:r>
            <a:r>
              <a:rPr lang="zh-CN" altLang="en-US" sz="2000" dirty="0"/>
              <a:t>”</a:t>
            </a:r>
            <a:r>
              <a:rPr lang="en-US" altLang="zh-CN" sz="2000" dirty="0"/>
              <a:t> process, if nothing else)</a:t>
            </a:r>
            <a:endParaRPr lang="en-US" altLang="zh-CN" sz="2000" dirty="0"/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Interrupts: hard IRQ stack (1 per processor)</a:t>
            </a:r>
            <a:endParaRPr lang="en-US" altLang="zh-CN" sz="2000" dirty="0"/>
          </a:p>
          <a:p>
            <a:pPr lvl="1">
              <a:lnSpc>
                <a:spcPct val="120000"/>
              </a:lnSpc>
            </a:pPr>
            <a:r>
              <a:rPr lang="en-US" altLang="zh-CN" sz="2000" dirty="0" err="1"/>
              <a:t>SoftIRQs</a:t>
            </a:r>
            <a:r>
              <a:rPr lang="en-US" altLang="zh-CN" sz="2000" dirty="0"/>
              <a:t>: soft IRQ stack (1 per processor)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These stacks are configured in the IDT and TSS at boot time by the kernel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Top </a:t>
            </a:r>
            <a:r>
              <a:rPr lang="en-US" altLang="zh-CN" dirty="0"/>
              <a:t>and </a:t>
            </a:r>
            <a:r>
              <a:rPr lang="en-US" altLang="zh-CN" dirty="0" smtClean="0"/>
              <a:t>Bottom Halves</a:t>
            </a:r>
            <a:endParaRPr lang="en-US" altLang="zh-CN" dirty="0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411663"/>
          </a:xfrm>
        </p:spPr>
        <p:txBody>
          <a:bodyPr/>
          <a:lstStyle/>
          <a:p>
            <a:r>
              <a:rPr lang="en-US" altLang="zh-CN" dirty="0" smtClean="0"/>
              <a:t>Top-half</a:t>
            </a:r>
            <a:r>
              <a:rPr lang="en-US" altLang="zh-CN" dirty="0"/>
              <a:t>: do minimum work and return (ISR)</a:t>
            </a:r>
            <a:endParaRPr lang="en-US" altLang="zh-CN" dirty="0"/>
          </a:p>
          <a:p>
            <a:r>
              <a:rPr lang="en-US" altLang="zh-CN" dirty="0"/>
              <a:t>Bottom-half: deferred processing (</a:t>
            </a:r>
            <a:r>
              <a:rPr lang="en-US" altLang="zh-CN" dirty="0" err="1"/>
              <a:t>softirqs</a:t>
            </a:r>
            <a:r>
              <a:rPr lang="en-US" altLang="zh-CN" dirty="0"/>
              <a:t>, </a:t>
            </a:r>
            <a:r>
              <a:rPr lang="en-US" altLang="zh-CN" dirty="0" err="1"/>
              <a:t>tasklets</a:t>
            </a:r>
            <a:r>
              <a:rPr lang="en-US" altLang="zh-CN" dirty="0"/>
              <a:t>, </a:t>
            </a:r>
            <a:r>
              <a:rPr lang="en-US" altLang="zh-CN" dirty="0" err="1"/>
              <a:t>workqueues</a:t>
            </a:r>
            <a:r>
              <a:rPr lang="en-US" altLang="zh-CN" dirty="0"/>
              <a:t>, kernel threads)</a:t>
            </a:r>
            <a:endParaRPr lang="en-US" altLang="zh-CN" i="1" dirty="0"/>
          </a:p>
        </p:txBody>
      </p:sp>
      <p:sp>
        <p:nvSpPr>
          <p:cNvPr id="140292" name="Rectangle 6"/>
          <p:cNvSpPr>
            <a:spLocks noChangeArrowheads="1"/>
          </p:cNvSpPr>
          <p:nvPr/>
        </p:nvSpPr>
        <p:spPr bwMode="auto">
          <a:xfrm>
            <a:off x="3716977" y="3705596"/>
            <a:ext cx="1752600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Top half</a:t>
            </a:r>
            <a:endParaRPr lang="en-US" altLang="zh-CN" sz="2400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0293" name="Rectangle 12"/>
          <p:cNvSpPr>
            <a:spLocks noChangeArrowheads="1"/>
          </p:cNvSpPr>
          <p:nvPr/>
        </p:nvSpPr>
        <p:spPr bwMode="auto">
          <a:xfrm>
            <a:off x="2066208" y="4855888"/>
            <a:ext cx="996487" cy="46166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softirq</a:t>
            </a:r>
            <a:endParaRPr lang="en-US" altLang="zh-CN" sz="2400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0294" name="Rectangle 13"/>
          <p:cNvSpPr>
            <a:spLocks noChangeArrowheads="1"/>
          </p:cNvSpPr>
          <p:nvPr/>
        </p:nvSpPr>
        <p:spPr bwMode="auto">
          <a:xfrm>
            <a:off x="609453" y="4855888"/>
            <a:ext cx="1022335" cy="46166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tasklet</a:t>
            </a:r>
            <a:endParaRPr lang="en-US" altLang="zh-CN" sz="2400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0295" name="Rectangle 14"/>
          <p:cNvSpPr>
            <a:spLocks noChangeArrowheads="1"/>
          </p:cNvSpPr>
          <p:nvPr/>
        </p:nvSpPr>
        <p:spPr bwMode="auto">
          <a:xfrm>
            <a:off x="3455525" y="4874938"/>
            <a:ext cx="1605578" cy="46166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workqueue</a:t>
            </a:r>
            <a:endParaRPr lang="en-US" altLang="zh-CN" sz="2400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0296" name="Line 17"/>
          <p:cNvSpPr>
            <a:spLocks noChangeShapeType="1"/>
          </p:cNvSpPr>
          <p:nvPr/>
        </p:nvSpPr>
        <p:spPr bwMode="auto">
          <a:xfrm flipH="1">
            <a:off x="1507177" y="4486646"/>
            <a:ext cx="6324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0297" name="Rectangle 14"/>
          <p:cNvSpPr>
            <a:spLocks noChangeArrowheads="1"/>
          </p:cNvSpPr>
          <p:nvPr/>
        </p:nvSpPr>
        <p:spPr bwMode="auto">
          <a:xfrm>
            <a:off x="5378499" y="4874938"/>
            <a:ext cx="1874431" cy="46166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kernel thread</a:t>
            </a:r>
            <a:endParaRPr lang="en-US" altLang="zh-CN" sz="2400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0299" name="Text Box 16"/>
          <p:cNvSpPr txBox="1">
            <a:spLocks noChangeArrowheads="1"/>
          </p:cNvSpPr>
          <p:nvPr/>
        </p:nvSpPr>
        <p:spPr bwMode="auto">
          <a:xfrm>
            <a:off x="7679377" y="4658096"/>
            <a:ext cx="1219200" cy="83099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400" dirty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Bottom half</a:t>
            </a:r>
            <a:endParaRPr lang="en-US" altLang="zh-CN" sz="2400" dirty="0"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Top Half: Do it Now</a:t>
            </a:r>
            <a:r>
              <a:rPr kumimoji="1" lang="en-US" altLang="zh-CN" dirty="0" smtClean="0"/>
              <a:t>!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200" dirty="0"/>
              <a:t>Perform minimal, common functions: saving registers, unmasking other interrupts.  Eventually, undoes that: restores registers, returns to previous context.</a:t>
            </a:r>
            <a:endParaRPr lang="en-US" altLang="zh-CN" sz="2200" dirty="0"/>
          </a:p>
          <a:p>
            <a:r>
              <a:rPr lang="en-US" altLang="zh-CN" sz="2200" dirty="0"/>
              <a:t>Most important: call proper interrupt handler provided in device drivers (C program)</a:t>
            </a:r>
            <a:endParaRPr lang="en-US" altLang="zh-CN" sz="2200" dirty="0"/>
          </a:p>
          <a:p>
            <a:r>
              <a:rPr lang="en-US" altLang="zh-CN" sz="2200" dirty="0"/>
              <a:t>Typically queue the request and set a flag for deferred processing</a:t>
            </a:r>
            <a:endParaRPr lang="en-US" altLang="zh-CN" sz="22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905000" y="4419600"/>
            <a:ext cx="1752600" cy="476250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latin typeface="+mn-lt"/>
              </a:rPr>
              <a:t>Top half</a:t>
            </a:r>
            <a:endParaRPr lang="en-US" altLang="zh-CN">
              <a:latin typeface="+mn-lt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205691" y="4426892"/>
            <a:ext cx="999568" cy="461665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latin typeface="+mn-lt"/>
              </a:rPr>
              <a:t>softirq</a:t>
            </a:r>
            <a:endParaRPr lang="en-US" altLang="zh-CN">
              <a:latin typeface="+mn-lt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3733800" y="5486400"/>
            <a:ext cx="152400" cy="457200"/>
          </a:xfrm>
          <a:prstGeom prst="rect">
            <a:avLst/>
          </a:prstGeom>
          <a:solidFill>
            <a:srgbClr val="FFFF00"/>
          </a:solidFill>
          <a:ln w="19050" algn="ctr">
            <a:solidFill>
              <a:schemeClr val="tx1"/>
            </a:solidFill>
            <a:miter lim="800000"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>
              <a:latin typeface="+mn-lt"/>
            </a:endParaRP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3886200" y="5486400"/>
            <a:ext cx="152400" cy="457200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>
              <a:latin typeface="+mn-lt"/>
            </a:endParaRPr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4038600" y="5486400"/>
            <a:ext cx="152400" cy="457200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>
              <a:latin typeface="+mn-lt"/>
            </a:endParaRPr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4191000" y="5486400"/>
            <a:ext cx="152400" cy="457200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>
              <a:latin typeface="+mn-lt"/>
            </a:endParaRP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4343400" y="5486400"/>
            <a:ext cx="152400" cy="457200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>
              <a:latin typeface="+mn-lt"/>
            </a:endParaRPr>
          </a:p>
        </p:txBody>
      </p:sp>
      <p:sp>
        <p:nvSpPr>
          <p:cNvPr id="11" name="Line 20"/>
          <p:cNvSpPr>
            <a:spLocks noChangeShapeType="1"/>
          </p:cNvSpPr>
          <p:nvPr/>
        </p:nvSpPr>
        <p:spPr bwMode="auto">
          <a:xfrm>
            <a:off x="2971800" y="4953000"/>
            <a:ext cx="6858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2971800" y="6096000"/>
            <a:ext cx="19934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+mn-lt"/>
              </a:rPr>
              <a:t>Softirq flag = 0</a:t>
            </a:r>
            <a:endParaRPr lang="en-US" altLang="zh-CN">
              <a:latin typeface="+mn-lt"/>
            </a:endParaRPr>
          </a:p>
        </p:txBody>
      </p:sp>
      <p:sp>
        <p:nvSpPr>
          <p:cNvPr id="13" name="Text Box 23"/>
          <p:cNvSpPr txBox="1">
            <a:spLocks noChangeArrowheads="1"/>
          </p:cNvSpPr>
          <p:nvPr/>
        </p:nvSpPr>
        <p:spPr bwMode="auto">
          <a:xfrm>
            <a:off x="2971800" y="6096000"/>
            <a:ext cx="19934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+mn-lt"/>
              </a:rPr>
              <a:t>Softirq flag = 1</a:t>
            </a:r>
            <a:endParaRPr lang="en-US" altLang="zh-CN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31938"/>
            <a:ext cx="8229600" cy="3040062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Mechanisms to defer work to later:</a:t>
            </a:r>
            <a:endParaRPr lang="en-US" altLang="zh-CN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/>
            <a:r>
              <a:rPr lang="en-US" altLang="zh-CN" i="1">
                <a:solidFill>
                  <a:schemeClr val="accent2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softirqs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/>
            <a:r>
              <a:rPr lang="en-US" altLang="zh-CN" i="1">
                <a:solidFill>
                  <a:schemeClr val="accent2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tasklets</a:t>
            </a:r>
            <a:r>
              <a:rPr lang="en-US" altLang="zh-CN" i="1"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(built on top of softirqs)</a:t>
            </a:r>
            <a:endParaRPr lang="en-US" altLang="zh-CN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/>
            <a:r>
              <a:rPr lang="en-US" altLang="zh-CN" i="1">
                <a:solidFill>
                  <a:schemeClr val="accent2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work queues</a:t>
            </a:r>
            <a:endParaRPr lang="en-US" altLang="zh-CN" i="1">
              <a:solidFill>
                <a:schemeClr val="accent2"/>
              </a:solidFill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/>
            <a:r>
              <a:rPr lang="en-US" altLang="zh-CN" i="1">
                <a:solidFill>
                  <a:schemeClr val="accent2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kernel threads</a:t>
            </a:r>
            <a:endParaRPr lang="en-US" altLang="zh-CN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  <a:cs typeface="宋体" panose="02010600030101010101" pitchFamily="2" charset="-122"/>
              </a:rPr>
              <a:t>All can be interrupted</a:t>
            </a:r>
            <a:endParaRPr lang="en-US" altLang="zh-CN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38609" name="Rectangle 17"/>
          <p:cNvSpPr>
            <a:spLocks noChangeArrowheads="1"/>
          </p:cNvSpPr>
          <p:nvPr/>
        </p:nvSpPr>
        <p:spPr bwMode="auto">
          <a:xfrm>
            <a:off x="1143000" y="-87312"/>
            <a:ext cx="7543800" cy="12954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 algn="ctr" defTabSz="914400">
              <a:spcBef>
                <a:spcPct val="0"/>
              </a:spcBef>
            </a:pPr>
            <a:r>
              <a:rPr kumimoji="1" lang="en-US" altLang="zh-CN" sz="4000" b="1" dirty="0">
                <a:solidFill>
                  <a:srgbClr val="3366FF"/>
                </a:solidFill>
                <a:latin typeface="Tahoma" panose="020B0604030504040204"/>
                <a:ea typeface="+mj-ea"/>
                <a:cs typeface="Tahoma" panose="020B0604030504040204"/>
              </a:rPr>
              <a:t>Bottom Half: Do it Later!</a:t>
            </a:r>
            <a:endParaRPr kumimoji="1" lang="en-US" altLang="zh-CN" sz="4000" b="1" dirty="0">
              <a:solidFill>
                <a:srgbClr val="3366FF"/>
              </a:solidFill>
              <a:latin typeface="Tahoma" panose="020B0604030504040204"/>
              <a:ea typeface="+mj-ea"/>
              <a:cs typeface="Tahoma" panose="020B0604030504040204"/>
            </a:endParaRPr>
          </a:p>
        </p:txBody>
      </p:sp>
      <p:sp>
        <p:nvSpPr>
          <p:cNvPr id="238610" name="Rectangle 6"/>
          <p:cNvSpPr>
            <a:spLocks noChangeArrowheads="1"/>
          </p:cNvSpPr>
          <p:nvPr/>
        </p:nvSpPr>
        <p:spPr bwMode="auto">
          <a:xfrm>
            <a:off x="3657600" y="4762500"/>
            <a:ext cx="1752600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Top half</a:t>
            </a:r>
            <a:endParaRPr lang="en-US" altLang="zh-CN" sz="2400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38611" name="Rectangle 12"/>
          <p:cNvSpPr>
            <a:spLocks noChangeArrowheads="1"/>
          </p:cNvSpPr>
          <p:nvPr/>
        </p:nvSpPr>
        <p:spPr bwMode="auto">
          <a:xfrm>
            <a:off x="2006831" y="5912792"/>
            <a:ext cx="996487" cy="46166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softirq</a:t>
            </a:r>
            <a:endParaRPr lang="en-US" altLang="zh-CN" sz="2400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38612" name="Rectangle 13"/>
          <p:cNvSpPr>
            <a:spLocks noChangeArrowheads="1"/>
          </p:cNvSpPr>
          <p:nvPr/>
        </p:nvSpPr>
        <p:spPr bwMode="auto">
          <a:xfrm>
            <a:off x="550076" y="5912792"/>
            <a:ext cx="1022335" cy="46166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tasklet</a:t>
            </a:r>
            <a:endParaRPr lang="en-US" altLang="zh-CN" sz="2400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38613" name="Rectangle 14"/>
          <p:cNvSpPr>
            <a:spLocks noChangeArrowheads="1"/>
          </p:cNvSpPr>
          <p:nvPr/>
        </p:nvSpPr>
        <p:spPr bwMode="auto">
          <a:xfrm>
            <a:off x="3396148" y="5931842"/>
            <a:ext cx="1605578" cy="46166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workqueue</a:t>
            </a:r>
            <a:endParaRPr lang="en-US" altLang="zh-CN" sz="2400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38614" name="Line 17"/>
          <p:cNvSpPr>
            <a:spLocks noChangeShapeType="1"/>
          </p:cNvSpPr>
          <p:nvPr/>
        </p:nvSpPr>
        <p:spPr bwMode="auto">
          <a:xfrm flipH="1">
            <a:off x="1447800" y="5543550"/>
            <a:ext cx="6324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8615" name="Rectangle 14"/>
          <p:cNvSpPr>
            <a:spLocks noChangeArrowheads="1"/>
          </p:cNvSpPr>
          <p:nvPr/>
        </p:nvSpPr>
        <p:spPr bwMode="auto">
          <a:xfrm>
            <a:off x="5319122" y="5931842"/>
            <a:ext cx="1874431" cy="46166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ea typeface="宋体" panose="02010600030101010101" pitchFamily="2" charset="-122"/>
                <a:cs typeface="宋体" panose="02010600030101010101" pitchFamily="2" charset="-122"/>
              </a:rPr>
              <a:t>kernel thread</a:t>
            </a:r>
            <a:endParaRPr lang="en-US" altLang="zh-CN" sz="2400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38616" name="Text Box 16"/>
          <p:cNvSpPr txBox="1">
            <a:spLocks noChangeArrowheads="1"/>
          </p:cNvSpPr>
          <p:nvPr/>
        </p:nvSpPr>
        <p:spPr bwMode="auto">
          <a:xfrm>
            <a:off x="7620000" y="5715000"/>
            <a:ext cx="1219200" cy="83099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40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Bottom half</a:t>
            </a:r>
            <a:endParaRPr lang="en-US" altLang="zh-CN" sz="2400"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Softirqs</a:t>
            </a:r>
            <a:endParaRPr lang="en-US" altLang="zh-CN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600" b="1"/>
              <a:t>Statically</a:t>
            </a:r>
            <a:r>
              <a:rPr lang="en-US" altLang="zh-CN" sz="2600"/>
              <a:t> allocated: specified at kernel compile time</a:t>
            </a:r>
            <a:endParaRPr lang="en-US" altLang="zh-CN" sz="2600"/>
          </a:p>
          <a:p>
            <a:r>
              <a:rPr lang="en-US" altLang="zh-CN" sz="2600"/>
              <a:t>Limited number:</a:t>
            </a:r>
            <a:endParaRPr lang="en-US" altLang="zh-CN" sz="2600"/>
          </a:p>
          <a:p>
            <a:pPr>
              <a:buFont typeface="Wingdings" panose="05000000000000000000" charset="0"/>
              <a:buNone/>
            </a:pPr>
            <a:r>
              <a:rPr lang="en-US" altLang="zh-CN" sz="2600" i="1"/>
              <a:t>	Priority 	Type</a:t>
            </a:r>
            <a:endParaRPr lang="en-US" altLang="zh-CN" sz="2600" i="1"/>
          </a:p>
          <a:p>
            <a:pPr>
              <a:buFont typeface="Wingdings" panose="05000000000000000000" charset="0"/>
              <a:buNone/>
            </a:pPr>
            <a:r>
              <a:rPr lang="en-US" altLang="zh-CN" sz="2600"/>
              <a:t>	0 		High-priority tasklets</a:t>
            </a:r>
            <a:endParaRPr lang="en-US" altLang="zh-CN" sz="2600"/>
          </a:p>
          <a:p>
            <a:pPr>
              <a:buFont typeface="Wingdings" panose="05000000000000000000" charset="0"/>
              <a:buNone/>
            </a:pPr>
            <a:r>
              <a:rPr lang="en-US" altLang="zh-CN" sz="2600"/>
              <a:t>	1 		Timer interrupts</a:t>
            </a:r>
            <a:endParaRPr lang="en-US" altLang="zh-CN" sz="2600"/>
          </a:p>
          <a:p>
            <a:pPr>
              <a:buFont typeface="Wingdings" panose="05000000000000000000" charset="0"/>
              <a:buNone/>
            </a:pPr>
            <a:r>
              <a:rPr lang="en-US" altLang="zh-CN" sz="2600"/>
              <a:t>	2 		Network transmission</a:t>
            </a:r>
            <a:endParaRPr lang="en-US" altLang="zh-CN" sz="2600"/>
          </a:p>
          <a:p>
            <a:pPr>
              <a:buFont typeface="Wingdings" panose="05000000000000000000" charset="0"/>
              <a:buNone/>
            </a:pPr>
            <a:r>
              <a:rPr lang="en-US" altLang="zh-CN" sz="2600"/>
              <a:t>	3 		Network reception</a:t>
            </a:r>
            <a:endParaRPr lang="en-US" altLang="zh-CN" sz="2600"/>
          </a:p>
          <a:p>
            <a:pPr>
              <a:buFont typeface="Wingdings" panose="05000000000000000000" charset="0"/>
              <a:buNone/>
            </a:pPr>
            <a:r>
              <a:rPr lang="en-US" altLang="zh-CN" sz="2600"/>
              <a:t>	4 		Block devices</a:t>
            </a:r>
            <a:endParaRPr lang="en-US" altLang="zh-CN" sz="2600"/>
          </a:p>
          <a:p>
            <a:pPr>
              <a:buFont typeface="Wingdings" panose="05000000000000000000" charset="0"/>
              <a:buNone/>
            </a:pPr>
            <a:r>
              <a:rPr lang="en-US" altLang="zh-CN" sz="2600"/>
              <a:t>	5 		Regular tasklets</a:t>
            </a:r>
            <a:endParaRPr lang="en-US" altLang="zh-CN" sz="2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When Do Softirqs Run?</a:t>
            </a:r>
            <a:endParaRPr lang="en-US" altLang="zh-CN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475040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sz="2600" dirty="0"/>
              <a:t>Run at various points by the kernel:</a:t>
            </a:r>
            <a:endParaRPr lang="en-US" altLang="zh-CN" sz="2600" dirty="0"/>
          </a:p>
          <a:p>
            <a:pPr lvl="1">
              <a:lnSpc>
                <a:spcPct val="120000"/>
              </a:lnSpc>
            </a:pPr>
            <a:r>
              <a:rPr lang="en-US" altLang="zh-CN" sz="2200" dirty="0"/>
              <a:t>After system calls</a:t>
            </a:r>
            <a:endParaRPr lang="en-US" altLang="zh-CN" sz="2200" dirty="0"/>
          </a:p>
          <a:p>
            <a:pPr lvl="1">
              <a:lnSpc>
                <a:spcPct val="120000"/>
              </a:lnSpc>
            </a:pPr>
            <a:r>
              <a:rPr lang="en-US" altLang="zh-CN" sz="2200" dirty="0"/>
              <a:t>After exceptions</a:t>
            </a:r>
            <a:endParaRPr lang="en-US" altLang="zh-CN" sz="2200" dirty="0"/>
          </a:p>
          <a:p>
            <a:pPr lvl="1">
              <a:lnSpc>
                <a:spcPct val="120000"/>
              </a:lnSpc>
            </a:pPr>
            <a:r>
              <a:rPr lang="en-US" altLang="zh-CN" sz="2200" dirty="0"/>
              <a:t>After interrupts (top halves/IRQs, including the timer </a:t>
            </a:r>
            <a:r>
              <a:rPr lang="en-US" altLang="zh-CN" sz="2200" dirty="0" err="1"/>
              <a:t>intr</a:t>
            </a:r>
            <a:r>
              <a:rPr lang="en-US" altLang="zh-CN" sz="2200" dirty="0"/>
              <a:t>)</a:t>
            </a:r>
            <a:endParaRPr lang="en-US" altLang="zh-CN" sz="2200" dirty="0"/>
          </a:p>
          <a:p>
            <a:pPr lvl="1">
              <a:lnSpc>
                <a:spcPct val="120000"/>
              </a:lnSpc>
            </a:pPr>
            <a:r>
              <a:rPr lang="en-US" altLang="zh-CN" sz="2200" dirty="0"/>
              <a:t>When the scheduler runs </a:t>
            </a:r>
            <a:r>
              <a:rPr lang="en-US" altLang="zh-CN" sz="2200" dirty="0" err="1"/>
              <a:t>ksoftirqd</a:t>
            </a:r>
            <a:endParaRPr lang="en-US" altLang="zh-CN" sz="2200" dirty="0"/>
          </a:p>
          <a:p>
            <a:pPr>
              <a:lnSpc>
                <a:spcPct val="120000"/>
              </a:lnSpc>
            </a:pPr>
            <a:r>
              <a:rPr lang="en-US" altLang="zh-CN" sz="2600" dirty="0" err="1"/>
              <a:t>Softirq</a:t>
            </a:r>
            <a:r>
              <a:rPr lang="en-US" altLang="zh-CN" sz="2600" dirty="0"/>
              <a:t> routines can be executed simultaneously on multiple CPUs:</a:t>
            </a:r>
            <a:endParaRPr lang="en-US" altLang="zh-CN" sz="2600" dirty="0"/>
          </a:p>
          <a:p>
            <a:pPr lvl="1">
              <a:lnSpc>
                <a:spcPct val="120000"/>
              </a:lnSpc>
            </a:pPr>
            <a:r>
              <a:rPr lang="en-US" altLang="zh-CN" sz="2200" dirty="0"/>
              <a:t>Code must be re-entrant</a:t>
            </a:r>
            <a:endParaRPr lang="en-US" altLang="zh-CN" sz="2200" dirty="0"/>
          </a:p>
          <a:p>
            <a:pPr lvl="1">
              <a:lnSpc>
                <a:spcPct val="120000"/>
              </a:lnSpc>
            </a:pPr>
            <a:r>
              <a:rPr lang="en-US" altLang="zh-CN" sz="2200" dirty="0"/>
              <a:t>Code must do its own locking as needed</a:t>
            </a:r>
            <a:endParaRPr lang="en-US" altLang="zh-CN" sz="2200" dirty="0"/>
          </a:p>
          <a:p>
            <a:pPr>
              <a:lnSpc>
                <a:spcPct val="120000"/>
              </a:lnSpc>
            </a:pPr>
            <a:r>
              <a:rPr lang="en-US" altLang="zh-CN" sz="2600" dirty="0"/>
              <a:t>Hardware interrupts </a:t>
            </a:r>
            <a:r>
              <a:rPr lang="en-US" altLang="zh-CN" sz="2600" dirty="0" smtClean="0"/>
              <a:t>are always </a:t>
            </a:r>
            <a:r>
              <a:rPr lang="en-US" altLang="zh-CN" sz="2600" dirty="0"/>
              <a:t>enabled when </a:t>
            </a:r>
            <a:r>
              <a:rPr lang="en-US" altLang="zh-CN" sz="2600" dirty="0" err="1"/>
              <a:t>softirqs</a:t>
            </a:r>
            <a:r>
              <a:rPr lang="en-US" altLang="zh-CN" sz="2600" dirty="0"/>
              <a:t> are </a:t>
            </a:r>
            <a:r>
              <a:rPr lang="en-US" altLang="zh-CN" sz="2600" dirty="0" smtClean="0"/>
              <a:t>running</a:t>
            </a:r>
            <a:endParaRPr lang="en-US" altLang="zh-CN" sz="2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Rescheduling Softirqs</a:t>
            </a:r>
            <a:endParaRPr lang="en-US" altLang="zh-CN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A </a:t>
            </a:r>
            <a:r>
              <a:rPr lang="en-US" altLang="zh-CN" dirty="0" err="1"/>
              <a:t>softirq</a:t>
            </a:r>
            <a:r>
              <a:rPr lang="en-US" altLang="zh-CN" dirty="0"/>
              <a:t> routine can reschedule itself</a:t>
            </a:r>
            <a:endParaRPr lang="en-US" altLang="zh-CN" dirty="0"/>
          </a:p>
          <a:p>
            <a:pPr lvl="1"/>
            <a:r>
              <a:rPr lang="en-US" altLang="zh-CN" dirty="0" smtClean="0"/>
              <a:t>i.e., raise one </a:t>
            </a:r>
            <a:r>
              <a:rPr lang="en-US" altLang="zh-CN" dirty="0" err="1" smtClean="0"/>
              <a:t>softirq</a:t>
            </a:r>
            <a:r>
              <a:rPr lang="en-US" altLang="zh-CN" dirty="0" smtClean="0"/>
              <a:t> when handling a </a:t>
            </a:r>
            <a:r>
              <a:rPr lang="en-US" altLang="zh-CN" dirty="0" err="1" smtClean="0"/>
              <a:t>softirq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Problem</a:t>
            </a:r>
            <a:r>
              <a:rPr lang="en-US" altLang="zh-CN" dirty="0"/>
              <a:t>: while processing one </a:t>
            </a:r>
            <a:r>
              <a:rPr lang="en-US" altLang="zh-CN" dirty="0" err="1"/>
              <a:t>softirq</a:t>
            </a:r>
            <a:r>
              <a:rPr lang="en-US" altLang="zh-CN" dirty="0"/>
              <a:t>, another is </a:t>
            </a:r>
            <a:r>
              <a:rPr lang="en-US" altLang="zh-CN" dirty="0" smtClean="0"/>
              <a:t>raised.  Process </a:t>
            </a:r>
            <a:r>
              <a:rPr lang="en-US" altLang="zh-CN" dirty="0"/>
              <a:t>it?</a:t>
            </a:r>
            <a:endParaRPr lang="en-US" altLang="zh-CN" dirty="0"/>
          </a:p>
          <a:p>
            <a:pPr lvl="1"/>
            <a:r>
              <a:rPr lang="en-US" altLang="zh-CN" dirty="0"/>
              <a:t>No </a:t>
            </a:r>
            <a:r>
              <a:rPr lang="en-US" altLang="zh-CN" dirty="0" smtClean="0"/>
              <a:t>-&gt; </a:t>
            </a:r>
            <a:r>
              <a:rPr lang="en-US" altLang="zh-CN" dirty="0"/>
              <a:t>long delay for new </a:t>
            </a:r>
            <a:r>
              <a:rPr lang="en-US" altLang="zh-CN" dirty="0" err="1"/>
              <a:t>irq</a:t>
            </a:r>
            <a:endParaRPr lang="en-US" altLang="zh-CN" dirty="0"/>
          </a:p>
          <a:p>
            <a:pPr lvl="1"/>
            <a:r>
              <a:rPr lang="en-US" altLang="zh-CN" dirty="0"/>
              <a:t>Always </a:t>
            </a:r>
            <a:r>
              <a:rPr lang="en-US" altLang="zh-CN" dirty="0" smtClean="0"/>
              <a:t>-&gt; </a:t>
            </a:r>
            <a:r>
              <a:rPr lang="en-US" altLang="zh-CN" dirty="0"/>
              <a:t>starve user program when long </a:t>
            </a:r>
            <a:r>
              <a:rPr lang="en-US" altLang="zh-CN" dirty="0" err="1"/>
              <a:t>softirq</a:t>
            </a:r>
            <a:r>
              <a:rPr lang="en-US" altLang="zh-CN" dirty="0"/>
              <a:t> burst</a:t>
            </a:r>
            <a:endParaRPr lang="en-US" altLang="zh-CN" dirty="0"/>
          </a:p>
          <a:p>
            <a:pPr lvl="1"/>
            <a:r>
              <a:rPr lang="en-US" altLang="zh-CN" dirty="0" err="1"/>
              <a:t>Livelock</a:t>
            </a:r>
            <a:r>
              <a:rPr lang="en-US" altLang="zh-CN" dirty="0"/>
              <a:t>!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Solution: Quota + dedicated context </a:t>
            </a:r>
            <a:r>
              <a:rPr lang="en-US" altLang="zh-CN" dirty="0" err="1">
                <a:latin typeface="Courier New" panose="02070309020205020404" charset="0"/>
                <a:cs typeface="Courier New" panose="02070309020205020404" charset="0"/>
              </a:rPr>
              <a:t>ksoftirqd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Softirq</a:t>
            </a:r>
            <a:r>
              <a:rPr lang="en-US" altLang="zh-CN" dirty="0" smtClean="0"/>
              <a:t> </a:t>
            </a:r>
            <a:r>
              <a:rPr lang="en-US" altLang="zh-CN" dirty="0"/>
              <a:t>scheduler only runs a limited number of requests at a time</a:t>
            </a:r>
            <a:endParaRPr lang="en-US" altLang="zh-CN" dirty="0"/>
          </a:p>
          <a:p>
            <a:pPr lvl="1"/>
            <a:r>
              <a:rPr lang="en-US" altLang="zh-CN" dirty="0"/>
              <a:t>The rest are executed by a kernel thread, </a:t>
            </a:r>
            <a:r>
              <a:rPr lang="en-US" altLang="zh-CN" dirty="0" err="1">
                <a:latin typeface="Courier New" panose="02070309020205020404" charset="0"/>
                <a:cs typeface="Courier New" panose="02070309020205020404" charset="0"/>
              </a:rPr>
              <a:t>ksoftirqd</a:t>
            </a:r>
            <a:r>
              <a:rPr lang="en-US" altLang="zh-CN" dirty="0"/>
              <a:t>, which competes with user processes for CPU </a:t>
            </a:r>
            <a:r>
              <a:rPr lang="en-US" altLang="zh-CN" dirty="0" smtClean="0"/>
              <a:t>time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latin typeface="Courier New" panose="02070309020205020404" charset="0"/>
                <a:cs typeface="Courier New" panose="02070309020205020404" charset="0"/>
              </a:rPr>
              <a:t>Ksoftirqd</a:t>
            </a:r>
            <a:r>
              <a:rPr lang="en-US" altLang="zh-CN" dirty="0" smtClean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en-US" altLang="zh-CN" sz="2500" dirty="0"/>
              <a:t>subject to scheduling, as user process</a:t>
            </a:r>
            <a:endParaRPr lang="en-US" altLang="zh-CN" sz="2500" dirty="0"/>
          </a:p>
        </p:txBody>
      </p:sp>
      <p:sp>
        <p:nvSpPr>
          <p:cNvPr id="2" name="矩形 1"/>
          <p:cNvSpPr/>
          <p:nvPr/>
        </p:nvSpPr>
        <p:spPr>
          <a:xfrm>
            <a:off x="3859305" y="3244334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urier New" panose="02070309020205020404" charset="0"/>
                <a:cs typeface="Courier New" panose="02070309020205020404" charset="0"/>
              </a:rPr>
              <a:t>ksoftirqd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Tasklets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Problem: softirq is static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>
              <a:lnSpc>
                <a:spcPct val="7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To add a new type of Softirq, need to convince Linus!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4">
              <a:lnSpc>
                <a:spcPct val="90000"/>
              </a:lnSpc>
            </a:pPr>
            <a:endParaRPr lang="en-US" altLang="zh-CN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Solution: tasklets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Built on top of softirq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New types are created and destroyed dynamically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Simplified for muliticore processing: at any time, only one tasklet among all of the same type can run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4">
              <a:lnSpc>
                <a:spcPct val="90000"/>
              </a:lnSpc>
            </a:pPr>
            <a:endParaRPr lang="en-US" altLang="zh-CN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Problem with softirq and tasklets: they have no process contexts either, thus cannot sleep</a:t>
            </a:r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Tasklets</a:t>
            </a:r>
            <a:endParaRPr lang="en-US" altLang="zh-CN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sz="2600" dirty="0" smtClean="0"/>
              <a:t>Can </a:t>
            </a:r>
            <a:r>
              <a:rPr lang="en-US" altLang="zh-CN" sz="2600" dirty="0"/>
              <a:t>be created and destroyed dynamically</a:t>
            </a:r>
            <a:endParaRPr lang="en-US" altLang="zh-CN" sz="2600" dirty="0"/>
          </a:p>
          <a:p>
            <a:pPr>
              <a:lnSpc>
                <a:spcPct val="120000"/>
              </a:lnSpc>
            </a:pPr>
            <a:r>
              <a:rPr lang="en-US" altLang="zh-CN" sz="2600" dirty="0"/>
              <a:t>Run on the CPU that scheduled it (cache affinity)</a:t>
            </a:r>
            <a:endParaRPr lang="en-US" altLang="zh-CN" sz="2600" dirty="0"/>
          </a:p>
          <a:p>
            <a:pPr>
              <a:lnSpc>
                <a:spcPct val="120000"/>
              </a:lnSpc>
            </a:pPr>
            <a:r>
              <a:rPr lang="en-US" altLang="zh-CN" sz="2600" dirty="0"/>
              <a:t>Individual </a:t>
            </a:r>
            <a:r>
              <a:rPr lang="en-US" altLang="zh-CN" sz="2600" dirty="0" err="1"/>
              <a:t>tasklets</a:t>
            </a:r>
            <a:r>
              <a:rPr lang="en-US" altLang="zh-CN" sz="2600" dirty="0"/>
              <a:t> are locked during execution; no problem about </a:t>
            </a:r>
            <a:r>
              <a:rPr lang="en-US" altLang="zh-CN" sz="2600" dirty="0" err="1"/>
              <a:t>re-entrancy</a:t>
            </a:r>
            <a:r>
              <a:rPr lang="en-US" altLang="zh-CN" sz="2600" dirty="0"/>
              <a:t>, and no need for locking by the code</a:t>
            </a:r>
            <a:endParaRPr lang="en-US" altLang="zh-CN" sz="2600" dirty="0"/>
          </a:p>
          <a:p>
            <a:pPr>
              <a:lnSpc>
                <a:spcPct val="120000"/>
              </a:lnSpc>
            </a:pPr>
            <a:r>
              <a:rPr lang="en-US" altLang="zh-CN" sz="2600" dirty="0" err="1"/>
              <a:t>Tasklets</a:t>
            </a:r>
            <a:r>
              <a:rPr lang="en-US" altLang="zh-CN" sz="2600" dirty="0"/>
              <a:t> can run in parallel on multiple CPUs</a:t>
            </a:r>
            <a:endParaRPr lang="en-US" altLang="zh-CN" sz="2600" dirty="0"/>
          </a:p>
          <a:p>
            <a:pPr lvl="1">
              <a:lnSpc>
                <a:spcPct val="120000"/>
              </a:lnSpc>
            </a:pPr>
            <a:r>
              <a:rPr lang="en-US" altLang="zh-CN" sz="2200" i="1" dirty="0"/>
              <a:t>Same</a:t>
            </a:r>
            <a:r>
              <a:rPr lang="en-US" altLang="zh-CN" sz="2200" dirty="0"/>
              <a:t> </a:t>
            </a:r>
            <a:r>
              <a:rPr lang="en-US" altLang="zh-CN" sz="2200" dirty="0" err="1"/>
              <a:t>tasklet</a:t>
            </a:r>
            <a:r>
              <a:rPr lang="en-US" altLang="zh-CN" sz="2200" dirty="0"/>
              <a:t> can only run on one CPU</a:t>
            </a:r>
            <a:endParaRPr lang="en-US" altLang="zh-CN" sz="2200" dirty="0"/>
          </a:p>
          <a:p>
            <a:pPr>
              <a:lnSpc>
                <a:spcPct val="120000"/>
              </a:lnSpc>
            </a:pPr>
            <a:r>
              <a:rPr lang="en-US" altLang="zh-CN" sz="2600" dirty="0"/>
              <a:t>Were once the preferred mechanism for most deferred activity, now changing</a:t>
            </a:r>
            <a:endParaRPr lang="en-US" altLang="zh-CN" sz="2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Trouble with Tasklets</a:t>
            </a:r>
            <a:endParaRPr lang="en-US" altLang="zh-CN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Hard to get right</a:t>
            </a:r>
            <a:endParaRPr lang="en-US" altLang="zh-CN"/>
          </a:p>
          <a:p>
            <a:r>
              <a:rPr lang="en-US" altLang="zh-CN"/>
              <a:t>One has to be careful about sleeping</a:t>
            </a:r>
            <a:endParaRPr lang="en-US" altLang="zh-CN"/>
          </a:p>
          <a:p>
            <a:r>
              <a:rPr lang="en-US" altLang="zh-CN"/>
              <a:t>They run at higher priority than other tasks in the systems</a:t>
            </a:r>
            <a:endParaRPr lang="en-US" altLang="zh-CN"/>
          </a:p>
          <a:p>
            <a:r>
              <a:rPr lang="en-US" altLang="zh-CN"/>
              <a:t>Can produce uncontrolled latency if coded badly</a:t>
            </a:r>
            <a:endParaRPr lang="en-US" altLang="zh-CN"/>
          </a:p>
          <a:p>
            <a:r>
              <a:rPr lang="en-US" altLang="zh-CN"/>
              <a:t>Ongoing discussion about eliminating tasklets</a:t>
            </a:r>
            <a:endParaRPr lang="en-US" altLang="zh-CN"/>
          </a:p>
          <a:p>
            <a:r>
              <a:rPr lang="en-US" altLang="zh-CN"/>
              <a:t>Will likely slowly fade over time</a:t>
            </a:r>
            <a:endParaRPr lang="en-US" altLang="zh-CN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Review: Exception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Work Queues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>
                <a:ea typeface="宋体" panose="02010600030101010101" pitchFamily="2" charset="-122"/>
              </a:rPr>
              <a:t>Softirqs</a:t>
            </a:r>
            <a:r>
              <a:rPr lang="en-US" altLang="zh-CN" dirty="0" smtClean="0">
                <a:ea typeface="宋体" panose="02010600030101010101" pitchFamily="2" charset="-122"/>
              </a:rPr>
              <a:t> and </a:t>
            </a:r>
            <a:r>
              <a:rPr lang="en-US" altLang="zh-CN" dirty="0" err="1" smtClean="0">
                <a:ea typeface="宋体" panose="02010600030101010101" pitchFamily="2" charset="-122"/>
              </a:rPr>
              <a:t>tasklets</a:t>
            </a:r>
            <a:r>
              <a:rPr lang="en-US" altLang="zh-CN" dirty="0" smtClean="0">
                <a:ea typeface="宋体" panose="02010600030101010101" pitchFamily="2" charset="-122"/>
              </a:rPr>
              <a:t> run in an interrupt context; work queues have a process context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The idea: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You throw work (</a:t>
            </a:r>
            <a:r>
              <a:rPr lang="en-US" altLang="zh-CN" dirty="0" err="1" smtClean="0">
                <a:ea typeface="宋体" panose="02010600030101010101" pitchFamily="2" charset="-122"/>
              </a:rPr>
              <a:t>fn</a:t>
            </a:r>
            <a:r>
              <a:rPr lang="en-US" altLang="zh-CN" dirty="0" smtClean="0">
                <a:ea typeface="宋体" panose="02010600030101010101" pitchFamily="2" charset="-122"/>
              </a:rPr>
              <a:t>, </a:t>
            </a:r>
            <a:r>
              <a:rPr lang="en-US" altLang="zh-CN" dirty="0" err="1" smtClean="0">
                <a:ea typeface="宋体" panose="02010600030101010101" pitchFamily="2" charset="-122"/>
              </a:rPr>
              <a:t>args</a:t>
            </a:r>
            <a:r>
              <a:rPr lang="en-US" altLang="zh-CN" dirty="0" smtClean="0">
                <a:ea typeface="宋体" panose="02010600030101010101" pitchFamily="2" charset="-122"/>
              </a:rPr>
              <a:t>) to a </a:t>
            </a:r>
            <a:r>
              <a:rPr lang="en-US" altLang="zh-CN" dirty="0" err="1" smtClean="0">
                <a:ea typeface="宋体" panose="02010600030101010101" pitchFamily="2" charset="-122"/>
              </a:rPr>
              <a:t>workqueue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err="1" smtClean="0">
                <a:ea typeface="宋体" panose="02010600030101010101" pitchFamily="2" charset="-122"/>
              </a:rPr>
              <a:t>Workqueue</a:t>
            </a:r>
            <a:r>
              <a:rPr lang="en-US" altLang="zh-CN" dirty="0" smtClean="0">
                <a:ea typeface="宋体" panose="02010600030101010101" pitchFamily="2" charset="-122"/>
              </a:rPr>
              <a:t> add to an internal FIFO queue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A dedicated </a:t>
            </a:r>
            <a:r>
              <a:rPr lang="en-US" altLang="zh-CN" dirty="0" err="1" smtClean="0">
                <a:ea typeface="宋体" panose="02010600030101010101" pitchFamily="2" charset="-122"/>
              </a:rPr>
              <a:t>workqueue</a:t>
            </a:r>
            <a:r>
              <a:rPr lang="en-US" altLang="zh-CN" dirty="0" smtClean="0">
                <a:ea typeface="宋体" panose="02010600030101010101" pitchFamily="2" charset="-122"/>
              </a:rPr>
              <a:t> process loops forever, </a:t>
            </a:r>
            <a:r>
              <a:rPr lang="en-US" altLang="zh-CN" dirty="0" err="1" smtClean="0">
                <a:ea typeface="宋体" panose="02010600030101010101" pitchFamily="2" charset="-122"/>
              </a:rPr>
              <a:t>dequeuing</a:t>
            </a:r>
            <a:r>
              <a:rPr lang="en-US" altLang="zh-CN" dirty="0" smtClean="0">
                <a:ea typeface="宋体" panose="02010600030101010101" pitchFamily="2" charset="-122"/>
              </a:rPr>
              <a:t> (</a:t>
            </a:r>
            <a:r>
              <a:rPr lang="en-US" altLang="zh-CN" dirty="0" err="1" smtClean="0">
                <a:ea typeface="宋体" panose="02010600030101010101" pitchFamily="2" charset="-122"/>
              </a:rPr>
              <a:t>fn</a:t>
            </a:r>
            <a:r>
              <a:rPr lang="en-US" altLang="zh-CN" dirty="0" smtClean="0">
                <a:ea typeface="宋体" panose="02010600030101010101" pitchFamily="2" charset="-122"/>
              </a:rPr>
              <a:t>, </a:t>
            </a:r>
            <a:r>
              <a:rPr lang="en-US" altLang="zh-CN" dirty="0" err="1" smtClean="0">
                <a:ea typeface="宋体" panose="02010600030101010101" pitchFamily="2" charset="-122"/>
              </a:rPr>
              <a:t>args</a:t>
            </a:r>
            <a:r>
              <a:rPr lang="en-US" altLang="zh-CN" dirty="0" smtClean="0">
                <a:ea typeface="宋体" panose="02010600030101010101" pitchFamily="2" charset="-122"/>
              </a:rPr>
              <a:t>), and running </a:t>
            </a:r>
            <a:r>
              <a:rPr lang="en-US" altLang="zh-CN" dirty="0" err="1" smtClean="0">
                <a:ea typeface="宋体" panose="02010600030101010101" pitchFamily="2" charset="-122"/>
              </a:rPr>
              <a:t>fn</a:t>
            </a: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en-US" altLang="zh-CN" dirty="0" err="1" smtClean="0">
                <a:ea typeface="宋体" panose="02010600030101010101" pitchFamily="2" charset="-122"/>
              </a:rPr>
              <a:t>args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Because they have a process context, they can sleep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/>
              <a:t>They </a:t>
            </a:r>
            <a:r>
              <a:rPr lang="en-US" altLang="zh-CN" dirty="0"/>
              <a:t>are kernel-only; </a:t>
            </a:r>
            <a:r>
              <a:rPr lang="en-US" altLang="zh-CN" dirty="0" smtClean="0"/>
              <a:t>no </a:t>
            </a:r>
            <a:r>
              <a:rPr lang="en-US" altLang="zh-CN" dirty="0"/>
              <a:t>user mode associated with it</a:t>
            </a:r>
            <a:endParaRPr lang="en-US" altLang="zh-CN" dirty="0"/>
          </a:p>
          <a:p>
            <a:pPr lvl="1"/>
            <a:r>
              <a:rPr lang="en-US" altLang="zh-CN" dirty="0"/>
              <a:t>Don’t try copying data into/out of user space</a:t>
            </a:r>
            <a:endParaRPr lang="en-US" altLang="zh-CN" dirty="0"/>
          </a:p>
          <a:p>
            <a:pPr lvl="4"/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Work Queues</a:t>
            </a:r>
            <a:endParaRPr lang="en-US" altLang="zh-CN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sz="2600" dirty="0"/>
              <a:t>Always run by kernel threads</a:t>
            </a:r>
            <a:endParaRPr lang="en-US" altLang="zh-CN" sz="2600" dirty="0"/>
          </a:p>
          <a:p>
            <a:pPr lvl="1">
              <a:lnSpc>
                <a:spcPct val="120000"/>
              </a:lnSpc>
            </a:pPr>
            <a:r>
              <a:rPr lang="en-US" altLang="zh-CN" sz="2200" dirty="0"/>
              <a:t>Are scheduled by the scheduler</a:t>
            </a:r>
            <a:endParaRPr lang="en-US" altLang="zh-CN" sz="2200" dirty="0"/>
          </a:p>
          <a:p>
            <a:pPr>
              <a:lnSpc>
                <a:spcPct val="120000"/>
              </a:lnSpc>
            </a:pPr>
            <a:r>
              <a:rPr lang="en-US" altLang="zh-CN" sz="2600" dirty="0" err="1"/>
              <a:t>Softirqs</a:t>
            </a:r>
            <a:r>
              <a:rPr lang="en-US" altLang="zh-CN" sz="2600" dirty="0"/>
              <a:t> and </a:t>
            </a:r>
            <a:r>
              <a:rPr lang="en-US" altLang="zh-CN" sz="2600" dirty="0" err="1"/>
              <a:t>tasklets</a:t>
            </a:r>
            <a:r>
              <a:rPr lang="en-US" altLang="zh-CN" sz="2600" dirty="0"/>
              <a:t> run in an interrupt context; work queues have a pseudo-process context</a:t>
            </a:r>
            <a:endParaRPr lang="en-US" altLang="zh-CN" sz="2600" dirty="0"/>
          </a:p>
          <a:p>
            <a:pPr lvl="1">
              <a:lnSpc>
                <a:spcPct val="120000"/>
              </a:lnSpc>
            </a:pPr>
            <a:r>
              <a:rPr lang="en-US" altLang="zh-CN" sz="2200" dirty="0"/>
              <a:t>i.e., have a kernel context but no user context</a:t>
            </a:r>
            <a:endParaRPr lang="en-US" altLang="zh-CN" sz="2200" dirty="0"/>
          </a:p>
          <a:p>
            <a:pPr>
              <a:lnSpc>
                <a:spcPct val="120000"/>
              </a:lnSpc>
            </a:pPr>
            <a:r>
              <a:rPr lang="en-US" altLang="zh-CN" sz="2600" dirty="0"/>
              <a:t>Because they have a pseudo-process context, they can sleep</a:t>
            </a:r>
            <a:endParaRPr lang="en-US" altLang="zh-CN" sz="2600" dirty="0"/>
          </a:p>
          <a:p>
            <a:pPr lvl="1">
              <a:lnSpc>
                <a:spcPct val="120000"/>
              </a:lnSpc>
            </a:pPr>
            <a:r>
              <a:rPr lang="en-US" altLang="zh-CN" sz="2200" dirty="0"/>
              <a:t>Work queues are shared by multiple devices</a:t>
            </a:r>
            <a:endParaRPr lang="en-US" altLang="zh-CN" sz="2200" dirty="0"/>
          </a:p>
          <a:p>
            <a:pPr lvl="1">
              <a:lnSpc>
                <a:spcPct val="120000"/>
              </a:lnSpc>
            </a:pPr>
            <a:r>
              <a:rPr lang="en-US" altLang="zh-CN" sz="2200" dirty="0"/>
              <a:t>Thus, sleeping will delay other work on the queue</a:t>
            </a:r>
            <a:endParaRPr lang="en-US" altLang="zh-CN" sz="2200" dirty="0"/>
          </a:p>
          <a:p>
            <a:pPr>
              <a:lnSpc>
                <a:spcPct val="120000"/>
              </a:lnSpc>
            </a:pPr>
            <a:r>
              <a:rPr lang="en-US" altLang="zh-CN" sz="2600" dirty="0"/>
              <a:t>However, </a:t>
            </a:r>
            <a:r>
              <a:rPr lang="en-US" altLang="zh-CN" sz="2600" dirty="0" smtClean="0"/>
              <a:t>they</a:t>
            </a:r>
            <a:r>
              <a:rPr lang="en-US" altLang="en-US" sz="2600" dirty="0" smtClean="0"/>
              <a:t> a</a:t>
            </a:r>
            <a:r>
              <a:rPr lang="en-US" altLang="zh-CN" sz="2600" dirty="0" smtClean="0"/>
              <a:t>re </a:t>
            </a:r>
            <a:r>
              <a:rPr lang="en-US" altLang="zh-CN" sz="2600" dirty="0"/>
              <a:t>kernel-only; there is no user mode associated with it</a:t>
            </a:r>
            <a:endParaRPr lang="en-US" altLang="zh-CN" sz="2600" dirty="0"/>
          </a:p>
          <a:p>
            <a:pPr lvl="1">
              <a:lnSpc>
                <a:spcPct val="120000"/>
              </a:lnSpc>
            </a:pPr>
            <a:r>
              <a:rPr lang="en-US" altLang="zh-CN" sz="2200" dirty="0" smtClean="0"/>
              <a:t>Don’t </a:t>
            </a:r>
            <a:r>
              <a:rPr lang="en-US" altLang="zh-CN" sz="2200" dirty="0"/>
              <a:t>try copying data into/out of user space</a:t>
            </a:r>
            <a:endParaRPr lang="en-US" altLang="zh-CN" sz="2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Kernel Threads</a:t>
            </a:r>
            <a:endParaRPr lang="en-US" altLang="zh-CN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Always operate in kernel mode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Again, no user context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2.6.30 introduced the notion of </a:t>
            </a:r>
            <a:r>
              <a:rPr lang="en-US" altLang="zh-CN" i="1" dirty="0"/>
              <a:t>threaded interrupt handlers</a:t>
            </a:r>
            <a:endParaRPr lang="en-US" altLang="zh-CN" i="1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Imported from the </a:t>
            </a:r>
            <a:r>
              <a:rPr lang="en-US" altLang="zh-CN" dirty="0" err="1"/>
              <a:t>realtime</a:t>
            </a:r>
            <a:r>
              <a:rPr lang="en-US" altLang="zh-CN" dirty="0"/>
              <a:t> tree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 err="1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request_threaded_irq</a:t>
            </a:r>
            <a:r>
              <a:rPr lang="en-US" altLang="zh-CN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()</a:t>
            </a:r>
            <a:endParaRPr lang="en-US" altLang="zh-CN" dirty="0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/>
              <a:t>Now each bottom half has its own context, unlike work queues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Idea is to eventually replace </a:t>
            </a:r>
            <a:r>
              <a:rPr lang="en-US" altLang="zh-CN" dirty="0" err="1"/>
              <a:t>tasklets</a:t>
            </a:r>
            <a:r>
              <a:rPr lang="en-US" altLang="zh-CN" dirty="0"/>
              <a:t> and work queues</a:t>
            </a:r>
            <a:endParaRPr lang="en-US" altLang="zh-C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Comparing Approaches</a:t>
            </a:r>
            <a:endParaRPr lang="en-US" altLang="zh-CN"/>
          </a:p>
        </p:txBody>
      </p:sp>
      <p:graphicFrame>
        <p:nvGraphicFramePr>
          <p:cNvPr id="216246" name="Group 182"/>
          <p:cNvGraphicFramePr>
            <a:graphicFrameLocks noGrp="1"/>
          </p:cNvGraphicFramePr>
          <p:nvPr>
            <p:ph idx="1"/>
          </p:nvPr>
        </p:nvGraphicFramePr>
        <p:xfrm>
          <a:off x="457200" y="1676400"/>
          <a:ext cx="8077200" cy="4572000"/>
        </p:xfrm>
        <a:graphic>
          <a:graphicData uri="http://schemas.openxmlformats.org/drawingml/2006/table">
            <a:tbl>
              <a:tblPr/>
              <a:tblGrid>
                <a:gridCol w="3733800"/>
                <a:gridCol w="685800"/>
                <a:gridCol w="838200"/>
                <a:gridCol w="762000"/>
                <a:gridCol w="1143000"/>
                <a:gridCol w="9144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charset="0"/>
                        <a:buNone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ISR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SoftIRQ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Tasklet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WorkQueue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KThread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Will disable all interrupts?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Briefly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No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No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No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No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Will disable other instances of self?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Yes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Yes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No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No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No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Higher priority than regular scheduled tasks?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Yes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Yes*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Yes*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No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No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Will be run on same processor as ISR?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N/A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Yes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Yes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Yes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Maybe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More than one run can on same CPU?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No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No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No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Yes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Yes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Same one can run on multiple CPUs?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Yes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Yes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No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Yes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Yes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Full context switch?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No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No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No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Yes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Yes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Can sleep? (Has own kernel stack)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No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No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No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Yes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Yes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Can access user space?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No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No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No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No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charset="0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No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6230" name="Text Box 166"/>
          <p:cNvSpPr txBox="1">
            <a:spLocks noChangeArrowheads="1"/>
          </p:cNvSpPr>
          <p:nvPr/>
        </p:nvSpPr>
        <p:spPr bwMode="auto">
          <a:xfrm>
            <a:off x="5289550" y="6324600"/>
            <a:ext cx="309245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1400"/>
              <a:t>*Within limits, can be run by ksoftirqd</a:t>
            </a:r>
            <a:endParaRPr lang="en-US" altLang="zh-CN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Calls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System</a:t>
            </a:r>
            <a:r>
              <a:rPr lang="zh-CN" altLang="en-US" dirty="0" smtClean="0"/>
              <a:t> </a:t>
            </a:r>
            <a:r>
              <a:rPr lang="en-US" altLang="zh-CN" dirty="0" smtClean="0"/>
              <a:t>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28625" indent="-428625">
              <a:lnSpc>
                <a:spcPct val="140000"/>
              </a:lnSpc>
              <a:buFont typeface="+mj-lt"/>
              <a:buAutoNum type="arabicPeriod"/>
            </a:pPr>
            <a:r>
              <a:rPr lang="en-US" dirty="0"/>
              <a:t>Fetch the </a:t>
            </a:r>
            <a:r>
              <a:rPr lang="en-US" i="1" dirty="0" err="1"/>
              <a:t>n</a:t>
            </a:r>
            <a:r>
              <a:rPr lang="en-US" dirty="0" err="1"/>
              <a:t>’th</a:t>
            </a:r>
            <a:r>
              <a:rPr lang="en-US" dirty="0"/>
              <a:t> descriptor from the IDT, where </a:t>
            </a:r>
            <a:r>
              <a:rPr lang="en-US" i="1" dirty="0"/>
              <a:t>n </a:t>
            </a:r>
            <a:r>
              <a:rPr lang="en-US" dirty="0"/>
              <a:t>is the argument of int. </a:t>
            </a:r>
            <a:endParaRPr lang="en-US" dirty="0"/>
          </a:p>
          <a:p>
            <a:pPr marL="428625" indent="-428625">
              <a:lnSpc>
                <a:spcPct val="140000"/>
              </a:lnSpc>
              <a:buFont typeface="+mj-lt"/>
              <a:buAutoNum type="arabicPeriod"/>
            </a:pPr>
            <a:r>
              <a:rPr lang="en-US" dirty="0"/>
              <a:t>Check that CPL in %</a:t>
            </a:r>
            <a:r>
              <a:rPr lang="en-US" dirty="0" err="1"/>
              <a:t>cs</a:t>
            </a:r>
            <a:r>
              <a:rPr lang="en-US" dirty="0"/>
              <a:t> is &lt;= DPL, where DPL is the privilege level in the </a:t>
            </a:r>
            <a:r>
              <a:rPr lang="en-US" dirty="0" smtClean="0"/>
              <a:t>descriptor</a:t>
            </a:r>
            <a:r>
              <a:rPr lang="en-US" dirty="0"/>
              <a:t>. </a:t>
            </a:r>
            <a:endParaRPr lang="en-US" dirty="0"/>
          </a:p>
          <a:p>
            <a:pPr marL="428625" indent="-428625">
              <a:lnSpc>
                <a:spcPct val="140000"/>
              </a:lnSpc>
              <a:buFont typeface="+mj-lt"/>
              <a:buAutoNum type="arabicPeriod"/>
            </a:pPr>
            <a:r>
              <a:rPr lang="en-US" dirty="0"/>
              <a:t>Save %</a:t>
            </a:r>
            <a:r>
              <a:rPr lang="en-US" dirty="0" err="1"/>
              <a:t>esp</a:t>
            </a:r>
            <a:r>
              <a:rPr lang="en-US" dirty="0"/>
              <a:t> and %</a:t>
            </a:r>
            <a:r>
              <a:rPr lang="en-US" dirty="0" err="1"/>
              <a:t>ss</a:t>
            </a:r>
            <a:r>
              <a:rPr lang="en-US" dirty="0"/>
              <a:t> in a CPU-internal registers, but only if the target segment </a:t>
            </a:r>
            <a:r>
              <a:rPr lang="en-US" dirty="0" smtClean="0"/>
              <a:t>selector’s </a:t>
            </a:r>
            <a:r>
              <a:rPr lang="en-US" dirty="0"/>
              <a:t>PL &lt; CPL. </a:t>
            </a:r>
            <a:endParaRPr lang="en-US" dirty="0"/>
          </a:p>
          <a:p>
            <a:pPr marL="428625" indent="-428625">
              <a:lnSpc>
                <a:spcPct val="140000"/>
              </a:lnSpc>
              <a:buFont typeface="+mj-lt"/>
              <a:buAutoNum type="arabicPeriod"/>
            </a:pPr>
            <a:r>
              <a:rPr lang="en-US" dirty="0"/>
              <a:t>Load %</a:t>
            </a:r>
            <a:r>
              <a:rPr lang="en-US" dirty="0" err="1"/>
              <a:t>ss</a:t>
            </a:r>
            <a:r>
              <a:rPr lang="en-US" dirty="0"/>
              <a:t> and %</a:t>
            </a:r>
            <a:r>
              <a:rPr lang="en-US" dirty="0" err="1"/>
              <a:t>esp</a:t>
            </a:r>
            <a:r>
              <a:rPr lang="en-US" dirty="0"/>
              <a:t> from a task segment descriptor. </a:t>
            </a:r>
            <a:endParaRPr lang="en-US" dirty="0"/>
          </a:p>
          <a:p>
            <a:pPr marL="428625" indent="-428625">
              <a:lnSpc>
                <a:spcPct val="140000"/>
              </a:lnSpc>
              <a:buFont typeface="+mj-lt"/>
              <a:buAutoNum type="arabicPeriod"/>
            </a:pPr>
            <a:r>
              <a:rPr lang="en-US" dirty="0"/>
              <a:t>Push %</a:t>
            </a:r>
            <a:r>
              <a:rPr lang="en-US" dirty="0" err="1" smtClean="0"/>
              <a:t>ss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esp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eflags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cs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eip</a:t>
            </a:r>
            <a:r>
              <a:rPr lang="en-US" altLang="zh-CN" dirty="0" smtClean="0"/>
              <a:t>,</a:t>
            </a:r>
            <a:endParaRPr lang="en-US" altLang="zh-CN" dirty="0"/>
          </a:p>
          <a:p>
            <a:pPr marL="428625" indent="-428625">
              <a:lnSpc>
                <a:spcPct val="140000"/>
              </a:lnSpc>
              <a:buFont typeface="+mj-lt"/>
              <a:buAutoNum type="arabicPeriod"/>
            </a:pPr>
            <a:r>
              <a:rPr lang="en-US" altLang="zh-CN" dirty="0" smtClean="0"/>
              <a:t>Clear</a:t>
            </a:r>
            <a:r>
              <a:rPr lang="zh-CN" altLang="en-US" dirty="0" smtClean="0"/>
              <a:t> </a:t>
            </a:r>
            <a:r>
              <a:rPr lang="en-US" altLang="zh-CN" dirty="0" smtClean="0"/>
              <a:t>some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bits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eflags</a:t>
            </a:r>
            <a:endParaRPr lang="en-US" altLang="zh-CN" dirty="0" smtClean="0"/>
          </a:p>
          <a:p>
            <a:pPr marL="428625" indent="-428625">
              <a:lnSpc>
                <a:spcPct val="140000"/>
              </a:lnSpc>
              <a:buFont typeface="+mj-lt"/>
              <a:buAutoNum type="arabicPeriod"/>
            </a:pPr>
            <a:r>
              <a:rPr lang="en-US" altLang="zh-CN" dirty="0" smtClean="0"/>
              <a:t>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cs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eip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descriptor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System</a:t>
            </a:r>
            <a:r>
              <a:rPr lang="zh-CN" altLang="en-US" dirty="0" smtClean="0"/>
              <a:t> </a:t>
            </a:r>
            <a:r>
              <a:rPr lang="en-US" altLang="zh-CN" dirty="0" smtClean="0"/>
              <a:t>Call: INT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28625" indent="-428625">
              <a:lnSpc>
                <a:spcPct val="140000"/>
              </a:lnSpc>
              <a:buFont typeface="+mj-lt"/>
              <a:buAutoNum type="arabicPeriod"/>
            </a:pPr>
            <a:r>
              <a:rPr lang="en-US" sz="1400" dirty="0"/>
              <a:t>decide the vector number, in this case it's the 0x80 in ``</a:t>
            </a:r>
            <a:r>
              <a:rPr lang="en-US" sz="1400" dirty="0" err="1"/>
              <a:t>int</a:t>
            </a:r>
            <a:r>
              <a:rPr lang="en-US" sz="1400" dirty="0"/>
              <a:t> 0x80’’</a:t>
            </a:r>
            <a:endParaRPr lang="en-US" sz="1400" dirty="0"/>
          </a:p>
          <a:p>
            <a:pPr marL="428625" indent="-428625">
              <a:lnSpc>
                <a:spcPct val="140000"/>
              </a:lnSpc>
              <a:buFont typeface="+mj-lt"/>
              <a:buAutoNum type="arabicPeriod"/>
            </a:pPr>
            <a:r>
              <a:rPr lang="en-US" sz="1400" dirty="0"/>
              <a:t>fetch the interrupt descriptor for vector 0x80 from the IDT.</a:t>
            </a:r>
            <a:endParaRPr lang="en-US" sz="1400" dirty="0"/>
          </a:p>
          <a:p>
            <a:pPr lvl="1" indent="-285750">
              <a:lnSpc>
                <a:spcPct val="140000"/>
              </a:lnSpc>
            </a:pPr>
            <a:r>
              <a:rPr lang="en-US" sz="1100" dirty="0"/>
              <a:t>(the CPU finds it by taking the 0x40'th 8-byte entry starting at the physical address that the IDTR CPU register points to)</a:t>
            </a:r>
            <a:endParaRPr lang="en-US" sz="1100" dirty="0"/>
          </a:p>
          <a:p>
            <a:pPr marL="428625" indent="-428625">
              <a:lnSpc>
                <a:spcPct val="140000"/>
              </a:lnSpc>
              <a:buFont typeface="+mj-lt"/>
              <a:buAutoNum type="arabicPeriod"/>
            </a:pPr>
            <a:r>
              <a:rPr lang="en-US" sz="1400" dirty="0"/>
              <a:t>check that CPL &lt;= DPL in the descriptor (but only if INT instruction).</a:t>
            </a:r>
            <a:endParaRPr lang="en-US" sz="1400" dirty="0"/>
          </a:p>
          <a:p>
            <a:pPr marL="428625" indent="-428625">
              <a:lnSpc>
                <a:spcPct val="140000"/>
              </a:lnSpc>
              <a:buFont typeface="+mj-lt"/>
              <a:buAutoNum type="arabicPeriod"/>
            </a:pPr>
            <a:r>
              <a:rPr lang="en-US" sz="1400" dirty="0">
                <a:solidFill>
                  <a:schemeClr val="accent2"/>
                </a:solidFill>
              </a:rPr>
              <a:t>save ESP and SS in a CPU-internal register (but only if target segment selector's PL &lt; CPL) (*)</a:t>
            </a:r>
            <a:endParaRPr lang="en-US" sz="1400" dirty="0">
              <a:solidFill>
                <a:schemeClr val="accent2"/>
              </a:solidFill>
            </a:endParaRPr>
          </a:p>
          <a:p>
            <a:pPr marL="428625" indent="-428625">
              <a:lnSpc>
                <a:spcPct val="140000"/>
              </a:lnSpc>
              <a:buFont typeface="+mj-lt"/>
              <a:buAutoNum type="arabicPeriod"/>
            </a:pPr>
            <a:r>
              <a:rPr lang="en-US" sz="1400" dirty="0"/>
              <a:t>load SS and ESP from TSS</a:t>
            </a:r>
            <a:r>
              <a:rPr lang="zh-CN" altLang="en-US" sz="1400" dirty="0"/>
              <a:t>（为内核地址空间服务</a:t>
            </a:r>
            <a:r>
              <a:rPr lang="zh-CN" altLang="en-US" sz="1400" dirty="0"/>
              <a:t>）</a:t>
            </a:r>
            <a:endParaRPr lang="zh-CN" altLang="en-US" sz="1400" dirty="0"/>
          </a:p>
          <a:p>
            <a:pPr marL="428625" indent="-428625">
              <a:lnSpc>
                <a:spcPct val="140000"/>
              </a:lnSpc>
              <a:buFont typeface="+mj-lt"/>
              <a:buAutoNum type="arabicPeriod"/>
            </a:pPr>
            <a:r>
              <a:rPr lang="en-US" sz="1400" dirty="0">
                <a:solidFill>
                  <a:schemeClr val="accent2"/>
                </a:solidFill>
              </a:rPr>
              <a:t>push user SS (*)</a:t>
            </a:r>
            <a:endParaRPr lang="en-US" sz="1400" dirty="0">
              <a:solidFill>
                <a:schemeClr val="accent2"/>
              </a:solidFill>
            </a:endParaRPr>
          </a:p>
          <a:p>
            <a:pPr marL="428625" indent="-428625">
              <a:lnSpc>
                <a:spcPct val="140000"/>
              </a:lnSpc>
              <a:buFont typeface="+mj-lt"/>
              <a:buAutoNum type="arabicPeriod"/>
            </a:pPr>
            <a:r>
              <a:rPr lang="en-US" sz="1400" dirty="0">
                <a:solidFill>
                  <a:schemeClr val="accent2"/>
                </a:solidFill>
              </a:rPr>
              <a:t>push user ESP (*)</a:t>
            </a:r>
            <a:endParaRPr lang="en-US" sz="1400" dirty="0">
              <a:solidFill>
                <a:schemeClr val="accent2"/>
              </a:solidFill>
            </a:endParaRPr>
          </a:p>
          <a:p>
            <a:pPr marL="428625" indent="-428625">
              <a:lnSpc>
                <a:spcPct val="140000"/>
              </a:lnSpc>
              <a:buFont typeface="+mj-lt"/>
              <a:buAutoNum type="arabicPeriod"/>
            </a:pPr>
            <a:r>
              <a:rPr lang="en-US" sz="1400" dirty="0"/>
              <a:t>push EFLAGS</a:t>
            </a:r>
            <a:endParaRPr lang="en-US" sz="1400" dirty="0"/>
          </a:p>
          <a:p>
            <a:pPr marL="428625" indent="-428625">
              <a:lnSpc>
                <a:spcPct val="140000"/>
              </a:lnSpc>
              <a:buFont typeface="+mj-lt"/>
              <a:buAutoNum type="arabicPeriod"/>
            </a:pPr>
            <a:r>
              <a:rPr lang="en-US" sz="1400" dirty="0"/>
              <a:t>push CS</a:t>
            </a:r>
            <a:endParaRPr lang="en-US" sz="1400" dirty="0"/>
          </a:p>
          <a:p>
            <a:pPr marL="428625" indent="-428625">
              <a:lnSpc>
                <a:spcPct val="140000"/>
              </a:lnSpc>
              <a:buFont typeface="+mj-lt"/>
              <a:buAutoNum type="arabicPeriod"/>
            </a:pPr>
            <a:r>
              <a:rPr lang="en-US" sz="1400" dirty="0"/>
              <a:t>push EIP</a:t>
            </a:r>
            <a:endParaRPr lang="en-US" sz="1400" dirty="0"/>
          </a:p>
          <a:p>
            <a:pPr marL="428625" indent="-428625">
              <a:lnSpc>
                <a:spcPct val="140000"/>
              </a:lnSpc>
              <a:buFont typeface="+mj-lt"/>
              <a:buAutoNum type="arabicPeriod"/>
            </a:pPr>
            <a:r>
              <a:rPr lang="en-US" sz="1400" dirty="0"/>
              <a:t>clear some EFLAGS bits (on interrupts, see below)</a:t>
            </a:r>
            <a:endParaRPr lang="en-US" sz="1400" dirty="0"/>
          </a:p>
          <a:p>
            <a:pPr marL="428625" indent="-428625">
              <a:lnSpc>
                <a:spcPct val="140000"/>
              </a:lnSpc>
              <a:buFont typeface="+mj-lt"/>
              <a:buAutoNum type="arabicPeriod"/>
            </a:pPr>
            <a:r>
              <a:rPr lang="en-US" sz="1400" dirty="0"/>
              <a:t>set CS and EIP from IDT descriptor's segment selector and offset</a:t>
            </a:r>
            <a:endParaRPr lang="en-US" sz="1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78705" y="6428523"/>
            <a:ext cx="58757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00" i="1" dirty="0">
                <a:solidFill>
                  <a:schemeClr val="accent2"/>
                </a:solidFill>
              </a:rPr>
              <a:t>4, 6 and 7 are not needed if trap happens in kernel space</a:t>
            </a:r>
            <a:endParaRPr lang="zh-CN" altLang="en-US" sz="1500" i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5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19125" indent="-2381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952500" indent="-190500">
              <a:spcBef>
                <a:spcPct val="20000"/>
              </a:spcBef>
              <a:buChar char="•"/>
              <a:defRPr sz="1665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333500" indent="-190500">
              <a:spcBef>
                <a:spcPct val="20000"/>
              </a:spcBef>
              <a:buChar char="–"/>
              <a:defRPr sz="1665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1714500" indent="-190500">
              <a:spcBef>
                <a:spcPct val="20000"/>
              </a:spcBef>
              <a:buChar char="»"/>
              <a:defRPr sz="1665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095500" indent="-190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5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476500" indent="-190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5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2857500" indent="-190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5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238500" indent="-1905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5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308D92-D59B-254C-9AE5-6E1E8DCE270C}" type="slidenum">
              <a:rPr lang="zh-CN" altLang="en-US" sz="1165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altLang="zh-CN" sz="1165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System </a:t>
            </a:r>
            <a:r>
              <a:rPr lang="en-US" altLang="zh-CN" dirty="0" smtClean="0">
                <a:ea typeface="宋体" panose="02010600030101010101" pitchFamily="2" charset="-122"/>
              </a:rPr>
              <a:t>Calls</a:t>
            </a:r>
            <a:r>
              <a:rPr lang="zh-CN" altLang="en-US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in</a:t>
            </a:r>
            <a:r>
              <a:rPr lang="zh-CN" altLang="en-US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Previous</a:t>
            </a:r>
            <a:r>
              <a:rPr lang="zh-CN" altLang="en-US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Classes</a:t>
            </a:r>
            <a:r>
              <a:rPr lang="zh-CN" altLang="en-US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(Partial)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5325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45" y="2204864"/>
            <a:ext cx="8219507" cy="2939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Tracing System Calls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Linux has a powerful mechanism for tracing system call execution for a compiled application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Output is printed for each system call as it is executed, including parameters and return codes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The </a:t>
            </a:r>
            <a:r>
              <a:rPr lang="en-US" altLang="zh-CN" dirty="0" err="1" smtClean="0">
                <a:solidFill>
                  <a:srgbClr val="C00000"/>
                </a:solidFill>
                <a:ea typeface="宋体" panose="02010600030101010101" pitchFamily="2" charset="-122"/>
              </a:rPr>
              <a:t>ptrace</a:t>
            </a:r>
            <a:r>
              <a:rPr lang="en-US" altLang="zh-CN" dirty="0" smtClean="0">
                <a:ea typeface="宋体" panose="02010600030101010101" pitchFamily="2" charset="-122"/>
              </a:rPr>
              <a:t>() system call is used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Also used by debuggers (breakpoint, </a:t>
            </a:r>
            <a:r>
              <a:rPr lang="en-US" altLang="zh-CN" dirty="0" err="1" smtClean="0">
                <a:ea typeface="宋体" panose="02010600030101010101" pitchFamily="2" charset="-122"/>
              </a:rPr>
              <a:t>singlestep</a:t>
            </a:r>
            <a:r>
              <a:rPr lang="en-US" altLang="zh-CN" dirty="0" smtClean="0">
                <a:ea typeface="宋体" panose="02010600030101010101" pitchFamily="2" charset="-122"/>
              </a:rPr>
              <a:t>, </a:t>
            </a:r>
            <a:r>
              <a:rPr lang="en-US" altLang="zh-CN" dirty="0" err="1" smtClean="0">
                <a:ea typeface="宋体" panose="02010600030101010101" pitchFamily="2" charset="-122"/>
              </a:rPr>
              <a:t>etc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Use the 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en-US" altLang="zh-CN" dirty="0" err="1" smtClean="0">
                <a:solidFill>
                  <a:srgbClr val="C00000"/>
                </a:solidFill>
                <a:ea typeface="宋体" panose="02010600030101010101" pitchFamily="2" charset="-122"/>
              </a:rPr>
              <a:t>strace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en-US" altLang="zh-CN" dirty="0" smtClean="0">
                <a:ea typeface="宋体" panose="02010600030101010101" pitchFamily="2" charset="-122"/>
              </a:rPr>
              <a:t> command (man </a:t>
            </a:r>
            <a:r>
              <a:rPr lang="en-US" altLang="zh-CN" dirty="0" err="1" smtClean="0">
                <a:ea typeface="宋体" panose="02010600030101010101" pitchFamily="2" charset="-122"/>
              </a:rPr>
              <a:t>strace</a:t>
            </a:r>
            <a:r>
              <a:rPr lang="en-US" altLang="zh-CN" dirty="0" smtClean="0">
                <a:ea typeface="宋体" panose="02010600030101010101" pitchFamily="2" charset="-122"/>
              </a:rPr>
              <a:t> for info)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You can trace library calls using the 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en-US" altLang="zh-CN" dirty="0" err="1" smtClean="0">
                <a:solidFill>
                  <a:srgbClr val="C00000"/>
                </a:solidFill>
                <a:ea typeface="宋体" panose="02010600030101010101" pitchFamily="2" charset="-122"/>
              </a:rPr>
              <a:t>ltrace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en-US" altLang="zh-CN" dirty="0" smtClean="0">
                <a:ea typeface="宋体" panose="02010600030101010101" pitchFamily="2" charset="-122"/>
              </a:rPr>
              <a:t> command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5" y="2962728"/>
            <a:ext cx="8026227" cy="3528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20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execve</a:t>
            </a:r>
            <a:r>
              <a:rPr kumimoji="1" lang="en-US" altLang="zh-CN" sz="2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(“./hello2”, [“./hello2”], [/* 59 </a:t>
            </a:r>
            <a:r>
              <a:rPr kumimoji="1" lang="en-US" altLang="zh-CN" sz="20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vars</a:t>
            </a:r>
            <a:r>
              <a:rPr kumimoji="1" lang="en-US" altLang="zh-CN" sz="2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*/]) = 0</a:t>
            </a:r>
            <a:endParaRPr kumimoji="1" lang="zh-CN" altLang="en-US" sz="20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kumimoji="1" lang="en-US" altLang="zh-CN" sz="20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uname</a:t>
            </a:r>
            <a:r>
              <a:rPr kumimoji="1" lang="en-US" altLang="zh-CN" sz="2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({sys=“Linux”, node=“kiwi”, ...}) = 0 </a:t>
            </a:r>
            <a:endParaRPr kumimoji="1" lang="zh-CN" altLang="en-US" sz="20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kumimoji="1" lang="en-US" altLang="zh-CN" sz="20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brk</a:t>
            </a:r>
            <a:r>
              <a:rPr kumimoji="1" lang="en-US" altLang="zh-CN" sz="2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(0) = 0xca9000 </a:t>
            </a:r>
            <a:endParaRPr kumimoji="1" lang="zh-CN" altLang="en-US" sz="20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kumimoji="1" lang="en-US" altLang="zh-CN" sz="20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brk</a:t>
            </a:r>
            <a:r>
              <a:rPr kumimoji="1" lang="en-US" altLang="zh-CN" sz="2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(0xcaa1c0) = 0xcaa1c0</a:t>
            </a:r>
            <a:endParaRPr kumimoji="1" lang="zh-CN" altLang="en-US" sz="20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kumimoji="1" lang="en-US" altLang="zh-CN" sz="20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arch_prctl</a:t>
            </a:r>
            <a:r>
              <a:rPr kumimoji="1" lang="en-US" altLang="zh-CN" sz="2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(ARCH_SET_FS, 0xca9880) = 0 </a:t>
            </a:r>
            <a:endParaRPr kumimoji="1" lang="zh-CN" altLang="en-US" sz="20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kumimoji="1" lang="en-US" altLang="zh-CN" sz="20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brk</a:t>
            </a:r>
            <a:r>
              <a:rPr kumimoji="1" lang="en-US" altLang="zh-CN" sz="2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(0xccb1c0) = 0xccb1c0 </a:t>
            </a:r>
            <a:endParaRPr kumimoji="1" lang="zh-CN" altLang="en-US" sz="20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kumimoji="1" lang="en-US" altLang="zh-CN" sz="20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brk</a:t>
            </a:r>
            <a:r>
              <a:rPr kumimoji="1" lang="en-US" altLang="zh-CN" sz="2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(0xccc000) = 0xccc000 </a:t>
            </a:r>
            <a:endParaRPr kumimoji="1" lang="zh-CN" altLang="en-US" sz="20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kumimoji="1" lang="en-US" altLang="zh-CN" sz="2000" dirty="0">
                <a:solidFill>
                  <a:schemeClr val="accent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write(1, “Hello world!\n”, 13) = 13 </a:t>
            </a:r>
            <a:endParaRPr kumimoji="1" lang="zh-CN" altLang="en-US" sz="2000" dirty="0">
              <a:solidFill>
                <a:schemeClr val="accent2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kumimoji="1" lang="en-US" altLang="zh-CN" sz="20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exit_group</a:t>
            </a:r>
            <a:r>
              <a:rPr kumimoji="1" lang="en-US" altLang="zh-CN" sz="2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(13) = ?</a:t>
            </a:r>
            <a:endParaRPr kumimoji="1" lang="zh-CN" altLang="en-US" sz="20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576" y="2386664"/>
            <a:ext cx="7416824" cy="4001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$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strace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-o </a:t>
            </a:r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hello.out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./hello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576" y="1274842"/>
            <a:ext cx="56269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1A1A1A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zh-CN" sz="2000" dirty="0">
                <a:solidFill>
                  <a:srgbClr val="1A1A1A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main() { </a:t>
            </a:r>
            <a:endParaRPr lang="zh-CN" altLang="en-US" sz="2000" dirty="0">
              <a:solidFill>
                <a:srgbClr val="1A1A1A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 dirty="0">
                <a:solidFill>
                  <a:srgbClr val="1A1A1A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</a:t>
            </a:r>
            <a:r>
              <a:rPr lang="en-US" altLang="zh-CN" sz="2000" dirty="0">
                <a:solidFill>
                  <a:srgbClr val="1A1A1A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write(1, “Hello world!\n”, 13); </a:t>
            </a:r>
            <a:endParaRPr lang="zh-CN" altLang="en-US" sz="2000" dirty="0">
              <a:solidFill>
                <a:srgbClr val="1A1A1A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en-US" altLang="zh-CN" sz="2000" dirty="0">
                <a:solidFill>
                  <a:srgbClr val="1A1A1A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}</a:t>
            </a:r>
            <a:endParaRPr lang="zh-CN" altLang="en-US" sz="20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" name="Rectangle 46"/>
          <p:cNvSpPr>
            <a:spLocks noGrp="1" noChangeArrowheads="1"/>
          </p:cNvSpPr>
          <p:nvPr>
            <p:ph type="title"/>
          </p:nvPr>
        </p:nvSpPr>
        <p:spPr>
          <a:xfrm>
            <a:off x="540327" y="295319"/>
            <a:ext cx="7715200" cy="900442"/>
          </a:xfrm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Using</a:t>
            </a:r>
            <a:r>
              <a:rPr lang="zh-CN" altLang="en-US" dirty="0" smtClean="0">
                <a:ea typeface="宋体" panose="02010600030101010101" pitchFamily="2" charset="-122"/>
              </a:rPr>
              <a:t> </a:t>
            </a:r>
            <a:r>
              <a:rPr lang="en-US" altLang="zh-CN" dirty="0" err="1" smtClean="0">
                <a:ea typeface="宋体" panose="02010600030101010101" pitchFamily="2" charset="-122"/>
              </a:rPr>
              <a:t>strace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Review: </a:t>
            </a:r>
            <a:r>
              <a:rPr lang="en-US" altLang="zh-CN" sz="3200" dirty="0" smtClean="0"/>
              <a:t>Events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causing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User-&gt;Kernel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sz="2400" b="1" dirty="0" smtClean="0"/>
              <a:t>Device interrupt: </a:t>
            </a:r>
            <a:r>
              <a:rPr lang="en-US" sz="2400" dirty="0" smtClean="0"/>
              <a:t>external </a:t>
            </a:r>
            <a:endParaRPr lang="en-US" sz="2400" dirty="0" smtClean="0"/>
          </a:p>
          <a:p>
            <a:pPr marL="914400" lvl="1" indent="-514350">
              <a:buFontTx/>
              <a:buChar char="-"/>
            </a:pPr>
            <a:r>
              <a:rPr lang="en-US" sz="2000" i="1" dirty="0" err="1"/>
              <a:t>N</a:t>
            </a:r>
            <a:r>
              <a:rPr lang="en-US" sz="2000" i="1" dirty="0" err="1" smtClean="0"/>
              <a:t>onmaskable</a:t>
            </a:r>
            <a:r>
              <a:rPr lang="en-US" sz="2000" i="1" dirty="0" smtClean="0"/>
              <a:t> interrupt </a:t>
            </a:r>
            <a:r>
              <a:rPr lang="en-US" sz="2000" dirty="0" smtClean="0"/>
              <a:t>(NMI) </a:t>
            </a:r>
            <a:br>
              <a:rPr lang="en-US" sz="2000" dirty="0" smtClean="0"/>
            </a:br>
            <a:r>
              <a:rPr lang="en-US" sz="2000" dirty="0" smtClean="0"/>
              <a:t>input pin</a:t>
            </a:r>
            <a:endParaRPr lang="en-US" sz="2000" dirty="0" smtClean="0"/>
          </a:p>
          <a:p>
            <a:pPr marL="914400" lvl="1" indent="-514350">
              <a:buFontTx/>
              <a:buChar char="-"/>
            </a:pPr>
            <a:r>
              <a:rPr lang="en-US" sz="2000" i="1" dirty="0" smtClean="0"/>
              <a:t>Interrupt </a:t>
            </a:r>
            <a:r>
              <a:rPr lang="en-US" sz="2000" dirty="0" smtClean="0"/>
              <a:t>(INTR) input pin</a:t>
            </a:r>
            <a:endParaRPr lang="en-US" sz="2000" dirty="0" smtClean="0"/>
          </a:p>
          <a:p>
            <a:pPr marL="914400" lvl="1" indent="-514350">
              <a:buFontTx/>
              <a:buChar char="-"/>
            </a:pPr>
            <a:endParaRPr lang="en-US" sz="2000" dirty="0" smtClean="0"/>
          </a:p>
          <a:p>
            <a:pPr marL="514350" indent="-514350">
              <a:buAutoNum type="arabicPeriod"/>
            </a:pPr>
            <a:r>
              <a:rPr lang="en-US" sz="2400" b="1" dirty="0" smtClean="0"/>
              <a:t>Software interrupt: </a:t>
            </a:r>
            <a:r>
              <a:rPr lang="en-US" sz="2400" dirty="0" smtClean="0"/>
              <a:t>execution of the Interrupt instruction</a:t>
            </a:r>
            <a:endParaRPr lang="en-US" sz="2400" dirty="0" smtClean="0"/>
          </a:p>
          <a:p>
            <a:pPr marL="914400" lvl="1" indent="-514350">
              <a:buFontTx/>
              <a:buChar char="-"/>
            </a:pPr>
            <a:r>
              <a:rPr lang="en-US" sz="2000" i="1" dirty="0"/>
              <a:t>e.g., INT</a:t>
            </a:r>
            <a:endParaRPr lang="en-US" sz="2000" i="1" dirty="0"/>
          </a:p>
          <a:p>
            <a:pPr marL="514350" indent="-514350">
              <a:buAutoNum type="arabicPeriod"/>
            </a:pPr>
            <a:endParaRPr lang="en-US" sz="2400" b="1" dirty="0" smtClean="0"/>
          </a:p>
          <a:p>
            <a:pPr marL="514350" indent="-514350">
              <a:buAutoNum type="arabicPeriod"/>
            </a:pPr>
            <a:r>
              <a:rPr lang="en-US" sz="2400" b="1" dirty="0" smtClean="0"/>
              <a:t>Program faults: </a:t>
            </a:r>
            <a:r>
              <a:rPr lang="en-US" sz="2400" dirty="0" smtClean="0"/>
              <a:t>If some error condition occur by the execution of an instruction. E.g.,</a:t>
            </a:r>
            <a:endParaRPr lang="en-US" sz="2400" dirty="0" smtClean="0"/>
          </a:p>
          <a:p>
            <a:pPr marL="914400" lvl="1" indent="-514350">
              <a:buFontTx/>
              <a:buChar char="-"/>
            </a:pPr>
            <a:r>
              <a:rPr lang="en-US" sz="2000" i="1" dirty="0" smtClean="0"/>
              <a:t>divide-by-zero interrupt</a:t>
            </a:r>
            <a:endParaRPr lang="en-US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2125" y="1417638"/>
            <a:ext cx="2836069" cy="1763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System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calL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32"/>
          <p:cNvSpPr/>
          <p:nvPr/>
        </p:nvSpPr>
        <p:spPr>
          <a:xfrm>
            <a:off x="4088115" y="4043454"/>
            <a:ext cx="535723" cy="1113738"/>
          </a:xfrm>
          <a:prstGeom prst="roundRect">
            <a:avLst>
              <a:gd name="adj" fmla="val 1988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zh-CN" altLang="en-US" sz="2000" dirty="0">
              <a:solidFill>
                <a:schemeClr val="accent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164070" y="2842002"/>
            <a:ext cx="535723" cy="2315190"/>
          </a:xfrm>
          <a:prstGeom prst="roundRect">
            <a:avLst>
              <a:gd name="adj" fmla="val 1988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zh-CN" altLang="en-US" sz="2000" dirty="0">
              <a:solidFill>
                <a:schemeClr val="accent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Ways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D</a:t>
            </a:r>
            <a:r>
              <a:rPr kumimoji="1" lang="en-US" altLang="zh-CN" dirty="0" smtClean="0"/>
              <a:t>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System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Calls: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Coder’s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cxnSp>
        <p:nvCxnSpPr>
          <p:cNvPr id="6" name="直线连接符 5"/>
          <p:cNvCxnSpPr/>
          <p:nvPr/>
        </p:nvCxnSpPr>
        <p:spPr>
          <a:xfrm>
            <a:off x="971600" y="4725144"/>
            <a:ext cx="4536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>
            <a:off x="971600" y="3429000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>
            <a:off x="3203848" y="3429000"/>
            <a:ext cx="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971600" y="3789041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Library</a:t>
            </a:r>
            <a:endParaRPr kumimoji="1" lang="zh-CN" altLang="en-US" sz="2400" dirty="0">
              <a:solidFill>
                <a:schemeClr val="accent1">
                  <a:lumMod val="7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71600" y="5085184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Kernel</a:t>
            </a:r>
            <a:endParaRPr kumimoji="1" lang="zh-CN" altLang="en-US" sz="2400" dirty="0">
              <a:solidFill>
                <a:schemeClr val="accent1">
                  <a:lumMod val="7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71600" y="2319264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Application</a:t>
            </a:r>
            <a:endParaRPr kumimoji="1" lang="zh-CN" altLang="en-US" sz="2400" dirty="0">
              <a:solidFill>
                <a:schemeClr val="accent1">
                  <a:lumMod val="7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20" name="下箭头 19"/>
          <p:cNvSpPr/>
          <p:nvPr/>
        </p:nvSpPr>
        <p:spPr>
          <a:xfrm>
            <a:off x="2267744" y="4570114"/>
            <a:ext cx="288032" cy="4375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下箭头 20"/>
          <p:cNvSpPr/>
          <p:nvPr/>
        </p:nvSpPr>
        <p:spPr>
          <a:xfrm>
            <a:off x="4211960" y="4575622"/>
            <a:ext cx="288032" cy="4375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2267744" y="3282232"/>
            <a:ext cx="288032" cy="4375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2168842" y="284985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accent1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</a:t>
            </a:r>
            <a:endParaRPr kumimoji="1" lang="zh-CN" altLang="en-US" b="1" dirty="0">
              <a:solidFill>
                <a:schemeClr val="accent1">
                  <a:lumMod val="7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108285" y="406603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accent1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2</a:t>
            </a:r>
            <a:endParaRPr kumimoji="1" lang="zh-CN" altLang="en-US" b="1" dirty="0">
              <a:solidFill>
                <a:schemeClr val="accent1">
                  <a:lumMod val="7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3548055" y="1800023"/>
            <a:ext cx="1950939" cy="1049836"/>
          </a:xfrm>
          <a:prstGeom prst="roundRect">
            <a:avLst>
              <a:gd name="adj" fmla="val 733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Using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C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(</a:t>
            </a:r>
            <a:r>
              <a:rPr kumimoji="1" lang="en-US" altLang="zh-CN" sz="2000" dirty="0" err="1">
                <a:solidFill>
                  <a:schemeClr val="accent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glibc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)</a:t>
            </a:r>
            <a:endParaRPr kumimoji="1" lang="zh-CN" altLang="en-US" sz="2000" baseline="30000" dirty="0">
              <a:solidFill>
                <a:schemeClr val="accent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E.g.,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open()</a:t>
            </a:r>
            <a:endParaRPr kumimoji="1" lang="zh-CN" altLang="en-US" sz="2000" dirty="0">
              <a:solidFill>
                <a:schemeClr val="accent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cxnSp>
        <p:nvCxnSpPr>
          <p:cNvPr id="37" name="直线连接符 36"/>
          <p:cNvCxnSpPr>
            <a:stCxn id="34" idx="3"/>
            <a:endCxn id="36" idx="1"/>
          </p:cNvCxnSpPr>
          <p:nvPr/>
        </p:nvCxnSpPr>
        <p:spPr>
          <a:xfrm flipV="1">
            <a:off x="2672898" y="2324941"/>
            <a:ext cx="875156" cy="7095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5508102" y="3005504"/>
            <a:ext cx="2592290" cy="1049836"/>
          </a:xfrm>
          <a:prstGeom prst="roundRect">
            <a:avLst>
              <a:gd name="adj" fmla="val 733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Using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assembly</a:t>
            </a:r>
            <a:endParaRPr kumimoji="1" lang="zh-CN" altLang="en-US" sz="2000" dirty="0">
              <a:solidFill>
                <a:schemeClr val="accent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E.g.,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“</a:t>
            </a:r>
            <a:r>
              <a:rPr kumimoji="1" lang="en-US" altLang="zh-CN" sz="2000" dirty="0" err="1">
                <a:solidFill>
                  <a:schemeClr val="accent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int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0x80”</a:t>
            </a:r>
            <a:endParaRPr kumimoji="1" lang="zh-CN" altLang="en-US" sz="2000" dirty="0">
              <a:solidFill>
                <a:schemeClr val="accent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cxnSp>
        <p:nvCxnSpPr>
          <p:cNvPr id="41" name="直线连接符 40"/>
          <p:cNvCxnSpPr/>
          <p:nvPr/>
        </p:nvCxnSpPr>
        <p:spPr>
          <a:xfrm flipV="1">
            <a:off x="4623838" y="3525775"/>
            <a:ext cx="875157" cy="7095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00366"/>
            <a:ext cx="8507288" cy="90044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Ways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D</a:t>
            </a:r>
            <a:r>
              <a:rPr kumimoji="1" lang="en-US" altLang="zh-CN" dirty="0" smtClean="0"/>
              <a:t>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System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Calls: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Machine’s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cxnSp>
        <p:nvCxnSpPr>
          <p:cNvPr id="6" name="直线连接符 5"/>
          <p:cNvCxnSpPr/>
          <p:nvPr/>
        </p:nvCxnSpPr>
        <p:spPr>
          <a:xfrm>
            <a:off x="971600" y="4725144"/>
            <a:ext cx="4536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>
            <a:off x="971600" y="3429000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>
            <a:off x="3203848" y="3429000"/>
            <a:ext cx="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971600" y="3789041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Library</a:t>
            </a:r>
            <a:endParaRPr kumimoji="1" lang="zh-CN" altLang="en-US" sz="2400" dirty="0">
              <a:solidFill>
                <a:schemeClr val="accent1">
                  <a:lumMod val="7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71600" y="5085184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Kernel</a:t>
            </a:r>
            <a:endParaRPr kumimoji="1" lang="zh-CN" altLang="en-US" sz="2400" dirty="0">
              <a:solidFill>
                <a:schemeClr val="accent1">
                  <a:lumMod val="7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71600" y="2319264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Application</a:t>
            </a:r>
            <a:endParaRPr kumimoji="1" lang="zh-CN" altLang="en-US" sz="2400" dirty="0">
              <a:solidFill>
                <a:schemeClr val="accent1">
                  <a:lumMod val="7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5204239" y="2040948"/>
            <a:ext cx="1903875" cy="1728192"/>
          </a:xfrm>
          <a:prstGeom prst="roundRect">
            <a:avLst>
              <a:gd name="adj" fmla="val 733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zh-CN" sz="2000" dirty="0" err="1">
                <a:solidFill>
                  <a:schemeClr val="accent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int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0x80</a:t>
            </a:r>
            <a:endParaRPr kumimoji="1" lang="zh-CN" altLang="en-US" sz="2000" dirty="0">
              <a:solidFill>
                <a:schemeClr val="accent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SYSENTER</a:t>
            </a:r>
            <a:endParaRPr kumimoji="1" lang="zh-CN" altLang="en-US" sz="2000" dirty="0">
              <a:solidFill>
                <a:schemeClr val="accent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SYSCALL</a:t>
            </a:r>
            <a:endParaRPr kumimoji="1" lang="zh-CN" altLang="en-US" sz="2000" dirty="0">
              <a:solidFill>
                <a:schemeClr val="accent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cxnSp>
        <p:nvCxnSpPr>
          <p:cNvPr id="23" name="直线连接符 22"/>
          <p:cNvCxnSpPr>
            <a:stCxn id="25" idx="1"/>
          </p:cNvCxnSpPr>
          <p:nvPr/>
        </p:nvCxnSpPr>
        <p:spPr>
          <a:xfrm flipV="1">
            <a:off x="4122520" y="2057351"/>
            <a:ext cx="1107506" cy="249289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 flipV="1">
            <a:off x="4591910" y="3726622"/>
            <a:ext cx="638117" cy="129301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下箭头 13"/>
          <p:cNvSpPr/>
          <p:nvPr/>
        </p:nvSpPr>
        <p:spPr>
          <a:xfrm>
            <a:off x="2240849" y="3282232"/>
            <a:ext cx="288032" cy="4375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线连接符 18"/>
          <p:cNvCxnSpPr/>
          <p:nvPr/>
        </p:nvCxnSpPr>
        <p:spPr>
          <a:xfrm flipV="1">
            <a:off x="2383628" y="2060847"/>
            <a:ext cx="2846398" cy="238922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/>
          <p:nvPr/>
        </p:nvCxnSpPr>
        <p:spPr>
          <a:xfrm flipV="1">
            <a:off x="2618322" y="3728107"/>
            <a:ext cx="2611704" cy="128856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4025308" y="4453037"/>
            <a:ext cx="663815" cy="66381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下箭头 25"/>
          <p:cNvSpPr/>
          <p:nvPr/>
        </p:nvSpPr>
        <p:spPr>
          <a:xfrm>
            <a:off x="4211960" y="4575622"/>
            <a:ext cx="288032" cy="4375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051721" y="4450070"/>
            <a:ext cx="663815" cy="66381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下箭头 27"/>
          <p:cNvSpPr/>
          <p:nvPr/>
        </p:nvSpPr>
        <p:spPr>
          <a:xfrm>
            <a:off x="2240849" y="4570114"/>
            <a:ext cx="288032" cy="4375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Calling</a:t>
            </a:r>
            <a:r>
              <a:rPr kumimoji="1" lang="zh-CN" altLang="en-US" dirty="0" smtClean="0"/>
              <a:t> </a:t>
            </a:r>
            <a:r>
              <a:rPr kumimoji="1" lang="en-US" altLang="zh-CN" i="1" dirty="0" smtClean="0"/>
              <a:t>exit()</a:t>
            </a:r>
            <a:endParaRPr kumimoji="1" lang="zh-CN" altLang="en-US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1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0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int</a:t>
            </a:r>
            <a:r>
              <a:rPr kumimoji="1" lang="en-US" altLang="zh-CN" sz="2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main(</a:t>
            </a:r>
            <a:r>
              <a:rPr kumimoji="1" lang="en-US" altLang="zh-CN" sz="20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int</a:t>
            </a:r>
            <a:r>
              <a:rPr kumimoji="1" lang="en-US" altLang="zh-CN" sz="2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kumimoji="1" lang="en-US" altLang="zh-CN" sz="20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argc</a:t>
            </a:r>
            <a:r>
              <a:rPr kumimoji="1" lang="en-US" altLang="zh-CN" sz="2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, char *</a:t>
            </a:r>
            <a:r>
              <a:rPr kumimoji="1" lang="en-US" altLang="zh-CN" sz="20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argv</a:t>
            </a:r>
            <a:r>
              <a:rPr kumimoji="1" lang="en-US" altLang="zh-CN" sz="2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[]) {</a:t>
            </a:r>
            <a:endParaRPr kumimoji="1" lang="zh-CN" altLang="en-US" sz="20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kumimoji="1" lang="zh-CN" altLang="en-US" sz="2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kumimoji="1" lang="en-US" altLang="zh-CN" sz="2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unsigned </a:t>
            </a:r>
            <a:r>
              <a:rPr kumimoji="1" lang="en-US" altLang="zh-CN" sz="20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int</a:t>
            </a:r>
            <a:r>
              <a:rPr kumimoji="1" lang="en-US" altLang="zh-CN" sz="2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kumimoji="1" lang="en-US" altLang="zh-CN" sz="20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syscall_nr</a:t>
            </a:r>
            <a:r>
              <a:rPr kumimoji="1" lang="en-US" altLang="zh-CN" sz="2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= 60; </a:t>
            </a:r>
            <a:r>
              <a:rPr kumimoji="1" lang="en-US" altLang="zh-CN" sz="2000" dirty="0">
                <a:solidFill>
                  <a:schemeClr val="accent3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//</a:t>
            </a:r>
            <a:r>
              <a:rPr kumimoji="1" lang="zh-CN" altLang="en-US" sz="2000" dirty="0">
                <a:solidFill>
                  <a:schemeClr val="accent3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kumimoji="1" lang="en-US" altLang="zh-CN" sz="2000" dirty="0">
                <a:solidFill>
                  <a:schemeClr val="accent3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60</a:t>
            </a:r>
            <a:r>
              <a:rPr kumimoji="1" lang="zh-CN" altLang="en-US" sz="2000" dirty="0">
                <a:solidFill>
                  <a:schemeClr val="accent3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kumimoji="1" lang="en-US" altLang="zh-CN" sz="2000" dirty="0">
                <a:solidFill>
                  <a:schemeClr val="accent3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is</a:t>
            </a:r>
            <a:r>
              <a:rPr kumimoji="1" lang="zh-CN" altLang="en-US" sz="2000" dirty="0">
                <a:solidFill>
                  <a:schemeClr val="accent3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kumimoji="1" lang="en-US" altLang="zh-CN" sz="2000" dirty="0">
                <a:solidFill>
                  <a:schemeClr val="accent3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for</a:t>
            </a:r>
            <a:r>
              <a:rPr kumimoji="1" lang="zh-CN" altLang="en-US" sz="2000" dirty="0">
                <a:solidFill>
                  <a:schemeClr val="accent3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kumimoji="1" lang="en-US" altLang="zh-CN" sz="2000" dirty="0">
                <a:solidFill>
                  <a:schemeClr val="accent3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exit()</a:t>
            </a:r>
            <a:endParaRPr kumimoji="1" lang="zh-CN" altLang="en-US" sz="2000" dirty="0">
              <a:solidFill>
                <a:schemeClr val="accent3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kumimoji="1" lang="zh-CN" altLang="en-US" sz="2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</a:t>
            </a:r>
            <a:r>
              <a:rPr kumimoji="1" lang="en-US" altLang="zh-CN" sz="20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int</a:t>
            </a:r>
            <a:r>
              <a:rPr kumimoji="1" lang="en-US" altLang="zh-CN" sz="2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kumimoji="1" lang="en-US" altLang="zh-CN" sz="20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exit_status</a:t>
            </a:r>
            <a:r>
              <a:rPr kumimoji="1" lang="en-US" altLang="zh-CN" sz="2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= 42; </a:t>
            </a:r>
            <a:r>
              <a:rPr kumimoji="1" lang="en-US" altLang="zh-CN" sz="2000" dirty="0">
                <a:solidFill>
                  <a:schemeClr val="accent3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//</a:t>
            </a:r>
            <a:r>
              <a:rPr kumimoji="1" lang="zh-CN" altLang="en-US" sz="2000" dirty="0">
                <a:solidFill>
                  <a:schemeClr val="accent3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kumimoji="1" lang="en-US" altLang="zh-CN" sz="2000" dirty="0">
                <a:solidFill>
                  <a:schemeClr val="accent3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42</a:t>
            </a:r>
            <a:r>
              <a:rPr kumimoji="1" lang="zh-CN" altLang="en-US" sz="2000" dirty="0">
                <a:solidFill>
                  <a:schemeClr val="accent3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kumimoji="1" lang="en-US" altLang="zh-CN" sz="2000" dirty="0">
                <a:solidFill>
                  <a:schemeClr val="accent3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is</a:t>
            </a:r>
            <a:r>
              <a:rPr kumimoji="1" lang="zh-CN" altLang="en-US" sz="2000" dirty="0">
                <a:solidFill>
                  <a:schemeClr val="accent3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kumimoji="1" lang="en-US" altLang="zh-CN" sz="2000" dirty="0">
                <a:solidFill>
                  <a:schemeClr val="accent3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the</a:t>
            </a:r>
            <a:r>
              <a:rPr kumimoji="1" lang="zh-CN" altLang="en-US" sz="2000" dirty="0">
                <a:solidFill>
                  <a:schemeClr val="accent3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kumimoji="1" lang="en-US" altLang="zh-CN" sz="2000" dirty="0">
                <a:solidFill>
                  <a:schemeClr val="accent3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return</a:t>
            </a:r>
            <a:r>
              <a:rPr kumimoji="1" lang="zh-CN" altLang="en-US" sz="2000" dirty="0">
                <a:solidFill>
                  <a:schemeClr val="accent3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kumimoji="1" lang="en-US" altLang="zh-CN" sz="2000" dirty="0">
                <a:solidFill>
                  <a:schemeClr val="accent3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value</a:t>
            </a:r>
            <a:endParaRPr kumimoji="1" lang="zh-CN" altLang="en-US" sz="2000" dirty="0">
              <a:solidFill>
                <a:schemeClr val="accent3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kumimoji="1" lang="zh-CN" altLang="en-US" sz="2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</a:t>
            </a:r>
            <a:r>
              <a:rPr kumimoji="1" lang="en-US" altLang="zh-CN" sz="20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asm</a:t>
            </a:r>
            <a:r>
              <a:rPr kumimoji="1" lang="en-US" altLang="zh-CN" sz="2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(“</a:t>
            </a:r>
            <a:r>
              <a:rPr kumimoji="1" lang="en-US" altLang="zh-CN" sz="20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movl</a:t>
            </a:r>
            <a:r>
              <a:rPr kumimoji="1" lang="en-US" altLang="zh-CN" sz="2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%0, %%</a:t>
            </a:r>
            <a:r>
              <a:rPr kumimoji="1" lang="en-US" altLang="zh-CN" sz="20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eax</a:t>
            </a:r>
            <a:r>
              <a:rPr kumimoji="1" lang="en-US" altLang="zh-CN" sz="2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\n” </a:t>
            </a:r>
            <a:endParaRPr kumimoji="1" lang="zh-CN" altLang="en-US" sz="20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kumimoji="1" lang="zh-CN" altLang="en-US" sz="2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     </a:t>
            </a:r>
            <a:r>
              <a:rPr kumimoji="1" lang="en-US" altLang="zh-CN" sz="2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“</a:t>
            </a:r>
            <a:r>
              <a:rPr kumimoji="1" lang="en-US" altLang="zh-CN" sz="20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movl</a:t>
            </a:r>
            <a:r>
              <a:rPr kumimoji="1" lang="en-US" altLang="zh-CN" sz="2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%1, %%</a:t>
            </a:r>
            <a:r>
              <a:rPr kumimoji="1" lang="en-US" altLang="zh-CN" sz="20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ebx</a:t>
            </a:r>
            <a:r>
              <a:rPr kumimoji="1" lang="en-US" altLang="zh-CN" sz="2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\n” </a:t>
            </a:r>
            <a:endParaRPr kumimoji="1" lang="zh-CN" altLang="en-US" sz="20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kumimoji="1" lang="zh-CN" altLang="en-US" sz="2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     </a:t>
            </a:r>
            <a:r>
              <a:rPr kumimoji="1" lang="en-US" altLang="zh-CN" sz="2000" dirty="0">
                <a:solidFill>
                  <a:schemeClr val="accent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“</a:t>
            </a:r>
            <a:r>
              <a:rPr kumimoji="1" lang="en-US" altLang="zh-CN" sz="2000" dirty="0" err="1">
                <a:solidFill>
                  <a:schemeClr val="accent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int</a:t>
            </a:r>
            <a:r>
              <a:rPr kumimoji="1" lang="en-US" altLang="zh-CN" sz="2000" dirty="0">
                <a:solidFill>
                  <a:schemeClr val="accent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$0x80” </a:t>
            </a:r>
            <a:endParaRPr kumimoji="1" lang="zh-CN" altLang="en-US" sz="2000" dirty="0">
              <a:solidFill>
                <a:schemeClr val="accent2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kumimoji="1" lang="zh-CN" altLang="en-US" sz="2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     </a:t>
            </a:r>
            <a:r>
              <a:rPr kumimoji="1" lang="en-US" altLang="zh-CN" sz="2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: </a:t>
            </a:r>
            <a:endParaRPr kumimoji="1" lang="zh-CN" altLang="en-US" sz="20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kumimoji="1" lang="zh-CN" altLang="en-US" sz="2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    </a:t>
            </a:r>
            <a:r>
              <a:rPr kumimoji="1" lang="en-US" altLang="zh-CN" sz="2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:</a:t>
            </a:r>
            <a:r>
              <a:rPr kumimoji="1" lang="zh-CN" altLang="en-US" sz="2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kumimoji="1" lang="en-US" altLang="zh-CN" sz="2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“m” (</a:t>
            </a:r>
            <a:r>
              <a:rPr kumimoji="1" lang="en-US" altLang="zh-CN" sz="20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syscall_nr</a:t>
            </a:r>
            <a:r>
              <a:rPr kumimoji="1" lang="en-US" altLang="zh-CN" sz="2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), “m” (</a:t>
            </a:r>
            <a:r>
              <a:rPr kumimoji="1" lang="en-US" altLang="zh-CN" sz="20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exit_status</a:t>
            </a:r>
            <a:r>
              <a:rPr kumimoji="1" lang="en-US" altLang="zh-CN" sz="2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) </a:t>
            </a:r>
            <a:endParaRPr kumimoji="1" lang="zh-CN" altLang="en-US" sz="20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kumimoji="1" lang="zh-CN" altLang="en-US" sz="2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    </a:t>
            </a:r>
            <a:r>
              <a:rPr kumimoji="1" lang="en-US" altLang="zh-CN" sz="2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:</a:t>
            </a:r>
            <a:r>
              <a:rPr kumimoji="1" lang="zh-CN" altLang="en-US" sz="2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kumimoji="1" lang="en-US" altLang="zh-CN" sz="2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“</a:t>
            </a:r>
            <a:r>
              <a:rPr kumimoji="1" lang="en-US" altLang="zh-CN" sz="20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eax</a:t>
            </a:r>
            <a:r>
              <a:rPr kumimoji="1" lang="en-US" altLang="zh-CN" sz="2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”, “</a:t>
            </a:r>
            <a:r>
              <a:rPr kumimoji="1" lang="en-US" altLang="zh-CN" sz="20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ebx</a:t>
            </a:r>
            <a:r>
              <a:rPr kumimoji="1" lang="en-US" altLang="zh-CN" sz="2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”); </a:t>
            </a:r>
            <a:endParaRPr kumimoji="1" lang="zh-CN" altLang="en-US" sz="20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kumimoji="1" lang="en-US" altLang="zh-CN" sz="2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}</a:t>
            </a:r>
            <a:endParaRPr kumimoji="1" lang="zh-CN" altLang="en-US" sz="20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" name="左箭头 3"/>
          <p:cNvSpPr/>
          <p:nvPr/>
        </p:nvSpPr>
        <p:spPr>
          <a:xfrm>
            <a:off x="4067944" y="3742016"/>
            <a:ext cx="720080" cy="360040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Lib call/Syscall Return Codes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Library calls return -1 on error and place a specific error code in the global variable </a:t>
            </a:r>
            <a:r>
              <a:rPr lang="en-US" altLang="zh-CN" dirty="0" err="1" smtClean="0">
                <a:solidFill>
                  <a:schemeClr val="accent2"/>
                </a:solidFill>
                <a:ea typeface="宋体" panose="02010600030101010101" pitchFamily="2" charset="-122"/>
              </a:rPr>
              <a:t>errno</a:t>
            </a:r>
            <a:endParaRPr lang="en-US" altLang="zh-CN" dirty="0" smtClean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System calls return 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specific negative values</a:t>
            </a:r>
            <a:r>
              <a:rPr lang="en-US" altLang="zh-CN" dirty="0" smtClean="0">
                <a:ea typeface="宋体" panose="02010600030101010101" pitchFamily="2" charset="-122"/>
              </a:rPr>
              <a:t> to indicate an error in %</a:t>
            </a:r>
            <a:r>
              <a:rPr lang="en-US" altLang="zh-CN" dirty="0" err="1" smtClean="0">
                <a:ea typeface="宋体" panose="02010600030101010101" pitchFamily="2" charset="-122"/>
              </a:rPr>
              <a:t>eax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Most system calls return 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-</a:t>
            </a:r>
            <a:r>
              <a:rPr lang="en-US" altLang="zh-CN" dirty="0" err="1" smtClean="0">
                <a:solidFill>
                  <a:schemeClr val="accent2"/>
                </a:solidFill>
                <a:ea typeface="宋体" panose="02010600030101010101" pitchFamily="2" charset="-122"/>
              </a:rPr>
              <a:t>errno</a:t>
            </a:r>
            <a:endParaRPr lang="en-US" altLang="zh-CN" dirty="0" smtClean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The library 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wrapper code</a:t>
            </a:r>
            <a:r>
              <a:rPr lang="en-US" altLang="zh-CN" dirty="0" smtClean="0">
                <a:ea typeface="宋体" panose="02010600030101010101" pitchFamily="2" charset="-122"/>
              </a:rPr>
              <a:t> is responsible for conforming the return values to the </a:t>
            </a:r>
            <a:r>
              <a:rPr lang="en-US" altLang="zh-CN" dirty="0" err="1" smtClean="0">
                <a:ea typeface="宋体" panose="02010600030101010101" pitchFamily="2" charset="-122"/>
              </a:rPr>
              <a:t>errno</a:t>
            </a:r>
            <a:r>
              <a:rPr lang="en-US" altLang="zh-CN" dirty="0" smtClean="0">
                <a:ea typeface="宋体" panose="02010600030101010101" pitchFamily="2" charset="-122"/>
              </a:rPr>
              <a:t> convention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Passing system call parameters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>
                <a:ea typeface="宋体" panose="02010600030101010101" pitchFamily="2" charset="-122"/>
              </a:rPr>
              <a:t>The first parameter is always the </a:t>
            </a:r>
            <a:r>
              <a:rPr lang="en-US" altLang="zh-CN" sz="2000" dirty="0" err="1" smtClean="0">
                <a:solidFill>
                  <a:schemeClr val="accent2"/>
                </a:solidFill>
                <a:ea typeface="宋体" panose="02010600030101010101" pitchFamily="2" charset="-122"/>
              </a:rPr>
              <a:t>syscall</a:t>
            </a:r>
            <a:r>
              <a:rPr lang="en-US" altLang="zh-CN" sz="20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 #</a:t>
            </a:r>
            <a:endParaRPr lang="en-US" altLang="zh-CN" sz="2000" dirty="0" smtClean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1800" dirty="0" err="1" smtClean="0">
                <a:ea typeface="宋体" panose="02010600030101010101" pitchFamily="2" charset="-122"/>
              </a:rPr>
              <a:t>eax</a:t>
            </a:r>
            <a:r>
              <a:rPr lang="en-US" altLang="zh-CN" sz="1800" dirty="0" smtClean="0">
                <a:ea typeface="宋体" panose="02010600030101010101" pitchFamily="2" charset="-122"/>
              </a:rPr>
              <a:t> on Intel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lvl="4"/>
            <a:endParaRPr lang="en-US" altLang="zh-CN" sz="2000" dirty="0" smtClean="0">
              <a:ea typeface="宋体" panose="02010600030101010101" pitchFamily="2" charset="-122"/>
            </a:endParaRPr>
          </a:p>
          <a:p>
            <a:r>
              <a:rPr lang="en-US" altLang="zh-CN" sz="2000" dirty="0" smtClean="0">
                <a:ea typeface="宋体" panose="02010600030101010101" pitchFamily="2" charset="-122"/>
              </a:rPr>
              <a:t>Linux allows up to </a:t>
            </a:r>
            <a:r>
              <a:rPr lang="en-US" altLang="zh-CN" sz="20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six additional parameters</a:t>
            </a:r>
            <a:endParaRPr lang="en-US" altLang="zh-CN" sz="2000" dirty="0" smtClean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1800" dirty="0" err="1" smtClean="0">
                <a:ea typeface="宋体" panose="02010600030101010101" pitchFamily="2" charset="-122"/>
              </a:rPr>
              <a:t>ebx</a:t>
            </a:r>
            <a:r>
              <a:rPr lang="en-US" altLang="zh-CN" sz="1800" dirty="0" smtClean="0">
                <a:ea typeface="宋体" panose="02010600030101010101" pitchFamily="2" charset="-122"/>
              </a:rPr>
              <a:t>, 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ecx</a:t>
            </a:r>
            <a:r>
              <a:rPr lang="en-US" altLang="zh-CN" sz="1800" dirty="0" smtClean="0">
                <a:ea typeface="宋体" panose="02010600030101010101" pitchFamily="2" charset="-122"/>
              </a:rPr>
              <a:t>, 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edx</a:t>
            </a:r>
            <a:r>
              <a:rPr lang="en-US" altLang="zh-CN" sz="1800" dirty="0" smtClean="0">
                <a:ea typeface="宋体" panose="02010600030101010101" pitchFamily="2" charset="-122"/>
              </a:rPr>
              <a:t>, 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esi</a:t>
            </a:r>
            <a:r>
              <a:rPr lang="en-US" altLang="zh-CN" sz="1800" dirty="0" smtClean="0">
                <a:ea typeface="宋体" panose="02010600030101010101" pitchFamily="2" charset="-122"/>
              </a:rPr>
              <a:t>, 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edi</a:t>
            </a:r>
            <a:r>
              <a:rPr lang="en-US" altLang="zh-CN" sz="1800" dirty="0" smtClean="0">
                <a:ea typeface="宋体" panose="02010600030101010101" pitchFamily="2" charset="-122"/>
              </a:rPr>
              <a:t>, 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ebp</a:t>
            </a:r>
            <a:r>
              <a:rPr lang="en-US" altLang="zh-CN" sz="1800" dirty="0" smtClean="0">
                <a:ea typeface="宋体" panose="02010600030101010101" pitchFamily="2" charset="-122"/>
              </a:rPr>
              <a:t> on Intel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lvl="4"/>
            <a:endParaRPr lang="en-US" altLang="zh-CN" sz="2000" dirty="0" smtClean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 sz="2000" dirty="0" smtClean="0">
                <a:ea typeface="宋体" panose="02010600030101010101" pitchFamily="2" charset="-122"/>
              </a:rPr>
              <a:t>System calls that require more parameters </a:t>
            </a:r>
            <a:r>
              <a:rPr lang="en-US" altLang="zh-CN" sz="20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package the remaining </a:t>
            </a:r>
            <a:r>
              <a:rPr lang="en-US" altLang="zh-CN" sz="2000" dirty="0" err="1" smtClean="0">
                <a:solidFill>
                  <a:schemeClr val="accent2"/>
                </a:solidFill>
                <a:ea typeface="宋体" panose="02010600030101010101" pitchFamily="2" charset="-122"/>
              </a:rPr>
              <a:t>params</a:t>
            </a:r>
            <a:r>
              <a:rPr lang="en-US" altLang="zh-CN" sz="20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 in a </a:t>
            </a:r>
            <a:r>
              <a:rPr lang="en-US" altLang="zh-CN" sz="2000" dirty="0" err="1" smtClean="0">
                <a:solidFill>
                  <a:schemeClr val="accent2"/>
                </a:solidFill>
                <a:ea typeface="宋体" panose="02010600030101010101" pitchFamily="2" charset="-122"/>
              </a:rPr>
              <a:t>struct</a:t>
            </a:r>
            <a:r>
              <a:rPr lang="en-US" altLang="zh-CN" sz="2000" dirty="0" smtClean="0">
                <a:ea typeface="宋体" panose="02010600030101010101" pitchFamily="2" charset="-122"/>
              </a:rPr>
              <a:t> and pass a pointer to that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struct</a:t>
            </a:r>
            <a:r>
              <a:rPr lang="en-US" altLang="zh-CN" sz="2000" dirty="0" smtClean="0">
                <a:ea typeface="宋体" panose="02010600030101010101" pitchFamily="2" charset="-122"/>
              </a:rPr>
              <a:t> as the sixth parameter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4"/>
            <a:endParaRPr lang="zh-CN" altLang="en-US" sz="2000" dirty="0" smtClean="0">
              <a:ea typeface="宋体" panose="02010600030101010101" pitchFamily="2" charset="-122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Problem: must validate pointers</a:t>
            </a:r>
            <a:endParaRPr lang="en-US" altLang="zh-CN" sz="2000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1800" dirty="0" smtClean="0">
                <a:ea typeface="宋体" panose="02010600030101010101" pitchFamily="2" charset="-122"/>
              </a:rPr>
              <a:t>Could be invalid, e.g. NULL </a:t>
            </a:r>
            <a:r>
              <a:rPr lang="en-US" altLang="zh-CN" sz="1800" dirty="0" smtClean="0">
                <a:ea typeface="宋体" panose="02010600030101010101" pitchFamily="2" charset="-122"/>
                <a:sym typeface="Wingdings" panose="05000000000000000000" pitchFamily="2" charset="2"/>
              </a:rPr>
              <a:t> crash OS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1800" dirty="0" smtClean="0">
                <a:ea typeface="宋体" panose="02010600030101010101" pitchFamily="2" charset="-122"/>
              </a:rPr>
              <a:t>Or worse, could point to OS, device memory </a:t>
            </a:r>
            <a:r>
              <a:rPr lang="en-US" altLang="zh-CN" sz="1800" dirty="0" smtClean="0">
                <a:ea typeface="宋体" panose="02010600030101010101" pitchFamily="2" charset="-122"/>
                <a:sym typeface="Wingdings" panose="05000000000000000000" pitchFamily="2" charset="2"/>
              </a:rPr>
              <a:t> security hole</a:t>
            </a:r>
            <a:endParaRPr lang="en-US" altLang="zh-CN" sz="20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How to validate user pointers?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200" smtClean="0">
                <a:ea typeface="宋体" panose="02010600030101010101" pitchFamily="2" charset="-122"/>
              </a:rPr>
              <a:t>Too expensive to do a thorough check</a:t>
            </a:r>
            <a:endParaRPr lang="en-US" altLang="zh-CN" sz="220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2000" smtClean="0">
                <a:ea typeface="宋体" panose="02010600030101010101" pitchFamily="2" charset="-122"/>
              </a:rPr>
              <a:t>Need to check that the pointer is within all valid memory regions of the calling process</a:t>
            </a:r>
            <a:endParaRPr lang="en-US" altLang="zh-CN" sz="2000" smtClean="0">
              <a:ea typeface="宋体" panose="02010600030101010101" pitchFamily="2" charset="-122"/>
            </a:endParaRPr>
          </a:p>
          <a:p>
            <a:endParaRPr lang="en-US" altLang="zh-CN" sz="2000" smtClean="0">
              <a:ea typeface="宋体" panose="02010600030101010101" pitchFamily="2" charset="-122"/>
            </a:endParaRPr>
          </a:p>
          <a:p>
            <a:r>
              <a:rPr lang="en-US" altLang="zh-CN" sz="2000" smtClean="0">
                <a:ea typeface="宋体" panose="02010600030101010101" pitchFamily="2" charset="-122"/>
              </a:rPr>
              <a:t>Solution: No comprehensive check</a:t>
            </a:r>
            <a:endParaRPr lang="en-US" altLang="zh-CN" sz="200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1800" smtClean="0">
                <a:ea typeface="宋体" panose="02010600030101010101" pitchFamily="2" charset="-122"/>
              </a:rPr>
              <a:t>Linux does a </a:t>
            </a:r>
            <a:r>
              <a:rPr lang="en-US" altLang="zh-CN" sz="1800" smtClean="0">
                <a:solidFill>
                  <a:srgbClr val="FF0000"/>
                </a:solidFill>
                <a:ea typeface="宋体" panose="02010600030101010101" pitchFamily="2" charset="-122"/>
              </a:rPr>
              <a:t>simple check</a:t>
            </a:r>
            <a:r>
              <a:rPr lang="en-US" altLang="zh-CN" sz="1800" smtClean="0">
                <a:ea typeface="宋体" panose="02010600030101010101" pitchFamily="2" charset="-122"/>
              </a:rPr>
              <a:t> for address pointers and only determines if pointer variables are within the </a:t>
            </a:r>
            <a:r>
              <a:rPr lang="en-US" altLang="zh-CN" sz="1800" smtClean="0">
                <a:solidFill>
                  <a:srgbClr val="FF0000"/>
                </a:solidFill>
                <a:ea typeface="宋体" panose="02010600030101010101" pitchFamily="2" charset="-122"/>
              </a:rPr>
              <a:t>largest possible</a:t>
            </a:r>
            <a:r>
              <a:rPr lang="en-US" altLang="zh-CN" sz="1800" smtClean="0">
                <a:ea typeface="宋体" panose="02010600030101010101" pitchFamily="2" charset="-122"/>
              </a:rPr>
              <a:t> range of user memory (more details when talking about process)</a:t>
            </a:r>
            <a:endParaRPr lang="en-US" altLang="zh-CN" sz="180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1800" smtClean="0">
                <a:ea typeface="宋体" panose="02010600030101010101" pitchFamily="2" charset="-122"/>
              </a:rPr>
              <a:t>Even if a </a:t>
            </a:r>
            <a:r>
              <a:rPr lang="en-US" altLang="zh-CN" sz="1800" smtClean="0">
                <a:solidFill>
                  <a:schemeClr val="accent2"/>
                </a:solidFill>
                <a:ea typeface="宋体" panose="02010600030101010101" pitchFamily="2" charset="-122"/>
              </a:rPr>
              <a:t>pointer value</a:t>
            </a:r>
            <a:r>
              <a:rPr lang="en-US" altLang="zh-CN" sz="1800" smtClean="0">
                <a:ea typeface="宋体" panose="02010600030101010101" pitchFamily="2" charset="-122"/>
              </a:rPr>
              <a:t> passes this check, it is still quite possible that the specific value is invalid</a:t>
            </a:r>
            <a:endParaRPr lang="en-US" altLang="zh-CN" sz="1800" smtClean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1800" smtClean="0">
                <a:solidFill>
                  <a:schemeClr val="accent2"/>
                </a:solidFill>
                <a:ea typeface="宋体" panose="02010600030101010101" pitchFamily="2" charset="-122"/>
              </a:rPr>
              <a:t>Dereferencing an invalid pointer</a:t>
            </a:r>
            <a:r>
              <a:rPr lang="en-US" altLang="zh-CN" sz="1800" smtClean="0">
                <a:ea typeface="宋体" panose="02010600030101010101" pitchFamily="2" charset="-122"/>
              </a:rPr>
              <a:t> in kernel code would normally be interpreted as a </a:t>
            </a:r>
            <a:r>
              <a:rPr lang="en-US" altLang="zh-CN" sz="1800" smtClean="0">
                <a:solidFill>
                  <a:schemeClr val="accent2"/>
                </a:solidFill>
                <a:ea typeface="宋体" panose="02010600030101010101" pitchFamily="2" charset="-122"/>
              </a:rPr>
              <a:t>kernel bug</a:t>
            </a:r>
            <a:r>
              <a:rPr lang="en-US" altLang="zh-CN" sz="1800" smtClean="0">
                <a:ea typeface="宋体" panose="02010600030101010101" pitchFamily="2" charset="-122"/>
              </a:rPr>
              <a:t> and generate an </a:t>
            </a:r>
            <a:r>
              <a:rPr lang="en-US" altLang="zh-CN" sz="1800" smtClean="0">
                <a:solidFill>
                  <a:schemeClr val="accent2"/>
                </a:solidFill>
                <a:ea typeface="宋体" panose="02010600030101010101" pitchFamily="2" charset="-122"/>
              </a:rPr>
              <a:t>Oops</a:t>
            </a:r>
            <a:r>
              <a:rPr lang="en-US" altLang="zh-CN" sz="1800" smtClean="0">
                <a:ea typeface="宋体" panose="02010600030101010101" pitchFamily="2" charset="-122"/>
              </a:rPr>
              <a:t> message on the console and kill the offending process</a:t>
            </a:r>
            <a:endParaRPr lang="en-US" altLang="zh-CN" sz="180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1800" smtClean="0">
                <a:ea typeface="宋体" panose="02010600030101010101" pitchFamily="2" charset="-122"/>
              </a:rPr>
              <a:t>Linux does something very sophisticated to avoid this situation</a:t>
            </a:r>
            <a:endParaRPr lang="en-US" altLang="zh-CN" sz="180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>
                <a:ea typeface="宋体" panose="02010600030101010101" pitchFamily="2" charset="-122"/>
              </a:rPr>
              <a:t>Handling faults due to user-pointers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200" smtClean="0">
                <a:ea typeface="宋体" panose="02010600030101010101" pitchFamily="2" charset="-122"/>
              </a:rPr>
              <a:t>Kernel code must access user-pointers using a small set of  “paranoid” routines (e.g. copy_from_user)</a:t>
            </a:r>
            <a:endParaRPr lang="en-US" altLang="zh-CN" sz="220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2000" smtClean="0">
                <a:ea typeface="宋体" panose="02010600030101010101" pitchFamily="2" charset="-122"/>
              </a:rPr>
              <a:t>Thus, kernel knows what addresses in its code can throw invalid memory access exceptions (page fault)</a:t>
            </a:r>
            <a:endParaRPr lang="en-US" altLang="zh-CN" sz="2000" smtClean="0">
              <a:ea typeface="宋体" panose="02010600030101010101" pitchFamily="2" charset="-122"/>
            </a:endParaRPr>
          </a:p>
          <a:p>
            <a:pPr lvl="4"/>
            <a:endParaRPr lang="en-US" altLang="zh-CN" sz="1400" smtClean="0">
              <a:ea typeface="宋体" panose="02010600030101010101" pitchFamily="2" charset="-122"/>
            </a:endParaRPr>
          </a:p>
          <a:p>
            <a:r>
              <a:rPr lang="en-US" altLang="zh-CN" sz="2200" smtClean="0">
                <a:ea typeface="宋体" panose="02010600030101010101" pitchFamily="2" charset="-122"/>
              </a:rPr>
              <a:t>When a page fault occurs, the kernel’s page fault handler checks the faulting EIP (recall: saved by hw)</a:t>
            </a:r>
            <a:endParaRPr lang="en-US" altLang="zh-CN" sz="2200" smtClean="0">
              <a:ea typeface="宋体" panose="02010600030101010101" pitchFamily="2" charset="-122"/>
            </a:endParaRPr>
          </a:p>
          <a:p>
            <a:r>
              <a:rPr lang="en-US" altLang="zh-CN" sz="2200" smtClean="0">
                <a:ea typeface="宋体" panose="02010600030101010101" pitchFamily="2" charset="-122"/>
              </a:rPr>
              <a:t>If EIP matches one of the paranoid routines, kernel will not oops; instead, will call “fixup” code</a:t>
            </a:r>
            <a:endParaRPr lang="en-US" altLang="zh-CN" sz="2200" smtClean="0">
              <a:ea typeface="宋体" panose="02010600030101010101" pitchFamily="2" charset="-122"/>
            </a:endParaRPr>
          </a:p>
          <a:p>
            <a:endParaRPr lang="en-US" altLang="zh-CN" sz="2200" smtClean="0">
              <a:ea typeface="宋体" panose="02010600030101010101" pitchFamily="2" charset="-122"/>
            </a:endParaRPr>
          </a:p>
          <a:p>
            <a:r>
              <a:rPr lang="en-US" altLang="zh-CN" sz="2200" smtClean="0">
                <a:ea typeface="宋体" panose="02010600030101010101" pitchFamily="2" charset="-122"/>
              </a:rPr>
              <a:t>Many violations of this rule in Linux.  Once built a checker and found tons of security holes </a:t>
            </a:r>
            <a:endParaRPr lang="en-US" altLang="zh-CN" sz="220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200" smtClean="0">
                <a:ea typeface="宋体" panose="02010600030101010101" pitchFamily="2" charset="-122"/>
              </a:rPr>
              <a:t>Paranoid functions to access user pointers</a:t>
            </a:r>
            <a:endParaRPr lang="en-US" altLang="zh-CN" sz="3200" smtClean="0">
              <a:ea typeface="宋体" panose="02010600030101010101" pitchFamily="2" charset="-122"/>
            </a:endParaRPr>
          </a:p>
        </p:txBody>
      </p:sp>
      <p:graphicFrame>
        <p:nvGraphicFramePr>
          <p:cNvPr id="171011" name="Group 3"/>
          <p:cNvGraphicFramePr>
            <a:graphicFrameLocks noGrp="1"/>
          </p:cNvGraphicFramePr>
          <p:nvPr>
            <p:ph idx="4294967295"/>
          </p:nvPr>
        </p:nvGraphicFramePr>
        <p:xfrm>
          <a:off x="685800" y="1970067"/>
          <a:ext cx="7772400" cy="4100513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49061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Function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Action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61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get_user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(), __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get_user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()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reads integer (1,2,4 bytes)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9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put_user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(), __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put_user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()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writes integer (1,2,4 bytes)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61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copy_from_user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(), __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copy_from_user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copy a block from user space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61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copy_to_user(), __copy_to_user()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copy a block to user space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2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strncpy_from_user(), __strncpy_from_user()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copies null-terminated string from user space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2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strnlen_user(), __strnlen_user()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returns length of null-terminated string in user space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61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clear_user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(), __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clear_user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()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fills memory area with zeros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898525" y="5684838"/>
            <a:ext cx="7407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29017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sz="3200" dirty="0" smtClean="0"/>
              <a:t>New Instruction: </a:t>
            </a:r>
            <a:br>
              <a:rPr kumimoji="1" lang="en-US" altLang="zh-CN" sz="3200" dirty="0" smtClean="0"/>
            </a:br>
            <a:r>
              <a:rPr kumimoji="1" lang="en-US" altLang="zh-CN" sz="3200" dirty="0" smtClean="0"/>
              <a:t>SYSENTER/SYSEXIT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&amp;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SYSCALL/SYSRET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678"/>
            <a:ext cx="8229600" cy="4190485"/>
          </a:xfrm>
        </p:spPr>
        <p:txBody>
          <a:bodyPr/>
          <a:lstStyle/>
          <a:p>
            <a:r>
              <a:rPr kumimoji="1" lang="en-US" altLang="zh-CN" dirty="0" smtClean="0"/>
              <a:t>“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0x80”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O</a:t>
            </a:r>
            <a:r>
              <a:rPr kumimoji="1" lang="en-US" altLang="zh-CN" dirty="0" smtClean="0"/>
              <a:t>bsolete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XP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more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That’s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requires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Pentium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II</a:t>
            </a:r>
            <a:endParaRPr kumimoji="1" lang="zh-CN" altLang="en-US" dirty="0" smtClean="0"/>
          </a:p>
          <a:p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Instructions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SYSENTER/SYSEXIT: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Intel,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AMD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SYSCALL/SYSRET: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AMD,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Intel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Review: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OS as Services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588224" y="3212976"/>
            <a:ext cx="1152128" cy="2880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588224" y="3501008"/>
            <a:ext cx="1152128" cy="2880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588224" y="3789040"/>
            <a:ext cx="1152128" cy="2880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588224" y="4077072"/>
            <a:ext cx="1152128" cy="2880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591529" y="3284984"/>
            <a:ext cx="1512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dirty="0">
                <a:solidFill>
                  <a:schemeClr val="tx2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Exception</a:t>
            </a:r>
            <a:r>
              <a:rPr kumimoji="1" lang="zh-CN" altLang="en-US" dirty="0">
                <a:solidFill>
                  <a:schemeClr val="tx2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endParaRPr kumimoji="1" lang="zh-CN" altLang="en-US" dirty="0">
              <a:solidFill>
                <a:schemeClr val="tx2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zh-CN" dirty="0">
                <a:solidFill>
                  <a:schemeClr val="tx2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Table</a:t>
            </a:r>
            <a:endParaRPr kumimoji="1" lang="zh-CN" altLang="en-US" dirty="0">
              <a:solidFill>
                <a:schemeClr val="tx2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cxnSp>
        <p:nvCxnSpPr>
          <p:cNvPr id="10" name="直线连接符 9"/>
          <p:cNvCxnSpPr/>
          <p:nvPr/>
        </p:nvCxnSpPr>
        <p:spPr>
          <a:xfrm>
            <a:off x="755576" y="2751311"/>
            <a:ext cx="4752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>
            <a:off x="755576" y="5013176"/>
            <a:ext cx="4752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60384" y="2103239"/>
            <a:ext cx="2510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tx2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Application</a:t>
            </a:r>
            <a:r>
              <a:rPr kumimoji="1" lang="zh-CN" altLang="en-US" sz="2400" dirty="0">
                <a:solidFill>
                  <a:schemeClr val="tx2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kumimoji="1" lang="en-US" altLang="zh-CN" sz="2400" dirty="0">
                <a:solidFill>
                  <a:schemeClr val="tx2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(CPU)</a:t>
            </a:r>
            <a:endParaRPr kumimoji="1" lang="zh-CN" altLang="en-US" sz="2400" dirty="0">
              <a:solidFill>
                <a:schemeClr val="tx2">
                  <a:lumMod val="7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5577" y="3615408"/>
            <a:ext cx="78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tx2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OS</a:t>
            </a:r>
            <a:endParaRPr kumimoji="1" lang="zh-CN" altLang="en-US" sz="2400" dirty="0">
              <a:solidFill>
                <a:schemeClr val="tx2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55577" y="5229199"/>
            <a:ext cx="2083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tx2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I/O</a:t>
            </a:r>
            <a:r>
              <a:rPr kumimoji="1" lang="zh-CN" altLang="en-US" sz="2400" dirty="0">
                <a:solidFill>
                  <a:schemeClr val="tx2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kumimoji="1" lang="en-US" altLang="zh-CN" sz="2400" dirty="0">
                <a:solidFill>
                  <a:schemeClr val="tx2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Device</a:t>
            </a:r>
            <a:endParaRPr kumimoji="1" lang="zh-CN" altLang="en-US" sz="2400" dirty="0">
              <a:solidFill>
                <a:schemeClr val="tx2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cxnSp>
        <p:nvCxnSpPr>
          <p:cNvPr id="16" name="肘形连接符 15"/>
          <p:cNvCxnSpPr>
            <a:endCxn id="4" idx="0"/>
          </p:cNvCxnSpPr>
          <p:nvPr/>
        </p:nvCxnSpPr>
        <p:spPr>
          <a:xfrm>
            <a:off x="5292080" y="2334070"/>
            <a:ext cx="1872208" cy="878906"/>
          </a:xfrm>
          <a:prstGeom prst="bentConnector2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endCxn id="7" idx="2"/>
          </p:cNvCxnSpPr>
          <p:nvPr/>
        </p:nvCxnSpPr>
        <p:spPr>
          <a:xfrm flipV="1">
            <a:off x="5287272" y="4365104"/>
            <a:ext cx="1877016" cy="1109736"/>
          </a:xfrm>
          <a:prstGeom prst="bentConnector2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>
            <a:off x="3847112" y="3212976"/>
            <a:ext cx="5892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/>
          <p:nvPr/>
        </p:nvCxnSpPr>
        <p:spPr>
          <a:xfrm>
            <a:off x="3847112" y="3356992"/>
            <a:ext cx="5892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/>
          <p:nvPr/>
        </p:nvCxnSpPr>
        <p:spPr>
          <a:xfrm>
            <a:off x="3847112" y="3501008"/>
            <a:ext cx="5892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/>
          <p:nvPr/>
        </p:nvCxnSpPr>
        <p:spPr>
          <a:xfrm>
            <a:off x="3847112" y="3501008"/>
            <a:ext cx="5892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>
            <a:off x="3847112" y="3645024"/>
            <a:ext cx="5892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>
            <a:off x="3847112" y="3789040"/>
            <a:ext cx="5892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>
            <a:off x="3847112" y="3933056"/>
            <a:ext cx="5892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>
            <a:off x="3847112" y="4077072"/>
            <a:ext cx="5892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/>
        </p:nvCxnSpPr>
        <p:spPr>
          <a:xfrm>
            <a:off x="3847112" y="4221088"/>
            <a:ext cx="5892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/>
          <p:nvPr/>
        </p:nvCxnSpPr>
        <p:spPr>
          <a:xfrm>
            <a:off x="3847112" y="4365104"/>
            <a:ext cx="5892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/>
          <p:nvPr/>
        </p:nvCxnSpPr>
        <p:spPr>
          <a:xfrm>
            <a:off x="3847112" y="4509120"/>
            <a:ext cx="5892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/>
          <p:cNvCxnSpPr/>
          <p:nvPr/>
        </p:nvCxnSpPr>
        <p:spPr>
          <a:xfrm>
            <a:off x="3847112" y="4653136"/>
            <a:ext cx="5892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5" idx="1"/>
          </p:cNvCxnSpPr>
          <p:nvPr/>
        </p:nvCxnSpPr>
        <p:spPr>
          <a:xfrm rot="10800000">
            <a:off x="4567193" y="3356992"/>
            <a:ext cx="2021033" cy="288032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6" idx="1"/>
          </p:cNvCxnSpPr>
          <p:nvPr/>
        </p:nvCxnSpPr>
        <p:spPr>
          <a:xfrm rot="10800000" flipV="1">
            <a:off x="4567192" y="3933056"/>
            <a:ext cx="2021032" cy="504055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2449908" y="3615408"/>
            <a:ext cx="1325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tx2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Services</a:t>
            </a:r>
            <a:endParaRPr kumimoji="1" lang="zh-CN" altLang="en-US" sz="2400" dirty="0">
              <a:solidFill>
                <a:schemeClr val="tx2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292080" y="190754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>
                <a:solidFill>
                  <a:schemeClr val="accent2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Exception</a:t>
            </a:r>
            <a:endParaRPr kumimoji="1" lang="zh-CN" altLang="en-US" dirty="0">
              <a:solidFill>
                <a:schemeClr val="accent2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287272" y="551723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2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Interrupt</a:t>
            </a:r>
            <a:endParaRPr kumimoji="1" lang="zh-CN" altLang="en-US" dirty="0">
              <a:solidFill>
                <a:schemeClr val="accent2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Simplify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System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SYSCALL/SYSRET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SYSCALL/SYSRET has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lower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latency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Less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25%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cycles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 previous solution</a:t>
            </a:r>
            <a:endParaRPr kumimoji="1" lang="zh-CN" altLang="en-US" dirty="0" smtClean="0"/>
          </a:p>
          <a:p>
            <a:r>
              <a:rPr kumimoji="1" lang="en-US" altLang="zh-CN" dirty="0" smtClean="0"/>
              <a:t>Why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faster?</a:t>
            </a:r>
            <a:endParaRPr kumimoji="1" lang="zh-CN" altLang="en-US" dirty="0"/>
          </a:p>
          <a:p>
            <a:pPr lvl="1"/>
            <a:r>
              <a:rPr kumimoji="1" lang="en-US" altLang="zh-CN" dirty="0" smtClean="0"/>
              <a:t>Assume OS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implements </a:t>
            </a:r>
            <a:r>
              <a:rPr kumimoji="1" lang="en-US" altLang="zh-CN" dirty="0"/>
              <a:t>a flat-memory </a:t>
            </a:r>
            <a:r>
              <a:rPr kumimoji="1" lang="en-US" altLang="zh-CN" dirty="0" smtClean="0"/>
              <a:t>model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Simplifies </a:t>
            </a:r>
            <a:r>
              <a:rPr kumimoji="1" lang="en-US" altLang="zh-CN" dirty="0"/>
              <a:t>calls to and returns from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OS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Eliminating </a:t>
            </a:r>
            <a:r>
              <a:rPr kumimoji="1" lang="en-US" altLang="zh-CN" dirty="0"/>
              <a:t>unneeded checks, and by loading pre-determined values into the CS and SS segment </a:t>
            </a:r>
            <a:r>
              <a:rPr kumimoji="1" lang="en-US" altLang="zh-CN" dirty="0" smtClean="0"/>
              <a:t>registers</a:t>
            </a:r>
            <a:endParaRPr kumimoji="1" lang="zh-CN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331640" y="5805265"/>
            <a:ext cx="7056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 dirty="0">
                <a:solidFill>
                  <a:schemeClr val="bg1">
                    <a:lumMod val="6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More</a:t>
            </a:r>
            <a:r>
              <a:rPr kumimoji="1" lang="zh-CN" altLang="en-US" sz="1400" dirty="0">
                <a:solidFill>
                  <a:schemeClr val="bg1">
                    <a:lumMod val="6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kumimoji="1" lang="en-US" altLang="zh-CN" sz="1400" dirty="0">
                <a:solidFill>
                  <a:schemeClr val="bg1">
                    <a:lumMod val="6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details:</a:t>
            </a:r>
            <a:r>
              <a:rPr kumimoji="1" lang="zh-CN" altLang="en-US" sz="1400" dirty="0">
                <a:solidFill>
                  <a:schemeClr val="bg1">
                    <a:lumMod val="6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kumimoji="1" lang="en-US" altLang="zh-CN" sz="1400" dirty="0">
                <a:solidFill>
                  <a:schemeClr val="bg1">
                    <a:lumMod val="6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http://</a:t>
            </a:r>
            <a:r>
              <a:rPr kumimoji="1" lang="en-US" altLang="zh-CN" sz="1400" dirty="0" err="1">
                <a:solidFill>
                  <a:schemeClr val="bg1">
                    <a:lumMod val="6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wiki.osdev.org</a:t>
            </a:r>
            <a:r>
              <a:rPr kumimoji="1" lang="en-US" altLang="zh-CN" sz="1400" dirty="0">
                <a:solidFill>
                  <a:schemeClr val="bg1">
                    <a:lumMod val="6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/SYSENTER</a:t>
            </a:r>
            <a:endParaRPr kumimoji="1" lang="zh-CN" altLang="en-US" sz="1400" dirty="0">
              <a:solidFill>
                <a:schemeClr val="bg1">
                  <a:lumMod val="6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Compatibility across Intel and </a:t>
            </a:r>
            <a:r>
              <a:rPr lang="en-US" altLang="zh-CN" dirty="0" smtClean="0"/>
              <a:t>AMD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32-bit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Kernel</a:t>
            </a:r>
            <a:endParaRPr kumimoji="1" lang="zh-CN" altLang="en-US" dirty="0" smtClean="0"/>
          </a:p>
          <a:p>
            <a:pPr lvl="1"/>
            <a:r>
              <a:rPr lang="en-US" altLang="zh-CN" dirty="0"/>
              <a:t>SYSENTER/SYSEXIT are the only compatible pair</a:t>
            </a:r>
            <a:endParaRPr kumimoji="1" lang="zh-CN" altLang="en-US" dirty="0" smtClean="0"/>
          </a:p>
          <a:p>
            <a:r>
              <a:rPr kumimoji="1" lang="en-US" altLang="zh-CN" dirty="0" smtClean="0"/>
              <a:t>For </a:t>
            </a:r>
            <a:r>
              <a:rPr kumimoji="1" lang="en-US" altLang="zh-CN" dirty="0"/>
              <a:t>a </a:t>
            </a:r>
            <a:r>
              <a:rPr kumimoji="1" lang="en-US" altLang="zh-CN" dirty="0" smtClean="0"/>
              <a:t>64-bit Kernel</a:t>
            </a:r>
            <a:endParaRPr kumimoji="1" lang="zh-CN" altLang="en-US" dirty="0"/>
          </a:p>
          <a:p>
            <a:pPr lvl="1"/>
            <a:r>
              <a:rPr lang="en-US" altLang="zh-CN" dirty="0" smtClean="0"/>
              <a:t>SYSCALL/SYSRET are the only compatible pair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In </a:t>
            </a:r>
            <a:r>
              <a:rPr kumimoji="1" lang="en-US" altLang="zh-CN" dirty="0"/>
              <a:t>Long mode only</a:t>
            </a:r>
            <a:r>
              <a:rPr lang="en-US" altLang="zh-CN" dirty="0" smtClean="0"/>
              <a:t> (not Long </a:t>
            </a:r>
            <a:r>
              <a:rPr lang="en-US" altLang="zh-CN" dirty="0" err="1" smtClean="0"/>
              <a:t>Compat</a:t>
            </a:r>
            <a:r>
              <a:rPr lang="en-US" altLang="zh-CN" dirty="0" smtClean="0"/>
              <a:t> mode)</a:t>
            </a:r>
            <a:endParaRPr lang="zh-CN" altLang="en-US" dirty="0" smtClean="0"/>
          </a:p>
          <a:p>
            <a:endParaRPr lang="zh-CN" alt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Using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SYSCALL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Invoke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i="1" dirty="0" smtClean="0"/>
              <a:t>exit()</a:t>
            </a:r>
            <a:r>
              <a:rPr kumimoji="1" lang="zh-CN" altLang="en-US" i="1" dirty="0" smtClean="0"/>
              <a:t> </a:t>
            </a:r>
            <a:r>
              <a:rPr kumimoji="1" lang="en-US" altLang="zh-CN" dirty="0" smtClean="0"/>
              <a:t>System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Call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905001"/>
            <a:ext cx="4176464" cy="3771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#include &lt;</a:t>
            </a:r>
            <a:r>
              <a:rPr kumimoji="1" lang="en-US" altLang="zh-CN" sz="16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unistd.h</a:t>
            </a:r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&gt; </a:t>
            </a:r>
            <a:endParaRPr kumimoji="1" lang="zh-CN" altLang="en-US" sz="16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kumimoji="1" lang="en-US" altLang="zh-CN" sz="16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int</a:t>
            </a:r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main(</a:t>
            </a:r>
            <a:r>
              <a:rPr kumimoji="1" lang="en-US" altLang="zh-CN" sz="16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int</a:t>
            </a:r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kumimoji="1" lang="en-US" altLang="zh-CN" sz="16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argc</a:t>
            </a:r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, char *</a:t>
            </a:r>
            <a:r>
              <a:rPr kumimoji="1" lang="en-US" altLang="zh-CN" sz="16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argv</a:t>
            </a:r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[]) {</a:t>
            </a:r>
            <a:endParaRPr kumimoji="1" lang="zh-CN" altLang="en-US" sz="16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kumimoji="1" lang="zh-CN" altLang="en-US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unsigned long </a:t>
            </a:r>
            <a:r>
              <a:rPr kumimoji="1" lang="en-US" altLang="zh-CN" sz="16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syscall_nr</a:t>
            </a:r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= 60; </a:t>
            </a:r>
            <a:endParaRPr kumimoji="1" lang="zh-CN" altLang="en-US" sz="16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kumimoji="1" lang="zh-CN" altLang="en-US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</a:t>
            </a:r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long </a:t>
            </a:r>
            <a:r>
              <a:rPr kumimoji="1" lang="en-US" altLang="zh-CN" sz="16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exit_status</a:t>
            </a:r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= 42; </a:t>
            </a:r>
            <a:endParaRPr kumimoji="1" lang="zh-CN" altLang="en-US" sz="16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kumimoji="1" lang="zh-CN" altLang="en-US" sz="1600" dirty="0">
                <a:solidFill>
                  <a:schemeClr val="accent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</a:t>
            </a:r>
            <a:r>
              <a:rPr kumimoji="1" lang="en-US" altLang="zh-CN" sz="1600" dirty="0" err="1">
                <a:solidFill>
                  <a:schemeClr val="accent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syscall</a:t>
            </a:r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(</a:t>
            </a:r>
            <a:r>
              <a:rPr kumimoji="1" lang="en-US" altLang="zh-CN" sz="16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syscall_nr</a:t>
            </a:r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, </a:t>
            </a:r>
            <a:r>
              <a:rPr kumimoji="1" lang="en-US" altLang="zh-CN" sz="16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exit_status</a:t>
            </a:r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); </a:t>
            </a:r>
            <a:endParaRPr kumimoji="1" lang="zh-CN" altLang="en-US" sz="16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}</a:t>
            </a:r>
            <a:endParaRPr kumimoji="1" lang="zh-CN" altLang="en-US" sz="16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427984" y="1905001"/>
            <a:ext cx="4536504" cy="3975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b="1" i="0" kern="1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 b="0" i="0" kern="1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1600" b="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int</a:t>
            </a:r>
            <a:r>
              <a:rPr kumimoji="1" lang="en-US" altLang="zh-CN" sz="1600" b="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main(</a:t>
            </a:r>
            <a:r>
              <a:rPr kumimoji="1" lang="en-US" altLang="zh-CN" sz="1600" b="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int</a:t>
            </a:r>
            <a:r>
              <a:rPr kumimoji="1" lang="en-US" altLang="zh-CN" sz="1600" b="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kumimoji="1" lang="en-US" altLang="zh-CN" sz="1600" b="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argc</a:t>
            </a:r>
            <a:r>
              <a:rPr kumimoji="1" lang="en-US" altLang="zh-CN" sz="1600" b="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, char *</a:t>
            </a:r>
            <a:r>
              <a:rPr kumimoji="1" lang="en-US" altLang="zh-CN" sz="1600" b="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argv</a:t>
            </a:r>
            <a:r>
              <a:rPr kumimoji="1" lang="en-US" altLang="zh-CN" sz="1600" b="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[])</a:t>
            </a:r>
            <a:r>
              <a:rPr kumimoji="1" lang="zh-CN" altLang="en-US" sz="1600" b="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kumimoji="1" lang="en-US" altLang="zh-CN" sz="1600" b="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{ </a:t>
            </a:r>
            <a:endParaRPr kumimoji="1" lang="zh-CN" altLang="en-US" sz="1600" b="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kumimoji="1" lang="zh-CN" altLang="en-US" sz="1600" b="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</a:t>
            </a:r>
            <a:r>
              <a:rPr kumimoji="1" lang="en-US" altLang="zh-CN" sz="1600" b="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unsigned long </a:t>
            </a:r>
            <a:r>
              <a:rPr kumimoji="1" lang="en-US" altLang="zh-CN" sz="1600" b="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syscall_nr</a:t>
            </a:r>
            <a:r>
              <a:rPr kumimoji="1" lang="en-US" altLang="zh-CN" sz="1600" b="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= 60; </a:t>
            </a:r>
            <a:endParaRPr kumimoji="1" lang="zh-CN" altLang="en-US" sz="1600" b="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kumimoji="1" lang="zh-CN" altLang="en-US" sz="1600" b="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</a:t>
            </a:r>
            <a:r>
              <a:rPr kumimoji="1" lang="en-US" altLang="zh-CN" sz="1600" b="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long </a:t>
            </a:r>
            <a:r>
              <a:rPr kumimoji="1" lang="en-US" altLang="zh-CN" sz="1600" b="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exit_nr</a:t>
            </a:r>
            <a:r>
              <a:rPr kumimoji="1" lang="en-US" altLang="zh-CN" sz="1600" b="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= 42; </a:t>
            </a:r>
            <a:endParaRPr kumimoji="1" lang="zh-CN" altLang="en-US" sz="1600" b="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kumimoji="1" lang="zh-CN" altLang="en-US" sz="1600" b="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</a:t>
            </a:r>
            <a:r>
              <a:rPr kumimoji="1" lang="en-US" altLang="zh-CN" sz="1600" b="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asm</a:t>
            </a:r>
            <a:r>
              <a:rPr kumimoji="1" lang="en-US" altLang="zh-CN" sz="1600" b="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(“</a:t>
            </a:r>
            <a:r>
              <a:rPr kumimoji="1" lang="en-US" altLang="zh-CN" sz="1600" b="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movq</a:t>
            </a:r>
            <a:r>
              <a:rPr kumimoji="1" lang="en-US" altLang="zh-CN" sz="1600" b="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%0, %%</a:t>
            </a:r>
            <a:r>
              <a:rPr kumimoji="1" lang="en-US" altLang="zh-CN" sz="1600" b="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rax</a:t>
            </a:r>
            <a:r>
              <a:rPr kumimoji="1" lang="en-US" altLang="zh-CN" sz="1600" b="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\n” </a:t>
            </a:r>
            <a:endParaRPr kumimoji="1" lang="zh-CN" altLang="en-US" sz="1600" b="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kumimoji="1" lang="zh-CN" altLang="en-US" sz="1600" b="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     </a:t>
            </a:r>
            <a:r>
              <a:rPr kumimoji="1" lang="en-US" altLang="zh-CN" sz="1600" b="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“</a:t>
            </a:r>
            <a:r>
              <a:rPr kumimoji="1" lang="en-US" altLang="zh-CN" sz="1600" b="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movq</a:t>
            </a:r>
            <a:r>
              <a:rPr kumimoji="1" lang="en-US" altLang="zh-CN" sz="1600" b="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%1, %%</a:t>
            </a:r>
            <a:r>
              <a:rPr kumimoji="1" lang="en-US" altLang="zh-CN" sz="1600" b="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rdi</a:t>
            </a:r>
            <a:r>
              <a:rPr kumimoji="1" lang="en-US" altLang="zh-CN" sz="1600" b="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\n” </a:t>
            </a:r>
            <a:endParaRPr kumimoji="1" lang="zh-CN" altLang="en-US" sz="1600" b="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kumimoji="1" lang="zh-CN" altLang="en-US" sz="1600" b="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     </a:t>
            </a:r>
            <a:r>
              <a:rPr kumimoji="1" lang="en-US" altLang="zh-CN" sz="1600" b="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“</a:t>
            </a:r>
            <a:r>
              <a:rPr kumimoji="1" lang="en-US" altLang="zh-CN" sz="1600" b="0" dirty="0" err="1">
                <a:solidFill>
                  <a:schemeClr val="accent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syscall</a:t>
            </a:r>
            <a:r>
              <a:rPr kumimoji="1" lang="en-US" altLang="zh-CN" sz="1600" b="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” </a:t>
            </a:r>
            <a:endParaRPr kumimoji="1" lang="zh-CN" altLang="en-US" sz="1600" b="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kumimoji="1" lang="zh-CN" altLang="en-US" sz="1600" b="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     </a:t>
            </a:r>
            <a:r>
              <a:rPr kumimoji="1" lang="en-US" altLang="zh-CN" sz="1600" b="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: : </a:t>
            </a:r>
            <a:endParaRPr kumimoji="1" lang="zh-CN" altLang="en-US" sz="1600" b="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kumimoji="1" lang="zh-CN" altLang="en-US" sz="1600" b="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     </a:t>
            </a:r>
            <a:r>
              <a:rPr kumimoji="1" lang="en-US" altLang="zh-CN" sz="1600" b="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“m” (</a:t>
            </a:r>
            <a:r>
              <a:rPr kumimoji="1" lang="en-US" altLang="zh-CN" sz="1600" b="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syscall_nr</a:t>
            </a:r>
            <a:r>
              <a:rPr kumimoji="1" lang="en-US" altLang="zh-CN" sz="1600" b="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), “m” (</a:t>
            </a:r>
            <a:r>
              <a:rPr kumimoji="1" lang="en-US" altLang="zh-CN" sz="1600" b="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exit_nr</a:t>
            </a:r>
            <a:r>
              <a:rPr kumimoji="1" lang="en-US" altLang="zh-CN" sz="1600" b="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) : </a:t>
            </a:r>
            <a:endParaRPr kumimoji="1" lang="zh-CN" altLang="en-US" sz="1600" b="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kumimoji="1" lang="en-US" altLang="zh-CN" sz="1600" b="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kumimoji="1" lang="zh-CN" altLang="en-US" sz="1600" b="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    </a:t>
            </a:r>
            <a:r>
              <a:rPr kumimoji="1" lang="en-US" altLang="zh-CN" sz="1600" b="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"</a:t>
            </a:r>
            <a:r>
              <a:rPr kumimoji="1" lang="en-US" altLang="zh-CN" sz="1600" b="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rax</a:t>
            </a:r>
            <a:r>
              <a:rPr kumimoji="1" lang="en-US" altLang="zh-CN" sz="1600" b="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", "</a:t>
            </a:r>
            <a:r>
              <a:rPr kumimoji="1" lang="en-US" altLang="zh-CN" sz="1600" b="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rdi</a:t>
            </a:r>
            <a:r>
              <a:rPr kumimoji="1" lang="en-US" altLang="zh-CN" sz="1600" b="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"); }</a:t>
            </a:r>
            <a:endParaRPr kumimoji="1" lang="zh-CN" altLang="en-US" sz="1600" b="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vDSO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="0" dirty="0" smtClean="0"/>
              <a:t>Virtual</a:t>
            </a:r>
            <a:r>
              <a:rPr kumimoji="1" lang="zh-CN" altLang="en-US" b="0" dirty="0" smtClean="0"/>
              <a:t> </a:t>
            </a:r>
            <a:r>
              <a:rPr kumimoji="1" lang="en-US" altLang="zh-CN" b="0" dirty="0" smtClean="0"/>
              <a:t>Dynamic</a:t>
            </a:r>
            <a:r>
              <a:rPr kumimoji="1" lang="zh-CN" altLang="en-US" b="0" dirty="0" smtClean="0"/>
              <a:t> </a:t>
            </a:r>
            <a:r>
              <a:rPr kumimoji="1" lang="en-US" altLang="zh-CN" b="0" dirty="0" smtClean="0"/>
              <a:t>Shared</a:t>
            </a:r>
            <a:r>
              <a:rPr kumimoji="1" lang="zh-CN" altLang="en-US" b="0" dirty="0" smtClean="0"/>
              <a:t> </a:t>
            </a:r>
            <a:r>
              <a:rPr kumimoji="1" lang="en-US" altLang="zh-CN" b="0" dirty="0" smtClean="0"/>
              <a:t>Object</a:t>
            </a:r>
            <a:endParaRPr kumimoji="1" lang="zh-CN" alt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Motivation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vDSO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latency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syscall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negligible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Especially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those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called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frequently</a:t>
            </a:r>
            <a:endParaRPr kumimoji="1" lang="zh-CN" altLang="en-US" dirty="0" smtClean="0"/>
          </a:p>
          <a:p>
            <a:pPr lvl="2"/>
            <a:r>
              <a:rPr kumimoji="1" lang="en-US" altLang="zh-CN" dirty="0" smtClean="0"/>
              <a:t>E.g.,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gettimeofday</a:t>
            </a:r>
            <a:r>
              <a:rPr kumimoji="1" lang="en-US" altLang="zh-CN" dirty="0" smtClean="0"/>
              <a:t>()</a:t>
            </a:r>
            <a:endParaRPr kumimoji="1" lang="zh-CN" altLang="en-US" dirty="0" smtClean="0"/>
          </a:p>
          <a:p>
            <a:r>
              <a:rPr kumimoji="1" lang="en-US" altLang="zh-CN" dirty="0" smtClean="0"/>
              <a:t>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reduce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latency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syscall</a:t>
            </a:r>
            <a:r>
              <a:rPr kumimoji="1" lang="en-US" altLang="zh-CN" dirty="0" smtClean="0"/>
              <a:t>?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Most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saving/restoring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>
                <a:solidFill>
                  <a:schemeClr val="accent2"/>
                </a:solidFill>
              </a:rPr>
              <a:t>no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 </a:t>
            </a:r>
            <a:r>
              <a:rPr kumimoji="1" lang="en-US" altLang="zh-CN" dirty="0" smtClean="0">
                <a:solidFill>
                  <a:schemeClr val="accent2"/>
                </a:solidFill>
              </a:rPr>
              <a:t>mode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 </a:t>
            </a:r>
            <a:r>
              <a:rPr kumimoji="1" lang="en-US" altLang="zh-CN" dirty="0" smtClean="0">
                <a:solidFill>
                  <a:schemeClr val="accent2"/>
                </a:solidFill>
              </a:rPr>
              <a:t>switching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saving/restoring</a:t>
            </a:r>
            <a:endParaRPr kumimoji="1"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i="1" dirty="0" err="1" smtClean="0"/>
              <a:t>gettimeofday</a:t>
            </a:r>
            <a:r>
              <a:rPr kumimoji="1" lang="en-US" altLang="zh-CN" i="1" dirty="0" smtClean="0"/>
              <a:t>()</a:t>
            </a:r>
            <a:endParaRPr kumimoji="1" lang="zh-CN" altLang="en-US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05001"/>
            <a:ext cx="8229600" cy="4188295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Defined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kernel</a:t>
            </a:r>
            <a:endParaRPr kumimoji="1" lang="zh-CN" altLang="en-US" sz="2400" dirty="0"/>
          </a:p>
          <a:p>
            <a:pPr lvl="1"/>
            <a:r>
              <a:rPr kumimoji="1" lang="en-US" altLang="zh-CN" sz="2000" dirty="0"/>
              <a:t>As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part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kernel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code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during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compiling</a:t>
            </a:r>
            <a:endParaRPr kumimoji="1" lang="zh-CN" altLang="en-US" sz="2000" dirty="0"/>
          </a:p>
          <a:p>
            <a:r>
              <a:rPr kumimoji="1" lang="en-US" altLang="zh-CN" sz="2400" dirty="0"/>
              <a:t>Run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user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space</a:t>
            </a:r>
            <a:endParaRPr kumimoji="1" lang="zh-CN" altLang="en-US" sz="2400" dirty="0"/>
          </a:p>
          <a:p>
            <a:pPr lvl="1"/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code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loaded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page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shared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with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user</a:t>
            </a:r>
            <a:endParaRPr kumimoji="1" lang="zh-CN" altLang="en-US" sz="2000" dirty="0"/>
          </a:p>
          <a:p>
            <a:pPr lvl="1"/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page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known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as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vDSO</a:t>
            </a:r>
            <a:endParaRPr kumimoji="1" lang="zh-CN" altLang="en-US" sz="2000" dirty="0"/>
          </a:p>
          <a:p>
            <a:pPr lvl="2"/>
            <a:r>
              <a:rPr kumimoji="1" lang="en-US" altLang="zh-CN" sz="1800" dirty="0"/>
              <a:t>Virtual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Dynamic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Shared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Object</a:t>
            </a:r>
            <a:endParaRPr kumimoji="1" lang="zh-CN" altLang="en-US" sz="1800" dirty="0"/>
          </a:p>
          <a:p>
            <a:pPr lvl="1"/>
            <a:r>
              <a:rPr kumimoji="1" lang="en-US" altLang="zh-CN" sz="2000" dirty="0"/>
              <a:t>Time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value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also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mapped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user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space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(read-only)</a:t>
            </a:r>
            <a:endParaRPr kumimoji="1" lang="zh-CN" altLang="en-US" sz="2000" dirty="0"/>
          </a:p>
          <a:p>
            <a:pPr lvl="2"/>
            <a:r>
              <a:rPr kumimoji="1" lang="en-US" altLang="zh-CN" sz="1800" dirty="0"/>
              <a:t>Can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only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be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changed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in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kernel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mode</a:t>
            </a:r>
            <a:endParaRPr kumimoji="1" lang="zh-CN" altLang="en-US" sz="1800" dirty="0"/>
          </a:p>
        </p:txBody>
      </p:sp>
      <p:sp>
        <p:nvSpPr>
          <p:cNvPr id="4" name="文本框 3"/>
          <p:cNvSpPr txBox="1"/>
          <p:nvPr/>
        </p:nvSpPr>
        <p:spPr>
          <a:xfrm>
            <a:off x="2267744" y="5877272"/>
            <a:ext cx="641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The</a:t>
            </a:r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source</a:t>
            </a:r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can</a:t>
            </a:r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be</a:t>
            </a:r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found</a:t>
            </a:r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in</a:t>
            </a:r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arch/x86/</a:t>
            </a:r>
            <a:r>
              <a:rPr kumimoji="1" lang="en-US" altLang="zh-CN" dirty="0" err="1">
                <a:solidFill>
                  <a:schemeClr val="bg1">
                    <a:lumMod val="75000"/>
                  </a:schemeClr>
                </a:solidFill>
              </a:rPr>
              <a:t>vdso</a:t>
            </a:r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kumimoji="1" lang="en-US" altLang="zh-CN" dirty="0" err="1">
                <a:solidFill>
                  <a:schemeClr val="bg1">
                    <a:lumMod val="75000"/>
                  </a:schemeClr>
                </a:solidFill>
              </a:rPr>
              <a:t>vclock_gettime.c</a:t>
            </a:r>
            <a:endParaRPr kumimoji="1"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Where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Shared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vDSO</a:t>
            </a:r>
            <a:r>
              <a:rPr kumimoji="1" lang="en-US" altLang="zh-CN" dirty="0" smtClean="0"/>
              <a:t>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05001"/>
            <a:ext cx="8507288" cy="3771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>
                <a:solidFill>
                  <a:schemeClr val="accent4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$</a:t>
            </a:r>
            <a:r>
              <a:rPr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zh-CN" sz="1600" dirty="0" err="1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ldd</a:t>
            </a:r>
            <a:r>
              <a:rPr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`which bash` </a:t>
            </a:r>
            <a:endParaRPr lang="zh-CN" altLang="en-US" sz="16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600" dirty="0">
                <a:solidFill>
                  <a:schemeClr val="accent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</a:t>
            </a:r>
            <a:r>
              <a:rPr lang="en-US" altLang="zh-CN" sz="1600" dirty="0">
                <a:solidFill>
                  <a:schemeClr val="accent2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linux-vdso.so.1 =&gt; (0x00007fff667ff000) </a:t>
            </a:r>
            <a:endParaRPr lang="zh-CN" altLang="en-US" sz="1600" dirty="0">
              <a:solidFill>
                <a:schemeClr val="accent2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</a:t>
            </a:r>
            <a:r>
              <a:rPr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libtinfo.so.5 =&gt; /lib/x86_64-linux-gnu/libtinfo.so.5 (0x00007f623df7d000) </a:t>
            </a:r>
            <a:endParaRPr lang="zh-CN" altLang="en-US" sz="16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</a:t>
            </a:r>
            <a:r>
              <a:rPr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libdl.so.2 =&gt; /lib/x86_64-linux-gnu/libdl.so.2 (0x00007f623dd79000) </a:t>
            </a:r>
            <a:endParaRPr lang="zh-CN" altLang="en-US" sz="16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</a:t>
            </a:r>
            <a:r>
              <a:rPr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libc.so.6 =&gt; /lib/x86_64-linux-gnu/libc.so.6 (0x00007f623d9ba000) </a:t>
            </a:r>
            <a:endParaRPr lang="zh-CN" altLang="en-US" sz="16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</a:t>
            </a:r>
            <a:r>
              <a:rPr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/lib64/ld-linux-x86-64.so.2 (0x00007f623e1ae000)</a:t>
            </a:r>
            <a:endParaRPr kumimoji="1" lang="zh-CN" altLang="en-US" sz="16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Flex-SC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200"/>
              </a:spcBef>
            </a:pPr>
            <a:r>
              <a:rPr lang="en-US" altLang="zh-CN" dirty="0" smtClean="0"/>
              <a:t>Flexible </a:t>
            </a:r>
            <a:r>
              <a:rPr lang="en-US" altLang="zh-CN" dirty="0"/>
              <a:t>System Call Scheduling with Exception-Less System </a:t>
            </a:r>
            <a:r>
              <a:rPr lang="en-US" altLang="zh-CN" dirty="0" smtClean="0"/>
              <a:t>Calls,</a:t>
            </a:r>
            <a:r>
              <a:rPr lang="zh-CN" altLang="en-US" dirty="0" smtClean="0"/>
              <a:t> </a:t>
            </a:r>
            <a:r>
              <a:rPr lang="en-US" altLang="zh-CN" dirty="0" smtClean="0"/>
              <a:t>OSDI’10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Motivation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905001"/>
            <a:ext cx="8507288" cy="3771636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further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reduce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latency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syscall</a:t>
            </a:r>
            <a:r>
              <a:rPr kumimoji="1" lang="en-US" altLang="zh-CN" dirty="0" smtClean="0"/>
              <a:t>?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gettimeofday</a:t>
            </a:r>
            <a:r>
              <a:rPr kumimoji="1" lang="en-US" altLang="zh-CN" dirty="0" smtClean="0"/>
              <a:t>()</a:t>
            </a:r>
            <a:endParaRPr kumimoji="1" lang="zh-CN" altLang="en-US" dirty="0" smtClean="0"/>
          </a:p>
          <a:p>
            <a:r>
              <a:rPr kumimoji="1" lang="en-US" altLang="zh-CN" dirty="0" smtClean="0"/>
              <a:t>Where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latency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from?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Mostly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switch</a:t>
            </a:r>
            <a:endParaRPr kumimoji="1" lang="zh-CN" altLang="en-US" dirty="0" smtClean="0"/>
          </a:p>
          <a:p>
            <a:pPr lvl="2"/>
            <a:r>
              <a:rPr kumimoji="1" lang="en-US" altLang="zh-CN" dirty="0" smtClean="0"/>
              <a:t>Save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restore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states</a:t>
            </a:r>
            <a:endParaRPr kumimoji="1" lang="zh-CN" altLang="en-US" dirty="0" smtClean="0"/>
          </a:p>
          <a:p>
            <a:pPr lvl="2"/>
            <a:r>
              <a:rPr kumimoji="1" lang="en-US" altLang="zh-CN" dirty="0" smtClean="0"/>
              <a:t>Privilege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checking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Cache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pollution</a:t>
            </a:r>
            <a:endParaRPr kumimoji="1" lang="zh-CN" altLang="en-US" dirty="0" smtClean="0"/>
          </a:p>
          <a:p>
            <a:r>
              <a:rPr kumimoji="1" lang="en-US" altLang="zh-CN" dirty="0" smtClean="0">
                <a:solidFill>
                  <a:schemeClr val="accent2"/>
                </a:solidFill>
              </a:rPr>
              <a:t>Could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 </a:t>
            </a:r>
            <a:r>
              <a:rPr kumimoji="1" lang="en-US" altLang="zh-CN" dirty="0" smtClean="0">
                <a:solidFill>
                  <a:schemeClr val="accent2"/>
                </a:solidFill>
              </a:rPr>
              <a:t>we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 </a:t>
            </a:r>
            <a:r>
              <a:rPr kumimoji="1" lang="en-US" altLang="zh-CN" dirty="0" smtClean="0">
                <a:solidFill>
                  <a:schemeClr val="accent2"/>
                </a:solidFill>
              </a:rPr>
              <a:t>do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accent2"/>
                </a:solidFill>
              </a:rPr>
              <a:t>syscall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 </a:t>
            </a:r>
            <a:r>
              <a:rPr kumimoji="1" lang="en-US" altLang="zh-CN" dirty="0" smtClean="0">
                <a:solidFill>
                  <a:schemeClr val="accent2"/>
                </a:solidFill>
              </a:rPr>
              <a:t>without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 </a:t>
            </a:r>
            <a:r>
              <a:rPr kumimoji="1" lang="en-US" altLang="zh-CN" dirty="0" smtClean="0">
                <a:solidFill>
                  <a:schemeClr val="accent2"/>
                </a:solidFill>
              </a:rPr>
              <a:t>state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 </a:t>
            </a:r>
            <a:r>
              <a:rPr kumimoji="1" lang="en-US" altLang="zh-CN" dirty="0" smtClean="0">
                <a:solidFill>
                  <a:schemeClr val="accent2"/>
                </a:solidFill>
              </a:rPr>
              <a:t>switching?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Flexible System Call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New </a:t>
            </a:r>
            <a:r>
              <a:rPr lang="en-US" altLang="zh-CN" sz="2400" dirty="0" err="1"/>
              <a:t>syscall</a:t>
            </a:r>
            <a:r>
              <a:rPr lang="en-US" altLang="zh-CN" sz="2400" dirty="0"/>
              <a:t> mechanism – </a:t>
            </a:r>
            <a:r>
              <a:rPr lang="en-US" altLang="zh-CN" sz="2400" dirty="0">
                <a:solidFill>
                  <a:schemeClr val="accent2"/>
                </a:solidFill>
              </a:rPr>
              <a:t>Flexible System Call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pPr lvl="1"/>
            <a:r>
              <a:rPr lang="en-US" altLang="zh-CN" sz="2000" dirty="0"/>
              <a:t>Introduce</a:t>
            </a:r>
            <a:r>
              <a:rPr lang="zh-CN" altLang="en-US" sz="2000" dirty="0"/>
              <a:t> </a:t>
            </a:r>
            <a:r>
              <a:rPr lang="en-US" altLang="zh-CN" sz="2000" b="1" dirty="0">
                <a:solidFill>
                  <a:srgbClr val="0070C0"/>
                </a:solidFill>
              </a:rPr>
              <a:t>system call page</a:t>
            </a:r>
            <a:r>
              <a:rPr lang="zh-CN" altLang="en-US" sz="2000" b="1" dirty="0"/>
              <a:t> </a:t>
            </a:r>
            <a:r>
              <a:rPr lang="en-US" altLang="zh-CN" sz="2000" dirty="0"/>
              <a:t>that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shared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user</a:t>
            </a:r>
            <a:r>
              <a:rPr lang="zh-CN" altLang="en-US" sz="2000" dirty="0"/>
              <a:t> </a:t>
            </a:r>
            <a:r>
              <a:rPr lang="en-US" altLang="zh-CN" sz="2000" dirty="0"/>
              <a:t>&amp;</a:t>
            </a:r>
            <a:r>
              <a:rPr lang="zh-CN" altLang="en-US" sz="2000" dirty="0"/>
              <a:t> </a:t>
            </a:r>
            <a:r>
              <a:rPr lang="en-US" altLang="zh-CN" sz="2000" dirty="0"/>
              <a:t>kernel</a:t>
            </a:r>
            <a:endParaRPr lang="en-US" altLang="zh-CN" sz="2000" dirty="0"/>
          </a:p>
          <a:p>
            <a:pPr lvl="1"/>
            <a:r>
              <a:rPr lang="en-US" altLang="zh-CN" sz="2000" dirty="0"/>
              <a:t>User threads can </a:t>
            </a:r>
            <a:r>
              <a:rPr lang="en-US" altLang="zh-CN" sz="2000" b="1" dirty="0">
                <a:solidFill>
                  <a:srgbClr val="0070C0"/>
                </a:solidFill>
              </a:rPr>
              <a:t>push</a:t>
            </a:r>
            <a:r>
              <a:rPr lang="en-US" altLang="zh-CN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/>
              <a:t>the system call requests into the system call page</a:t>
            </a:r>
            <a:endParaRPr lang="en-US" altLang="zh-CN" sz="2000" dirty="0"/>
          </a:p>
          <a:p>
            <a:pPr lvl="1"/>
            <a:r>
              <a:rPr lang="en-US" altLang="zh-CN" sz="2000" dirty="0"/>
              <a:t>kernel threads will </a:t>
            </a:r>
            <a:r>
              <a:rPr lang="en-US" altLang="zh-CN" sz="2000" b="1" dirty="0">
                <a:solidFill>
                  <a:srgbClr val="0070C0"/>
                </a:solidFill>
              </a:rPr>
              <a:t>poll</a:t>
            </a:r>
            <a:r>
              <a:rPr lang="en-US" altLang="zh-CN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/>
              <a:t>the system call requests out the system call page</a:t>
            </a:r>
            <a:endParaRPr lang="zh-CN" altLang="en-US" sz="2000" dirty="0"/>
          </a:p>
          <a:p>
            <a:r>
              <a:rPr lang="en-US" altLang="zh-CN" sz="2400" dirty="0"/>
              <a:t>Exception-less </a:t>
            </a:r>
            <a:r>
              <a:rPr lang="en-US" altLang="zh-CN" sz="2400" dirty="0" err="1"/>
              <a:t>syscall</a:t>
            </a:r>
            <a:endParaRPr lang="zh-CN" altLang="en-US" sz="2400" dirty="0"/>
          </a:p>
          <a:p>
            <a:pPr lvl="1"/>
            <a:r>
              <a:rPr lang="en-US" altLang="zh-CN" sz="2000" dirty="0"/>
              <a:t>Remove synchronicity by decoupling invocation from execution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Review: Terminology for </a:t>
            </a:r>
            <a:r>
              <a:rPr lang="en-US" altLang="zh-CN" dirty="0"/>
              <a:t>Intel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26030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30000"/>
              </a:lnSpc>
            </a:pPr>
            <a:r>
              <a:rPr lang="en-US" b="1" dirty="0" smtClean="0"/>
              <a:t>Interrupt</a:t>
            </a:r>
            <a:r>
              <a:rPr lang="en-US" altLang="zh-CN" b="1" dirty="0" smtClean="0"/>
              <a:t>s</a:t>
            </a:r>
            <a:r>
              <a:rPr lang="en-US" dirty="0" smtClean="0"/>
              <a:t> (asynchronous</a:t>
            </a:r>
            <a:r>
              <a:rPr lang="en-US" dirty="0"/>
              <a:t>, device generated)</a:t>
            </a:r>
            <a:endParaRPr lang="en-US" dirty="0"/>
          </a:p>
          <a:p>
            <a:pPr lvl="1">
              <a:lnSpc>
                <a:spcPct val="130000"/>
              </a:lnSpc>
            </a:pPr>
            <a:r>
              <a:rPr lang="en-US" dirty="0" err="1"/>
              <a:t>Maskable</a:t>
            </a:r>
            <a:r>
              <a:rPr lang="en-US" dirty="0"/>
              <a:t>: device-generated, associated with IRQs (interrupt request lines); may be temporarily disabled (still pending)</a:t>
            </a:r>
            <a:endParaRPr lang="en-US" dirty="0"/>
          </a:p>
          <a:p>
            <a:pPr lvl="1">
              <a:lnSpc>
                <a:spcPct val="130000"/>
              </a:lnSpc>
            </a:pPr>
            <a:r>
              <a:rPr lang="en-US" dirty="0" err="1"/>
              <a:t>Nonmaskable</a:t>
            </a:r>
            <a:r>
              <a:rPr lang="en-US" dirty="0"/>
              <a:t>: some critical hardware failures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b="1" dirty="0"/>
              <a:t>Exceptions</a:t>
            </a:r>
            <a:r>
              <a:rPr lang="en-US" dirty="0"/>
              <a:t> </a:t>
            </a:r>
            <a:r>
              <a:rPr lang="en-US" dirty="0" smtClean="0"/>
              <a:t>(synchronous, from software)</a:t>
            </a:r>
            <a:endParaRPr lang="en-US" dirty="0"/>
          </a:p>
          <a:p>
            <a:pPr lvl="1">
              <a:lnSpc>
                <a:spcPct val="130000"/>
              </a:lnSpc>
            </a:pPr>
            <a:r>
              <a:rPr lang="en-US" dirty="0"/>
              <a:t>Processor-detected</a:t>
            </a:r>
            <a:endParaRPr lang="en-US" dirty="0"/>
          </a:p>
          <a:p>
            <a:pPr lvl="2">
              <a:lnSpc>
                <a:spcPct val="130000"/>
              </a:lnSpc>
            </a:pPr>
            <a:r>
              <a:rPr lang="en-US" b="1" dirty="0">
                <a:solidFill>
                  <a:schemeClr val="accent2"/>
                </a:solidFill>
              </a:rPr>
              <a:t>Faults</a:t>
            </a:r>
            <a:r>
              <a:rPr lang="en-US" dirty="0"/>
              <a:t> – correctable (</a:t>
            </a:r>
            <a:r>
              <a:rPr lang="en-US" dirty="0" err="1"/>
              <a:t>restartable</a:t>
            </a:r>
            <a:r>
              <a:rPr lang="en-US" dirty="0"/>
              <a:t>); e.g. page fault</a:t>
            </a:r>
            <a:endParaRPr lang="en-US" dirty="0"/>
          </a:p>
          <a:p>
            <a:pPr lvl="2">
              <a:lnSpc>
                <a:spcPct val="130000"/>
              </a:lnSpc>
            </a:pPr>
            <a:r>
              <a:rPr lang="en-US" b="1" dirty="0">
                <a:solidFill>
                  <a:schemeClr val="accent2"/>
                </a:solidFill>
              </a:rPr>
              <a:t>Traps</a:t>
            </a:r>
            <a:r>
              <a:rPr lang="en-US" dirty="0"/>
              <a:t> – no </a:t>
            </a:r>
            <a:r>
              <a:rPr lang="en-US" dirty="0" err="1"/>
              <a:t>reexecution</a:t>
            </a:r>
            <a:r>
              <a:rPr lang="en-US" dirty="0"/>
              <a:t> needed; e.g. breakpoint</a:t>
            </a:r>
            <a:endParaRPr lang="en-US" dirty="0"/>
          </a:p>
          <a:p>
            <a:pPr lvl="2">
              <a:lnSpc>
                <a:spcPct val="130000"/>
              </a:lnSpc>
            </a:pPr>
            <a:r>
              <a:rPr lang="en-US" b="1" dirty="0">
                <a:solidFill>
                  <a:schemeClr val="accent2"/>
                </a:solidFill>
              </a:rPr>
              <a:t>Aborts</a:t>
            </a:r>
            <a:r>
              <a:rPr lang="en-US" dirty="0"/>
              <a:t> – severe error; process usually terminated (by signal)</a:t>
            </a:r>
            <a:endParaRPr lang="en-US" dirty="0"/>
          </a:p>
          <a:p>
            <a:pPr lvl="1">
              <a:lnSpc>
                <a:spcPct val="130000"/>
              </a:lnSpc>
            </a:pPr>
            <a:r>
              <a:rPr lang="en-US" dirty="0"/>
              <a:t>Programmed exceptions (</a:t>
            </a:r>
            <a:r>
              <a:rPr lang="en-US" b="1" dirty="0"/>
              <a:t>software interrupts</a:t>
            </a:r>
            <a:r>
              <a:rPr lang="en-US" dirty="0"/>
              <a:t>)</a:t>
            </a:r>
            <a:endParaRPr lang="en-US" dirty="0"/>
          </a:p>
          <a:p>
            <a:pPr lvl="2">
              <a:lnSpc>
                <a:spcPct val="130000"/>
              </a:lnSpc>
            </a:pPr>
            <a:r>
              <a:rPr lang="en-US" dirty="0" err="1"/>
              <a:t>int</a:t>
            </a:r>
            <a:r>
              <a:rPr lang="en-US" dirty="0"/>
              <a:t> (system call), int3 (breakpoint)</a:t>
            </a:r>
            <a:endParaRPr lang="en-US" dirty="0"/>
          </a:p>
          <a:p>
            <a:pPr lvl="2">
              <a:lnSpc>
                <a:spcPct val="130000"/>
              </a:lnSpc>
            </a:pPr>
            <a:r>
              <a:rPr lang="en-US" dirty="0"/>
              <a:t>into (overflow), bounds (address check)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sz="4400" dirty="0" err="1"/>
              <a:t>FlexSC</a:t>
            </a:r>
            <a:r>
              <a:rPr kumimoji="1" lang="en-US" altLang="zh-CN" sz="4400" dirty="0"/>
              <a:t>: Another Way to System Call</a:t>
            </a:r>
            <a:endParaRPr kumimoji="1" lang="zh-CN" altLang="en-US" sz="4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576" y="1988841"/>
            <a:ext cx="7632848" cy="3835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Exception-less System Call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576" y="1772816"/>
            <a:ext cx="7427168" cy="43500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Kernel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Results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788" y="1761234"/>
            <a:ext cx="7488832" cy="43467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Running on a Single Core:</a:t>
            </a:r>
            <a:r>
              <a:rPr lang="zh-CN" altLang="en-US" dirty="0"/>
              <a:t> </a:t>
            </a:r>
            <a:r>
              <a:rPr lang="en-US" altLang="zh-CN" dirty="0" smtClean="0"/>
              <a:t>Single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Threads</a:t>
            </a:r>
            <a:endParaRPr lang="zh-CN" altLang="en-US" dirty="0"/>
          </a:p>
        </p:txBody>
      </p:sp>
      <p:sp>
        <p:nvSpPr>
          <p:cNvPr id="16" name="Straight Connector 19"/>
          <p:cNvSpPr>
            <a:spLocks noChangeShapeType="1"/>
          </p:cNvSpPr>
          <p:nvPr/>
        </p:nvSpPr>
        <p:spPr bwMode="auto">
          <a:xfrm>
            <a:off x="1367644" y="3803896"/>
            <a:ext cx="630070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vert="horz" wrap="square" lIns="76200" tIns="38100" rIns="76200" bIns="38100" numCol="1" anchor="t" anchorCtr="0" compatLnSpc="1"/>
          <a:lstStyle/>
          <a:p>
            <a:endParaRPr lang="zh-CN" altLang="en-US" sz="1500"/>
          </a:p>
        </p:txBody>
      </p:sp>
      <p:sp>
        <p:nvSpPr>
          <p:cNvPr id="17" name="Text Box 34"/>
          <p:cNvSpPr txBox="1">
            <a:spLocks noChangeArrowheads="1"/>
          </p:cNvSpPr>
          <p:nvPr/>
        </p:nvSpPr>
        <p:spPr bwMode="auto">
          <a:xfrm>
            <a:off x="1547665" y="3100777"/>
            <a:ext cx="1500167" cy="1357747"/>
          </a:xfrm>
          <a:prstGeom prst="rect">
            <a:avLst/>
          </a:prstGeom>
          <a:noFill/>
          <a:ln>
            <a:noFill/>
          </a:ln>
        </p:spPr>
        <p:txBody>
          <a:bodyPr vert="horz" wrap="square" lIns="76200" tIns="38100" rIns="76200" bIns="38100" numCol="1" anchor="t" anchorCtr="0" compatLnSpc="1"/>
          <a:lstStyle/>
          <a:p>
            <a:pPr algn="just" defTabSz="7613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5" dirty="0"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rPr>
              <a:t>User</a:t>
            </a:r>
            <a:endParaRPr lang="en-US" altLang="zh-CN" sz="1665" dirty="0">
              <a:latin typeface="Calibri" panose="020F0502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 defTabSz="761365" fontAlgn="base">
              <a:spcBef>
                <a:spcPct val="0"/>
              </a:spcBef>
              <a:spcAft>
                <a:spcPct val="0"/>
              </a:spcAft>
            </a:pPr>
            <a:endParaRPr lang="en-US" altLang="zh-CN" sz="1665" dirty="0">
              <a:latin typeface="Calibri" panose="020F0502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 defTabSz="761365" fontAlgn="base">
              <a:spcBef>
                <a:spcPct val="0"/>
              </a:spcBef>
              <a:spcAft>
                <a:spcPct val="0"/>
              </a:spcAft>
            </a:pPr>
            <a:endParaRPr lang="en-US" altLang="zh-CN" sz="1665" dirty="0">
              <a:latin typeface="Calibri" panose="020F0502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 defTabSz="761365" fontAlgn="base">
              <a:spcBef>
                <a:spcPct val="0"/>
              </a:spcBef>
              <a:spcAft>
                <a:spcPct val="0"/>
              </a:spcAft>
            </a:pPr>
            <a:endParaRPr lang="en-US" altLang="zh-CN" sz="1665" dirty="0">
              <a:latin typeface="Calibri" panose="020F0502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 defTabSz="7613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5" dirty="0"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rPr>
              <a:t>Kernel</a:t>
            </a:r>
            <a:endParaRPr lang="zh-CN" altLang="zh-CN" sz="2665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803413" y="3110658"/>
            <a:ext cx="840093" cy="1175942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5" dirty="0">
                <a:solidFill>
                  <a:schemeClr val="tx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Sys call page</a:t>
            </a:r>
            <a:endParaRPr lang="zh-CN" altLang="en-US" sz="1665" dirty="0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923427" y="3216057"/>
            <a:ext cx="840093" cy="1175942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5" dirty="0">
                <a:solidFill>
                  <a:schemeClr val="tx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Sys call page</a:t>
            </a:r>
            <a:endParaRPr lang="zh-CN" altLang="en-US" sz="1665" dirty="0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043440" y="3361285"/>
            <a:ext cx="840093" cy="1175942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5" dirty="0">
                <a:solidFill>
                  <a:schemeClr val="tx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Sys call page</a:t>
            </a:r>
            <a:endParaRPr lang="zh-CN" altLang="en-US" sz="1665" dirty="0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807805" y="2483810"/>
            <a:ext cx="2220247" cy="480053"/>
          </a:xfrm>
          <a:prstGeom prst="roundRect">
            <a:avLst/>
          </a:prstGeom>
          <a:solidFill>
            <a:schemeClr val="accent1">
              <a:alpha val="70000"/>
            </a:schemeClr>
          </a:solidFill>
          <a:ln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5" dirty="0">
                <a:solidFill>
                  <a:schemeClr val="tx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Application</a:t>
            </a:r>
            <a:endParaRPr lang="zh-CN" altLang="en-US" sz="1665" dirty="0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23" name="右箭头 22"/>
          <p:cNvSpPr/>
          <p:nvPr/>
        </p:nvSpPr>
        <p:spPr>
          <a:xfrm rot="1162316">
            <a:off x="5082230" y="2990456"/>
            <a:ext cx="955382" cy="198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24" name="TextBox 23"/>
          <p:cNvSpPr txBox="1"/>
          <p:nvPr/>
        </p:nvSpPr>
        <p:spPr>
          <a:xfrm>
            <a:off x="5380170" y="2683730"/>
            <a:ext cx="148008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Push system call</a:t>
            </a:r>
            <a:endParaRPr lang="zh-CN" altLang="en-US" sz="1500" dirty="0"/>
          </a:p>
        </p:txBody>
      </p:sp>
      <p:sp>
        <p:nvSpPr>
          <p:cNvPr id="25" name="右箭头 24"/>
          <p:cNvSpPr/>
          <p:nvPr/>
        </p:nvSpPr>
        <p:spPr>
          <a:xfrm rot="1162316">
            <a:off x="5082230" y="2990455"/>
            <a:ext cx="955382" cy="198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26" name="右箭头 25"/>
          <p:cNvSpPr/>
          <p:nvPr/>
        </p:nvSpPr>
        <p:spPr>
          <a:xfrm rot="1162316">
            <a:off x="5082230" y="2990454"/>
            <a:ext cx="955382" cy="198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27" name="右箭头 26"/>
          <p:cNvSpPr/>
          <p:nvPr/>
        </p:nvSpPr>
        <p:spPr>
          <a:xfrm rot="1162316">
            <a:off x="5082230" y="2990456"/>
            <a:ext cx="955382" cy="198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29" name="圆角矩形 28"/>
          <p:cNvSpPr/>
          <p:nvPr/>
        </p:nvSpPr>
        <p:spPr>
          <a:xfrm>
            <a:off x="6164382" y="3450218"/>
            <a:ext cx="229366" cy="272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/>
              <a:t>a</a:t>
            </a:r>
            <a:endParaRPr lang="zh-CN" altLang="en-US" sz="1500" dirty="0"/>
          </a:p>
        </p:txBody>
      </p:sp>
      <p:sp>
        <p:nvSpPr>
          <p:cNvPr id="33" name="圆角矩形 32"/>
          <p:cNvSpPr/>
          <p:nvPr/>
        </p:nvSpPr>
        <p:spPr>
          <a:xfrm>
            <a:off x="6512355" y="3450218"/>
            <a:ext cx="229366" cy="272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/>
              <a:t>b</a:t>
            </a:r>
            <a:endParaRPr lang="zh-CN" altLang="en-US" sz="1500" dirty="0"/>
          </a:p>
        </p:txBody>
      </p:sp>
      <p:sp>
        <p:nvSpPr>
          <p:cNvPr id="34" name="圆角矩形 33"/>
          <p:cNvSpPr/>
          <p:nvPr/>
        </p:nvSpPr>
        <p:spPr>
          <a:xfrm>
            <a:off x="6183013" y="3804030"/>
            <a:ext cx="229366" cy="272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/>
              <a:t>c</a:t>
            </a:r>
            <a:endParaRPr lang="zh-CN" altLang="en-US" sz="1500" dirty="0"/>
          </a:p>
        </p:txBody>
      </p:sp>
      <p:sp>
        <p:nvSpPr>
          <p:cNvPr id="35" name="圆角矩形 34"/>
          <p:cNvSpPr/>
          <p:nvPr/>
        </p:nvSpPr>
        <p:spPr>
          <a:xfrm>
            <a:off x="6518669" y="3812811"/>
            <a:ext cx="229366" cy="272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/>
              <a:t>d</a:t>
            </a:r>
            <a:endParaRPr lang="zh-CN" altLang="en-US" sz="1500" dirty="0"/>
          </a:p>
        </p:txBody>
      </p:sp>
      <p:sp>
        <p:nvSpPr>
          <p:cNvPr id="36" name="右箭头 35"/>
          <p:cNvSpPr/>
          <p:nvPr/>
        </p:nvSpPr>
        <p:spPr>
          <a:xfrm rot="5400000">
            <a:off x="4262282" y="3562652"/>
            <a:ext cx="1213552" cy="170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37" name="圆角矩形 36"/>
          <p:cNvSpPr/>
          <p:nvPr/>
        </p:nvSpPr>
        <p:spPr>
          <a:xfrm>
            <a:off x="2856158" y="4297201"/>
            <a:ext cx="2220247" cy="480053"/>
          </a:xfrm>
          <a:prstGeom prst="roundRect">
            <a:avLst/>
          </a:prstGeom>
          <a:solidFill>
            <a:schemeClr val="accent1">
              <a:alpha val="70000"/>
            </a:schemeClr>
          </a:solidFill>
          <a:ln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5" dirty="0">
                <a:solidFill>
                  <a:schemeClr val="tx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Kernel threads</a:t>
            </a:r>
            <a:endParaRPr lang="zh-CN" altLang="en-US" sz="1665" dirty="0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37654" y="3432775"/>
            <a:ext cx="14655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Switch to kernel</a:t>
            </a:r>
            <a:endParaRPr lang="zh-CN" altLang="en-US" sz="1500" dirty="0"/>
          </a:p>
        </p:txBody>
      </p:sp>
      <p:sp>
        <p:nvSpPr>
          <p:cNvPr id="41" name="右箭头 40"/>
          <p:cNvSpPr/>
          <p:nvPr/>
        </p:nvSpPr>
        <p:spPr>
          <a:xfrm rot="9521914">
            <a:off x="5131365" y="4236915"/>
            <a:ext cx="955382" cy="198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43" name="TextBox 42"/>
          <p:cNvSpPr txBox="1"/>
          <p:nvPr/>
        </p:nvSpPr>
        <p:spPr>
          <a:xfrm>
            <a:off x="5309113" y="4473988"/>
            <a:ext cx="139352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pull system call</a:t>
            </a:r>
            <a:endParaRPr lang="zh-CN" altLang="en-US" sz="1500" dirty="0"/>
          </a:p>
        </p:txBody>
      </p:sp>
      <p:sp>
        <p:nvSpPr>
          <p:cNvPr id="44" name="右箭头 43"/>
          <p:cNvSpPr/>
          <p:nvPr/>
        </p:nvSpPr>
        <p:spPr>
          <a:xfrm rot="9521914">
            <a:off x="5131365" y="4236914"/>
            <a:ext cx="955382" cy="198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46" name="右箭头 45"/>
          <p:cNvSpPr/>
          <p:nvPr/>
        </p:nvSpPr>
        <p:spPr>
          <a:xfrm rot="9521914">
            <a:off x="5131365" y="4236914"/>
            <a:ext cx="955382" cy="198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47" name="右箭头 46"/>
          <p:cNvSpPr/>
          <p:nvPr/>
        </p:nvSpPr>
        <p:spPr>
          <a:xfrm rot="9521914">
            <a:off x="5131367" y="4240720"/>
            <a:ext cx="955382" cy="198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48" name="右箭头 47"/>
          <p:cNvSpPr/>
          <p:nvPr/>
        </p:nvSpPr>
        <p:spPr>
          <a:xfrm rot="16200000">
            <a:off x="2613874" y="3554399"/>
            <a:ext cx="1213552" cy="170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49" name="TextBox 48"/>
          <p:cNvSpPr txBox="1"/>
          <p:nvPr/>
        </p:nvSpPr>
        <p:spPr>
          <a:xfrm>
            <a:off x="3259851" y="3425740"/>
            <a:ext cx="1312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Switch to user</a:t>
            </a:r>
            <a:endParaRPr lang="zh-CN" alt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"/>
                            </p:stCondLst>
                            <p:childTnLst>
                              <p:par>
                                <p:cTn id="9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500"/>
                            </p:stCondLst>
                            <p:childTnLst>
                              <p:par>
                                <p:cTn id="9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500"/>
                            </p:stCondLst>
                            <p:childTnLst>
                              <p:par>
                                <p:cTn id="10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500"/>
                            </p:stCondLst>
                            <p:childTnLst>
                              <p:par>
                                <p:cTn id="10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75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build="allAtOnce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9" grpId="0" animBg="1"/>
      <p:bldP spid="29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8" grpId="0" build="allAtOnce"/>
      <p:bldP spid="41" grpId="0" animBg="1"/>
      <p:bldP spid="41" grpId="1" animBg="1"/>
      <p:bldP spid="43" grpId="0" build="allAtOnce"/>
      <p:bldP spid="44" grpId="0" animBg="1"/>
      <p:bldP spid="44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build="allAtOnce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Running on a Single Core:</a:t>
            </a:r>
            <a:r>
              <a:rPr lang="zh-CN" altLang="en-US" dirty="0" smtClean="0"/>
              <a:t> </a:t>
            </a:r>
            <a:r>
              <a:rPr lang="en-US" altLang="zh-CN" dirty="0" smtClean="0"/>
              <a:t>Multiple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Threads</a:t>
            </a:r>
            <a:endParaRPr lang="zh-CN" altLang="en-US" dirty="0"/>
          </a:p>
        </p:txBody>
      </p:sp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2204679" y="2710720"/>
            <a:ext cx="404234" cy="1500167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</a:ln>
        </p:spPr>
        <p:txBody>
          <a:bodyPr vert="eaVert" wrap="square" lIns="76200" tIns="38100" rIns="76200" bIns="38100" numCol="1" anchor="t" anchorCtr="0" compatLnSpc="1"/>
          <a:lstStyle/>
          <a:p>
            <a:pPr algn="ctr" defTabSz="7613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5" dirty="0"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user thread</a:t>
            </a:r>
            <a:endParaRPr lang="zh-CN" altLang="zh-CN" sz="2000" dirty="0">
              <a:latin typeface="Verdana" panose="020B0604030504040204" charset="0"/>
              <a:ea typeface="宋体" panose="02010600030101010101" pitchFamily="2" charset="-122"/>
              <a:cs typeface="Verdana" panose="020B0604030504040204" charset="0"/>
            </a:endParaRPr>
          </a:p>
        </p:txBody>
      </p:sp>
      <p:sp>
        <p:nvSpPr>
          <p:cNvPr id="5" name="Straight Connector 19"/>
          <p:cNvSpPr>
            <a:spLocks noChangeShapeType="1"/>
          </p:cNvSpPr>
          <p:nvPr/>
        </p:nvSpPr>
        <p:spPr bwMode="auto">
          <a:xfrm>
            <a:off x="1931708" y="4914600"/>
            <a:ext cx="5880653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vert="horz" wrap="square" lIns="76200" tIns="38100" rIns="76200" bIns="38100" numCol="1" anchor="t" anchorCtr="0" compatLnSpc="1"/>
          <a:lstStyle/>
          <a:p>
            <a:endParaRPr lang="zh-CN" altLang="en-US" sz="1500"/>
          </a:p>
        </p:txBody>
      </p:sp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2335980" y="5071925"/>
            <a:ext cx="2100233" cy="420047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</a:ln>
        </p:spPr>
        <p:txBody>
          <a:bodyPr vert="horz" wrap="square" lIns="76200" tIns="38100" rIns="76200" bIns="38100" numCol="1" anchor="t" anchorCtr="0" compatLnSpc="1"/>
          <a:lstStyle/>
          <a:p>
            <a:pPr algn="ctr" defTabSz="7613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kernel thread</a:t>
            </a:r>
            <a:endParaRPr lang="zh-CN" altLang="zh-CN" sz="2000" dirty="0">
              <a:latin typeface="Verdana" panose="020B0604030504040204" charset="0"/>
              <a:ea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8" name="Text Box 34"/>
          <p:cNvSpPr txBox="1">
            <a:spLocks noChangeArrowheads="1"/>
          </p:cNvSpPr>
          <p:nvPr/>
        </p:nvSpPr>
        <p:spPr bwMode="auto">
          <a:xfrm>
            <a:off x="6252186" y="4374251"/>
            <a:ext cx="1270620" cy="1080698"/>
          </a:xfrm>
          <a:prstGeom prst="rect">
            <a:avLst/>
          </a:prstGeom>
          <a:noFill/>
          <a:ln>
            <a:noFill/>
          </a:ln>
        </p:spPr>
        <p:txBody>
          <a:bodyPr vert="horz" wrap="square" lIns="76200" tIns="38100" rIns="76200" bIns="38100" numCol="1" anchor="t" anchorCtr="0" compatLnSpc="1"/>
          <a:lstStyle/>
          <a:p>
            <a:pPr algn="just" defTabSz="7613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35" dirty="0"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rPr>
              <a:t>User mode</a:t>
            </a:r>
            <a:endParaRPr lang="en-US" altLang="zh-CN" sz="1335" dirty="0">
              <a:latin typeface="Calibri" panose="020F0502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 defTabSz="761365" fontAlgn="base">
              <a:spcBef>
                <a:spcPct val="0"/>
              </a:spcBef>
              <a:spcAft>
                <a:spcPct val="0"/>
              </a:spcAft>
            </a:pPr>
            <a:endParaRPr lang="en-US" altLang="zh-CN" sz="1335" dirty="0">
              <a:latin typeface="Calibri" panose="020F0502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 defTabSz="761365" fontAlgn="base">
              <a:spcBef>
                <a:spcPct val="0"/>
              </a:spcBef>
              <a:spcAft>
                <a:spcPct val="0"/>
              </a:spcAft>
            </a:pPr>
            <a:endParaRPr lang="en-US" altLang="zh-CN" sz="1335" dirty="0">
              <a:latin typeface="Calibri" panose="020F0502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 defTabSz="761365" fontAlgn="base">
              <a:spcBef>
                <a:spcPct val="0"/>
              </a:spcBef>
              <a:spcAft>
                <a:spcPct val="0"/>
              </a:spcAft>
            </a:pPr>
            <a:endParaRPr lang="en-US" altLang="zh-CN" sz="1335" dirty="0">
              <a:latin typeface="Calibri" panose="020F0502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 defTabSz="7613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35" dirty="0"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rPr>
              <a:t>Kernel mode</a:t>
            </a:r>
            <a:endParaRPr lang="zh-CN" altLang="zh-CN" sz="20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2760719" y="2719031"/>
            <a:ext cx="404234" cy="1500167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</a:ln>
        </p:spPr>
        <p:txBody>
          <a:bodyPr vert="eaVert" wrap="square" lIns="76200" tIns="38100" rIns="76200" bIns="38100" numCol="1" anchor="t" anchorCtr="0" compatLnSpc="1"/>
          <a:lstStyle/>
          <a:p>
            <a:pPr algn="ctr" defTabSz="7613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5" dirty="0"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user thread</a:t>
            </a:r>
            <a:endParaRPr lang="zh-CN" altLang="zh-CN" sz="2000" dirty="0">
              <a:latin typeface="Verdana" panose="020B0604030504040204" charset="0"/>
              <a:ea typeface="宋体" panose="02010600030101010101" pitchFamily="2" charset="-122"/>
              <a:cs typeface="Verdana" panose="020B0604030504040204" charset="0"/>
            </a:endParaRP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3322877" y="2719031"/>
            <a:ext cx="404234" cy="1500167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</a:ln>
        </p:spPr>
        <p:txBody>
          <a:bodyPr vert="eaVert" wrap="square" lIns="76200" tIns="38100" rIns="76200" bIns="38100" numCol="1" anchor="t" anchorCtr="0" compatLnSpc="1"/>
          <a:lstStyle/>
          <a:p>
            <a:pPr algn="ctr" defTabSz="7613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5" dirty="0"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user thread</a:t>
            </a:r>
            <a:endParaRPr lang="zh-CN" altLang="zh-CN" sz="2000" dirty="0">
              <a:latin typeface="Verdana" panose="020B0604030504040204" charset="0"/>
              <a:ea typeface="宋体" panose="02010600030101010101" pitchFamily="2" charset="-122"/>
              <a:cs typeface="Verdana" panose="020B0604030504040204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992048" y="3970603"/>
            <a:ext cx="840093" cy="117594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5" dirty="0">
                <a:solidFill>
                  <a:schemeClr val="tx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Sys call page</a:t>
            </a:r>
            <a:endParaRPr lang="zh-CN" altLang="en-US" sz="1665" dirty="0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112061" y="4076002"/>
            <a:ext cx="840093" cy="1175942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5" dirty="0">
                <a:solidFill>
                  <a:schemeClr val="tx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Sys call page</a:t>
            </a:r>
            <a:endParaRPr lang="zh-CN" altLang="en-US" sz="1665" dirty="0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232074" y="4221229"/>
            <a:ext cx="840093" cy="1175942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5" dirty="0">
                <a:solidFill>
                  <a:schemeClr val="tx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Sys call page</a:t>
            </a:r>
            <a:endParaRPr lang="zh-CN" altLang="en-US" sz="1665" dirty="0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3862937" y="2715618"/>
            <a:ext cx="404234" cy="1500167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</a:ln>
        </p:spPr>
        <p:txBody>
          <a:bodyPr vert="eaVert" wrap="square" lIns="76200" tIns="38100" rIns="76200" bIns="38100" numCol="1" anchor="t" anchorCtr="0" compatLnSpc="1"/>
          <a:lstStyle/>
          <a:p>
            <a:pPr algn="ctr" defTabSz="7613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5" dirty="0"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user thread</a:t>
            </a:r>
            <a:endParaRPr lang="zh-CN" altLang="zh-CN" sz="2000" dirty="0">
              <a:latin typeface="Verdana" panose="020B0604030504040204" charset="0"/>
              <a:ea typeface="宋体" panose="02010600030101010101" pitchFamily="2" charset="-122"/>
              <a:cs typeface="Verdana" panose="020B0604030504040204" charset="0"/>
            </a:endParaRPr>
          </a:p>
        </p:txBody>
      </p:sp>
      <p:sp>
        <p:nvSpPr>
          <p:cNvPr id="17" name="右箭头 16"/>
          <p:cNvSpPr/>
          <p:nvPr/>
        </p:nvSpPr>
        <p:spPr>
          <a:xfrm rot="696842">
            <a:off x="2579858" y="4051697"/>
            <a:ext cx="2712328" cy="184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18" name="圆角矩形 17"/>
          <p:cNvSpPr/>
          <p:nvPr/>
        </p:nvSpPr>
        <p:spPr>
          <a:xfrm>
            <a:off x="5362748" y="4341040"/>
            <a:ext cx="229366" cy="272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/>
              <a:t>a</a:t>
            </a:r>
            <a:endParaRPr lang="zh-CN" altLang="en-US" sz="1500" dirty="0"/>
          </a:p>
        </p:txBody>
      </p:sp>
      <p:sp>
        <p:nvSpPr>
          <p:cNvPr id="16" name="TextBox 15"/>
          <p:cNvSpPr txBox="1"/>
          <p:nvPr/>
        </p:nvSpPr>
        <p:spPr>
          <a:xfrm>
            <a:off x="3297363" y="4164081"/>
            <a:ext cx="14514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Push system call</a:t>
            </a:r>
            <a:endParaRPr lang="zh-CN" altLang="en-US" sz="1500" dirty="0"/>
          </a:p>
        </p:txBody>
      </p:sp>
      <p:sp>
        <p:nvSpPr>
          <p:cNvPr id="19" name="环形箭头 18"/>
          <p:cNvSpPr/>
          <p:nvPr/>
        </p:nvSpPr>
        <p:spPr>
          <a:xfrm>
            <a:off x="2342147" y="2371624"/>
            <a:ext cx="669681" cy="658660"/>
          </a:xfrm>
          <a:prstGeom prst="circularArrow">
            <a:avLst>
              <a:gd name="adj1" fmla="val 6804"/>
              <a:gd name="adj2" fmla="val 1142319"/>
              <a:gd name="adj3" fmla="val 20366430"/>
              <a:gd name="adj4" fmla="val 10800000"/>
              <a:gd name="adj5" fmla="val 121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31911" y="2217737"/>
            <a:ext cx="68653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switch</a:t>
            </a:r>
            <a:endParaRPr lang="zh-CN" altLang="en-US" sz="1500" dirty="0"/>
          </a:p>
        </p:txBody>
      </p:sp>
      <p:sp>
        <p:nvSpPr>
          <p:cNvPr id="28" name="右箭头 27"/>
          <p:cNvSpPr/>
          <p:nvPr/>
        </p:nvSpPr>
        <p:spPr>
          <a:xfrm rot="701574">
            <a:off x="3007838" y="4097847"/>
            <a:ext cx="2320141" cy="198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29" name="圆角矩形 28"/>
          <p:cNvSpPr/>
          <p:nvPr/>
        </p:nvSpPr>
        <p:spPr>
          <a:xfrm>
            <a:off x="5728438" y="4341040"/>
            <a:ext cx="229366" cy="272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/>
              <a:t>b</a:t>
            </a:r>
            <a:endParaRPr lang="zh-CN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3508487" y="4033264"/>
            <a:ext cx="14514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Push system call</a:t>
            </a:r>
            <a:endParaRPr lang="zh-CN" altLang="en-US" sz="1500" dirty="0"/>
          </a:p>
        </p:txBody>
      </p:sp>
      <p:sp>
        <p:nvSpPr>
          <p:cNvPr id="33" name="环形箭头 32"/>
          <p:cNvSpPr/>
          <p:nvPr/>
        </p:nvSpPr>
        <p:spPr>
          <a:xfrm>
            <a:off x="2829097" y="2365068"/>
            <a:ext cx="669681" cy="658660"/>
          </a:xfrm>
          <a:prstGeom prst="circularArrow">
            <a:avLst>
              <a:gd name="adj1" fmla="val 6804"/>
              <a:gd name="adj2" fmla="val 1142319"/>
              <a:gd name="adj3" fmla="val 20366430"/>
              <a:gd name="adj4" fmla="val 10800000"/>
              <a:gd name="adj5" fmla="val 121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18861" y="2211181"/>
            <a:ext cx="68653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switch</a:t>
            </a:r>
            <a:endParaRPr lang="zh-CN" altLang="en-US" sz="1500" dirty="0"/>
          </a:p>
        </p:txBody>
      </p:sp>
      <p:sp>
        <p:nvSpPr>
          <p:cNvPr id="37" name="右箭头 36"/>
          <p:cNvSpPr/>
          <p:nvPr/>
        </p:nvSpPr>
        <p:spPr>
          <a:xfrm rot="701574">
            <a:off x="3487758" y="4154511"/>
            <a:ext cx="1833301" cy="179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38" name="圆角矩形 37"/>
          <p:cNvSpPr/>
          <p:nvPr/>
        </p:nvSpPr>
        <p:spPr>
          <a:xfrm>
            <a:off x="5362747" y="4778155"/>
            <a:ext cx="229366" cy="272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/>
              <a:t>c</a:t>
            </a:r>
            <a:endParaRPr lang="zh-CN" altLang="en-US" sz="1500" dirty="0"/>
          </a:p>
        </p:txBody>
      </p:sp>
      <p:sp>
        <p:nvSpPr>
          <p:cNvPr id="39" name="TextBox 38"/>
          <p:cNvSpPr txBox="1"/>
          <p:nvPr/>
        </p:nvSpPr>
        <p:spPr>
          <a:xfrm>
            <a:off x="3650994" y="4067343"/>
            <a:ext cx="14514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Push system call</a:t>
            </a:r>
            <a:endParaRPr lang="zh-CN" altLang="en-US" sz="1500" dirty="0"/>
          </a:p>
        </p:txBody>
      </p:sp>
      <p:sp>
        <p:nvSpPr>
          <p:cNvPr id="40" name="环形箭头 39"/>
          <p:cNvSpPr/>
          <p:nvPr/>
        </p:nvSpPr>
        <p:spPr>
          <a:xfrm>
            <a:off x="3393378" y="2351980"/>
            <a:ext cx="669681" cy="658660"/>
          </a:xfrm>
          <a:prstGeom prst="circularArrow">
            <a:avLst>
              <a:gd name="adj1" fmla="val 6804"/>
              <a:gd name="adj2" fmla="val 1142319"/>
              <a:gd name="adj3" fmla="val 20366430"/>
              <a:gd name="adj4" fmla="val 10800000"/>
              <a:gd name="adj5" fmla="val 121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83142" y="2198093"/>
            <a:ext cx="68653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switch</a:t>
            </a:r>
            <a:endParaRPr lang="zh-CN" altLang="en-US" sz="1500" dirty="0"/>
          </a:p>
        </p:txBody>
      </p:sp>
      <p:sp>
        <p:nvSpPr>
          <p:cNvPr id="42" name="右箭头 41"/>
          <p:cNvSpPr/>
          <p:nvPr/>
        </p:nvSpPr>
        <p:spPr>
          <a:xfrm rot="701574">
            <a:off x="4031807" y="4202410"/>
            <a:ext cx="1265738" cy="178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43" name="圆角矩形 42"/>
          <p:cNvSpPr/>
          <p:nvPr/>
        </p:nvSpPr>
        <p:spPr>
          <a:xfrm>
            <a:off x="5728438" y="4771892"/>
            <a:ext cx="229366" cy="272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/>
              <a:t>d</a:t>
            </a:r>
            <a:endParaRPr lang="zh-CN" altLang="en-US" sz="1500" dirty="0"/>
          </a:p>
        </p:txBody>
      </p:sp>
      <p:sp>
        <p:nvSpPr>
          <p:cNvPr id="44" name="TextBox 43"/>
          <p:cNvSpPr txBox="1"/>
          <p:nvPr/>
        </p:nvSpPr>
        <p:spPr>
          <a:xfrm>
            <a:off x="3632167" y="4076004"/>
            <a:ext cx="14514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Push system call</a:t>
            </a:r>
            <a:endParaRPr lang="zh-CN" altLang="en-US" sz="1500" dirty="0"/>
          </a:p>
        </p:txBody>
      </p:sp>
      <p:sp>
        <p:nvSpPr>
          <p:cNvPr id="45" name="右箭头 44"/>
          <p:cNvSpPr/>
          <p:nvPr/>
        </p:nvSpPr>
        <p:spPr>
          <a:xfrm rot="5400000">
            <a:off x="3726727" y="4608728"/>
            <a:ext cx="905148" cy="170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46" name="TextBox 45"/>
          <p:cNvSpPr txBox="1"/>
          <p:nvPr/>
        </p:nvSpPr>
        <p:spPr>
          <a:xfrm>
            <a:off x="2747896" y="4633052"/>
            <a:ext cx="14360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Switch to kernel</a:t>
            </a:r>
            <a:endParaRPr lang="zh-CN" altLang="en-US" sz="1500" dirty="0"/>
          </a:p>
        </p:txBody>
      </p:sp>
      <p:sp>
        <p:nvSpPr>
          <p:cNvPr id="47" name="TextBox 46"/>
          <p:cNvSpPr txBox="1"/>
          <p:nvPr/>
        </p:nvSpPr>
        <p:spPr>
          <a:xfrm>
            <a:off x="4564877" y="5338084"/>
            <a:ext cx="13665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pull system call</a:t>
            </a:r>
            <a:endParaRPr lang="zh-CN" altLang="en-US" sz="1500" dirty="0"/>
          </a:p>
        </p:txBody>
      </p:sp>
      <p:sp>
        <p:nvSpPr>
          <p:cNvPr id="48" name="右箭头 47"/>
          <p:cNvSpPr/>
          <p:nvPr/>
        </p:nvSpPr>
        <p:spPr>
          <a:xfrm rot="9817356">
            <a:off x="4417644" y="5076438"/>
            <a:ext cx="913584" cy="210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49" name="右箭头 48"/>
          <p:cNvSpPr/>
          <p:nvPr/>
        </p:nvSpPr>
        <p:spPr>
          <a:xfrm rot="9817356">
            <a:off x="4415242" y="5076441"/>
            <a:ext cx="913584" cy="210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50" name="右箭头 49"/>
          <p:cNvSpPr/>
          <p:nvPr/>
        </p:nvSpPr>
        <p:spPr>
          <a:xfrm rot="9817356">
            <a:off x="4417644" y="5076442"/>
            <a:ext cx="913584" cy="210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51" name="右箭头 50"/>
          <p:cNvSpPr/>
          <p:nvPr/>
        </p:nvSpPr>
        <p:spPr>
          <a:xfrm rot="9817356">
            <a:off x="4415241" y="5076302"/>
            <a:ext cx="913584" cy="210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52" name="右箭头 51"/>
          <p:cNvSpPr/>
          <p:nvPr/>
        </p:nvSpPr>
        <p:spPr>
          <a:xfrm rot="16200000">
            <a:off x="2033716" y="4602972"/>
            <a:ext cx="916654" cy="170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53" name="TextBox 52"/>
          <p:cNvSpPr txBox="1"/>
          <p:nvPr/>
        </p:nvSpPr>
        <p:spPr>
          <a:xfrm>
            <a:off x="2524993" y="4646352"/>
            <a:ext cx="12581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/>
              <a:t>Switch to user</a:t>
            </a:r>
            <a:endParaRPr lang="zh-CN" altLang="en-US" sz="1500" dirty="0"/>
          </a:p>
        </p:txBody>
      </p:sp>
      <p:sp>
        <p:nvSpPr>
          <p:cNvPr id="54" name="Text Box 18"/>
          <p:cNvSpPr txBox="1">
            <a:spLocks noChangeArrowheads="1"/>
          </p:cNvSpPr>
          <p:nvPr/>
        </p:nvSpPr>
        <p:spPr bwMode="auto">
          <a:xfrm>
            <a:off x="2204678" y="2710720"/>
            <a:ext cx="404234" cy="1500167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</a:ln>
        </p:spPr>
        <p:txBody>
          <a:bodyPr vert="eaVert" wrap="square" lIns="76200" tIns="38100" rIns="76200" bIns="38100" numCol="1" anchor="t" anchorCtr="0" compatLnSpc="1"/>
          <a:lstStyle/>
          <a:p>
            <a:pPr algn="ctr" defTabSz="7613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5" dirty="0"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user thread</a:t>
            </a:r>
            <a:endParaRPr lang="zh-CN" altLang="zh-CN" sz="2000" dirty="0">
              <a:latin typeface="Verdana" panose="020B0604030504040204" charset="0"/>
              <a:ea typeface="宋体" panose="02010600030101010101" pitchFamily="2" charset="-122"/>
              <a:cs typeface="Verdana" panose="020B0604030504040204" charset="0"/>
            </a:endParaRPr>
          </a:p>
        </p:txBody>
      </p:sp>
      <p:sp>
        <p:nvSpPr>
          <p:cNvPr id="55" name="Text Box 18"/>
          <p:cNvSpPr txBox="1">
            <a:spLocks noChangeArrowheads="1"/>
          </p:cNvSpPr>
          <p:nvPr/>
        </p:nvSpPr>
        <p:spPr bwMode="auto">
          <a:xfrm>
            <a:off x="2760719" y="2719031"/>
            <a:ext cx="404234" cy="1500167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</a:ln>
        </p:spPr>
        <p:txBody>
          <a:bodyPr vert="eaVert" wrap="square" lIns="76200" tIns="38100" rIns="76200" bIns="38100" numCol="1" anchor="t" anchorCtr="0" compatLnSpc="1"/>
          <a:lstStyle/>
          <a:p>
            <a:pPr algn="ctr" defTabSz="7613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5" dirty="0"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user thread</a:t>
            </a:r>
            <a:endParaRPr lang="zh-CN" altLang="zh-CN" sz="2000" dirty="0">
              <a:latin typeface="Verdana" panose="020B0604030504040204" charset="0"/>
              <a:ea typeface="宋体" panose="02010600030101010101" pitchFamily="2" charset="-122"/>
              <a:cs typeface="Verdana" panose="020B0604030504040204" charset="0"/>
            </a:endParaRPr>
          </a:p>
        </p:txBody>
      </p:sp>
      <p:sp>
        <p:nvSpPr>
          <p:cNvPr id="56" name="Text Box 18"/>
          <p:cNvSpPr txBox="1">
            <a:spLocks noChangeArrowheads="1"/>
          </p:cNvSpPr>
          <p:nvPr/>
        </p:nvSpPr>
        <p:spPr bwMode="auto">
          <a:xfrm>
            <a:off x="3322876" y="2719031"/>
            <a:ext cx="404234" cy="1500167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</a:ln>
        </p:spPr>
        <p:txBody>
          <a:bodyPr vert="eaVert" wrap="square" lIns="76200" tIns="38100" rIns="76200" bIns="38100" numCol="1" anchor="t" anchorCtr="0" compatLnSpc="1"/>
          <a:lstStyle/>
          <a:p>
            <a:pPr algn="ctr" defTabSz="7613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5" dirty="0"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user thread</a:t>
            </a:r>
            <a:endParaRPr lang="zh-CN" altLang="zh-CN" sz="2000" dirty="0">
              <a:latin typeface="Verdana" panose="020B0604030504040204" charset="0"/>
              <a:ea typeface="宋体" panose="02010600030101010101" pitchFamily="2" charset="-122"/>
              <a:cs typeface="Verdana" panose="020B0604030504040204" charset="0"/>
            </a:endParaRPr>
          </a:p>
        </p:txBody>
      </p:sp>
      <p:sp>
        <p:nvSpPr>
          <p:cNvPr id="59" name="Text Box 18"/>
          <p:cNvSpPr txBox="1">
            <a:spLocks noChangeArrowheads="1"/>
          </p:cNvSpPr>
          <p:nvPr/>
        </p:nvSpPr>
        <p:spPr bwMode="auto">
          <a:xfrm>
            <a:off x="3860940" y="2715995"/>
            <a:ext cx="404234" cy="1500167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</a:ln>
        </p:spPr>
        <p:txBody>
          <a:bodyPr vert="eaVert" wrap="square" lIns="76200" tIns="38100" rIns="76200" bIns="38100" numCol="1" anchor="t" anchorCtr="0" compatLnSpc="1"/>
          <a:lstStyle/>
          <a:p>
            <a:pPr algn="ctr" defTabSz="7613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5" dirty="0"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user thread</a:t>
            </a:r>
            <a:endParaRPr lang="zh-CN" altLang="zh-CN" sz="2000" dirty="0">
              <a:latin typeface="Verdana" panose="020B0604030504040204" charset="0"/>
              <a:ea typeface="宋体" panose="02010600030101010101" pitchFamily="2" charset="-122"/>
              <a:cs typeface="Verdana" panose="020B060403050404020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89248" y="5805264"/>
            <a:ext cx="80032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 err="1">
                <a:solidFill>
                  <a:schemeClr val="bg1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FlexSC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: Flexible System Call Scheduling with Exception-Less System Calls </a:t>
            </a:r>
            <a:endParaRPr lang="en-US" altLang="zh-CN" sz="1600" dirty="0">
              <a:solidFill>
                <a:schemeClr val="bg1">
                  <a:lumMod val="7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mph" presetSubtype="0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9" presetClass="emph" presetSubtype="0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2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250"/>
                            </p:stCondLst>
                            <p:childTnLst>
                              <p:par>
                                <p:cTn id="66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750"/>
                            </p:stCondLst>
                            <p:childTnLst>
                              <p:par>
                                <p:cTn id="6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250"/>
                            </p:stCondLst>
                            <p:childTnLst>
                              <p:par>
                                <p:cTn id="83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750"/>
                            </p:stCondLst>
                            <p:childTnLst>
                              <p:par>
                                <p:cTn id="8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750"/>
                            </p:stCondLst>
                            <p:childTnLst>
                              <p:par>
                                <p:cTn id="89" presetID="9" presetClass="emph" presetSubtype="0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 rctx="PPT">
                                        <p:cTn id="9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1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6000"/>
                            </p:stCondLst>
                            <p:childTnLst>
                              <p:par>
                                <p:cTn id="100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500"/>
                            </p:stCondLst>
                            <p:childTnLst>
                              <p:par>
                                <p:cTn id="1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0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0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9000"/>
                            </p:stCondLst>
                            <p:childTnLst>
                              <p:par>
                                <p:cTn id="11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9000"/>
                            </p:stCondLst>
                            <p:childTnLst>
                              <p:par>
                                <p:cTn id="12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000"/>
                            </p:stCondLst>
                            <p:childTnLst>
                              <p:par>
                                <p:cTn id="124" presetID="9" presetClass="emph" presetSubtype="0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 rctx="PPT">
                                        <p:cTn id="125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6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5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0"/>
                            </p:stCondLst>
                            <p:childTnLst>
                              <p:par>
                                <p:cTn id="13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500"/>
                            </p:stCondLst>
                            <p:childTnLst>
                              <p:par>
                                <p:cTn id="15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500"/>
                            </p:stCondLst>
                            <p:childTnLst>
                              <p:par>
                                <p:cTn id="15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750"/>
                            </p:stCondLst>
                            <p:childTnLst>
                              <p:par>
                                <p:cTn id="16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750"/>
                            </p:stCondLst>
                            <p:childTnLst>
                              <p:par>
                                <p:cTn id="16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000"/>
                            </p:stCondLst>
                            <p:childTnLst>
                              <p:par>
                                <p:cTn id="17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250"/>
                            </p:stCondLst>
                            <p:childTnLst>
                              <p:par>
                                <p:cTn id="18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250"/>
                            </p:stCondLst>
                            <p:childTnLst>
                              <p:par>
                                <p:cTn id="18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75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"/>
                            </p:stCondLst>
                            <p:childTnLst>
                              <p:par>
                                <p:cTn id="21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000"/>
                            </p:stCondLst>
                            <p:childTnLst>
                              <p:par>
                                <p:cTn id="2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5" grpId="0" animBg="1"/>
      <p:bldP spid="17" grpId="0" animBg="1"/>
      <p:bldP spid="17" grpId="1" animBg="1"/>
      <p:bldP spid="18" grpId="0" animBg="1"/>
      <p:bldP spid="18" grpId="1" animBg="1"/>
      <p:bldP spid="16" grpId="0" build="allAtOnce"/>
      <p:bldP spid="19" grpId="0" animBg="1"/>
      <p:bldP spid="19" grpId="1" animBg="1"/>
      <p:bldP spid="20" grpId="0" build="allAtOnce"/>
      <p:bldP spid="28" grpId="0" animBg="1"/>
      <p:bldP spid="28" grpId="1" animBg="1"/>
      <p:bldP spid="29" grpId="0" animBg="1"/>
      <p:bldP spid="29" grpId="1" animBg="1"/>
      <p:bldP spid="27" grpId="0" build="allAtOnce"/>
      <p:bldP spid="33" grpId="0" animBg="1"/>
      <p:bldP spid="33" grpId="1" animBg="1"/>
      <p:bldP spid="34" grpId="0" build="allAtOnce"/>
      <p:bldP spid="37" grpId="0" animBg="1"/>
      <p:bldP spid="37" grpId="1" animBg="1"/>
      <p:bldP spid="38" grpId="0" animBg="1"/>
      <p:bldP spid="38" grpId="1" animBg="1"/>
      <p:bldP spid="39" grpId="0" build="allAtOnce"/>
      <p:bldP spid="40" grpId="0" animBg="1"/>
      <p:bldP spid="40" grpId="1" animBg="1"/>
      <p:bldP spid="41" grpId="0" build="allAtOnce"/>
      <p:bldP spid="42" grpId="0" animBg="1"/>
      <p:bldP spid="42" grpId="1" animBg="1"/>
      <p:bldP spid="43" grpId="0" animBg="1"/>
      <p:bldP spid="43" grpId="1" animBg="1"/>
      <p:bldP spid="44" grpId="0" build="allAtOnce"/>
      <p:bldP spid="45" grpId="0" animBg="1"/>
      <p:bldP spid="45" grpId="1" animBg="1"/>
      <p:bldP spid="46" grpId="0" build="allAtOnce"/>
      <p:bldP spid="47" grpId="0" build="allAtOnce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build="allAtOnce"/>
      <p:bldP spid="54" grpId="0" animBg="1"/>
      <p:bldP spid="55" grpId="0" animBg="1"/>
      <p:bldP spid="56" grpId="0" animBg="1"/>
      <p:bldP spid="5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Conclusion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/>
              <a:t>System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call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VS.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function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call</a:t>
            </a:r>
            <a:endParaRPr kumimoji="1" lang="zh-CN" altLang="en-US" sz="2400" dirty="0"/>
          </a:p>
          <a:p>
            <a:pPr lvl="1"/>
            <a:r>
              <a:rPr kumimoji="1" lang="en-US" altLang="zh-CN" sz="2000" dirty="0"/>
              <a:t>Trap!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Switching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mode</a:t>
            </a:r>
            <a:endParaRPr kumimoji="1" lang="zh-CN" altLang="en-US" sz="2000" dirty="0"/>
          </a:p>
          <a:p>
            <a:pPr lvl="1"/>
            <a:r>
              <a:rPr kumimoji="1" lang="en-US" altLang="zh-CN" sz="2000" dirty="0"/>
              <a:t>State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saving/restoring,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changing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stack,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checking</a:t>
            </a:r>
            <a:r>
              <a:rPr kumimoji="1" lang="is-IS" altLang="zh-CN" sz="2000" dirty="0"/>
              <a:t>…</a:t>
            </a:r>
            <a:endParaRPr kumimoji="1" lang="zh-CN" altLang="en-US" sz="2000" dirty="0"/>
          </a:p>
          <a:p>
            <a:r>
              <a:rPr kumimoji="1" lang="en-US" altLang="zh-CN" sz="2400" dirty="0"/>
              <a:t>‘</a:t>
            </a:r>
            <a:r>
              <a:rPr kumimoji="1" lang="en-US" altLang="zh-CN" sz="2400" dirty="0" err="1"/>
              <a:t>Int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0x80’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not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enough</a:t>
            </a:r>
            <a:endParaRPr kumimoji="1" lang="zh-CN" altLang="en-US" sz="2400" dirty="0"/>
          </a:p>
          <a:p>
            <a:pPr lvl="1"/>
            <a:r>
              <a:rPr kumimoji="1" lang="en-US" altLang="zh-CN" sz="2000" dirty="0"/>
              <a:t>New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instructions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for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lower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latency</a:t>
            </a:r>
            <a:endParaRPr kumimoji="1" lang="zh-CN" altLang="en-US" sz="2000" dirty="0"/>
          </a:p>
          <a:p>
            <a:pPr lvl="1"/>
            <a:r>
              <a:rPr kumimoji="1" lang="en-US" altLang="zh-CN" sz="2000" dirty="0" err="1"/>
              <a:t>vDSO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for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reducing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trapping</a:t>
            </a:r>
            <a:endParaRPr kumimoji="1" lang="zh-CN" altLang="en-US" sz="2000" dirty="0"/>
          </a:p>
          <a:p>
            <a:pPr lvl="1"/>
            <a:r>
              <a:rPr kumimoji="1" lang="en-US" altLang="zh-CN" sz="2000" dirty="0" err="1"/>
              <a:t>FlexSC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for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further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reducing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trapping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multi-core</a:t>
            </a:r>
            <a:endParaRPr kumimoji="1" lang="zh-CN" altLang="en-US" sz="2000" dirty="0"/>
          </a:p>
          <a:p>
            <a:pPr lvl="1"/>
            <a:endParaRPr kumimoji="1"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Cross</a:t>
            </a:r>
            <a:r>
              <a:rPr kumimoji="1" lang="en-US" altLang="zh-CN" dirty="0"/>
              <a:t>-</a:t>
            </a:r>
            <a:r>
              <a:rPr kumimoji="1" lang="en-US" altLang="zh-CN" dirty="0" smtClean="0"/>
              <a:t>Mode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Calls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05001"/>
            <a:ext cx="4330824" cy="4188295"/>
          </a:xfrm>
        </p:spPr>
        <p:txBody>
          <a:bodyPr>
            <a:normAutofit/>
          </a:bodyPr>
          <a:lstStyle/>
          <a:p>
            <a:r>
              <a:rPr kumimoji="1" lang="en-US" altLang="zh-CN" sz="2400" dirty="0" err="1"/>
              <a:t>ProxOS</a:t>
            </a:r>
            <a:endParaRPr kumimoji="1" lang="zh-CN" altLang="en-US" sz="2400" dirty="0"/>
          </a:p>
          <a:p>
            <a:pPr lvl="1"/>
            <a:r>
              <a:rPr kumimoji="1" lang="en-US" altLang="zh-CN" sz="2000" dirty="0"/>
              <a:t>Two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virtual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machines,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one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trusted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other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untrusted</a:t>
            </a:r>
            <a:endParaRPr kumimoji="1" lang="zh-CN" altLang="en-US" sz="2000" dirty="0"/>
          </a:p>
          <a:p>
            <a:pPr lvl="1"/>
            <a:r>
              <a:rPr kumimoji="1" lang="en-US" altLang="zh-CN" sz="2000" dirty="0"/>
              <a:t>Redirect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untrusted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system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calls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untrusted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VMs</a:t>
            </a:r>
            <a:endParaRPr kumimoji="1" lang="zh-CN" altLang="en-US" sz="2000" dirty="0"/>
          </a:p>
          <a:p>
            <a:pPr lvl="1"/>
            <a:r>
              <a:rPr kumimoji="1" lang="en-US" altLang="zh-CN" sz="2000" dirty="0"/>
              <a:t>Overhead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mode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switching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could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high!</a:t>
            </a:r>
            <a:endParaRPr kumimoji="1" lang="zh-CN" altLang="en-US" sz="2000" dirty="0"/>
          </a:p>
          <a:p>
            <a:r>
              <a:rPr kumimoji="1" lang="en-US" altLang="zh-CN" sz="2400" dirty="0"/>
              <a:t>More</a:t>
            </a:r>
            <a:endParaRPr kumimoji="1" lang="zh-CN" altLang="en-US" sz="2400" dirty="0"/>
          </a:p>
          <a:p>
            <a:pPr lvl="1"/>
            <a:r>
              <a:rPr kumimoji="1" lang="en-US" altLang="zh-CN" sz="2000" dirty="0"/>
              <a:t>Nested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Virtualization</a:t>
            </a:r>
            <a:endParaRPr kumimoji="1"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8050" y="1700808"/>
            <a:ext cx="3751363" cy="4320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Optimization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Cross-Mode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Calls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/>
              <a:t>Using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shared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memory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(like</a:t>
            </a:r>
            <a:r>
              <a:rPr kumimoji="1" lang="zh-CN" altLang="en-US" sz="2400" dirty="0"/>
              <a:t> </a:t>
            </a:r>
            <a:r>
              <a:rPr kumimoji="1" lang="en-US" altLang="zh-CN" sz="2400" dirty="0" err="1"/>
              <a:t>FlexSC</a:t>
            </a:r>
            <a:r>
              <a:rPr kumimoji="1" lang="en-US" altLang="zh-CN" sz="2400" dirty="0"/>
              <a:t>)</a:t>
            </a:r>
            <a:endParaRPr kumimoji="1" lang="zh-CN" altLang="en-US" sz="2400" dirty="0"/>
          </a:p>
          <a:p>
            <a:pPr lvl="1"/>
            <a:r>
              <a:rPr kumimoji="1" lang="en-US" altLang="zh-CN" sz="2000" dirty="0"/>
              <a:t>Make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synchronous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calls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asynchronous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ones</a:t>
            </a:r>
            <a:endParaRPr kumimoji="1" lang="zh-CN" altLang="en-US" sz="2000" dirty="0"/>
          </a:p>
          <a:p>
            <a:pPr lvl="1"/>
            <a:r>
              <a:rPr kumimoji="1" lang="en-US" altLang="zh-CN" sz="2000" dirty="0"/>
              <a:t>Require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app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logic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changed</a:t>
            </a:r>
            <a:endParaRPr kumimoji="1" lang="zh-CN" altLang="en-US" sz="2000" dirty="0"/>
          </a:p>
          <a:p>
            <a:r>
              <a:rPr kumimoji="1" lang="en-US" altLang="zh-CN" sz="2400" dirty="0"/>
              <a:t>How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about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new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instruction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world-call?</a:t>
            </a:r>
            <a:endParaRPr kumimoji="1" lang="zh-CN" altLang="en-US" sz="2400" dirty="0"/>
          </a:p>
          <a:p>
            <a:pPr lvl="1"/>
            <a:r>
              <a:rPr kumimoji="1" lang="en-US" altLang="zh-CN" sz="2000" dirty="0"/>
              <a:t>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world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just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mode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(including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VM,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kernel/user,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etc.)</a:t>
            </a:r>
            <a:endParaRPr kumimoji="1" lang="zh-CN" altLang="en-US" sz="2000" dirty="0"/>
          </a:p>
          <a:p>
            <a:pPr lvl="1"/>
            <a:r>
              <a:rPr kumimoji="1" lang="en-US" altLang="zh-CN" sz="2000" dirty="0"/>
              <a:t>Separating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protection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from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managing</a:t>
            </a:r>
            <a:endParaRPr kumimoji="1" lang="zh-CN" altLang="en-US" sz="2000" dirty="0"/>
          </a:p>
          <a:p>
            <a:pPr lvl="2"/>
            <a:r>
              <a:rPr kumimoji="1" lang="en-US" altLang="zh-CN" sz="1600" dirty="0"/>
              <a:t>Configure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by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software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(managing)</a:t>
            </a:r>
            <a:endParaRPr kumimoji="1" lang="zh-CN" altLang="en-US" sz="1600" dirty="0"/>
          </a:p>
          <a:p>
            <a:pPr lvl="2"/>
            <a:r>
              <a:rPr kumimoji="1" lang="en-US" altLang="zh-CN" sz="1600" dirty="0"/>
              <a:t>Check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by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hardware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(protection)</a:t>
            </a:r>
            <a:endParaRPr kumimoji="1"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Bottom half (in Linux)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Interrupt Handling Philosophy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200" dirty="0" smtClean="0">
                <a:ea typeface="宋体" panose="02010600030101010101" pitchFamily="2" charset="-122"/>
              </a:rPr>
              <a:t>To preserve IRQ order on the same line, must disable incoming interrupts on same line</a:t>
            </a:r>
            <a:endParaRPr lang="en-US" altLang="zh-CN" sz="2200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</a:rPr>
              <a:t>New interrupts can get lost if controller buffer overflow</a:t>
            </a:r>
            <a:endParaRPr lang="en-US" altLang="zh-CN" dirty="0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</a:rPr>
              <a:t>Interrupt preempts what CPU was doing, which may be important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</a:rPr>
              <a:t>Even not important, undesirable to block user program for long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lvl="4"/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  <a:sym typeface="Wingdings" panose="05000000000000000000" pitchFamily="2" charset="2"/>
              </a:rPr>
              <a:t>So, handler must run for a very short time!</a:t>
            </a:r>
            <a:endParaRPr lang="en-US" altLang="zh-CN" dirty="0" smtClean="0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lvl="1"/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</a:rPr>
              <a:t>Do as little as possible in the interrupt handler</a:t>
            </a:r>
            <a:endParaRPr lang="en-US" altLang="zh-CN" dirty="0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2"/>
            <a:r>
              <a:rPr lang="en-US" altLang="zh-CN" dirty="0" smtClean="0">
                <a:ea typeface="宋体" panose="02010600030101010101" pitchFamily="2" charset="-122"/>
              </a:rPr>
              <a:t>Often just: queue a work item and set a flag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</a:rPr>
              <a:t>Defer non-critical actions till later</a:t>
            </a:r>
            <a:endParaRPr lang="en-US" altLang="zh-CN" dirty="0" smtClean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 smtClean="0"/>
              <a:t>Intr</a:t>
            </a:r>
            <a:r>
              <a:rPr lang="en-US" altLang="zh-CN" sz="3200" dirty="0" smtClean="0"/>
              <a:t> Handlers Have </a:t>
            </a:r>
            <a:r>
              <a:rPr lang="en-US" altLang="zh-CN" sz="3200" dirty="0" smtClean="0">
                <a:solidFill>
                  <a:srgbClr val="C00000"/>
                </a:solidFill>
              </a:rPr>
              <a:t>No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Process Context</a:t>
            </a:r>
            <a:endParaRPr lang="en-US" altLang="zh-CN" sz="3200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Interrupts (as opposed to exceptions) are not associated with particular instructions</a:t>
            </a:r>
            <a:endParaRPr lang="en-US" altLang="zh-CN" dirty="0"/>
          </a:p>
          <a:p>
            <a:r>
              <a:rPr lang="en-US" altLang="zh-CN" dirty="0" smtClean="0"/>
              <a:t>They</a:t>
            </a:r>
            <a:r>
              <a:rPr lang="en-US" altLang="zh-CN" dirty="0"/>
              <a:t> </a:t>
            </a:r>
            <a:r>
              <a:rPr lang="en-US" altLang="zh-CN" dirty="0" smtClean="0"/>
              <a:t>are </a:t>
            </a:r>
            <a:r>
              <a:rPr lang="en-US" altLang="zh-CN" dirty="0"/>
              <a:t>also not associated with a given process (user program)</a:t>
            </a:r>
            <a:endParaRPr lang="en-US" altLang="zh-CN" dirty="0"/>
          </a:p>
          <a:p>
            <a:r>
              <a:rPr lang="en-US" altLang="zh-CN" dirty="0"/>
              <a:t>The currently-running process, at the time of the interrupt, as no relationship whatsoever to that interrupt</a:t>
            </a:r>
            <a:endParaRPr lang="en-US" altLang="zh-CN" b="1" dirty="0"/>
          </a:p>
          <a:p>
            <a:r>
              <a:rPr lang="en-US" altLang="zh-CN" dirty="0">
                <a:solidFill>
                  <a:srgbClr val="C00000"/>
                </a:solidFill>
              </a:rPr>
              <a:t>Interrupt handlers cannot sleep!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</a:t>
            </a:r>
            <a:r>
              <a:rPr lang="en-US" altLang="zh-CN" dirty="0" smtClean="0"/>
              <a:t>Can</a:t>
            </a:r>
            <a:r>
              <a:rPr lang="en-US" altLang="en-US" dirty="0" smtClean="0">
                <a:latin typeface="Arial" panose="020B0604020202020204"/>
              </a:rPr>
              <a:t>’</a:t>
            </a:r>
            <a:r>
              <a:rPr lang="en-US" altLang="zh-CN" dirty="0" smtClean="0"/>
              <a:t>t You (ISR) </a:t>
            </a:r>
            <a:r>
              <a:rPr lang="en-US" altLang="zh-CN" dirty="0"/>
              <a:t>Do?</a:t>
            </a:r>
            <a:endParaRPr lang="en-US" altLang="zh-CN" dirty="0"/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/>
              <a:t>You cannot sleep </a:t>
            </a:r>
            <a:endParaRPr lang="en-US" altLang="zh-CN" sz="2400" dirty="0"/>
          </a:p>
          <a:p>
            <a:pPr lvl="1">
              <a:lnSpc>
                <a:spcPct val="130000"/>
              </a:lnSpc>
            </a:pPr>
            <a:r>
              <a:rPr lang="en-US" altLang="zh-CN" sz="2000" dirty="0"/>
              <a:t>or call something that </a:t>
            </a:r>
            <a:r>
              <a:rPr lang="en-US" altLang="zh-CN" sz="2000" i="1" dirty="0"/>
              <a:t>might</a:t>
            </a:r>
            <a:r>
              <a:rPr lang="en-US" altLang="zh-CN" sz="2000" dirty="0"/>
              <a:t> sleep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400" dirty="0"/>
              <a:t>You cannot refer to </a:t>
            </a:r>
            <a:r>
              <a:rPr lang="en-US" altLang="zh-CN" sz="2400" b="1" dirty="0">
                <a:latin typeface="Courier New" panose="02070309020205020404" charset="0"/>
                <a:cs typeface="Courier New" panose="02070309020205020404" charset="0"/>
              </a:rPr>
              <a:t>current</a:t>
            </a:r>
            <a:endParaRPr lang="en-US" altLang="zh-CN" sz="2400" b="1" dirty="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/>
              <a:t>You cannot allocate memory with </a:t>
            </a:r>
            <a:r>
              <a:rPr lang="en-US" altLang="zh-CN" sz="2400" b="1" dirty="0">
                <a:latin typeface="Courier New" panose="02070309020205020404" charset="0"/>
                <a:cs typeface="Courier New" panose="02070309020205020404" charset="0"/>
              </a:rPr>
              <a:t>GPF_KERNEL</a:t>
            </a:r>
            <a:r>
              <a:rPr lang="en-US" altLang="zh-CN" sz="2400" dirty="0"/>
              <a:t> (which can sleep), you must use </a:t>
            </a:r>
            <a:r>
              <a:rPr lang="en-US" altLang="zh-CN" sz="2400" b="1" dirty="0">
                <a:latin typeface="Courier New" panose="02070309020205020404" charset="0"/>
                <a:cs typeface="Courier New" panose="02070309020205020404" charset="0"/>
              </a:rPr>
              <a:t>GPF_ATOMIC</a:t>
            </a:r>
            <a:r>
              <a:rPr lang="en-US" altLang="zh-CN" sz="2400" dirty="0"/>
              <a:t> (which can fail)</a:t>
            </a:r>
            <a:endParaRPr lang="en-US" altLang="zh-CN" sz="2400" dirty="0"/>
          </a:p>
          <a:p>
            <a:pPr>
              <a:lnSpc>
                <a:spcPct val="130000"/>
              </a:lnSpc>
            </a:pPr>
            <a:r>
              <a:rPr lang="en-US" altLang="zh-CN" sz="2400" dirty="0"/>
              <a:t>You cannot call </a:t>
            </a:r>
            <a:r>
              <a:rPr lang="en-US" altLang="zh-CN" sz="2400" b="1" dirty="0">
                <a:latin typeface="Courier New" panose="02070309020205020404" charset="0"/>
                <a:cs typeface="Courier New" panose="02070309020205020404" charset="0"/>
              </a:rPr>
              <a:t>schedule()</a:t>
            </a:r>
            <a:endParaRPr lang="en-US" altLang="zh-CN" sz="2400" b="1" dirty="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/>
              <a:t>You cannot do a </a:t>
            </a:r>
            <a:r>
              <a:rPr lang="en-US" altLang="zh-CN" sz="2400" b="1" dirty="0">
                <a:latin typeface="Courier New" panose="02070309020205020404" charset="0"/>
                <a:cs typeface="Courier New" panose="02070309020205020404" charset="0"/>
              </a:rPr>
              <a:t>down()</a:t>
            </a:r>
            <a:r>
              <a:rPr lang="en-US" altLang="zh-CN" sz="2400" dirty="0"/>
              <a:t> semaphore call</a:t>
            </a:r>
            <a:endParaRPr lang="en-US" altLang="zh-CN" sz="2400" dirty="0"/>
          </a:p>
          <a:p>
            <a:pPr lvl="1">
              <a:lnSpc>
                <a:spcPct val="130000"/>
              </a:lnSpc>
            </a:pPr>
            <a:r>
              <a:rPr lang="en-US" altLang="zh-CN" sz="2000" dirty="0"/>
              <a:t>However, you </a:t>
            </a:r>
            <a:r>
              <a:rPr lang="en-US" altLang="zh-CN" sz="2000" i="1" dirty="0"/>
              <a:t>can</a:t>
            </a:r>
            <a:r>
              <a:rPr lang="en-US" altLang="zh-CN" sz="2000" dirty="0"/>
              <a:t> do an </a:t>
            </a: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up()</a:t>
            </a:r>
            <a:endParaRPr lang="en-US" altLang="zh-CN" sz="2000" b="1" dirty="0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/>
              <a:t>You cannot transfer data to/from user space</a:t>
            </a:r>
            <a:endParaRPr lang="en-US" altLang="zh-CN" sz="2400" dirty="0"/>
          </a:p>
          <a:p>
            <a:pPr lvl="1">
              <a:lnSpc>
                <a:spcPct val="130000"/>
              </a:lnSpc>
            </a:pPr>
            <a:r>
              <a:rPr lang="en-US" altLang="zh-CN" sz="2000" dirty="0"/>
              <a:t>E.g., </a:t>
            </a:r>
            <a:r>
              <a:rPr lang="en-US" altLang="zh-CN" sz="2000" b="1" dirty="0" err="1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copy_to_user</a:t>
            </a: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(), </a:t>
            </a:r>
            <a:r>
              <a:rPr lang="en-US" altLang="zh-CN" sz="2000" b="1" dirty="0" err="1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copy_from_user</a:t>
            </a:r>
            <a:r>
              <a:rPr lang="en-US" altLang="zh-CN" sz="2000" b="1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()</a:t>
            </a:r>
            <a:endParaRPr lang="en-US" altLang="zh-CN" sz="2000" b="1" dirty="0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  <a:p>
            <a:pPr>
              <a:lnSpc>
                <a:spcPct val="130000"/>
              </a:lnSpc>
            </a:pPr>
            <a:endParaRPr lang="en-US" altLang="zh-CN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16606</Words>
  <Application>WPS 演示</Application>
  <PresentationFormat>全屏显示(4:3)</PresentationFormat>
  <Paragraphs>797</Paragraphs>
  <Slides>57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74" baseType="lpstr">
      <vt:lpstr>Arial</vt:lpstr>
      <vt:lpstr>宋体</vt:lpstr>
      <vt:lpstr>Wingdings</vt:lpstr>
      <vt:lpstr>Tahoma</vt:lpstr>
      <vt:lpstr>Arial</vt:lpstr>
      <vt:lpstr>Verdana</vt:lpstr>
      <vt:lpstr>MS PGothic</vt:lpstr>
      <vt:lpstr>微软雅黑 Light</vt:lpstr>
      <vt:lpstr>Courier New</vt:lpstr>
      <vt:lpstr>微软雅黑</vt:lpstr>
      <vt:lpstr>Arial Unicode MS</vt:lpstr>
      <vt:lpstr>Calibri</vt:lpstr>
      <vt:lpstr>Comic Sans MS</vt:lpstr>
      <vt:lpstr>Wingdings</vt:lpstr>
      <vt:lpstr>Times New Roman</vt:lpstr>
      <vt:lpstr>Consolas</vt:lpstr>
      <vt:lpstr>CloudVisor-Austin</vt:lpstr>
      <vt:lpstr>System Calls</vt:lpstr>
      <vt:lpstr>Review: Exception</vt:lpstr>
      <vt:lpstr>Review: Events causing User-&gt;Kernel</vt:lpstr>
      <vt:lpstr>Review: OS as Services</vt:lpstr>
      <vt:lpstr>Review: Terminology for Intel</vt:lpstr>
      <vt:lpstr>Bottom half (in Linux)</vt:lpstr>
      <vt:lpstr>Interrupt Handling Philosophy</vt:lpstr>
      <vt:lpstr>Intr Handlers Have No Process Context</vt:lpstr>
      <vt:lpstr>What Can’t You (ISR) Do?</vt:lpstr>
      <vt:lpstr>Interrupt Stack</vt:lpstr>
      <vt:lpstr>Top and Bottom Halves</vt:lpstr>
      <vt:lpstr>Top Half: Do it Now!</vt:lpstr>
      <vt:lpstr>PowerPoint 演示文稿</vt:lpstr>
      <vt:lpstr>Softirqs</vt:lpstr>
      <vt:lpstr>When Do Softirqs Run?</vt:lpstr>
      <vt:lpstr>Rescheduling Softirqs</vt:lpstr>
      <vt:lpstr>Tasklets</vt:lpstr>
      <vt:lpstr>Tasklets</vt:lpstr>
      <vt:lpstr>The Trouble with Tasklets</vt:lpstr>
      <vt:lpstr>Work Queues</vt:lpstr>
      <vt:lpstr>Work Queues</vt:lpstr>
      <vt:lpstr>Kernel Threads</vt:lpstr>
      <vt:lpstr>Comparing Approaches</vt:lpstr>
      <vt:lpstr>System Calls</vt:lpstr>
      <vt:lpstr>System Call</vt:lpstr>
      <vt:lpstr>System Call: INT Instruction</vt:lpstr>
      <vt:lpstr>System Calls in Previous Classes (Partial)</vt:lpstr>
      <vt:lpstr>Tracing System Calls</vt:lpstr>
      <vt:lpstr>Using strace</vt:lpstr>
      <vt:lpstr>Make a System calL</vt:lpstr>
      <vt:lpstr>2 Ways to Do System Calls: From Coder’s View</vt:lpstr>
      <vt:lpstr>3 Ways to Do System Calls: From Machine’s View</vt:lpstr>
      <vt:lpstr>Example of Calling exit()</vt:lpstr>
      <vt:lpstr>Lib call/Syscall Return Codes</vt:lpstr>
      <vt:lpstr>Passing system call parameters</vt:lpstr>
      <vt:lpstr>How to validate user pointers?</vt:lpstr>
      <vt:lpstr>Handling faults due to user-pointers</vt:lpstr>
      <vt:lpstr>Paranoid functions to access user pointers</vt:lpstr>
      <vt:lpstr>New Instruction:  SYSENTER/SYSEXIT &amp; SYSCALL/SYSRET</vt:lpstr>
      <vt:lpstr>Simplify System Call by SYSCALL/SYSRET</vt:lpstr>
      <vt:lpstr>Compatibility across Intel and AMD</vt:lpstr>
      <vt:lpstr>Using SYSCALL to Invoke the exit() System Call</vt:lpstr>
      <vt:lpstr>vDSO</vt:lpstr>
      <vt:lpstr>The Motivation of vDSO</vt:lpstr>
      <vt:lpstr>The Code of gettimeofday()</vt:lpstr>
      <vt:lpstr>Where is the Shared Page for vDSO?</vt:lpstr>
      <vt:lpstr>Flex-SC</vt:lpstr>
      <vt:lpstr>The Motivation</vt:lpstr>
      <vt:lpstr>Flexible System Call</vt:lpstr>
      <vt:lpstr>FlexSC: Another Way to System Call</vt:lpstr>
      <vt:lpstr>Exception-less System Call</vt:lpstr>
      <vt:lpstr>Kernel Fill the Results</vt:lpstr>
      <vt:lpstr>Running on a Single Core: Single Threads</vt:lpstr>
      <vt:lpstr>Running on a Single Core: Multiple Threads</vt:lpstr>
      <vt:lpstr>Conclusion</vt:lpstr>
      <vt:lpstr>Cross-Mode Calls</vt:lpstr>
      <vt:lpstr>Optimization for Cross-Mode Calls</vt:lpstr>
    </vt:vector>
  </TitlesOfParts>
  <Company>ppi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Haibo CHen</dc:creator>
  <cp:lastModifiedBy>星乐</cp:lastModifiedBy>
  <cp:revision>241</cp:revision>
  <cp:lastPrinted>2012-03-06T02:02:00Z</cp:lastPrinted>
  <dcterms:created xsi:type="dcterms:W3CDTF">2012-03-02T02:20:00Z</dcterms:created>
  <dcterms:modified xsi:type="dcterms:W3CDTF">2018-06-17T08:41:10Z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