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11" r:id="rId3"/>
    <p:sldId id="412" r:id="rId4"/>
    <p:sldId id="360" r:id="rId5"/>
    <p:sldId id="361" r:id="rId6"/>
    <p:sldId id="362" r:id="rId7"/>
    <p:sldId id="363" r:id="rId8"/>
    <p:sldId id="364" r:id="rId9"/>
    <p:sldId id="413" r:id="rId10"/>
    <p:sldId id="365" r:id="rId11"/>
    <p:sldId id="366" r:id="rId12"/>
    <p:sldId id="367" r:id="rId13"/>
    <p:sldId id="368" r:id="rId14"/>
    <p:sldId id="369" r:id="rId15"/>
    <p:sldId id="414" r:id="rId16"/>
    <p:sldId id="370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97" r:id="rId25"/>
    <p:sldId id="398" r:id="rId26"/>
    <p:sldId id="399" r:id="rId27"/>
    <p:sldId id="400" r:id="rId28"/>
    <p:sldId id="401" r:id="rId29"/>
    <p:sldId id="402" r:id="rId30"/>
    <p:sldId id="407" r:id="rId31"/>
    <p:sldId id="408" r:id="rId32"/>
    <p:sldId id="409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48" r:id="rId41"/>
    <p:sldId id="41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123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CAA89-0A2A-6E48-8B00-0D4537A0CE7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99B9-51DD-D943-84A7-E8960ABC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75CC8E-54F3-DF4F-BFC5-A49848D33643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462190-8A3B-1946-A7A4-DF39A948D8DE}" type="slidenum">
              <a:rPr lang="en-US" altLang="zh-CN" sz="1200"/>
              <a:pPr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E2179B-C7E4-7149-BE2F-694DDCECF707}" type="slidenum">
              <a:rPr lang="en-US" altLang="zh-CN" sz="1200"/>
              <a:pPr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CD3501-4F83-9F4D-A8F7-4E66DF3108EA}" type="slidenum">
              <a:rPr lang="en-US" altLang="zh-CN" sz="1200"/>
              <a:pPr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6A62B8-091D-F84D-88FA-803E780128AF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Big ideas: data can be instructions, stack, hardware == software</a:t>
            </a: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24890-A108-B84E-A7BC-077E9FC2211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368C9-B305-FB45-9F6E-27B7659C56E2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C652ED-F4F5-F041-809B-069C4BE43A00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405820-3F00-8643-9D34-4A72F2A6A6C8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DDB3E4-A15F-B74E-9D5D-09DD98515CED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2AF7CD-FA9F-9F40-B4A3-5A5920135AE2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Big ideas: data can be instructions, stack, hardware == software</a:t>
            </a: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C93C0-A412-B341-89AE-12ABE476A6A8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Big ideas: data can be instructions, stack, hardware == software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A20: 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ruyanhai</a:t>
            </a:r>
            <a:r>
              <a:rPr kumimoji="1" lang="en-US" altLang="zh-CN" dirty="0" smtClean="0"/>
              <a:t>/article/details/7181842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4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D99B9-51DD-D943-84A7-E8960ABC55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0238BF-37E9-E542-B7A5-4B16E76AC93A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Big ideas: data can be instructions, stack, hardware == software</a:t>
            </a: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E22058-9202-0146-BF7C-4C7FFDEA98F0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7F2EF7-BABC-674B-B819-2E565AC99944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699141-65D9-9C49-A573-25E75731A61A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4611FA-9F12-3140-861E-35B9C7F50B3C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35AFA6-868F-AD41-8C39-9F9C0C1981E8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D80A1E9-1152-474F-894D-1BEB25D7D28B}" type="slidenum">
              <a:rPr lang="zh-CN" altLang="en-US" sz="1200"/>
              <a:pPr algn="r"/>
              <a:t>39</a:t>
            </a:fld>
            <a:endParaRPr lang="en-US" altLang="zh-CN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40E2EB-FE8A-A34B-9BCB-457A7097E658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Big ideas: data can be instructions, stack, hardware == software</a:t>
            </a: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E47E37-A8FE-7C43-B4A0-4DAC6B9E7E4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CPU, address and data signals, memory, disk, keyboard, display, BIOS ROM, clock, …</a:t>
            </a: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A5914F-CD2A-BD44-8937-4D5410462C7C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0"/>
              </a:rPr>
              <a:t>CPU, address and data signals, memory, disk, keyboard, display, BIOS ROM, clock, …</a:t>
            </a: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77E2EB-D3CB-B546-96E7-9C183F421B90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98EB77-69C5-2F42-85E3-9802AAD929E6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5AFA2C-2040-B941-9436-406FE1C9DE3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ＭＳ Ｐゴシック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3EBE3C-E05D-8E4C-93DD-FC1E9C328397}" type="slidenum">
              <a:rPr lang="en-US" altLang="zh-CN" sz="1200"/>
              <a:pPr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195-02EF-DA4C-98B4-69F295F81A1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CE4F-5FB7-624C-8BFE-6B3A3F6FDE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0.132.143.2/os/readings/ia32/IA32-3B.pdf" TargetMode="External"/><Relationship Id="rId4" Type="http://schemas.openxmlformats.org/officeDocument/2006/relationships/hyperlink" Target="http://10.132.143.2/os/readings/ia32/IA32-3A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" TargetMode="External"/><Relationship Id="rId2" Type="http://schemas.openxmlformats.org/officeDocument/2006/relationships/hyperlink" Target="http://ipads.se.sjtu.edu.cn/courses/q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132.143.2/os/readings/ia32/IA32-3B.pdf" TargetMode="External"/><Relationship Id="rId5" Type="http://schemas.openxmlformats.org/officeDocument/2006/relationships/hyperlink" Target="http://10.132.143.2/os/readings/ia32/IA32-3A.pdf" TargetMode="External"/><Relationship Id="rId4" Type="http://schemas.openxmlformats.org/officeDocument/2006/relationships/hyperlink" Target="http://developer.intel.com/products/processor/manuals/index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 Programming &amp; Booting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Yubin Xia &amp; </a:t>
            </a:r>
            <a:r>
              <a:rPr lang="en-US" dirty="0" err="1" smtClean="0"/>
              <a:t>Rong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sz="4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von Neumann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4572000"/>
            <a:ext cx="7924800" cy="1905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ea typeface="+mn-ea"/>
                <a:cs typeface="+mn-cs"/>
              </a:rPr>
              <a:t>I/O</a:t>
            </a:r>
            <a:r>
              <a:rPr lang="en-US" dirty="0">
                <a:ea typeface="+mn-ea"/>
                <a:cs typeface="+mn-cs"/>
              </a:rPr>
              <a:t>: communicating data to and from devices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ea typeface="+mn-ea"/>
                <a:cs typeface="+mn-cs"/>
              </a:rPr>
              <a:t>CPU</a:t>
            </a:r>
            <a:r>
              <a:rPr lang="en-US" dirty="0">
                <a:ea typeface="+mn-ea"/>
                <a:cs typeface="+mn-cs"/>
              </a:rPr>
              <a:t>: digital logic for performing computation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ea typeface="+mn-ea"/>
                <a:cs typeface="+mn-cs"/>
              </a:rPr>
              <a:t>Memory</a:t>
            </a:r>
            <a:r>
              <a:rPr lang="en-US" dirty="0">
                <a:ea typeface="+mn-ea"/>
                <a:cs typeface="+mn-cs"/>
              </a:rPr>
              <a:t>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words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bits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3500438" y="2143125"/>
            <a:ext cx="20574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entral</a:t>
            </a:r>
          </a:p>
          <a:p>
            <a:pPr algn="ctr" eaLnBrk="0" hangingPunct="0"/>
            <a:r>
              <a:rPr lang="en-US" altLang="zh-CN" b="1">
                <a:solidFill>
                  <a:schemeClr val="bg1"/>
                </a:solidFill>
              </a:rPr>
              <a:t>P</a:t>
            </a:r>
            <a:r>
              <a:rPr lang="en-US" altLang="zh-CN">
                <a:solidFill>
                  <a:schemeClr val="bg1"/>
                </a:solidFill>
              </a:rPr>
              <a:t>rocessing</a:t>
            </a:r>
          </a:p>
          <a:p>
            <a:pPr algn="ctr" eaLnBrk="0" hangingPunct="0"/>
            <a:r>
              <a:rPr lang="en-US" altLang="zh-CN" b="1">
                <a:solidFill>
                  <a:schemeClr val="bg1"/>
                </a:solidFill>
              </a:rPr>
              <a:t>U</a:t>
            </a:r>
            <a:r>
              <a:rPr lang="en-US" altLang="zh-CN">
                <a:solidFill>
                  <a:schemeClr val="bg1"/>
                </a:solidFill>
              </a:rPr>
              <a:t>nit</a:t>
            </a:r>
          </a:p>
        </p:txBody>
      </p:sp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809625" y="2362200"/>
            <a:ext cx="1905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nput/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O</a:t>
            </a:r>
            <a:r>
              <a:rPr lang="en-US" altLang="zh-CN">
                <a:solidFill>
                  <a:schemeClr val="bg1"/>
                </a:solidFill>
              </a:rPr>
              <a:t>utput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372225" y="2357438"/>
            <a:ext cx="2057400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>
                <a:solidFill>
                  <a:schemeClr val="bg1"/>
                </a:solidFill>
              </a:rPr>
              <a:t>Main</a:t>
            </a:r>
          </a:p>
          <a:p>
            <a:pPr algn="ctr" eaLnBrk="0" hangingPunct="0"/>
            <a:r>
              <a:rPr lang="en-US" altLang="zh-CN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71686" name="Line 9"/>
          <p:cNvSpPr>
            <a:spLocks noChangeShapeType="1"/>
          </p:cNvSpPr>
          <p:nvPr/>
        </p:nvSpPr>
        <p:spPr bwMode="auto">
          <a:xfrm>
            <a:off x="5562600" y="300037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1687" name="Line 10"/>
          <p:cNvSpPr>
            <a:spLocks noChangeShapeType="1"/>
          </p:cNvSpPr>
          <p:nvPr/>
        </p:nvSpPr>
        <p:spPr bwMode="auto">
          <a:xfrm>
            <a:off x="2738438" y="29718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The Stored Program Computer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542925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Arial" charset="0"/>
              </a:rPr>
              <a:t>CPU</a:t>
            </a:r>
            <a:r>
              <a:rPr lang="en-US" altLang="zh-CN">
                <a:latin typeface="Arial" charset="0"/>
              </a:rPr>
              <a:t> interpreter of </a:t>
            </a:r>
            <a:r>
              <a:rPr lang="en-US" altLang="zh-CN" i="1" u="sng">
                <a:latin typeface="Arial" charset="0"/>
              </a:rPr>
              <a:t>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Arial" charset="0"/>
              </a:rPr>
              <a:t>Memory</a:t>
            </a:r>
            <a:r>
              <a:rPr lang="en-US" altLang="zh-CN">
                <a:latin typeface="Arial" charset="0"/>
              </a:rPr>
              <a:t> holds </a:t>
            </a:r>
            <a:r>
              <a:rPr lang="en-US" altLang="zh-CN" i="1" u="sng">
                <a:latin typeface="Arial" charset="0"/>
              </a:rPr>
              <a:t>instructions</a:t>
            </a:r>
            <a:r>
              <a:rPr lang="en-US" altLang="zh-CN">
                <a:latin typeface="Arial" charset="0"/>
              </a:rPr>
              <a:t> and </a:t>
            </a:r>
            <a:r>
              <a:rPr lang="en-US" altLang="zh-CN" i="1" u="sng">
                <a:latin typeface="Arial" charset="0"/>
              </a:rPr>
              <a:t>data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1214438" y="2628900"/>
            <a:ext cx="2728912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for (;;) {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next instruction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4705350" y="2019300"/>
            <a:ext cx="2057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>
              <a:solidFill>
                <a:srgbClr val="FFFFFF"/>
              </a:solidFill>
            </a:endParaRPr>
          </a:p>
          <a:p>
            <a:pPr algn="ctr" eaLnBrk="0" hangingPunct="0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3733" name="Line 6"/>
          <p:cNvSpPr>
            <a:spLocks noChangeShapeType="1"/>
          </p:cNvSpPr>
          <p:nvPr/>
        </p:nvSpPr>
        <p:spPr bwMode="auto">
          <a:xfrm>
            <a:off x="3943350" y="3467100"/>
            <a:ext cx="7620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Text Box 7"/>
          <p:cNvSpPr txBox="1">
            <a:spLocks noChangeArrowheads="1"/>
          </p:cNvSpPr>
          <p:nvPr/>
        </p:nvSpPr>
        <p:spPr bwMode="auto">
          <a:xfrm>
            <a:off x="4933950" y="205740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4933950" y="2428875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4953000" y="2828925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3737" name="Text Box 10"/>
          <p:cNvSpPr txBox="1">
            <a:spLocks noChangeArrowheads="1"/>
          </p:cNvSpPr>
          <p:nvPr/>
        </p:nvSpPr>
        <p:spPr bwMode="auto">
          <a:xfrm>
            <a:off x="5008563" y="418623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3738" name="Text Box 11"/>
          <p:cNvSpPr txBox="1">
            <a:spLocks noChangeArrowheads="1"/>
          </p:cNvSpPr>
          <p:nvPr/>
        </p:nvSpPr>
        <p:spPr bwMode="auto">
          <a:xfrm>
            <a:off x="5003800" y="382905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4994275" y="45339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428750" y="2000250"/>
            <a:ext cx="884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CPU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643438" y="1428750"/>
            <a:ext cx="2533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Main memory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5000625" y="33242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5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x86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5072063"/>
            <a:ext cx="8786812" cy="1524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>
                <a:latin typeface="Arial" charset="0"/>
              </a:rPr>
              <a:t>EIP</a:t>
            </a:r>
            <a:r>
              <a:rPr lang="en-US" altLang="zh-CN">
                <a:latin typeface="Arial" charset="0"/>
              </a:rPr>
              <a:t> is incremented after each instruction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latin typeface="Arial" charset="0"/>
              </a:rPr>
              <a:t>Instructions are different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latin typeface="Arial" charset="0"/>
              </a:rPr>
              <a:t>EIP modified by CALL, RET, JMP, and cond. JMP</a:t>
            </a:r>
          </a:p>
        </p:txBody>
      </p:sp>
      <p:pic>
        <p:nvPicPr>
          <p:cNvPr id="75779" name="Picture 12" descr="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53975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15"/>
          <p:cNvSpPr txBox="1">
            <a:spLocks noChangeArrowheads="1"/>
          </p:cNvSpPr>
          <p:nvPr/>
        </p:nvSpPr>
        <p:spPr bwMode="auto">
          <a:xfrm>
            <a:off x="7572375" y="4471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/>
              <a:t>0</a:t>
            </a:r>
          </a:p>
        </p:txBody>
      </p:sp>
      <p:sp>
        <p:nvSpPr>
          <p:cNvPr id="75781" name="Text Box 16"/>
          <p:cNvSpPr txBox="1">
            <a:spLocks noChangeArrowheads="1"/>
          </p:cNvSpPr>
          <p:nvPr/>
        </p:nvSpPr>
        <p:spPr bwMode="auto">
          <a:xfrm>
            <a:off x="7572375" y="1757363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/>
              <a:t>2</a:t>
            </a:r>
            <a:r>
              <a:rPr lang="en-US" altLang="zh-CN" b="1" baseline="30000"/>
              <a:t>32</a:t>
            </a:r>
            <a:r>
              <a:rPr lang="en-US" altLang="zh-CN"/>
              <a:t>-1</a:t>
            </a: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5429250" y="1847850"/>
            <a:ext cx="2057400" cy="3081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>
              <a:solidFill>
                <a:srgbClr val="FFFFFF"/>
              </a:solidFill>
            </a:endParaRPr>
          </a:p>
          <a:p>
            <a:pPr algn="ctr" eaLnBrk="0" hangingPunct="0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657850" y="18859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657850" y="2257425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676900" y="2657475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instruction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732463" y="40147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5727700" y="36576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718175" y="436245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5724525" y="315277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</a:rPr>
              <a:t>…</a:t>
            </a:r>
          </a:p>
        </p:txBody>
      </p:sp>
      <p:cxnSp>
        <p:nvCxnSpPr>
          <p:cNvPr id="75790" name="AutoShape 14"/>
          <p:cNvCxnSpPr>
            <a:cxnSpLocks noChangeShapeType="1"/>
            <a:endCxn id="75785" idx="1"/>
          </p:cNvCxnSpPr>
          <p:nvPr/>
        </p:nvCxnSpPr>
        <p:spPr bwMode="auto">
          <a:xfrm>
            <a:off x="2286000" y="2190750"/>
            <a:ext cx="3390900" cy="6953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728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20938"/>
            <a:ext cx="6249987" cy="4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System Architecture Overview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514350" y="1333500"/>
            <a:ext cx="7772400" cy="48101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>
                <a:latin typeface="Arial" charset="0"/>
                <a:hlinkClick r:id="rId4" action="ppaction://hlinkfile"/>
              </a:rPr>
              <a:t>Volume 3A: System Programming Guide, Part 1</a:t>
            </a:r>
            <a:endParaRPr lang="en-US" altLang="zh-CN">
              <a:latin typeface="Arial" charset="0"/>
              <a:hlinkClick r:id="rId5" action="ppaction://hlinkfile"/>
            </a:endParaRPr>
          </a:p>
          <a:p>
            <a:pPr lvl="2" eaLnBrk="1" hangingPunct="1"/>
            <a:r>
              <a:rPr lang="en-US" altLang="zh-CN">
                <a:latin typeface="Arial" charset="0"/>
              </a:rPr>
              <a:t>2.1~2.5</a:t>
            </a:r>
          </a:p>
          <a:p>
            <a:pPr lvl="2" eaLnBrk="1" hangingPunct="1"/>
            <a:endParaRPr lang="en-US" altLang="zh-CN" sz="1000">
              <a:latin typeface="Arial" charset="0"/>
            </a:endParaRPr>
          </a:p>
          <a:p>
            <a:pPr eaLnBrk="1" hangingPunct="1"/>
            <a:r>
              <a:rPr lang="en-US" altLang="zh-CN">
                <a:latin typeface="Arial" charset="0"/>
              </a:rPr>
              <a:t>Modes</a:t>
            </a:r>
          </a:p>
          <a:p>
            <a:pPr eaLnBrk="1" hangingPunct="1"/>
            <a:endParaRPr lang="en-US" altLang="zh-CN">
              <a:latin typeface="Arial" charset="0"/>
            </a:endParaRPr>
          </a:p>
          <a:p>
            <a:pPr lvl="1" eaLnBrk="1" hangingPunct="1"/>
            <a:endParaRPr lang="zh-CN" altLang="en-US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675" y="2205038"/>
            <a:ext cx="1571625" cy="42545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Real Mode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675" y="3789363"/>
            <a:ext cx="1571625" cy="73025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Protected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4025" y="3716338"/>
            <a:ext cx="1000125" cy="42545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SMM</a:t>
            </a:r>
          </a:p>
        </p:txBody>
      </p:sp>
    </p:spTree>
    <p:extLst>
      <p:ext uri="{BB962C8B-B14F-4D97-AF65-F5344CB8AC3E}">
        <p14:creationId xmlns:p14="http://schemas.microsoft.com/office/powerpoint/2010/main" val="39974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latin typeface="Arial" charset="0"/>
              </a:rPr>
              <a:t>System Flags in the 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EFLAGS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>
              <a:latin typeface="Arial" charset="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05038"/>
            <a:ext cx="777557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5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6264275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System Architecture Overview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685800" y="1285875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Control Registers</a:t>
            </a:r>
          </a:p>
          <a:p>
            <a:pPr lvl="1" eaLnBrk="1" hangingPunct="1"/>
            <a:endParaRPr lang="zh-CN" altLang="en-US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4957763"/>
            <a:ext cx="2071688" cy="40005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PE: Protection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25" y="4957763"/>
            <a:ext cx="1676400" cy="42545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PG: Paging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6858000" y="5357813"/>
            <a:ext cx="161925" cy="5921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1763713" y="5357813"/>
            <a:ext cx="163512" cy="5921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5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313"/>
            <a:ext cx="7772400" cy="47386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latin typeface="Arial" charset="0"/>
              </a:rPr>
              <a:t>Memory-Management Registers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GDTR</a:t>
            </a:r>
            <a:r>
              <a:rPr lang="en-US" altLang="zh-CN">
                <a:latin typeface="Arial" charset="0"/>
              </a:rPr>
              <a:t> (Global Descriptor Table Register)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Base Address, Limit …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IDTR</a:t>
            </a:r>
            <a:r>
              <a:rPr lang="en-US" altLang="zh-CN">
                <a:latin typeface="Arial" charset="0"/>
              </a:rPr>
              <a:t> (Interrupt Descriptor Table Register)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Handler Address, Ring Level …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TR</a:t>
            </a:r>
            <a:r>
              <a:rPr lang="en-US" altLang="zh-CN">
                <a:latin typeface="Arial" charset="0"/>
              </a:rPr>
              <a:t> (Task Register)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TSS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>
              <a:latin typeface="Arial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4972050" cy="331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Emulation</a:t>
            </a:r>
          </a:p>
        </p:txBody>
      </p:sp>
    </p:spTree>
    <p:extLst>
      <p:ext uri="{BB962C8B-B14F-4D97-AF65-F5344CB8AC3E}">
        <p14:creationId xmlns:p14="http://schemas.microsoft.com/office/powerpoint/2010/main" val="1722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Memory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8458200" cy="4876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8086: 16-bits microprocessor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Real Mode:  </a:t>
            </a:r>
            <a:r>
              <a:rPr lang="en-US" altLang="zh-CN" sz="2000" i="1" dirty="0">
                <a:latin typeface="Arial" charset="0"/>
              </a:rPr>
              <a:t>physical </a:t>
            </a:r>
            <a:r>
              <a:rPr lang="en-US" altLang="zh-CN" sz="2000" i="1" dirty="0" err="1">
                <a:latin typeface="Arial" charset="0"/>
              </a:rPr>
              <a:t>addr</a:t>
            </a:r>
            <a:r>
              <a:rPr lang="en-US" altLang="zh-CN" sz="2000" i="1" dirty="0">
                <a:latin typeface="Arial" charset="0"/>
              </a:rPr>
              <a:t> = 16 * segment + offset</a:t>
            </a:r>
            <a:endParaRPr lang="en-US" altLang="zh-CN" i="1" dirty="0">
              <a:latin typeface="Arial" charset="0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Space: 64KB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Arial" charset="0"/>
              </a:rPr>
              <a:t>External </a:t>
            </a:r>
            <a:r>
              <a:rPr lang="en-US" altLang="zh-CN" dirty="0">
                <a:latin typeface="Arial" charset="0"/>
              </a:rPr>
              <a:t>address to 20-bits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Space: 1MB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The extra 4 bits come </a:t>
            </a:r>
            <a:r>
              <a:rPr lang="en-US" altLang="zh-CN" i="1" dirty="0">
                <a:solidFill>
                  <a:srgbClr val="0070C0"/>
                </a:solidFill>
                <a:latin typeface="Arial" charset="0"/>
              </a:rPr>
              <a:t>segment registers</a:t>
            </a:r>
            <a:endParaRPr lang="en-US" altLang="zh-CN" dirty="0">
              <a:solidFill>
                <a:srgbClr val="0070C0"/>
              </a:solidFill>
              <a:latin typeface="Arial" charset="0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CS</a:t>
            </a:r>
            <a:r>
              <a:rPr lang="en-US" altLang="zh-CN" dirty="0">
                <a:latin typeface="Arial" charset="0"/>
              </a:rPr>
              <a:t>: code segment, for EIP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SS</a:t>
            </a:r>
            <a:r>
              <a:rPr lang="en-US" altLang="zh-CN" dirty="0">
                <a:latin typeface="Arial" charset="0"/>
              </a:rPr>
              <a:t>: stack segment, for SP and BP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DS</a:t>
            </a:r>
            <a:r>
              <a:rPr lang="en-US" altLang="zh-CN" dirty="0">
                <a:latin typeface="Arial" charset="0"/>
              </a:rPr>
              <a:t>: data segment for load/store via other registers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ES</a:t>
            </a:r>
            <a:r>
              <a:rPr lang="en-US" altLang="zh-CN" dirty="0">
                <a:latin typeface="Arial" charset="0"/>
              </a:rPr>
              <a:t>: another data segment, destination for string ops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>
                <a:latin typeface="Arial" charset="0"/>
              </a:rPr>
              <a:t>e.g. </a:t>
            </a:r>
            <a: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CS=f000 IP=fff0 =&gt;  ADDR: ffff0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Memory Model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80010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80386: 32-bit data and bus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Protected Mode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Now: the transition to 64-bit addresses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Backwards compatibility: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Boots in 16-bit real mode, and switches to 32-bit protected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See: “</a:t>
            </a:r>
            <a:r>
              <a:rPr lang="en-US" altLang="zh-CN" i="1">
                <a:solidFill>
                  <a:srgbClr val="C00000"/>
                </a:solidFill>
                <a:latin typeface="Arial" charset="0"/>
              </a:rPr>
              <a:t>boot/boot.S</a:t>
            </a:r>
            <a:r>
              <a:rPr lang="en-US" altLang="zh-CN">
                <a:latin typeface="Arial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Site: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http://ipads.se.sjtu.edu.cn/courses/qa</a:t>
            </a:r>
            <a:endParaRPr lang="en-US" dirty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>
                <a:hlinkClick r:id="rId3"/>
              </a:rPr>
              <a:t>http://pdos.csail.mit.edu/6.828/2012/xv6.</a:t>
            </a:r>
            <a:r>
              <a:rPr lang="en-US" dirty="0" smtClean="0">
                <a:hlinkClick r:id="rId3"/>
              </a:rPr>
              <a:t>html</a:t>
            </a:r>
          </a:p>
          <a:p>
            <a:pPr lvl="2"/>
            <a:r>
              <a:rPr lang="en-US" dirty="0" smtClean="0"/>
              <a:t>Both the </a:t>
            </a:r>
            <a:r>
              <a:rPr lang="en-US" dirty="0"/>
              <a:t>code and </a:t>
            </a:r>
            <a:r>
              <a:rPr lang="en-US" dirty="0" smtClean="0"/>
              <a:t>book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wiki.osdev.org</a:t>
            </a:r>
            <a:endParaRPr lang="en-US" dirty="0" smtClean="0"/>
          </a:p>
          <a:p>
            <a:pPr lvl="1"/>
            <a:r>
              <a:rPr lang="en-US" altLang="zh-CN" sz="2000" dirty="0">
                <a:latin typeface="Arial" charset="0"/>
                <a:hlinkClick r:id="rId4"/>
              </a:rPr>
              <a:t>IA-32 Intel Architecture Software Developer's Manuals</a:t>
            </a:r>
            <a:r>
              <a:rPr lang="en-US" altLang="zh-CN" sz="2000" dirty="0">
                <a:latin typeface="Arial" charset="0"/>
              </a:rPr>
              <a:t> </a:t>
            </a:r>
          </a:p>
          <a:p>
            <a:pPr lvl="2"/>
            <a:r>
              <a:rPr lang="en-US" altLang="zh-CN" sz="1600" dirty="0">
                <a:latin typeface="Arial" charset="0"/>
                <a:hlinkClick r:id="rId5" action="ppaction://hlinkfile"/>
              </a:rPr>
              <a:t>Volume 3A: System Programming Guide, Part 1</a:t>
            </a:r>
            <a:endParaRPr lang="en-US" altLang="zh-CN" sz="1600" dirty="0">
              <a:latin typeface="Arial" charset="0"/>
              <a:hlinkClick r:id="rId6" action="ppaction://hlinkfile"/>
            </a:endParaRPr>
          </a:p>
          <a:p>
            <a:pPr lvl="2"/>
            <a:r>
              <a:rPr lang="en-US" altLang="zh-CN" sz="1600" dirty="0">
                <a:latin typeface="Arial" charset="0"/>
                <a:hlinkClick r:id="rId6" action="ppaction://hlinkfile"/>
              </a:rPr>
              <a:t>Volume 3B: System Programming Guide, Part 2</a:t>
            </a:r>
            <a:r>
              <a:rPr lang="en-US" altLang="zh-CN" sz="1600" dirty="0">
                <a:latin typeface="Arial" charset="0"/>
              </a:rPr>
              <a:t> </a:t>
            </a:r>
          </a:p>
          <a:p>
            <a:pPr lvl="1"/>
            <a:endParaRPr lang="en-US" altLang="zh-CN" sz="2000" dirty="0">
              <a:solidFill>
                <a:srgbClr val="0070C0"/>
              </a:solidFill>
              <a:latin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Physical Address Space </a:t>
            </a:r>
            <a:r>
              <a:rPr lang="en-US" altLang="zh-CN" dirty="0">
                <a:latin typeface="Arial" charset="0"/>
              </a:rPr>
              <a:t>Layout</a:t>
            </a:r>
          </a:p>
        </p:txBody>
      </p:sp>
      <p:pic>
        <p:nvPicPr>
          <p:cNvPr id="94210" name="Picture 4" descr="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003300"/>
            <a:ext cx="581660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21443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I/O space and instructions</a:t>
            </a:r>
          </a:p>
        </p:txBody>
      </p:sp>
      <p:pic>
        <p:nvPicPr>
          <p:cNvPr id="96258" name="Picture 4" descr="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78656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14750" y="0"/>
            <a:ext cx="5429250" cy="2092325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static __inline uint8_t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inb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(int port)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uint8_t data;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__asm __volatile("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inb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%w1,%0" 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: "=a" (data) : "d" (port));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return data;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750" y="5041900"/>
            <a:ext cx="5429250" cy="1816100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static __inline void 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outb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(int port, uint8_t data)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{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__asm __volatile("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outb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%0,%w1" 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     : : "a" (data), "d" (port));</a:t>
            </a:r>
          </a:p>
          <a:p>
            <a:pPr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28750" y="3071813"/>
            <a:ext cx="2143125" cy="3571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/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143250" y="2500313"/>
            <a:ext cx="1000125" cy="1428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938" y="3929063"/>
            <a:ext cx="2428875" cy="3571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6200000" flipH="1">
            <a:off x="3000375" y="4357688"/>
            <a:ext cx="785813" cy="6429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17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21443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Memory-mapped I/O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28750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Use normal addresses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No need for special instructions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No 1024 limit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System controller routes to device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Works like “magic” Memory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Addressed and accessed like memory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But does not behave like memory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Reads and writes have “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</a:rPr>
              <a:t>side effects</a:t>
            </a:r>
            <a:r>
              <a:rPr lang="en-US" altLang="zh-CN" dirty="0">
                <a:latin typeface="Arial" charset="0"/>
              </a:rPr>
              <a:t>”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</a:rPr>
              <a:t>Read result can change due to external </a:t>
            </a:r>
            <a:r>
              <a:rPr lang="en-US" altLang="zh-CN" dirty="0" smtClean="0">
                <a:latin typeface="Arial" charset="0"/>
              </a:rPr>
              <a:t>events</a:t>
            </a:r>
            <a:endParaRPr lang="zh-CN" altLang="en-US" dirty="0" smtClean="0">
              <a:latin typeface="Arial" charset="0"/>
            </a:endParaRPr>
          </a:p>
          <a:p>
            <a:pPr lvl="2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</a:rPr>
              <a:t>Recall:</a:t>
            </a:r>
            <a:r>
              <a:rPr lang="zh-CN" altLang="en-US" dirty="0" smtClean="0">
                <a:latin typeface="Arial" charset="0"/>
              </a:rPr>
              <a:t> </a:t>
            </a:r>
            <a:r>
              <a:rPr lang="en-US" altLang="zh-CN" dirty="0" smtClean="0">
                <a:latin typeface="Arial" charset="0"/>
              </a:rPr>
              <a:t>the</a:t>
            </a:r>
            <a:r>
              <a:rPr lang="zh-CN" altLang="en-US" dirty="0" smtClean="0">
                <a:latin typeface="Arial" charset="0"/>
              </a:rPr>
              <a:t> </a:t>
            </a:r>
            <a:r>
              <a:rPr lang="en-US" altLang="zh-CN" dirty="0" smtClean="0">
                <a:latin typeface="Arial" charset="0"/>
              </a:rPr>
              <a:t>“volatile”</a:t>
            </a:r>
            <a:r>
              <a:rPr lang="zh-CN" altLang="en-US" dirty="0" smtClean="0">
                <a:latin typeface="Arial" charset="0"/>
              </a:rPr>
              <a:t> </a:t>
            </a:r>
            <a:r>
              <a:rPr lang="en-US" altLang="zh-CN" dirty="0" smtClean="0">
                <a:latin typeface="Arial" charset="0"/>
              </a:rPr>
              <a:t>keyword</a:t>
            </a:r>
            <a:endParaRPr lang="en-US" altLang="zh-CN" dirty="0">
              <a:latin typeface="Arial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4972050" cy="331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Emulation</a:t>
            </a:r>
          </a:p>
        </p:txBody>
      </p:sp>
    </p:spTree>
    <p:extLst>
      <p:ext uri="{BB962C8B-B14F-4D97-AF65-F5344CB8AC3E}">
        <p14:creationId xmlns:p14="http://schemas.microsoft.com/office/powerpoint/2010/main" val="14249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XV6 Booting code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1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764482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4280" y="365760"/>
            <a:ext cx="807432" cy="35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2-03-06 上午9.2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2-03-06 上午9.2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74"/>
            <a:ext cx="9144000" cy="29270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3" y="3980002"/>
            <a:ext cx="3844851" cy="1954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834" y="3980002"/>
            <a:ext cx="4683320" cy="20362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833" y="6288076"/>
            <a:ext cx="4584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err="1"/>
              <a:t>wiki.osdev.org</a:t>
            </a:r>
            <a:r>
              <a:rPr lang="en-US" i="1" dirty="0"/>
              <a:t>/</a:t>
            </a:r>
            <a:r>
              <a:rPr lang="en-US" i="1" dirty="0" err="1"/>
              <a:t>Global_Descriptor_Table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7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0"/>
            <a:ext cx="6707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7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Once upon </a:t>
            </a:r>
            <a:br>
              <a:rPr lang="en-US" altLang="zh-CN" dirty="0" smtClean="0"/>
            </a:br>
            <a:r>
              <a:rPr lang="en-US" altLang="zh-CN" dirty="0" smtClean="0"/>
              <a:t>a time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Lion’s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commentary</a:t>
            </a:r>
          </a:p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v6</a:t>
            </a:r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x86</a:t>
            </a:r>
          </a:p>
          <a:p>
            <a:pPr lvl="1"/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PDP-11</a:t>
            </a:r>
          </a:p>
          <a:p>
            <a:endParaRPr lang="en-US" dirty="0"/>
          </a:p>
          <a:p>
            <a:r>
              <a:rPr lang="en-US" dirty="0" smtClean="0"/>
              <a:t>Xv6</a:t>
            </a:r>
          </a:p>
          <a:p>
            <a:pPr lvl="1"/>
            <a:r>
              <a:rPr lang="en-US" dirty="0" smtClean="0"/>
              <a:t>Unix v6</a:t>
            </a:r>
          </a:p>
          <a:p>
            <a:pPr lvl="1"/>
            <a:r>
              <a:rPr lang="en-US" dirty="0" smtClean="0"/>
              <a:t>For x86!</a:t>
            </a:r>
          </a:p>
          <a:p>
            <a:pPr lvl="1"/>
            <a:r>
              <a:rPr lang="en-US" dirty="0" smtClean="0"/>
              <a:t>Runnable!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89" y="279386"/>
            <a:ext cx="4617793" cy="60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0"/>
            <a:ext cx="7669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6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0"/>
            <a:ext cx="7475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2-03-06 上午9.25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82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4972050" cy="331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PC Emulation</a:t>
            </a:r>
          </a:p>
        </p:txBody>
      </p:sp>
    </p:spTree>
    <p:extLst>
      <p:ext uri="{BB962C8B-B14F-4D97-AF65-F5344CB8AC3E}">
        <p14:creationId xmlns:p14="http://schemas.microsoft.com/office/powerpoint/2010/main" val="24662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Development using PC emulator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357313"/>
            <a:ext cx="6357938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latin typeface="Arial" charset="0"/>
              </a:rPr>
              <a:t>Bochs PC emulator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does</a:t>
            </a:r>
            <a:r>
              <a:rPr lang="en-US" altLang="zh-CN">
                <a:latin typeface="Arial" charset="0"/>
              </a:rPr>
              <a:t> what a real PC 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does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latin typeface="Arial" charset="0"/>
              </a:rPr>
              <a:t>Only implemented in software!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5286375" y="4010025"/>
            <a:ext cx="3429000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 PC emulator</a:t>
            </a:r>
          </a:p>
        </p:txBody>
      </p:sp>
      <p:sp>
        <p:nvSpPr>
          <p:cNvPr id="108548" name="Rectangle 7"/>
          <p:cNvSpPr>
            <a:spLocks noChangeArrowheads="1"/>
          </p:cNvSpPr>
          <p:nvPr/>
        </p:nvSpPr>
        <p:spPr bwMode="auto">
          <a:xfrm>
            <a:off x="5286375" y="47720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Linux</a:t>
            </a:r>
          </a:p>
        </p:txBody>
      </p:sp>
      <p:sp>
        <p:nvSpPr>
          <p:cNvPr id="108549" name="Rectangle 8"/>
          <p:cNvSpPr>
            <a:spLocks noChangeArrowheads="1"/>
          </p:cNvSpPr>
          <p:nvPr/>
        </p:nvSpPr>
        <p:spPr bwMode="auto">
          <a:xfrm>
            <a:off x="5286375" y="5534025"/>
            <a:ext cx="34290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PC</a:t>
            </a:r>
          </a:p>
        </p:txBody>
      </p:sp>
      <p:sp>
        <p:nvSpPr>
          <p:cNvPr id="108550" name="Rectangle 9"/>
          <p:cNvSpPr>
            <a:spLocks noChangeArrowheads="1"/>
          </p:cNvSpPr>
          <p:nvPr/>
        </p:nvSpPr>
        <p:spPr bwMode="auto">
          <a:xfrm>
            <a:off x="5286375" y="3248025"/>
            <a:ext cx="3429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JOS</a:t>
            </a:r>
          </a:p>
        </p:txBody>
      </p:sp>
      <p:sp>
        <p:nvSpPr>
          <p:cNvPr id="108551" name="Rectangle 9"/>
          <p:cNvSpPr>
            <a:spLocks noChangeArrowheads="1"/>
          </p:cNvSpPr>
          <p:nvPr/>
        </p:nvSpPr>
        <p:spPr bwMode="auto">
          <a:xfrm>
            <a:off x="428625" y="3786188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/>
              <a:t>Runs like a normal program on “host”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2501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Emulation of CPU</a:t>
            </a:r>
          </a:p>
        </p:txBody>
      </p:sp>
      <p:pic>
        <p:nvPicPr>
          <p:cNvPr id="110594" name="Picture 4" descr="c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686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71813" y="2357438"/>
            <a:ext cx="5715000" cy="125571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/>
          </a:p>
        </p:txBody>
      </p:sp>
      <p:sp>
        <p:nvSpPr>
          <p:cNvPr id="7" name="Rectangle 6"/>
          <p:cNvSpPr/>
          <p:nvPr/>
        </p:nvSpPr>
        <p:spPr>
          <a:xfrm>
            <a:off x="3071813" y="2157413"/>
            <a:ext cx="2000250" cy="369887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OPCODE_ADD</a:t>
            </a:r>
          </a:p>
        </p:txBody>
      </p:sp>
    </p:spTree>
    <p:extLst>
      <p:ext uri="{BB962C8B-B14F-4D97-AF65-F5344CB8AC3E}">
        <p14:creationId xmlns:p14="http://schemas.microsoft.com/office/powerpoint/2010/main" val="33103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Emulation of Memory</a:t>
            </a:r>
          </a:p>
        </p:txBody>
      </p:sp>
      <p:pic>
        <p:nvPicPr>
          <p:cNvPr id="112642" name="Picture 4" descr="me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57313"/>
            <a:ext cx="4143375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5" descr="me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429125"/>
            <a:ext cx="49291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Emulation of x86 Memory</a:t>
            </a:r>
          </a:p>
        </p:txBody>
      </p:sp>
      <p:pic>
        <p:nvPicPr>
          <p:cNvPr id="114690" name="Picture 4" descr="me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43625" y="2000250"/>
            <a:ext cx="1857375" cy="369888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Low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9375" y="3429000"/>
            <a:ext cx="2428875" cy="369888"/>
          </a:xfrm>
          <a:prstGeom prst="rect">
            <a:avLst/>
          </a:prstGeom>
          <a:solidFill>
            <a:srgbClr val="FDE7FF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  <a:cs typeface="Courier New" charset="0"/>
              </a:rPr>
              <a:t>Extended Memory</a:t>
            </a:r>
          </a:p>
        </p:txBody>
      </p:sp>
      <p:cxnSp>
        <p:nvCxnSpPr>
          <p:cNvPr id="9" name="Straight Arrow Connector 8"/>
          <p:cNvCxnSpPr>
            <a:cxnSpLocks noChangeShapeType="1"/>
            <a:stCxn id="7" idx="1"/>
          </p:cNvCxnSpPr>
          <p:nvPr/>
        </p:nvCxnSpPr>
        <p:spPr bwMode="auto">
          <a:xfrm rot="10800000" flipV="1">
            <a:off x="5643563" y="2184400"/>
            <a:ext cx="500062" cy="31591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8" idx="1"/>
          </p:cNvCxnSpPr>
          <p:nvPr/>
        </p:nvCxnSpPr>
        <p:spPr bwMode="auto">
          <a:xfrm rot="10800000">
            <a:off x="6072188" y="3357563"/>
            <a:ext cx="357187" cy="255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70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Emulation of Devices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5001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Hard disk: using a file of the host</a:t>
            </a:r>
          </a:p>
          <a:p>
            <a:pPr eaLnBrk="1" hangingPunct="1"/>
            <a:r>
              <a:rPr lang="en-US" altLang="zh-CN">
                <a:latin typeface="Arial" charset="0"/>
              </a:rPr>
              <a:t>VGA display: draw in a host window</a:t>
            </a:r>
          </a:p>
          <a:p>
            <a:pPr eaLnBrk="1" hangingPunct="1"/>
            <a:r>
              <a:rPr lang="en-US" altLang="zh-CN">
                <a:latin typeface="Arial" charset="0"/>
              </a:rPr>
              <a:t>Keyboard: host’s keyboard API</a:t>
            </a:r>
          </a:p>
          <a:p>
            <a:pPr eaLnBrk="1" hangingPunct="1"/>
            <a:r>
              <a:rPr lang="en-US" altLang="zh-CN">
                <a:latin typeface="Arial" charset="0"/>
              </a:rPr>
              <a:t>Clock chip: host’s clock</a:t>
            </a:r>
          </a:p>
          <a:p>
            <a:pPr eaLnBrk="1" hangingPunct="1"/>
            <a:r>
              <a:rPr lang="en-US" altLang="zh-CN">
                <a:latin typeface="Arial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865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Why Emulator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00188"/>
            <a:ext cx="8675687" cy="4114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OS Test and Debug</a:t>
            </a:r>
          </a:p>
          <a:p>
            <a:pPr eaLnBrk="1" hangingPunct="1"/>
            <a:r>
              <a:rPr lang="en-US" altLang="zh-CN">
                <a:latin typeface="Arial" charset="0"/>
              </a:rPr>
              <a:t>Increase Utilization</a:t>
            </a:r>
          </a:p>
          <a:p>
            <a:pPr eaLnBrk="1" hangingPunct="1"/>
            <a:endParaRPr lang="en-US" altLang="zh-CN">
              <a:latin typeface="Arial" charset="0"/>
            </a:endParaRPr>
          </a:p>
          <a:p>
            <a:pPr eaLnBrk="1" hangingPunct="1"/>
            <a:endParaRPr lang="en-US" altLang="zh-CN">
              <a:latin typeface="Arial" charset="0"/>
            </a:endParaRPr>
          </a:p>
          <a:p>
            <a:pPr eaLnBrk="1" hangingPunct="1"/>
            <a:r>
              <a:rPr lang="en-US" altLang="zh-CN">
                <a:latin typeface="Arial" charset="0"/>
              </a:rPr>
              <a:t>Just as Why IBM’s Virtualization</a:t>
            </a:r>
          </a:p>
          <a:p>
            <a:pPr lvl="1" eaLnBrk="1" hangingPunct="1"/>
            <a:r>
              <a:rPr lang="en-US" altLang="zh-CN">
                <a:latin typeface="Arial" charset="0"/>
              </a:rPr>
              <a:t>IBM’s M44/44X, in 1960s</a:t>
            </a:r>
          </a:p>
        </p:txBody>
      </p:sp>
    </p:spTree>
    <p:extLst>
      <p:ext uri="{BB962C8B-B14F-4D97-AF65-F5344CB8AC3E}">
        <p14:creationId xmlns:p14="http://schemas.microsoft.com/office/powerpoint/2010/main" val="41039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A PC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57250" y="5643563"/>
            <a:ext cx="765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 How to make it to do something useful?</a:t>
            </a:r>
          </a:p>
        </p:txBody>
      </p:sp>
      <p:pic>
        <p:nvPicPr>
          <p:cNvPr id="1028" name="Picture 4" descr="“PC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99" y="1440180"/>
            <a:ext cx="4480881" cy="39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time:</a:t>
            </a:r>
          </a:p>
          <a:p>
            <a:pPr marL="457200" lvl="1" indent="0">
              <a:buNone/>
            </a:pPr>
            <a:r>
              <a:rPr lang="en-US" dirty="0" smtClean="0"/>
              <a:t>Intro to PC booting</a:t>
            </a:r>
            <a:r>
              <a:rPr lang="en-US" dirty="0"/>
              <a:t> </a:t>
            </a:r>
            <a:r>
              <a:rPr lang="en-US" dirty="0" smtClean="0"/>
              <a:t>&amp; OS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user-level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system-level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ISA?</a:t>
            </a:r>
            <a:endParaRPr kumimoji="1" lang="zh-CN" altLang="en-US" dirty="0" smtClean="0"/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them)?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one?</a:t>
            </a:r>
            <a:endParaRPr kumimoji="1" lang="zh-CN" altLang="en-US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figures,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Outline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4972050" cy="331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PC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PC Emulation</a:t>
            </a:r>
          </a:p>
        </p:txBody>
      </p:sp>
    </p:spTree>
    <p:extLst>
      <p:ext uri="{BB962C8B-B14F-4D97-AF65-F5344CB8AC3E}">
        <p14:creationId xmlns:p14="http://schemas.microsoft.com/office/powerpoint/2010/main" val="26009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4972050" cy="331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</a:rPr>
              <a:t>PC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Execution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000">
              <a:solidFill>
                <a:srgbClr val="BFBFBF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BFBFBF"/>
                </a:solidFill>
                <a:latin typeface="Arial" charset="0"/>
              </a:rPr>
              <a:t>PC Emulation</a:t>
            </a:r>
          </a:p>
        </p:txBody>
      </p:sp>
    </p:spTree>
    <p:extLst>
      <p:ext uri="{BB962C8B-B14F-4D97-AF65-F5344CB8AC3E}">
        <p14:creationId xmlns:p14="http://schemas.microsoft.com/office/powerpoint/2010/main" val="38994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0001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PC board</a:t>
            </a:r>
          </a:p>
        </p:txBody>
      </p:sp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08100"/>
            <a:ext cx="73914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8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0001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PC board - Nowadays</a:t>
            </a:r>
          </a:p>
        </p:txBody>
      </p:sp>
      <p:pic>
        <p:nvPicPr>
          <p:cNvPr id="69634" name="Picture 2" descr="主板中的航空母舰华硕Striker Extr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119813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Turing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18" y="1198135"/>
            <a:ext cx="4135355" cy="283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361" y="4097275"/>
            <a:ext cx="5307312" cy="2397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2" y="2667533"/>
            <a:ext cx="3213100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46" y="4729743"/>
            <a:ext cx="3060700" cy="1765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020" y="1821001"/>
            <a:ext cx="354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3+2:</a:t>
            </a:r>
            <a:r>
              <a:rPr lang="zh-CN" altLang="en-US" dirty="0" smtClean="0"/>
              <a:t> </a:t>
            </a:r>
            <a:r>
              <a:rPr lang="en-US" dirty="0" smtClean="0"/>
              <a:t>0000001110110000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1786</TotalTime>
  <Words>888</Words>
  <Application>Microsoft Office PowerPoint</Application>
  <PresentationFormat>全屏显示(4:3)</PresentationFormat>
  <Paragraphs>248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ＭＳ Ｐゴシック</vt:lpstr>
      <vt:lpstr>宋体</vt:lpstr>
      <vt:lpstr>Arial</vt:lpstr>
      <vt:lpstr>Calibri</vt:lpstr>
      <vt:lpstr>Comic Sans MS</vt:lpstr>
      <vt:lpstr>Courier New</vt:lpstr>
      <vt:lpstr>Tahoma</vt:lpstr>
      <vt:lpstr>Verdana</vt:lpstr>
      <vt:lpstr>CloudVisor-Austin</vt:lpstr>
      <vt:lpstr>PC Programming &amp; Booting</vt:lpstr>
      <vt:lpstr>Our Tools</vt:lpstr>
      <vt:lpstr>Once upon  a time …</vt:lpstr>
      <vt:lpstr>A PC</vt:lpstr>
      <vt:lpstr>Outline</vt:lpstr>
      <vt:lpstr>PowerPoint 演示文稿</vt:lpstr>
      <vt:lpstr>PC board</vt:lpstr>
      <vt:lpstr>PC board - Nowadays</vt:lpstr>
      <vt:lpstr>The Turing Machine</vt:lpstr>
      <vt:lpstr>The von Neumann Model</vt:lpstr>
      <vt:lpstr>The Stored Program Computer</vt:lpstr>
      <vt:lpstr>x86 implementation</vt:lpstr>
      <vt:lpstr>System Architecture Overview</vt:lpstr>
      <vt:lpstr>System Architecture Overview</vt:lpstr>
      <vt:lpstr>System Architecture Overview</vt:lpstr>
      <vt:lpstr>System Architecture Overview</vt:lpstr>
      <vt:lpstr>PowerPoint 演示文稿</vt:lpstr>
      <vt:lpstr>Memory Model</vt:lpstr>
      <vt:lpstr>Memory Model</vt:lpstr>
      <vt:lpstr>Physical Address Space Layout</vt:lpstr>
      <vt:lpstr>I/O space and instructions</vt:lpstr>
      <vt:lpstr>Memory-mapped I/O</vt:lpstr>
      <vt:lpstr>PowerPoint 演示文稿</vt:lpstr>
      <vt:lpstr>XV6 Booting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Development using PC emulator</vt:lpstr>
      <vt:lpstr>Emulation of CPU</vt:lpstr>
      <vt:lpstr>Emulation of Memory</vt:lpstr>
      <vt:lpstr>Emulation of x86 Memory</vt:lpstr>
      <vt:lpstr>Emulation of Devices</vt:lpstr>
      <vt:lpstr>Why Emulator</vt:lpstr>
      <vt:lpstr>Thanks</vt:lpstr>
      <vt:lpstr>Homework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155</cp:revision>
  <dcterms:created xsi:type="dcterms:W3CDTF">2012-02-17T06:35:37Z</dcterms:created>
  <dcterms:modified xsi:type="dcterms:W3CDTF">2018-03-05T23:07:36Z</dcterms:modified>
</cp:coreProperties>
</file>