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2"/>
  </p:notesMasterIdLst>
  <p:handoutMasterIdLst>
    <p:handoutMasterId r:id="rId43"/>
  </p:handoutMasterIdLst>
  <p:sldIdLst>
    <p:sldId id="360" r:id="rId2"/>
    <p:sldId id="524" r:id="rId3"/>
    <p:sldId id="580" r:id="rId4"/>
    <p:sldId id="358" r:id="rId5"/>
    <p:sldId id="533" r:id="rId6"/>
    <p:sldId id="534" r:id="rId7"/>
    <p:sldId id="535" r:id="rId8"/>
    <p:sldId id="582" r:id="rId9"/>
    <p:sldId id="583" r:id="rId10"/>
    <p:sldId id="581" r:id="rId11"/>
    <p:sldId id="585" r:id="rId12"/>
    <p:sldId id="586" r:id="rId13"/>
    <p:sldId id="536" r:id="rId14"/>
    <p:sldId id="577" r:id="rId15"/>
    <p:sldId id="540" r:id="rId16"/>
    <p:sldId id="541" r:id="rId17"/>
    <p:sldId id="578" r:id="rId18"/>
    <p:sldId id="542" r:id="rId19"/>
    <p:sldId id="543" r:id="rId20"/>
    <p:sldId id="560" r:id="rId21"/>
    <p:sldId id="564" r:id="rId22"/>
    <p:sldId id="561" r:id="rId23"/>
    <p:sldId id="565" r:id="rId24"/>
    <p:sldId id="566" r:id="rId25"/>
    <p:sldId id="562" r:id="rId26"/>
    <p:sldId id="549" r:id="rId27"/>
    <p:sldId id="567" r:id="rId28"/>
    <p:sldId id="550" r:id="rId29"/>
    <p:sldId id="569" r:id="rId30"/>
    <p:sldId id="568" r:id="rId31"/>
    <p:sldId id="552" r:id="rId32"/>
    <p:sldId id="570" r:id="rId33"/>
    <p:sldId id="571" r:id="rId34"/>
    <p:sldId id="553" r:id="rId35"/>
    <p:sldId id="554" r:id="rId36"/>
    <p:sldId id="555" r:id="rId37"/>
    <p:sldId id="556" r:id="rId38"/>
    <p:sldId id="557" r:id="rId39"/>
    <p:sldId id="558" r:id="rId40"/>
    <p:sldId id="559"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6"/>
    <p:restoredTop sz="84135" autoAdjust="0"/>
  </p:normalViewPr>
  <p:slideViewPr>
    <p:cSldViewPr snapToGrid="0" snapToObjects="1">
      <p:cViewPr varScale="1">
        <p:scale>
          <a:sx n="89" d="100"/>
          <a:sy n="89" d="100"/>
        </p:scale>
        <p:origin x="1368"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7FCD99-416C-1E4C-91AE-7C710A194FD7}" type="datetimeFigureOut">
              <a:rPr lang="en-US" smtClean="0"/>
              <a:t>3/16/17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A862E9-1CCD-8547-8627-25483D0C94F3}" type="slidenum">
              <a:rPr lang="en-US" smtClean="0"/>
              <a:t>‹#›</a:t>
            </a:fld>
            <a:endParaRPr lang="en-US"/>
          </a:p>
        </p:txBody>
      </p:sp>
    </p:spTree>
    <p:extLst>
      <p:ext uri="{BB962C8B-B14F-4D97-AF65-F5344CB8AC3E}">
        <p14:creationId xmlns:p14="http://schemas.microsoft.com/office/powerpoint/2010/main" val="1541147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3489AC-15D1-D947-8A56-FBEC975101C8}" type="datetimeFigureOut">
              <a:rPr lang="en-US" smtClean="0"/>
              <a:t>3/16/17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7F6E-C39A-AB4E-8930-83723449EF7A}" type="slidenum">
              <a:rPr lang="en-US" smtClean="0"/>
              <a:t>‹#›</a:t>
            </a:fld>
            <a:endParaRPr lang="en-US"/>
          </a:p>
        </p:txBody>
      </p:sp>
    </p:spTree>
    <p:extLst>
      <p:ext uri="{BB962C8B-B14F-4D97-AF65-F5344CB8AC3E}">
        <p14:creationId xmlns:p14="http://schemas.microsoft.com/office/powerpoint/2010/main" val="22380330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Q1: what are difference?</a:t>
            </a:r>
            <a:r>
              <a:rPr lang="zh-CN" altLang="en-US" dirty="0" smtClean="0"/>
              <a:t> </a:t>
            </a:r>
            <a:r>
              <a:rPr lang="en-US" altLang="zh-CN" dirty="0" smtClean="0"/>
              <a:t>Consider</a:t>
            </a:r>
            <a:r>
              <a:rPr lang="zh-CN" altLang="en-US" dirty="0" smtClean="0"/>
              <a:t> </a:t>
            </a:r>
            <a:r>
              <a:rPr lang="en-US" altLang="zh-CN" dirty="0" smtClean="0"/>
              <a:t>file</a:t>
            </a:r>
            <a:r>
              <a:rPr lang="zh-CN" altLang="en-US" dirty="0" smtClean="0"/>
              <a:t> </a:t>
            </a:r>
            <a:r>
              <a:rPr lang="en-US" altLang="zh-CN" dirty="0" smtClean="0"/>
              <a:t>system,</a:t>
            </a:r>
            <a:r>
              <a:rPr lang="zh-CN" altLang="en-US" dirty="0" smtClean="0"/>
              <a:t> </a:t>
            </a:r>
            <a:r>
              <a:rPr lang="en-US" altLang="zh-CN" dirty="0" smtClean="0"/>
              <a:t>page</a:t>
            </a:r>
            <a:r>
              <a:rPr lang="zh-CN" altLang="en-US" dirty="0" smtClean="0"/>
              <a:t> </a:t>
            </a:r>
            <a:r>
              <a:rPr lang="en-US" altLang="zh-CN" dirty="0" smtClean="0"/>
              <a:t>fault</a:t>
            </a:r>
            <a:r>
              <a:rPr lang="zh-CN" altLang="en-US" dirty="0" smtClean="0"/>
              <a:t> </a:t>
            </a:r>
            <a:r>
              <a:rPr lang="en-US" altLang="zh-CN" dirty="0" smtClean="0"/>
              <a:t>handler,</a:t>
            </a:r>
            <a:r>
              <a:rPr lang="zh-CN" altLang="en-US" dirty="0" smtClean="0"/>
              <a:t> </a:t>
            </a:r>
            <a:r>
              <a:rPr lang="en-US" altLang="zh-CN" dirty="0" smtClean="0"/>
              <a:t>device</a:t>
            </a:r>
            <a:r>
              <a:rPr lang="zh-CN" altLang="en-US" dirty="0" smtClean="0"/>
              <a:t> </a:t>
            </a:r>
            <a:r>
              <a:rPr lang="en-US" altLang="zh-CN" dirty="0" smtClean="0"/>
              <a:t>driver,</a:t>
            </a:r>
            <a:r>
              <a:rPr lang="zh-CN" altLang="en-US" baseline="0" dirty="0" smtClean="0"/>
              <a:t> </a:t>
            </a:r>
            <a:r>
              <a:rPr lang="en-US" altLang="zh-CN" baseline="0" dirty="0" err="1" smtClean="0"/>
              <a:t>cpu</a:t>
            </a:r>
            <a:r>
              <a:rPr lang="zh-CN" altLang="en-US" baseline="0" dirty="0" smtClean="0"/>
              <a:t> </a:t>
            </a:r>
            <a:r>
              <a:rPr lang="en-US" altLang="zh-CN" baseline="0" dirty="0" smtClean="0"/>
              <a:t>scheduling</a:t>
            </a:r>
            <a:endParaRPr lang="en-US" altLang="zh-CN" dirty="0" smtClean="0"/>
          </a:p>
          <a:p>
            <a:r>
              <a:rPr lang="en-US" altLang="zh-CN" dirty="0" smtClean="0"/>
              <a:t>Q2: what is address space? Note</a:t>
            </a:r>
            <a:r>
              <a:rPr lang="en-US" altLang="zh-CN" baseline="0" dirty="0" smtClean="0"/>
              <a:t> that the kernel and apps share the same space</a:t>
            </a:r>
            <a:endParaRPr lang="en-US" altLang="zh-CN" dirty="0" smtClean="0"/>
          </a:p>
          <a:p>
            <a:r>
              <a:rPr lang="en-US" altLang="zh-CN" dirty="0" smtClean="0"/>
              <a:t>Q3:</a:t>
            </a:r>
            <a:r>
              <a:rPr lang="en-US" altLang="zh-CN" baseline="0" dirty="0" smtClean="0"/>
              <a:t> which one has the best performance</a:t>
            </a:r>
          </a:p>
          <a:p>
            <a:r>
              <a:rPr lang="en-US" altLang="zh-CN" baseline="0" dirty="0" smtClean="0"/>
              <a:t>Q4: what is virtual machine’s architecture? Both Xen and KVM</a:t>
            </a:r>
            <a:endParaRPr lang="zh-CN" altLang="en-US" dirty="0"/>
          </a:p>
        </p:txBody>
      </p:sp>
      <p:sp>
        <p:nvSpPr>
          <p:cNvPr id="4" name="灯片编号占位符 3"/>
          <p:cNvSpPr>
            <a:spLocks noGrp="1"/>
          </p:cNvSpPr>
          <p:nvPr>
            <p:ph type="sldNum" sz="quarter" idx="10"/>
          </p:nvPr>
        </p:nvSpPr>
        <p:spPr/>
        <p:txBody>
          <a:bodyPr/>
          <a:lstStyle/>
          <a:p>
            <a:fld id="{7F72C8B5-2FAE-A04D-A162-E918EBB94277}" type="slidenum">
              <a:rPr kumimoji="1" lang="zh-CN" altLang="en-US" smtClean="0"/>
              <a:t>3</a:t>
            </a:fld>
            <a:endParaRPr kumimoji="1" lang="zh-CN" altLang="en-US"/>
          </a:p>
        </p:txBody>
      </p:sp>
    </p:spTree>
    <p:extLst>
      <p:ext uri="{BB962C8B-B14F-4D97-AF65-F5344CB8AC3E}">
        <p14:creationId xmlns:p14="http://schemas.microsoft.com/office/powerpoint/2010/main" val="37242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fld id="{8F4BA55F-5B31-4A86-8828-BA5E05BF2AE9}" type="slidenum">
              <a:rPr lang="zh-CN" altLang="en-US" sz="1200" b="0" smtClean="0">
                <a:latin typeface="Times New Roman" pitchFamily="18" charset="0"/>
              </a:rPr>
              <a:pPr/>
              <a:t>5</a:t>
            </a:fld>
            <a:endParaRPr lang="en-US" altLang="zh-CN" sz="1200" b="0"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945117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fld id="{D25A3437-F595-40D7-8C1D-579F0F7F7A02}" type="slidenum">
              <a:rPr lang="zh-CN" altLang="en-US" sz="1200" b="0" smtClean="0">
                <a:latin typeface="Times New Roman" pitchFamily="18" charset="0"/>
              </a:rPr>
              <a:pPr/>
              <a:t>6</a:t>
            </a:fld>
            <a:endParaRPr lang="en-US" altLang="zh-CN" sz="1200" b="0" smtClean="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889947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69" name="Text Box 1"/>
          <p:cNvSpPr txBox="1">
            <a:spLocks noChangeArrowheads="1"/>
          </p:cNvSpPr>
          <p:nvPr/>
        </p:nvSpPr>
        <p:spPr bwMode="auto">
          <a:xfrm>
            <a:off x="1187648" y="692452"/>
            <a:ext cx="4484192" cy="341690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86493" tIns="43247" rIns="86493" bIns="43247" anchor="ctr"/>
          <a:lstStyle/>
          <a:p>
            <a:endParaRPr lang="en-US"/>
          </a:p>
        </p:txBody>
      </p:sp>
      <p:sp>
        <p:nvSpPr>
          <p:cNvPr id="83970" name="Text Box 2"/>
          <p:cNvSpPr txBox="1">
            <a:spLocks noGrp="1" noChangeArrowheads="1"/>
          </p:cNvSpPr>
          <p:nvPr>
            <p:ph type="body"/>
          </p:nvPr>
        </p:nvSpPr>
        <p:spPr bwMode="auto">
          <a:xfrm>
            <a:off x="913805" y="4343703"/>
            <a:ext cx="5030391" cy="411691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1780695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Global, or 'G' above, flag, if set, prevents the TLB from updating the address in its cache if CR3 is reset. Note, that the page global enable bit in CR4 must be set to enable this feature.</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 Note that, this bit will not be cleared by the CPU, so that burden falls on the OS (if it needs this bit at all).</a:t>
            </a:r>
            <a:endParaRPr lang="zh-CN" altLang="en-US" dirty="0"/>
          </a:p>
        </p:txBody>
      </p:sp>
      <p:sp>
        <p:nvSpPr>
          <p:cNvPr id="4" name="灯片编号占位符 3"/>
          <p:cNvSpPr>
            <a:spLocks noGrp="1"/>
          </p:cNvSpPr>
          <p:nvPr>
            <p:ph type="sldNum" sz="quarter" idx="10"/>
          </p:nvPr>
        </p:nvSpPr>
        <p:spPr/>
        <p:txBody>
          <a:bodyPr/>
          <a:lstStyle/>
          <a:p>
            <a:fld id="{3D487F6E-C39A-AB4E-8930-83723449EF7A}" type="slidenum">
              <a:rPr lang="en-US" smtClean="0"/>
              <a:t>8</a:t>
            </a:fld>
            <a:endParaRPr lang="en-US"/>
          </a:p>
        </p:txBody>
      </p:sp>
    </p:spTree>
    <p:extLst>
      <p:ext uri="{BB962C8B-B14F-4D97-AF65-F5344CB8AC3E}">
        <p14:creationId xmlns:p14="http://schemas.microsoft.com/office/powerpoint/2010/main" val="1816781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For a), 4MB sized page performs better. Since the workload is data-intensive, using 4MB sized page will make the TLB more efficient, which avoids the costly TLB misses and reduces the average address translation time. </a:t>
            </a:r>
          </a:p>
          <a:p>
            <a:pPr marL="0" indent="0">
              <a:buNone/>
            </a:pPr>
            <a:endParaRPr lang="en-US" dirty="0" smtClean="0"/>
          </a:p>
          <a:p>
            <a:pPr marL="0" indent="0">
              <a:buNone/>
            </a:pPr>
            <a:r>
              <a:rPr lang="en-US" dirty="0" smtClean="0"/>
              <a:t>For b), 4KB sized page performs better. Since the workload is small and CPU-intensive, using 4KB sized page will </a:t>
            </a:r>
            <a:r>
              <a:rPr lang="en-US" altLang="zh-CN" dirty="0" smtClean="0"/>
              <a:t>have</a:t>
            </a:r>
            <a:r>
              <a:rPr lang="zh-CN" altLang="en-US" dirty="0" smtClean="0"/>
              <a:t> </a:t>
            </a:r>
            <a:r>
              <a:rPr lang="en-US" altLang="zh-CN" dirty="0" smtClean="0"/>
              <a:t>more</a:t>
            </a:r>
            <a:r>
              <a:rPr lang="zh-CN" altLang="en-US" dirty="0" smtClean="0"/>
              <a:t> </a:t>
            </a:r>
            <a:r>
              <a:rPr lang="en-US" altLang="zh-CN" dirty="0" smtClean="0"/>
              <a:t>effective</a:t>
            </a:r>
            <a:r>
              <a:rPr lang="zh-CN" altLang="en-US" dirty="0" smtClean="0"/>
              <a:t> </a:t>
            </a:r>
            <a:r>
              <a:rPr lang="en-US" altLang="zh-CN" dirty="0" smtClean="0"/>
              <a:t>memory</a:t>
            </a:r>
            <a:r>
              <a:rPr lang="zh-CN" altLang="en-US" dirty="0" smtClean="0"/>
              <a:t> </a:t>
            </a:r>
            <a:r>
              <a:rPr lang="en-US" altLang="zh-CN" dirty="0" smtClean="0"/>
              <a:t>use</a:t>
            </a:r>
            <a:r>
              <a:rPr lang="en-US" dirty="0" smtClean="0"/>
              <a:t>. </a:t>
            </a:r>
          </a:p>
          <a:p>
            <a:endParaRPr lang="en-US" dirty="0"/>
          </a:p>
        </p:txBody>
      </p:sp>
      <p:sp>
        <p:nvSpPr>
          <p:cNvPr id="4" name="Slide Number Placeholder 3"/>
          <p:cNvSpPr>
            <a:spLocks noGrp="1"/>
          </p:cNvSpPr>
          <p:nvPr>
            <p:ph type="sldNum" sz="quarter" idx="10"/>
          </p:nvPr>
        </p:nvSpPr>
        <p:spPr/>
        <p:txBody>
          <a:bodyPr/>
          <a:lstStyle/>
          <a:p>
            <a:fld id="{1BEE7376-8900-C74F-A3DA-A493F43D55D9}" type="slidenum">
              <a:rPr lang="en-US" smtClean="0"/>
              <a:pPr/>
              <a:t>11</a:t>
            </a:fld>
            <a:endParaRPr lang="en-US"/>
          </a:p>
        </p:txBody>
      </p:sp>
    </p:spTree>
    <p:extLst>
      <p:ext uri="{BB962C8B-B14F-4D97-AF65-F5344CB8AC3E}">
        <p14:creationId xmlns:p14="http://schemas.microsoft.com/office/powerpoint/2010/main" val="668137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7E7FC8-D600-B146-BD60-E8C3D9C16429}"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7E7FC8-D600-B146-BD60-E8C3D9C16429}"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7E7FC8-D600-B146-BD60-E8C3D9C16429}"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7E7FC8-D600-B146-BD60-E8C3D9C16429}"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7E7FC8-D600-B146-BD60-E8C3D9C16429}"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7E7FC8-D600-B146-BD60-E8C3D9C16429}" type="datetimeFigureOut">
              <a:rPr lang="en-US" smtClean="0"/>
              <a:t>3/16/17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7E7FC8-D600-B146-BD60-E8C3D9C16429}" type="datetimeFigureOut">
              <a:rPr lang="en-US" smtClean="0"/>
              <a:t>3/16/17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7E7FC8-D600-B146-BD60-E8C3D9C16429}" type="datetimeFigureOut">
              <a:rPr lang="en-US" smtClean="0"/>
              <a:t>3/16/17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7E7FC8-D600-B146-BD60-E8C3D9C16429}" type="datetimeFigureOut">
              <a:rPr lang="en-US" smtClean="0"/>
              <a:t>3/16/17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7E7FC8-D600-B146-BD60-E8C3D9C16429}" type="datetimeFigureOut">
              <a:rPr lang="en-US" smtClean="0"/>
              <a:t>3/16/17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7E7FC8-D600-B146-BD60-E8C3D9C16429}" type="datetimeFigureOut">
              <a:rPr lang="en-US" smtClean="0"/>
              <a:t>3/16/17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7E7FC8-D600-B146-BD60-E8C3D9C16429}" type="datetimeFigureOut">
              <a:rPr lang="en-US" smtClean="0"/>
              <a:t>3/16/17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4911A-08D5-C549-A319-21F36147472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000" b="1" i="0" kern="1200">
          <a:solidFill>
            <a:srgbClr val="3366FF"/>
          </a:solidFill>
          <a:latin typeface="Tahoma"/>
          <a:ea typeface="+mj-ea"/>
          <a:cs typeface="Tahoma"/>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kaashoek@mit.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XV6 &amp; VM</a:t>
            </a:r>
            <a:endParaRPr lang="en-US" dirty="0"/>
          </a:p>
        </p:txBody>
      </p:sp>
      <p:sp>
        <p:nvSpPr>
          <p:cNvPr id="3" name="Subtitle 2"/>
          <p:cNvSpPr>
            <a:spLocks noGrp="1"/>
          </p:cNvSpPr>
          <p:nvPr>
            <p:ph type="subTitle" idx="1"/>
          </p:nvPr>
        </p:nvSpPr>
        <p:spPr/>
        <p:txBody>
          <a:bodyPr/>
          <a:lstStyle/>
          <a:p>
            <a:r>
              <a:rPr lang="en-US" altLang="zh-CN" dirty="0" err="1" smtClean="0"/>
              <a:t>Rong</a:t>
            </a:r>
            <a:r>
              <a:rPr lang="en-US" altLang="zh-CN" dirty="0" smtClean="0"/>
              <a:t> Chen &amp; </a:t>
            </a:r>
            <a:r>
              <a:rPr lang="en-US" altLang="zh-CN" dirty="0" err="1" smtClean="0"/>
              <a:t>Yubin</a:t>
            </a:r>
            <a:r>
              <a:rPr lang="zh-CN" altLang="en-US" dirty="0" smtClean="0"/>
              <a:t> </a:t>
            </a:r>
            <a:r>
              <a:rPr lang="en-US" altLang="zh-CN" dirty="0" smtClean="0"/>
              <a:t>Xia</a:t>
            </a:r>
            <a:endParaRPr lang="en-US" dirty="0"/>
          </a:p>
        </p:txBody>
      </p:sp>
      <p:sp>
        <p:nvSpPr>
          <p:cNvPr id="4" name="Rectangle 3"/>
          <p:cNvSpPr txBox="1">
            <a:spLocks noChangeArrowheads="1"/>
          </p:cNvSpPr>
          <p:nvPr/>
        </p:nvSpPr>
        <p:spPr>
          <a:xfrm>
            <a:off x="1645920" y="5429250"/>
            <a:ext cx="7086601" cy="11811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800" kern="1200">
                <a:solidFill>
                  <a:schemeClr val="tx1">
                    <a:tint val="75000"/>
                  </a:schemeClr>
                </a:solidFill>
                <a:latin typeface="Arial"/>
                <a:ea typeface="+mn-ea"/>
                <a:cs typeface="Arial"/>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Arial"/>
                <a:ea typeface="+mn-ea"/>
                <a:cs typeface="Arial"/>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Arial"/>
                <a:ea typeface="+mn-ea"/>
                <a:cs typeface="Arial"/>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Arial"/>
                <a:ea typeface="+mn-ea"/>
                <a:cs typeface="Arial"/>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Arial"/>
                <a:ea typeface="+mn-ea"/>
                <a:cs typeface="Arial"/>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lnSpc>
                <a:spcPct val="90000"/>
              </a:lnSpc>
            </a:pPr>
            <a:r>
              <a:rPr lang="en-US" altLang="zh-CN" sz="2000" dirty="0" smtClean="0">
                <a:solidFill>
                  <a:srgbClr val="898989"/>
                </a:solidFill>
                <a:latin typeface="Verdana" pitchFamily="34" charset="0"/>
                <a:ea typeface="Verdana" pitchFamily="34" charset="0"/>
                <a:cs typeface="Verdana" pitchFamily="34" charset="0"/>
              </a:rPr>
              <a:t>Some slides are based on </a:t>
            </a:r>
            <a:r>
              <a:rPr lang="en-US" altLang="zh-CN" sz="2000" dirty="0" err="1" smtClean="0">
                <a:solidFill>
                  <a:srgbClr val="161645"/>
                </a:solidFill>
                <a:latin typeface="Verdana" pitchFamily="34" charset="0"/>
                <a:ea typeface="Verdana" pitchFamily="34" charset="0"/>
                <a:cs typeface="Verdana" pitchFamily="34" charset="0"/>
              </a:rPr>
              <a:t>Frans</a:t>
            </a:r>
            <a:r>
              <a:rPr lang="en-US" altLang="zh-CN" sz="2000" dirty="0" smtClean="0">
                <a:solidFill>
                  <a:srgbClr val="161645"/>
                </a:solidFill>
                <a:latin typeface="Verdana" pitchFamily="34" charset="0"/>
                <a:ea typeface="Verdana" pitchFamily="34" charset="0"/>
                <a:cs typeface="Verdana" pitchFamily="34" charset="0"/>
              </a:rPr>
              <a:t> </a:t>
            </a:r>
            <a:r>
              <a:rPr lang="en-US" altLang="zh-CN" sz="2000" dirty="0" err="1" smtClean="0">
                <a:solidFill>
                  <a:srgbClr val="161645"/>
                </a:solidFill>
                <a:latin typeface="Verdana" pitchFamily="34" charset="0"/>
                <a:ea typeface="Verdana" pitchFamily="34" charset="0"/>
                <a:cs typeface="Verdana" pitchFamily="34" charset="0"/>
              </a:rPr>
              <a:t>Kaashoek</a:t>
            </a:r>
            <a:r>
              <a:rPr lang="en-US" altLang="zh-CN" sz="2000" dirty="0" err="1" smtClean="0">
                <a:solidFill>
                  <a:srgbClr val="898989"/>
                </a:solidFill>
                <a:latin typeface="Verdana" pitchFamily="34" charset="0"/>
                <a:ea typeface="Verdana" pitchFamily="34" charset="0"/>
                <a:cs typeface="Verdana" pitchFamily="34" charset="0"/>
              </a:rPr>
              <a:t>’s</a:t>
            </a:r>
            <a:r>
              <a:rPr lang="en-US" altLang="zh-CN" sz="2000" dirty="0" smtClean="0">
                <a:solidFill>
                  <a:srgbClr val="898989"/>
                </a:solidFill>
                <a:latin typeface="Verdana" pitchFamily="34" charset="0"/>
                <a:ea typeface="Verdana" pitchFamily="34" charset="0"/>
                <a:cs typeface="Verdana" pitchFamily="34" charset="0"/>
              </a:rPr>
              <a:t> slides</a:t>
            </a:r>
          </a:p>
          <a:p>
            <a:pPr algn="r">
              <a:lnSpc>
                <a:spcPct val="90000"/>
              </a:lnSpc>
            </a:pPr>
            <a:r>
              <a:rPr lang="en-US" altLang="zh-CN" sz="2000" dirty="0" smtClean="0">
                <a:solidFill>
                  <a:srgbClr val="898989"/>
                </a:solidFill>
                <a:latin typeface="Verdana" pitchFamily="34" charset="0"/>
                <a:ea typeface="Verdana" pitchFamily="34" charset="0"/>
                <a:cs typeface="Verdana" pitchFamily="34" charset="0"/>
                <a:hlinkClick r:id="rId2"/>
              </a:rPr>
              <a:t>kaashoek@mit.edu</a:t>
            </a:r>
            <a:r>
              <a:rPr lang="en-US" altLang="zh-CN" sz="2000" dirty="0" smtClean="0">
                <a:solidFill>
                  <a:srgbClr val="898989"/>
                </a:solidFill>
                <a:latin typeface="Verdana" pitchFamily="34" charset="0"/>
                <a:ea typeface="Verdana" pitchFamily="34" charset="0"/>
                <a:cs typeface="Verdana" pitchFamily="34" charset="0"/>
              </a:rPr>
              <a:t> </a:t>
            </a:r>
          </a:p>
        </p:txBody>
      </p:sp>
    </p:spTree>
    <p:extLst>
      <p:ext uri="{BB962C8B-B14F-4D97-AF65-F5344CB8AC3E}">
        <p14:creationId xmlns:p14="http://schemas.microsoft.com/office/powerpoint/2010/main" val="1133277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Question</a:t>
            </a:r>
            <a:endParaRPr lang="zh-CN" altLang="en-US" dirty="0"/>
          </a:p>
        </p:txBody>
      </p:sp>
      <p:sp>
        <p:nvSpPr>
          <p:cNvPr id="3" name="内容占位符 2"/>
          <p:cNvSpPr>
            <a:spLocks noGrp="1"/>
          </p:cNvSpPr>
          <p:nvPr>
            <p:ph idx="1"/>
          </p:nvPr>
        </p:nvSpPr>
        <p:spPr/>
        <p:txBody>
          <a:bodyPr/>
          <a:lstStyle/>
          <a:p>
            <a:r>
              <a:rPr lang="en-US" altLang="zh-CN" dirty="0" smtClean="0"/>
              <a:t>When the CPU is setting dirty bit of PTE, will it also set the dirty bit of corresponding PDE?</a:t>
            </a:r>
          </a:p>
          <a:p>
            <a:pPr lvl="1"/>
            <a:r>
              <a:rPr lang="en-US" altLang="zh-CN" dirty="0" smtClean="0"/>
              <a:t>Let’s check the manual!</a:t>
            </a:r>
            <a:endParaRPr lang="zh-CN" altLang="en-US" dirty="0"/>
          </a:p>
        </p:txBody>
      </p:sp>
    </p:spTree>
    <p:extLst>
      <p:ext uri="{BB962C8B-B14F-4D97-AF65-F5344CB8AC3E}">
        <p14:creationId xmlns:p14="http://schemas.microsoft.com/office/powerpoint/2010/main" val="415256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660400"/>
          </a:xfrm>
        </p:spPr>
        <p:txBody>
          <a:bodyPr>
            <a:normAutofit fontScale="90000"/>
          </a:bodyPr>
          <a:lstStyle/>
          <a:p>
            <a:r>
              <a:rPr lang="en-US" dirty="0" smtClean="0"/>
              <a:t>Quiz#1</a:t>
            </a:r>
            <a:endParaRPr lang="en-US" dirty="0"/>
          </a:p>
        </p:txBody>
      </p:sp>
      <p:sp>
        <p:nvSpPr>
          <p:cNvPr id="4" name="Content Placeholder 3"/>
          <p:cNvSpPr>
            <a:spLocks noGrp="1"/>
          </p:cNvSpPr>
          <p:nvPr>
            <p:ph idx="1"/>
          </p:nvPr>
        </p:nvSpPr>
        <p:spPr>
          <a:xfrm>
            <a:off x="457200" y="660400"/>
            <a:ext cx="8585200" cy="6061075"/>
          </a:xfrm>
        </p:spPr>
        <p:txBody>
          <a:bodyPr>
            <a:normAutofit fontScale="77500" lnSpcReduction="20000"/>
          </a:bodyPr>
          <a:lstStyle/>
          <a:p>
            <a:pPr marL="0" indent="0" algn="just">
              <a:buNone/>
            </a:pPr>
            <a:r>
              <a:rPr lang="en-US" dirty="0"/>
              <a:t>In </a:t>
            </a:r>
            <a:r>
              <a:rPr lang="en-US" b="1" dirty="0"/>
              <a:t>IA32 </a:t>
            </a:r>
            <a:r>
              <a:rPr lang="en-US" dirty="0"/>
              <a:t>architecture, when the </a:t>
            </a:r>
            <a:r>
              <a:rPr lang="en-US" b="1" dirty="0"/>
              <a:t>CR4_PSE </a:t>
            </a:r>
            <a:r>
              <a:rPr lang="en-US" dirty="0"/>
              <a:t>bit in %cr4 register is set, then </a:t>
            </a:r>
            <a:r>
              <a:rPr lang="en-US" dirty="0" err="1" smtClean="0"/>
              <a:t>superpage</a:t>
            </a:r>
            <a:r>
              <a:rPr lang="en-US" dirty="0" smtClean="0"/>
              <a:t> </a:t>
            </a:r>
            <a:r>
              <a:rPr lang="en-US" dirty="0"/>
              <a:t>mode is enabled, and the operating system can use either 4KB sized page or 4MB sized page. There are tradeoffs between small page and large </a:t>
            </a:r>
            <a:r>
              <a:rPr lang="en-US" dirty="0" smtClean="0"/>
              <a:t>page. </a:t>
            </a:r>
          </a:p>
          <a:p>
            <a:pPr marL="0" indent="0" algn="just">
              <a:buNone/>
            </a:pPr>
            <a:r>
              <a:rPr lang="en-US" dirty="0" smtClean="0"/>
              <a:t>Consider </a:t>
            </a:r>
            <a:r>
              <a:rPr lang="en-US" dirty="0"/>
              <a:t>the following scenarios: </a:t>
            </a:r>
            <a:endParaRPr lang="en-US" dirty="0" smtClean="0"/>
          </a:p>
          <a:p>
            <a:pPr marL="0" indent="0" algn="just">
              <a:buNone/>
            </a:pPr>
            <a:endParaRPr lang="en-US" dirty="0"/>
          </a:p>
          <a:p>
            <a:pPr marL="0" indent="0">
              <a:buNone/>
            </a:pPr>
            <a:r>
              <a:rPr lang="en-US" dirty="0"/>
              <a:t>a) Dump the content of a large file of several hundred megabytes mapped to the RAM by </a:t>
            </a:r>
            <a:r>
              <a:rPr lang="en-US" dirty="0" err="1"/>
              <a:t>mmap</a:t>
            </a:r>
            <a:r>
              <a:rPr lang="en-US" dirty="0"/>
              <a:t>() function to another location: </a:t>
            </a:r>
          </a:p>
          <a:p>
            <a:pPr marL="400050" lvl="1" indent="0">
              <a:buNone/>
            </a:pPr>
            <a:endParaRPr lang="en-US" dirty="0" smtClean="0"/>
          </a:p>
          <a:p>
            <a:pPr marL="0" indent="0">
              <a:buNone/>
            </a:pPr>
            <a:r>
              <a:rPr lang="en-US" dirty="0" err="1" smtClean="0"/>
              <a:t>memcpy</a:t>
            </a:r>
            <a:r>
              <a:rPr lang="en-US" dirty="0"/>
              <a:t>(</a:t>
            </a:r>
            <a:r>
              <a:rPr lang="en-US" dirty="0" err="1"/>
              <a:t>addr_of_new_location</a:t>
            </a:r>
            <a:r>
              <a:rPr lang="en-US" dirty="0"/>
              <a:t>, </a:t>
            </a:r>
            <a:r>
              <a:rPr lang="en-US" dirty="0" err="1"/>
              <a:t>addr_of_mapped_file</a:t>
            </a:r>
            <a:r>
              <a:rPr lang="en-US" dirty="0"/>
              <a:t>, </a:t>
            </a:r>
            <a:r>
              <a:rPr lang="en-US" dirty="0" err="1"/>
              <a:t>sizeof_file</a:t>
            </a:r>
            <a:r>
              <a:rPr lang="en-US" dirty="0"/>
              <a:t>); </a:t>
            </a:r>
          </a:p>
          <a:p>
            <a:pPr marL="0" indent="0">
              <a:buNone/>
            </a:pPr>
            <a:endParaRPr lang="en-US" dirty="0" smtClean="0"/>
          </a:p>
          <a:p>
            <a:pPr marL="0" indent="0">
              <a:buNone/>
            </a:pPr>
            <a:r>
              <a:rPr lang="en-US" dirty="0" smtClean="0"/>
              <a:t>b</a:t>
            </a:r>
            <a:r>
              <a:rPr lang="en-US" dirty="0"/>
              <a:t>) Do the following calculation, where A, B are </a:t>
            </a:r>
            <a:r>
              <a:rPr lang="en-US" dirty="0" err="1"/>
              <a:t>int</a:t>
            </a:r>
            <a:r>
              <a:rPr lang="en-US" dirty="0"/>
              <a:t> pointers: </a:t>
            </a:r>
          </a:p>
          <a:p>
            <a:pPr marL="0" indent="0">
              <a:buNone/>
            </a:pPr>
            <a:r>
              <a:rPr lang="en-US" dirty="0"/>
              <a:t>for(</a:t>
            </a:r>
            <a:r>
              <a:rPr lang="en-US" dirty="0" err="1"/>
              <a:t>i</a:t>
            </a:r>
            <a:r>
              <a:rPr lang="en-US" dirty="0"/>
              <a:t>=0; </a:t>
            </a:r>
            <a:r>
              <a:rPr lang="en-US" dirty="0" err="1"/>
              <a:t>i</a:t>
            </a:r>
            <a:r>
              <a:rPr lang="en-US" dirty="0"/>
              <a:t>&lt;</a:t>
            </a:r>
            <a:r>
              <a:rPr lang="en-US" dirty="0" smtClean="0"/>
              <a:t>0x40000</a:t>
            </a:r>
            <a:r>
              <a:rPr lang="en-US" dirty="0"/>
              <a:t>; ++</a:t>
            </a:r>
            <a:r>
              <a:rPr lang="en-US" dirty="0" err="1"/>
              <a:t>i</a:t>
            </a:r>
            <a:r>
              <a:rPr lang="en-US" dirty="0"/>
              <a:t>){ </a:t>
            </a:r>
            <a:endParaRPr lang="en-US" dirty="0" smtClean="0"/>
          </a:p>
          <a:p>
            <a:pPr marL="0" indent="0">
              <a:buNone/>
            </a:pPr>
            <a:r>
              <a:rPr lang="en-US" dirty="0"/>
              <a:t> </a:t>
            </a:r>
            <a:r>
              <a:rPr lang="en-US" dirty="0" smtClean="0"/>
              <a:t>    A</a:t>
            </a:r>
            <a:r>
              <a:rPr lang="en-US" dirty="0"/>
              <a:t>[</a:t>
            </a:r>
            <a:r>
              <a:rPr lang="en-US" dirty="0" err="1"/>
              <a:t>i</a:t>
            </a:r>
            <a:r>
              <a:rPr lang="en-US" dirty="0"/>
              <a:t>] += B[</a:t>
            </a:r>
            <a:r>
              <a:rPr lang="en-US" dirty="0" err="1"/>
              <a:t>i</a:t>
            </a:r>
            <a:r>
              <a:rPr lang="en-US" dirty="0"/>
              <a:t>] &amp; 0x3FFFFF; </a:t>
            </a:r>
          </a:p>
          <a:p>
            <a:pPr marL="0" indent="0">
              <a:buNone/>
            </a:pPr>
            <a:r>
              <a:rPr lang="en-US" dirty="0"/>
              <a:t>} </a:t>
            </a:r>
            <a:endParaRPr lang="en-US" dirty="0" smtClean="0"/>
          </a:p>
          <a:p>
            <a:pPr marL="0" indent="0">
              <a:buNone/>
            </a:pPr>
            <a:endParaRPr lang="en-US" dirty="0"/>
          </a:p>
          <a:p>
            <a:pPr marL="0" indent="0">
              <a:buNone/>
            </a:pPr>
            <a:r>
              <a:rPr lang="en-US" dirty="0"/>
              <a:t>Which sized (4KB or 4MB) page performs better in each scenario? Give your reasons. </a:t>
            </a:r>
          </a:p>
          <a:p>
            <a:pPr marL="0" indent="0" algn="just">
              <a:buNone/>
            </a:pPr>
            <a:endParaRPr lang="en-US" dirty="0"/>
          </a:p>
          <a:p>
            <a:pPr marL="0" indent="0">
              <a:buNone/>
            </a:pPr>
            <a:endParaRPr lang="en-US" dirty="0"/>
          </a:p>
        </p:txBody>
      </p:sp>
      <p:sp>
        <p:nvSpPr>
          <p:cNvPr id="2" name="Slide Number Placeholder 1"/>
          <p:cNvSpPr>
            <a:spLocks noGrp="1"/>
          </p:cNvSpPr>
          <p:nvPr>
            <p:ph type="sldNum" sz="quarter" idx="12"/>
          </p:nvPr>
        </p:nvSpPr>
        <p:spPr/>
        <p:txBody>
          <a:bodyPr/>
          <a:lstStyle/>
          <a:p>
            <a:fld id="{1D72EBF8-7CF5-44B7-B2BF-E22DE4D0703D}" type="slidenum">
              <a:rPr lang="en-US" smtClean="0"/>
              <a:pPr/>
              <a:t>11</a:t>
            </a:fld>
            <a:endParaRPr lang="en-US"/>
          </a:p>
        </p:txBody>
      </p:sp>
    </p:spTree>
    <p:extLst>
      <p:ext uri="{BB962C8B-B14F-4D97-AF65-F5344CB8AC3E}">
        <p14:creationId xmlns:p14="http://schemas.microsoft.com/office/powerpoint/2010/main" val="30886448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PAE: Physical Address Extension</a:t>
            </a:r>
            <a:endParaRPr lang="zh-CN" altLang="en-US" dirty="0"/>
          </a:p>
        </p:txBody>
      </p:sp>
      <p:sp>
        <p:nvSpPr>
          <p:cNvPr id="3" name="内容占位符 2"/>
          <p:cNvSpPr>
            <a:spLocks noGrp="1"/>
          </p:cNvSpPr>
          <p:nvPr>
            <p:ph idx="1"/>
          </p:nvPr>
        </p:nvSpPr>
        <p:spPr/>
        <p:txBody>
          <a:bodyPr/>
          <a:lstStyle/>
          <a:p>
            <a:r>
              <a:rPr lang="en-US" altLang="zh-CN" dirty="0" smtClean="0"/>
              <a:t>Enabled when</a:t>
            </a:r>
          </a:p>
          <a:p>
            <a:pPr lvl="1"/>
            <a:r>
              <a:rPr lang="en-US" altLang="zh-CN" dirty="0" smtClean="0"/>
              <a:t>CR0.PG=1  &amp;&amp;  CR4.PAE=1</a:t>
            </a:r>
          </a:p>
          <a:p>
            <a:r>
              <a:rPr lang="en-US" altLang="zh-CN" dirty="0" smtClean="0"/>
              <a:t>32-bit linear address -&gt; 36-bit physical address</a:t>
            </a:r>
          </a:p>
          <a:p>
            <a:pPr lvl="1"/>
            <a:r>
              <a:rPr lang="en-US" altLang="zh-CN" dirty="0" smtClean="0"/>
              <a:t>Can be more than 36</a:t>
            </a:r>
          </a:p>
          <a:p>
            <a:r>
              <a:rPr lang="en-US" altLang="zh-CN" dirty="0" smtClean="0"/>
              <a:t>Maintains a set of 4 PDPTE registers</a:t>
            </a:r>
          </a:p>
          <a:p>
            <a:pPr lvl="1"/>
            <a:r>
              <a:rPr lang="en-US" altLang="zh-CN" dirty="0" smtClean="0"/>
              <a:t>Page directory pointer table </a:t>
            </a:r>
          </a:p>
          <a:p>
            <a:r>
              <a:rPr lang="en-US" altLang="zh-CN" dirty="0" smtClean="0"/>
              <a:t>64-bit PTE</a:t>
            </a:r>
          </a:p>
          <a:p>
            <a:pPr lvl="1"/>
            <a:r>
              <a:rPr lang="en-US" altLang="zh-CN" dirty="0" smtClean="0"/>
              <a:t>Instead of 32-bit</a:t>
            </a:r>
            <a:endParaRPr lang="zh-CN" altLang="en-US" dirty="0"/>
          </a:p>
        </p:txBody>
      </p:sp>
    </p:spTree>
    <p:extLst>
      <p:ext uri="{BB962C8B-B14F-4D97-AF65-F5344CB8AC3E}">
        <p14:creationId xmlns:p14="http://schemas.microsoft.com/office/powerpoint/2010/main" val="1613980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zh-CN" smtClean="0"/>
              <a:t>Address translation: PAE-4k</a:t>
            </a:r>
          </a:p>
        </p:txBody>
      </p:sp>
      <p:pic>
        <p:nvPicPr>
          <p:cNvPr id="10245" name="Picture 3"/>
          <p:cNvPicPr>
            <a:picLocks noGrp="1" noChangeAspect="1" noChangeArrowheads="1"/>
          </p:cNvPicPr>
          <p:nvPr>
            <p:ph type="body" idx="1"/>
          </p:nvPr>
        </p:nvPicPr>
        <p:blipFill>
          <a:blip r:embed="rId2"/>
          <a:srcRect/>
          <a:stretch>
            <a:fillRect/>
          </a:stretch>
        </p:blipFill>
        <p:spPr>
          <a:xfrm>
            <a:off x="623898" y="1114216"/>
            <a:ext cx="7642746" cy="5548796"/>
          </a:xfrm>
        </p:spPr>
      </p:pic>
    </p:spTree>
    <p:extLst>
      <p:ext uri="{BB962C8B-B14F-4D97-AF65-F5344CB8AC3E}">
        <p14:creationId xmlns:p14="http://schemas.microsoft.com/office/powerpoint/2010/main" val="5128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zh-CN" dirty="0" smtClean="0"/>
              <a:t>Address translation: PAE-2M</a:t>
            </a:r>
          </a:p>
        </p:txBody>
      </p:sp>
      <p:pic>
        <p:nvPicPr>
          <p:cNvPr id="11269" name="Picture 3"/>
          <p:cNvPicPr>
            <a:picLocks noGrp="1" noChangeAspect="1" noChangeArrowheads="1"/>
          </p:cNvPicPr>
          <p:nvPr>
            <p:ph type="body" idx="1"/>
          </p:nvPr>
        </p:nvPicPr>
        <p:blipFill>
          <a:blip r:embed="rId2"/>
          <a:srcRect/>
          <a:stretch>
            <a:fillRect/>
          </a:stretch>
        </p:blipFill>
        <p:spPr>
          <a:xfrm>
            <a:off x="609600" y="1057359"/>
            <a:ext cx="7772400" cy="4500562"/>
          </a:xfrm>
        </p:spPr>
      </p:pic>
      <p:sp>
        <p:nvSpPr>
          <p:cNvPr id="2" name="文本框 1"/>
          <p:cNvSpPr txBox="1"/>
          <p:nvPr/>
        </p:nvSpPr>
        <p:spPr>
          <a:xfrm>
            <a:off x="609600" y="5745079"/>
            <a:ext cx="8077200" cy="584775"/>
          </a:xfrm>
          <a:prstGeom prst="rect">
            <a:avLst/>
          </a:prstGeom>
          <a:noFill/>
        </p:spPr>
        <p:txBody>
          <a:bodyPr wrap="square" rtlCol="0">
            <a:spAutoFit/>
          </a:bodyPr>
          <a:lstStyle/>
          <a:p>
            <a:pPr algn="ctr"/>
            <a:r>
              <a:rPr lang="en-US" altLang="zh-CN" sz="3200" dirty="0" smtClean="0">
                <a:solidFill>
                  <a:srgbClr val="3366FF"/>
                </a:solidFill>
                <a:latin typeface="Tahoma" panose="020B0604030504040204" pitchFamily="34" charset="0"/>
                <a:ea typeface="Tahoma" panose="020B0604030504040204" pitchFamily="34" charset="0"/>
                <a:cs typeface="Tahoma" panose="020B0604030504040204" pitchFamily="34" charset="0"/>
              </a:rPr>
              <a:t>Question: Why 2M instead of 4M?</a:t>
            </a:r>
            <a:endParaRPr lang="zh-CN" altLang="en-US" sz="3200" dirty="0">
              <a:solidFill>
                <a:srgbClr val="3366FF"/>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07413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6400" y="165100"/>
            <a:ext cx="8331200" cy="6527800"/>
          </a:xfrm>
          <a:prstGeom prst="rect">
            <a:avLst/>
          </a:prstGeom>
        </p:spPr>
      </p:pic>
    </p:spTree>
    <p:extLst>
      <p:ext uri="{BB962C8B-B14F-4D97-AF65-F5344CB8AC3E}">
        <p14:creationId xmlns:p14="http://schemas.microsoft.com/office/powerpoint/2010/main" val="2574084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91821" y="133704"/>
            <a:ext cx="6989308" cy="6577183"/>
          </a:xfrm>
          <a:prstGeom prst="rect">
            <a:avLst/>
          </a:prstGeom>
        </p:spPr>
      </p:pic>
    </p:spTree>
    <p:extLst>
      <p:ext uri="{BB962C8B-B14F-4D97-AF65-F5344CB8AC3E}">
        <p14:creationId xmlns:p14="http://schemas.microsoft.com/office/powerpoint/2010/main" val="7246866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4400" y="0"/>
            <a:ext cx="7308176" cy="6858000"/>
          </a:xfrm>
          <a:prstGeom prst="rect">
            <a:avLst/>
          </a:prstGeom>
        </p:spPr>
      </p:pic>
    </p:spTree>
    <p:extLst>
      <p:ext uri="{BB962C8B-B14F-4D97-AF65-F5344CB8AC3E}">
        <p14:creationId xmlns:p14="http://schemas.microsoft.com/office/powerpoint/2010/main" val="4185044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826" y="274638"/>
            <a:ext cx="8580974" cy="1143000"/>
          </a:xfrm>
        </p:spPr>
        <p:txBody>
          <a:bodyPr>
            <a:normAutofit fontScale="90000"/>
          </a:bodyPr>
          <a:lstStyle/>
          <a:p>
            <a:r>
              <a:rPr lang="en-US" dirty="0"/>
              <a:t>big picture of xv6's virtual addressing scheme </a:t>
            </a:r>
          </a:p>
        </p:txBody>
      </p:sp>
      <p:sp>
        <p:nvSpPr>
          <p:cNvPr id="5" name="Content Placeholder 4"/>
          <p:cNvSpPr>
            <a:spLocks noGrp="1"/>
          </p:cNvSpPr>
          <p:nvPr>
            <p:ph idx="1"/>
          </p:nvPr>
        </p:nvSpPr>
        <p:spPr/>
        <p:txBody>
          <a:bodyPr>
            <a:normAutofit lnSpcReduction="10000"/>
          </a:bodyPr>
          <a:lstStyle/>
          <a:p>
            <a:pPr marL="0" indent="0">
              <a:buNone/>
            </a:pPr>
            <a:r>
              <a:rPr lang="en-US" dirty="0" smtClean="0"/>
              <a:t>0x00000000</a:t>
            </a:r>
            <a:r>
              <a:rPr lang="en-US" dirty="0"/>
              <a:t>:0x80000000 </a:t>
            </a:r>
            <a:endParaRPr lang="en-US" dirty="0" smtClean="0"/>
          </a:p>
          <a:p>
            <a:pPr marL="457200" lvl="1" indent="0">
              <a:buNone/>
            </a:pPr>
            <a:r>
              <a:rPr lang="en-US" dirty="0" smtClean="0"/>
              <a:t>user </a:t>
            </a:r>
            <a:r>
              <a:rPr lang="en-US" dirty="0"/>
              <a:t>addresses below </a:t>
            </a:r>
            <a:r>
              <a:rPr lang="en-US" dirty="0" smtClean="0"/>
              <a:t>KERNBASE</a:t>
            </a:r>
          </a:p>
          <a:p>
            <a:pPr marL="0" indent="0">
              <a:buNone/>
            </a:pPr>
            <a:r>
              <a:rPr lang="en-US" dirty="0" smtClean="0"/>
              <a:t>0x80000000</a:t>
            </a:r>
            <a:r>
              <a:rPr lang="en-US" dirty="0"/>
              <a:t>:0x80100000 </a:t>
            </a:r>
            <a:endParaRPr lang="en-US" dirty="0" smtClean="0"/>
          </a:p>
          <a:p>
            <a:pPr marL="457200" lvl="1" indent="0">
              <a:buNone/>
            </a:pPr>
            <a:r>
              <a:rPr lang="en-US" dirty="0" smtClean="0"/>
              <a:t>map </a:t>
            </a:r>
            <a:r>
              <a:rPr lang="en-US" dirty="0"/>
              <a:t>low 1MB devices (for kernel) </a:t>
            </a:r>
            <a:endParaRPr lang="en-US" dirty="0" smtClean="0"/>
          </a:p>
          <a:p>
            <a:pPr marL="0" indent="0">
              <a:buNone/>
            </a:pPr>
            <a:r>
              <a:rPr lang="en-US" dirty="0" smtClean="0"/>
              <a:t>0x80100000</a:t>
            </a:r>
            <a:r>
              <a:rPr lang="en-US" dirty="0"/>
              <a:t>:? </a:t>
            </a:r>
          </a:p>
          <a:p>
            <a:pPr marL="457200" lvl="1" indent="0">
              <a:buNone/>
            </a:pPr>
            <a:r>
              <a:rPr lang="en-US" dirty="0" smtClean="0"/>
              <a:t>kernel </a:t>
            </a:r>
            <a:r>
              <a:rPr lang="en-US" dirty="0"/>
              <a:t>instructions/data </a:t>
            </a:r>
            <a:endParaRPr lang="en-US" dirty="0" smtClean="0"/>
          </a:p>
          <a:p>
            <a:pPr marL="0" indent="0">
              <a:buNone/>
            </a:pPr>
            <a:r>
              <a:rPr lang="en-US" dirty="0" smtClean="0"/>
              <a:t>? </a:t>
            </a:r>
            <a:r>
              <a:rPr lang="en-US" dirty="0"/>
              <a:t>:</a:t>
            </a:r>
            <a:r>
              <a:rPr lang="en-US" dirty="0" smtClean="0"/>
              <a:t>0x8E000000</a:t>
            </a:r>
          </a:p>
          <a:p>
            <a:pPr marL="457200" lvl="1" indent="0">
              <a:buNone/>
            </a:pPr>
            <a:r>
              <a:rPr lang="en-US" dirty="0" smtClean="0"/>
              <a:t>224 </a:t>
            </a:r>
            <a:r>
              <a:rPr lang="en-US" dirty="0"/>
              <a:t>MB of DRAM mapped </a:t>
            </a:r>
            <a:r>
              <a:rPr lang="en-US" dirty="0" smtClean="0"/>
              <a:t>here</a:t>
            </a:r>
          </a:p>
          <a:p>
            <a:pPr marL="0" indent="0">
              <a:buNone/>
            </a:pPr>
            <a:r>
              <a:rPr lang="en-US" dirty="0" smtClean="0"/>
              <a:t>0xFE000000</a:t>
            </a:r>
            <a:r>
              <a:rPr lang="en-US" dirty="0"/>
              <a:t>:</a:t>
            </a:r>
            <a:r>
              <a:rPr lang="en-US" dirty="0" smtClean="0"/>
              <a:t>0x00000000</a:t>
            </a:r>
          </a:p>
          <a:p>
            <a:pPr marL="457200" lvl="1" indent="0">
              <a:buNone/>
            </a:pPr>
            <a:r>
              <a:rPr lang="en-US" dirty="0" smtClean="0"/>
              <a:t>more </a:t>
            </a:r>
            <a:r>
              <a:rPr lang="en-US" dirty="0"/>
              <a:t>memory-mapped devices</a:t>
            </a:r>
          </a:p>
        </p:txBody>
      </p:sp>
    </p:spTree>
    <p:extLst>
      <p:ext uri="{BB962C8B-B14F-4D97-AF65-F5344CB8AC3E}">
        <p14:creationId xmlns:p14="http://schemas.microsoft.com/office/powerpoint/2010/main" val="6513803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110"/>
            <a:ext cx="8229600" cy="1143000"/>
          </a:xfrm>
        </p:spPr>
        <p:txBody>
          <a:bodyPr/>
          <a:lstStyle/>
          <a:p>
            <a:r>
              <a:rPr lang="en-US" dirty="0"/>
              <a:t>4 KB pages </a:t>
            </a:r>
          </a:p>
        </p:txBody>
      </p:sp>
      <p:sp>
        <p:nvSpPr>
          <p:cNvPr id="3" name="Content Placeholder 2"/>
          <p:cNvSpPr>
            <a:spLocks noGrp="1"/>
          </p:cNvSpPr>
          <p:nvPr>
            <p:ph idx="1"/>
          </p:nvPr>
        </p:nvSpPr>
        <p:spPr>
          <a:xfrm>
            <a:off x="457200" y="1084230"/>
            <a:ext cx="8229600" cy="4525963"/>
          </a:xfrm>
        </p:spPr>
        <p:txBody>
          <a:bodyPr/>
          <a:lstStyle/>
          <a:p>
            <a:pPr marL="0" indent="0">
              <a:buNone/>
            </a:pPr>
            <a:r>
              <a:rPr lang="en-US" dirty="0" err="1" smtClean="0"/>
              <a:t>entrypgdir</a:t>
            </a:r>
            <a:r>
              <a:rPr lang="en-US" dirty="0" smtClean="0"/>
              <a:t> was simple</a:t>
            </a:r>
          </a:p>
          <a:p>
            <a:pPr marL="457200" lvl="1" indent="0">
              <a:buNone/>
            </a:pPr>
            <a:r>
              <a:rPr lang="en-US" dirty="0" smtClean="0"/>
              <a:t>array </a:t>
            </a:r>
            <a:r>
              <a:rPr lang="en-US" dirty="0"/>
              <a:t>of 1024 PDEs, each mapping 4 MB but 4 MB is too large a page size! </a:t>
            </a:r>
            <a:endParaRPr lang="en-US" dirty="0" smtClean="0"/>
          </a:p>
          <a:p>
            <a:pPr marL="457200" lvl="1" indent="0">
              <a:buNone/>
            </a:pPr>
            <a:r>
              <a:rPr lang="en-US" dirty="0" smtClean="0"/>
              <a:t>very </a:t>
            </a:r>
            <a:r>
              <a:rPr lang="en-US" dirty="0"/>
              <a:t>wasteful if you have small processes xv6 programs are a few dozen kilobytes </a:t>
            </a:r>
            <a:endParaRPr lang="en-US" dirty="0" smtClean="0"/>
          </a:p>
          <a:p>
            <a:pPr marL="457200" lvl="1" indent="0">
              <a:buNone/>
            </a:pPr>
            <a:r>
              <a:rPr lang="en-US" dirty="0" smtClean="0"/>
              <a:t>4 </a:t>
            </a:r>
            <a:r>
              <a:rPr lang="en-US" dirty="0"/>
              <a:t>MB pages require allocating full 4 MB of </a:t>
            </a:r>
            <a:r>
              <a:rPr lang="en-US" dirty="0" err="1"/>
              <a:t>phys</a:t>
            </a:r>
            <a:r>
              <a:rPr lang="en-US" dirty="0"/>
              <a:t> </a:t>
            </a:r>
            <a:r>
              <a:rPr lang="en-US" dirty="0" err="1" smtClean="0"/>
              <a:t>mem</a:t>
            </a:r>
            <a:endParaRPr lang="en-US" dirty="0" smtClean="0"/>
          </a:p>
          <a:p>
            <a:pPr marL="457200" lvl="1" indent="0">
              <a:buNone/>
            </a:pPr>
            <a:r>
              <a:rPr lang="en-US" dirty="0" smtClean="0"/>
              <a:t>solution</a:t>
            </a:r>
            <a:r>
              <a:rPr lang="en-US" dirty="0"/>
              <a:t>: x86 MMU supports 4 KB pages </a:t>
            </a:r>
            <a:endParaRPr lang="en-US" dirty="0" smtClean="0"/>
          </a:p>
          <a:p>
            <a:pPr marL="0" indent="0">
              <a:buNone/>
            </a:pPr>
            <a:endParaRPr lang="en-US" dirty="0" smtClean="0"/>
          </a:p>
          <a:p>
            <a:pPr marL="0" indent="0">
              <a:buNone/>
            </a:pPr>
            <a:r>
              <a:rPr lang="en-US" dirty="0" err="1" smtClean="0"/>
              <a:t>kvmalloc</a:t>
            </a:r>
            <a:endParaRPr lang="en-US" dirty="0"/>
          </a:p>
        </p:txBody>
      </p:sp>
    </p:spTree>
    <p:extLst>
      <p:ext uri="{BB962C8B-B14F-4D97-AF65-F5344CB8AC3E}">
        <p14:creationId xmlns:p14="http://schemas.microsoft.com/office/powerpoint/2010/main" val="329686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Segment, Paging</a:t>
            </a:r>
          </a:p>
          <a:p>
            <a:r>
              <a:rPr lang="en-US" dirty="0" smtClean="0"/>
              <a:t>LA, VA, PA</a:t>
            </a:r>
          </a:p>
          <a:p>
            <a:r>
              <a:rPr lang="en-US" dirty="0" smtClean="0"/>
              <a:t>VM in xv6</a:t>
            </a:r>
          </a:p>
          <a:p>
            <a:pPr lvl="1"/>
            <a:r>
              <a:rPr lang="en-US" dirty="0" smtClean="0"/>
              <a:t>Initial page table</a:t>
            </a:r>
          </a:p>
          <a:p>
            <a:pPr lvl="1"/>
            <a:r>
              <a:rPr lang="en-US" dirty="0" smtClean="0"/>
              <a:t>Kernel page table</a:t>
            </a:r>
          </a:p>
          <a:p>
            <a:pPr lvl="1"/>
            <a:r>
              <a:rPr lang="en-US" dirty="0" smtClean="0"/>
              <a:t>User page table</a:t>
            </a:r>
          </a:p>
          <a:p>
            <a:r>
              <a:rPr lang="en-US" dirty="0" smtClean="0"/>
              <a:t>Page Fault</a:t>
            </a:r>
          </a:p>
          <a:p>
            <a:endParaRPr lang="en-US" dirty="0"/>
          </a:p>
        </p:txBody>
      </p:sp>
    </p:spTree>
    <p:extLst>
      <p:ext uri="{BB962C8B-B14F-4D97-AF65-F5344CB8AC3E}">
        <p14:creationId xmlns:p14="http://schemas.microsoft.com/office/powerpoint/2010/main" val="236155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1300" y="200556"/>
            <a:ext cx="8648700" cy="1892300"/>
          </a:xfrm>
          <a:prstGeom prst="rect">
            <a:avLst/>
          </a:prstGeom>
        </p:spPr>
      </p:pic>
      <p:pic>
        <p:nvPicPr>
          <p:cNvPr id="3" name="Picture 2"/>
          <p:cNvPicPr>
            <a:picLocks noChangeAspect="1"/>
          </p:cNvPicPr>
          <p:nvPr/>
        </p:nvPicPr>
        <p:blipFill>
          <a:blip r:embed="rId3"/>
          <a:stretch>
            <a:fillRect/>
          </a:stretch>
        </p:blipFill>
        <p:spPr>
          <a:xfrm>
            <a:off x="241300" y="2289353"/>
            <a:ext cx="8648700" cy="2263002"/>
          </a:xfrm>
          <a:prstGeom prst="rect">
            <a:avLst/>
          </a:prstGeom>
        </p:spPr>
      </p:pic>
      <p:pic>
        <p:nvPicPr>
          <p:cNvPr id="5" name="Picture 4"/>
          <p:cNvPicPr>
            <a:picLocks noChangeAspect="1"/>
          </p:cNvPicPr>
          <p:nvPr/>
        </p:nvPicPr>
        <p:blipFill>
          <a:blip r:embed="rId4"/>
          <a:stretch>
            <a:fillRect/>
          </a:stretch>
        </p:blipFill>
        <p:spPr>
          <a:xfrm>
            <a:off x="241300" y="4737038"/>
            <a:ext cx="8648700" cy="1978752"/>
          </a:xfrm>
          <a:prstGeom prst="rect">
            <a:avLst/>
          </a:prstGeom>
        </p:spPr>
      </p:pic>
    </p:spTree>
    <p:extLst>
      <p:ext uri="{BB962C8B-B14F-4D97-AF65-F5344CB8AC3E}">
        <p14:creationId xmlns:p14="http://schemas.microsoft.com/office/powerpoint/2010/main" val="25398684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Setup_kvm</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Usage</a:t>
            </a:r>
          </a:p>
          <a:p>
            <a:pPr marL="457200" lvl="1" indent="0">
              <a:buNone/>
            </a:pPr>
            <a:r>
              <a:rPr lang="en-US" dirty="0" smtClean="0"/>
              <a:t>creates </a:t>
            </a:r>
            <a:r>
              <a:rPr lang="en-US" dirty="0"/>
              <a:t>a page table </a:t>
            </a:r>
            <a:endParaRPr lang="en-US" dirty="0" smtClean="0"/>
          </a:p>
          <a:p>
            <a:pPr marL="457200" lvl="1" indent="0">
              <a:buNone/>
            </a:pPr>
            <a:r>
              <a:rPr lang="en-US" dirty="0" smtClean="0"/>
              <a:t>install </a:t>
            </a:r>
            <a:r>
              <a:rPr lang="en-US" dirty="0"/>
              <a:t>mappings the kernel will need </a:t>
            </a:r>
            <a:endParaRPr lang="en-US" dirty="0" smtClean="0"/>
          </a:p>
          <a:p>
            <a:pPr marL="457200" lvl="1" indent="0">
              <a:buNone/>
            </a:pPr>
            <a:r>
              <a:rPr lang="en-US" dirty="0" smtClean="0"/>
              <a:t>will </a:t>
            </a:r>
            <a:r>
              <a:rPr lang="en-US" dirty="0"/>
              <a:t>be called </a:t>
            </a:r>
            <a:r>
              <a:rPr lang="en-US" dirty="0" smtClean="0"/>
              <a:t>once </a:t>
            </a:r>
            <a:r>
              <a:rPr lang="en-US" dirty="0"/>
              <a:t>for each </a:t>
            </a:r>
            <a:r>
              <a:rPr lang="en-US" altLang="zh-CN" dirty="0" smtClean="0"/>
              <a:t>new</a:t>
            </a:r>
            <a:r>
              <a:rPr lang="zh-CN" altLang="en-US" dirty="0" smtClean="0"/>
              <a:t> </a:t>
            </a:r>
            <a:r>
              <a:rPr lang="en-US" dirty="0" smtClean="0"/>
              <a:t>process</a:t>
            </a:r>
          </a:p>
          <a:p>
            <a:pPr marL="0" indent="0">
              <a:buNone/>
            </a:pPr>
            <a:r>
              <a:rPr lang="en-US" dirty="0" smtClean="0"/>
              <a:t>Process</a:t>
            </a:r>
          </a:p>
          <a:p>
            <a:pPr marL="457200" lvl="1" indent="0">
              <a:buNone/>
            </a:pPr>
            <a:r>
              <a:rPr lang="en-US" dirty="0" smtClean="0"/>
              <a:t>must </a:t>
            </a:r>
            <a:r>
              <a:rPr lang="en-US" dirty="0"/>
              <a:t>allocate PD, allocate some PTs, put mappings in </a:t>
            </a:r>
            <a:r>
              <a:rPr lang="en-US" dirty="0" smtClean="0"/>
              <a:t>PTEs</a:t>
            </a:r>
          </a:p>
          <a:p>
            <a:pPr marL="457200" lvl="1" indent="0">
              <a:buNone/>
            </a:pPr>
            <a:r>
              <a:rPr lang="en-US" dirty="0" err="1" smtClean="0"/>
              <a:t>alloc</a:t>
            </a:r>
            <a:r>
              <a:rPr lang="en-US" dirty="0" smtClean="0"/>
              <a:t> </a:t>
            </a:r>
            <a:r>
              <a:rPr lang="en-US" dirty="0"/>
              <a:t>allocates a physical page for the PD </a:t>
            </a:r>
            <a:endParaRPr lang="en-US" dirty="0" smtClean="0"/>
          </a:p>
          <a:p>
            <a:pPr marL="914400" lvl="2" indent="0">
              <a:buNone/>
            </a:pPr>
            <a:r>
              <a:rPr lang="en-US" dirty="0" smtClean="0"/>
              <a:t>returns </a:t>
            </a:r>
            <a:r>
              <a:rPr lang="en-US" dirty="0"/>
              <a:t>that page's virtual address above 0x8000000 </a:t>
            </a:r>
            <a:endParaRPr lang="en-US" dirty="0" smtClean="0"/>
          </a:p>
          <a:p>
            <a:pPr marL="914400" lvl="2" indent="0">
              <a:buNone/>
            </a:pPr>
            <a:r>
              <a:rPr lang="en-US" dirty="0" smtClean="0"/>
              <a:t>so </a:t>
            </a:r>
            <a:r>
              <a:rPr lang="en-US" dirty="0"/>
              <a:t>we'll have to call V2P before installing in cr3 </a:t>
            </a:r>
            <a:endParaRPr lang="en-US" dirty="0" smtClean="0"/>
          </a:p>
          <a:p>
            <a:pPr marL="457200" lvl="1" indent="0">
              <a:buNone/>
            </a:pPr>
            <a:r>
              <a:rPr lang="en-US" dirty="0" err="1" smtClean="0"/>
              <a:t>memset</a:t>
            </a:r>
            <a:r>
              <a:rPr lang="en-US" dirty="0" smtClean="0"/>
              <a:t> </a:t>
            </a:r>
            <a:r>
              <a:rPr lang="en-US" dirty="0"/>
              <a:t>so that default is no translation (no P bit) </a:t>
            </a:r>
            <a:endParaRPr lang="en-US" dirty="0" smtClean="0"/>
          </a:p>
          <a:p>
            <a:pPr marL="457200" lvl="1" indent="0">
              <a:buNone/>
            </a:pPr>
            <a:r>
              <a:rPr lang="en-US" dirty="0" smtClean="0"/>
              <a:t>a </a:t>
            </a:r>
            <a:r>
              <a:rPr lang="en-US" dirty="0"/>
              <a:t>call to </a:t>
            </a:r>
            <a:r>
              <a:rPr lang="en-US" dirty="0" err="1"/>
              <a:t>mappages</a:t>
            </a:r>
            <a:r>
              <a:rPr lang="en-US" dirty="0"/>
              <a:t> for each entry in </a:t>
            </a:r>
            <a:r>
              <a:rPr lang="en-US" dirty="0" err="1"/>
              <a:t>kmap</a:t>
            </a:r>
            <a:r>
              <a:rPr lang="en-US" dirty="0"/>
              <a:t>[]</a:t>
            </a:r>
          </a:p>
        </p:txBody>
      </p:sp>
    </p:spTree>
    <p:extLst>
      <p:ext uri="{BB962C8B-B14F-4D97-AF65-F5344CB8AC3E}">
        <p14:creationId xmlns:p14="http://schemas.microsoft.com/office/powerpoint/2010/main" val="18270105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1300" y="628770"/>
            <a:ext cx="8648700" cy="5371422"/>
          </a:xfrm>
          <a:prstGeom prst="rect">
            <a:avLst/>
          </a:prstGeom>
        </p:spPr>
      </p:pic>
    </p:spTree>
    <p:extLst>
      <p:ext uri="{BB962C8B-B14F-4D97-AF65-F5344CB8AC3E}">
        <p14:creationId xmlns:p14="http://schemas.microsoft.com/office/powerpoint/2010/main" val="41891558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kmap</a:t>
            </a:r>
            <a:r>
              <a:rPr lang="en-US" dirty="0"/>
              <a:t>[</a:t>
            </a:r>
            <a:r>
              <a:rPr lang="en-US" dirty="0" smtClean="0"/>
              <a: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an entry for each region of kernel virtual address space </a:t>
            </a:r>
            <a:endParaRPr lang="en-US" dirty="0" smtClean="0"/>
          </a:p>
          <a:p>
            <a:pPr marL="0" indent="0">
              <a:buNone/>
            </a:pPr>
            <a:endParaRPr lang="en-US" dirty="0" smtClean="0"/>
          </a:p>
          <a:p>
            <a:pPr marL="0" indent="0">
              <a:buNone/>
            </a:pPr>
            <a:r>
              <a:rPr lang="en-US" dirty="0" smtClean="0"/>
              <a:t>same </a:t>
            </a:r>
            <a:r>
              <a:rPr lang="en-US" dirty="0"/>
              <a:t>as address space setup from earlier in lecture </a:t>
            </a:r>
            <a:endParaRPr lang="en-US" dirty="0" smtClean="0"/>
          </a:p>
          <a:p>
            <a:pPr marL="457200" lvl="1" indent="0">
              <a:buNone/>
            </a:pPr>
            <a:r>
              <a:rPr lang="en-US" dirty="0" smtClean="0"/>
              <a:t>0x80000000 </a:t>
            </a:r>
            <a:r>
              <a:rPr lang="en-US" dirty="0"/>
              <a:t>-&gt; 0x00000000 (memory-mapped devices) </a:t>
            </a:r>
            <a:endParaRPr lang="en-US" dirty="0" smtClean="0"/>
          </a:p>
          <a:p>
            <a:pPr marL="457200" lvl="1" indent="0">
              <a:buNone/>
            </a:pPr>
            <a:r>
              <a:rPr lang="en-US" dirty="0" smtClean="0"/>
              <a:t>0x80100000 </a:t>
            </a:r>
            <a:r>
              <a:rPr lang="en-US" dirty="0"/>
              <a:t>-&gt; 0x00100000 (kernel instructions and data) </a:t>
            </a:r>
            <a:endParaRPr lang="en-US" dirty="0" smtClean="0"/>
          </a:p>
          <a:p>
            <a:pPr marL="457200" lvl="1" indent="0">
              <a:buNone/>
            </a:pPr>
            <a:r>
              <a:rPr lang="en-US" dirty="0" smtClean="0"/>
              <a:t>data </a:t>
            </a:r>
            <a:r>
              <a:rPr lang="en-US" dirty="0"/>
              <a:t>-&gt; data-0x80000000 (</a:t>
            </a:r>
            <a:r>
              <a:rPr lang="en-US" dirty="0" err="1"/>
              <a:t>phys</a:t>
            </a:r>
            <a:r>
              <a:rPr lang="en-US" dirty="0"/>
              <a:t> </a:t>
            </a:r>
            <a:r>
              <a:rPr lang="en-US" dirty="0" err="1"/>
              <a:t>mem</a:t>
            </a:r>
            <a:r>
              <a:rPr lang="en-US" dirty="0"/>
              <a:t> after where kernel was loaded) </a:t>
            </a:r>
            <a:endParaRPr lang="en-US" dirty="0" smtClean="0"/>
          </a:p>
          <a:p>
            <a:pPr marL="457200" lvl="1" indent="0">
              <a:buNone/>
            </a:pPr>
            <a:r>
              <a:rPr lang="en-US" dirty="0" smtClean="0"/>
              <a:t>DEVSPACE </a:t>
            </a:r>
            <a:r>
              <a:rPr lang="en-US" dirty="0"/>
              <a:t>-&gt; DEVSPACE (more memory mapped devices) </a:t>
            </a:r>
            <a:endParaRPr lang="en-US" dirty="0" smtClean="0"/>
          </a:p>
          <a:p>
            <a:pPr marL="457200" lvl="1" indent="0">
              <a:buNone/>
            </a:pPr>
            <a:r>
              <a:rPr lang="en-US" dirty="0" smtClean="0"/>
              <a:t>note </a:t>
            </a:r>
            <a:r>
              <a:rPr lang="en-US" dirty="0"/>
              <a:t>no mappings below </a:t>
            </a:r>
            <a:r>
              <a:rPr lang="en-US" dirty="0" err="1"/>
              <a:t>va</a:t>
            </a:r>
            <a:r>
              <a:rPr lang="en-US" dirty="0"/>
              <a:t> 0x80000000 -- future user memory there</a:t>
            </a:r>
          </a:p>
        </p:txBody>
      </p:sp>
    </p:spTree>
    <p:extLst>
      <p:ext uri="{BB962C8B-B14F-4D97-AF65-F5344CB8AC3E}">
        <p14:creationId xmlns:p14="http://schemas.microsoft.com/office/powerpoint/2010/main" val="2901477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234379" y="2300361"/>
            <a:ext cx="8686800" cy="3323206"/>
          </a:xfrm>
          <a:prstGeom prst="rect">
            <a:avLst/>
          </a:prstGeom>
        </p:spPr>
      </p:pic>
    </p:spTree>
    <p:extLst>
      <p:ext uri="{BB962C8B-B14F-4D97-AF65-F5344CB8AC3E}">
        <p14:creationId xmlns:p14="http://schemas.microsoft.com/office/powerpoint/2010/main" val="28393699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27000"/>
            <a:ext cx="9144000" cy="6596743"/>
          </a:xfrm>
          <a:prstGeom prst="rect">
            <a:avLst/>
          </a:prstGeom>
        </p:spPr>
      </p:pic>
    </p:spTree>
    <p:extLst>
      <p:ext uri="{BB962C8B-B14F-4D97-AF65-F5344CB8AC3E}">
        <p14:creationId xmlns:p14="http://schemas.microsoft.com/office/powerpoint/2010/main" val="4311610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mappages</a:t>
            </a:r>
            <a:endParaRPr lang="en-US" dirty="0"/>
          </a:p>
        </p:txBody>
      </p:sp>
      <p:sp>
        <p:nvSpPr>
          <p:cNvPr id="3" name="Content Placeholder 2"/>
          <p:cNvSpPr>
            <a:spLocks noGrp="1"/>
          </p:cNvSpPr>
          <p:nvPr>
            <p:ph idx="1"/>
          </p:nvPr>
        </p:nvSpPr>
        <p:spPr>
          <a:xfrm>
            <a:off x="457200" y="1243602"/>
            <a:ext cx="8496300" cy="5296898"/>
          </a:xfrm>
        </p:spPr>
        <p:txBody>
          <a:bodyPr>
            <a:normAutofit/>
          </a:bodyPr>
          <a:lstStyle/>
          <a:p>
            <a:pPr marL="0" indent="0">
              <a:buNone/>
            </a:pPr>
            <a:r>
              <a:rPr lang="en-US" dirty="0" smtClean="0"/>
              <a:t>arguments </a:t>
            </a:r>
            <a:r>
              <a:rPr lang="en-US" dirty="0"/>
              <a:t>are PD, </a:t>
            </a:r>
            <a:r>
              <a:rPr lang="en-US" dirty="0" err="1"/>
              <a:t>va</a:t>
            </a:r>
            <a:r>
              <a:rPr lang="en-US" dirty="0"/>
              <a:t>, size, pa, perm </a:t>
            </a:r>
            <a:endParaRPr lang="en-US" dirty="0" smtClean="0"/>
          </a:p>
          <a:p>
            <a:pPr marL="0" indent="0">
              <a:buNone/>
            </a:pPr>
            <a:r>
              <a:rPr lang="en-US" dirty="0" smtClean="0"/>
              <a:t>adds </a:t>
            </a:r>
            <a:r>
              <a:rPr lang="en-US" dirty="0"/>
              <a:t>mappings from a range of </a:t>
            </a:r>
            <a:r>
              <a:rPr lang="en-US" dirty="0" err="1"/>
              <a:t>va's</a:t>
            </a:r>
            <a:r>
              <a:rPr lang="en-US" dirty="0"/>
              <a:t> to corresponding pa's </a:t>
            </a:r>
            <a:endParaRPr lang="en-US" dirty="0" smtClean="0"/>
          </a:p>
          <a:p>
            <a:pPr marL="0" indent="0">
              <a:buNone/>
            </a:pPr>
            <a:r>
              <a:rPr lang="en-US" dirty="0" smtClean="0"/>
              <a:t>rounds because </a:t>
            </a:r>
            <a:r>
              <a:rPr lang="en-US" dirty="0"/>
              <a:t>other uses pass in non-page-aligned </a:t>
            </a:r>
            <a:r>
              <a:rPr lang="en-US" dirty="0" smtClean="0"/>
              <a:t>addresses</a:t>
            </a:r>
          </a:p>
          <a:p>
            <a:pPr marL="0" indent="0">
              <a:buNone/>
            </a:pPr>
            <a:r>
              <a:rPr lang="en-US" dirty="0" smtClean="0"/>
              <a:t>for </a:t>
            </a:r>
            <a:r>
              <a:rPr lang="en-US" dirty="0"/>
              <a:t>each page-aligned address in the range </a:t>
            </a:r>
            <a:endParaRPr lang="en-US" dirty="0" smtClean="0"/>
          </a:p>
          <a:p>
            <a:pPr marL="0" indent="0">
              <a:buNone/>
            </a:pPr>
            <a:r>
              <a:rPr lang="en-US" dirty="0" smtClean="0"/>
              <a:t>call </a:t>
            </a:r>
            <a:r>
              <a:rPr lang="en-US" dirty="0" err="1"/>
              <a:t>walkpgdir</a:t>
            </a:r>
            <a:r>
              <a:rPr lang="en-US" dirty="0"/>
              <a:t> to find address of PTE need the PTE's address (not just content) </a:t>
            </a:r>
            <a:r>
              <a:rPr lang="en-US" altLang="zh-CN" dirty="0"/>
              <a:t>because</a:t>
            </a:r>
            <a:r>
              <a:rPr lang="en-US" dirty="0" smtClean="0"/>
              <a:t> </a:t>
            </a:r>
            <a:r>
              <a:rPr lang="en-US" dirty="0"/>
              <a:t>we want to modify </a:t>
            </a:r>
          </a:p>
        </p:txBody>
      </p:sp>
    </p:spTree>
    <p:extLst>
      <p:ext uri="{BB962C8B-B14F-4D97-AF65-F5344CB8AC3E}">
        <p14:creationId xmlns:p14="http://schemas.microsoft.com/office/powerpoint/2010/main" val="22327650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4437" y="200557"/>
            <a:ext cx="7375362" cy="5679877"/>
          </a:xfrm>
          <a:prstGeom prst="rect">
            <a:avLst/>
          </a:prstGeom>
        </p:spPr>
      </p:pic>
      <p:pic>
        <p:nvPicPr>
          <p:cNvPr id="3" name="Picture 2"/>
          <p:cNvPicPr>
            <a:picLocks noChangeAspect="1"/>
          </p:cNvPicPr>
          <p:nvPr/>
        </p:nvPicPr>
        <p:blipFill>
          <a:blip r:embed="rId3"/>
          <a:stretch>
            <a:fillRect/>
          </a:stretch>
        </p:blipFill>
        <p:spPr>
          <a:xfrm>
            <a:off x="0" y="6065336"/>
            <a:ext cx="9144000" cy="637953"/>
          </a:xfrm>
          <a:prstGeom prst="rect">
            <a:avLst/>
          </a:prstGeom>
        </p:spPr>
      </p:pic>
    </p:spTree>
    <p:extLst>
      <p:ext uri="{BB962C8B-B14F-4D97-AF65-F5344CB8AC3E}">
        <p14:creationId xmlns:p14="http://schemas.microsoft.com/office/powerpoint/2010/main" val="42814419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
            <a:ext cx="8229600" cy="942504"/>
          </a:xfrm>
        </p:spPr>
        <p:txBody>
          <a:bodyPr/>
          <a:lstStyle/>
          <a:p>
            <a:r>
              <a:rPr lang="en-US" dirty="0" err="1" smtClean="0"/>
              <a:t>walkpgdir</a:t>
            </a:r>
            <a:endParaRPr lang="en-US" dirty="0"/>
          </a:p>
        </p:txBody>
      </p:sp>
      <p:sp>
        <p:nvSpPr>
          <p:cNvPr id="3" name="Content Placeholder 2"/>
          <p:cNvSpPr>
            <a:spLocks noGrp="1"/>
          </p:cNvSpPr>
          <p:nvPr>
            <p:ph idx="1"/>
          </p:nvPr>
        </p:nvSpPr>
        <p:spPr>
          <a:xfrm>
            <a:off x="185195" y="846708"/>
            <a:ext cx="8501605" cy="4842108"/>
          </a:xfrm>
        </p:spPr>
        <p:txBody>
          <a:bodyPr>
            <a:noAutofit/>
          </a:bodyPr>
          <a:lstStyle/>
          <a:p>
            <a:r>
              <a:rPr lang="en-US" sz="2400" dirty="0"/>
              <a:t>mimics how the paging h/w finds the PTE for an address </a:t>
            </a:r>
            <a:endParaRPr lang="en-US" sz="2400" dirty="0" smtClean="0"/>
          </a:p>
          <a:p>
            <a:r>
              <a:rPr lang="en-US" sz="2400" dirty="0" smtClean="0"/>
              <a:t>a </a:t>
            </a:r>
            <a:r>
              <a:rPr lang="en-US" sz="2400" dirty="0"/>
              <a:t>little complex </a:t>
            </a:r>
            <a:r>
              <a:rPr lang="en-US" sz="2400" dirty="0" smtClean="0"/>
              <a:t>since </a:t>
            </a:r>
            <a:r>
              <a:rPr lang="en-US" sz="2400" dirty="0"/>
              <a:t>xv6 allocates page-table pages lazily </a:t>
            </a:r>
            <a:endParaRPr lang="en-US" sz="2400" dirty="0" smtClean="0"/>
          </a:p>
          <a:p>
            <a:pPr lvl="1"/>
            <a:r>
              <a:rPr lang="en-US" sz="1800" dirty="0" smtClean="0"/>
              <a:t>might </a:t>
            </a:r>
            <a:r>
              <a:rPr lang="en-US" sz="1800" dirty="0"/>
              <a:t>not be present, might have to allocate </a:t>
            </a:r>
            <a:endParaRPr lang="en-US" sz="1800" dirty="0" smtClean="0"/>
          </a:p>
          <a:p>
            <a:r>
              <a:rPr lang="en-US" sz="2400" dirty="0" smtClean="0"/>
              <a:t>PDX </a:t>
            </a:r>
            <a:r>
              <a:rPr lang="en-US" sz="2400" dirty="0"/>
              <a:t>extracts top ten bits </a:t>
            </a:r>
            <a:endParaRPr lang="en-US" sz="2400" dirty="0" smtClean="0"/>
          </a:p>
          <a:p>
            <a:r>
              <a:rPr lang="en-US" sz="2400" dirty="0" smtClean="0"/>
              <a:t>&amp;</a:t>
            </a:r>
            <a:r>
              <a:rPr lang="en-US" sz="2400" dirty="0" err="1"/>
              <a:t>pgdir</a:t>
            </a:r>
            <a:r>
              <a:rPr lang="en-US" sz="2400" dirty="0"/>
              <a:t>[PDX(</a:t>
            </a:r>
            <a:r>
              <a:rPr lang="en-US" sz="2400" dirty="0" err="1"/>
              <a:t>va</a:t>
            </a:r>
            <a:r>
              <a:rPr lang="en-US" sz="2400" dirty="0"/>
              <a:t>)] is the address of the relevant PDE </a:t>
            </a:r>
            <a:endParaRPr lang="en-US" sz="2400" dirty="0" smtClean="0"/>
          </a:p>
          <a:p>
            <a:r>
              <a:rPr lang="en-US" sz="2400" dirty="0" smtClean="0"/>
              <a:t>now </a:t>
            </a:r>
            <a:r>
              <a:rPr lang="en-US" sz="2400" dirty="0"/>
              <a:t>*</a:t>
            </a:r>
            <a:r>
              <a:rPr lang="en-US" sz="2400" dirty="0" err="1"/>
              <a:t>pde</a:t>
            </a:r>
            <a:r>
              <a:rPr lang="en-US" sz="2400" dirty="0"/>
              <a:t> is the PDE </a:t>
            </a:r>
            <a:endParaRPr lang="en-US" sz="2400" dirty="0" smtClean="0"/>
          </a:p>
          <a:p>
            <a:r>
              <a:rPr lang="en-US" sz="2400" dirty="0" smtClean="0"/>
              <a:t>if </a:t>
            </a:r>
            <a:r>
              <a:rPr lang="en-US" sz="2400" dirty="0"/>
              <a:t>PTE_P </a:t>
            </a:r>
            <a:endParaRPr lang="en-US" sz="2400" dirty="0" smtClean="0"/>
          </a:p>
          <a:p>
            <a:pPr lvl="1"/>
            <a:r>
              <a:rPr lang="en-US" sz="1800" dirty="0" smtClean="0"/>
              <a:t>the </a:t>
            </a:r>
            <a:r>
              <a:rPr lang="en-US" sz="1800" dirty="0"/>
              <a:t>relevant page-table page already exists </a:t>
            </a:r>
            <a:endParaRPr lang="en-US" sz="1800" dirty="0" smtClean="0"/>
          </a:p>
          <a:p>
            <a:pPr lvl="1"/>
            <a:r>
              <a:rPr lang="en-US" sz="1800" dirty="0" smtClean="0"/>
              <a:t>PTE_ADDR </a:t>
            </a:r>
            <a:r>
              <a:rPr lang="en-US" sz="1800" dirty="0"/>
              <a:t>extracts the PPN from the PDE </a:t>
            </a:r>
            <a:endParaRPr lang="en-US" sz="1800" dirty="0" smtClean="0"/>
          </a:p>
          <a:p>
            <a:pPr lvl="1"/>
            <a:r>
              <a:rPr lang="en-US" sz="1800" dirty="0" smtClean="0"/>
              <a:t>p2v</a:t>
            </a:r>
            <a:r>
              <a:rPr lang="en-US" sz="1800" dirty="0"/>
              <a:t>() adds 0x80000000, since PTE holds physical address </a:t>
            </a:r>
            <a:endParaRPr lang="en-US" sz="1800" dirty="0" smtClean="0"/>
          </a:p>
          <a:p>
            <a:r>
              <a:rPr lang="en-US" sz="2400" dirty="0" smtClean="0"/>
              <a:t>if </a:t>
            </a:r>
            <a:r>
              <a:rPr lang="en-US" sz="2400" dirty="0"/>
              <a:t>not PTE_P </a:t>
            </a:r>
            <a:endParaRPr lang="en-US" sz="2400" dirty="0" smtClean="0"/>
          </a:p>
          <a:p>
            <a:pPr lvl="1"/>
            <a:r>
              <a:rPr lang="en-US" sz="1800" dirty="0" err="1" smtClean="0"/>
              <a:t>alloc</a:t>
            </a:r>
            <a:r>
              <a:rPr lang="en-US" sz="1800" dirty="0" smtClean="0"/>
              <a:t> </a:t>
            </a:r>
            <a:r>
              <a:rPr lang="en-US" sz="1800" dirty="0"/>
              <a:t>a page-table page </a:t>
            </a:r>
            <a:endParaRPr lang="en-US" sz="1800" dirty="0" smtClean="0"/>
          </a:p>
          <a:p>
            <a:pPr lvl="1"/>
            <a:r>
              <a:rPr lang="en-US" sz="1800" dirty="0" smtClean="0"/>
              <a:t>fill </a:t>
            </a:r>
            <a:r>
              <a:rPr lang="en-US" sz="1800" dirty="0"/>
              <a:t>in PDE with PPN -- thus v2p </a:t>
            </a:r>
            <a:endParaRPr lang="en-US" sz="1800" dirty="0" smtClean="0"/>
          </a:p>
          <a:p>
            <a:r>
              <a:rPr lang="en-US" sz="2400" dirty="0" smtClean="0"/>
              <a:t>now </a:t>
            </a:r>
            <a:r>
              <a:rPr lang="en-US" sz="2400" dirty="0"/>
              <a:t>the PTE we want is in the page-table page </a:t>
            </a:r>
            <a:endParaRPr lang="en-US" sz="2400" dirty="0" smtClean="0"/>
          </a:p>
          <a:p>
            <a:pPr lvl="1"/>
            <a:r>
              <a:rPr lang="en-US" sz="1800" dirty="0" smtClean="0"/>
              <a:t>at </a:t>
            </a:r>
            <a:r>
              <a:rPr lang="en-US" sz="1800" dirty="0"/>
              <a:t>offset PTX(</a:t>
            </a:r>
            <a:r>
              <a:rPr lang="en-US" sz="1800" dirty="0" err="1"/>
              <a:t>va</a:t>
            </a:r>
            <a:r>
              <a:rPr lang="en-US" sz="1800" dirty="0"/>
              <a:t>) </a:t>
            </a:r>
            <a:r>
              <a:rPr lang="en-US" sz="1800" dirty="0" smtClean="0"/>
              <a:t>, which </a:t>
            </a:r>
            <a:r>
              <a:rPr lang="en-US" sz="1800" dirty="0"/>
              <a:t>is 2nd 10 bits of </a:t>
            </a:r>
            <a:r>
              <a:rPr lang="en-US" sz="1800" dirty="0" err="1"/>
              <a:t>va</a:t>
            </a:r>
            <a:endParaRPr lang="en-US" sz="1800" dirty="0"/>
          </a:p>
        </p:txBody>
      </p:sp>
    </p:spTree>
    <p:extLst>
      <p:ext uri="{BB962C8B-B14F-4D97-AF65-F5344CB8AC3E}">
        <p14:creationId xmlns:p14="http://schemas.microsoft.com/office/powerpoint/2010/main" val="17445966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400" y="0"/>
            <a:ext cx="9088562" cy="6858000"/>
          </a:xfrm>
          <a:prstGeom prst="rect">
            <a:avLst/>
          </a:prstGeom>
        </p:spPr>
      </p:pic>
    </p:spTree>
    <p:extLst>
      <p:ext uri="{BB962C8B-B14F-4D97-AF65-F5344CB8AC3E}">
        <p14:creationId xmlns:p14="http://schemas.microsoft.com/office/powerpoint/2010/main" val="1331050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824460" y="3940740"/>
            <a:ext cx="1334125" cy="91888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Review: </a:t>
            </a:r>
            <a:r>
              <a:rPr lang="en-US" altLang="zh-CN" dirty="0" err="1" smtClean="0"/>
              <a:t>ExoKernel</a:t>
            </a:r>
            <a:endParaRPr lang="zh-CN" altLang="en-US" dirty="0"/>
          </a:p>
        </p:txBody>
      </p:sp>
      <p:sp>
        <p:nvSpPr>
          <p:cNvPr id="4" name="矩形 3"/>
          <p:cNvSpPr/>
          <p:nvPr/>
        </p:nvSpPr>
        <p:spPr>
          <a:xfrm>
            <a:off x="824460" y="4852866"/>
            <a:ext cx="1334125" cy="860060"/>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24852" y="3734225"/>
            <a:ext cx="846194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矩形 6"/>
          <p:cNvSpPr/>
          <p:nvPr/>
        </p:nvSpPr>
        <p:spPr>
          <a:xfrm rot="16200000">
            <a:off x="-187210" y="2466468"/>
            <a:ext cx="1244251" cy="369332"/>
          </a:xfrm>
          <a:prstGeom prst="rect">
            <a:avLst/>
          </a:prstGeom>
        </p:spPr>
        <p:txBody>
          <a:bodyPr wrap="none">
            <a:spAutoFit/>
          </a:bodyPr>
          <a:lstStyle/>
          <a:p>
            <a:r>
              <a:rPr lang="en-US" altLang="zh-CN" dirty="0" smtClean="0">
                <a:solidFill>
                  <a:srgbClr val="FF0000"/>
                </a:solidFill>
              </a:rPr>
              <a:t>User-Mode</a:t>
            </a:r>
            <a:endParaRPr lang="zh-CN" altLang="en-US" dirty="0"/>
          </a:p>
        </p:txBody>
      </p:sp>
      <p:sp>
        <p:nvSpPr>
          <p:cNvPr id="8" name="矩形 7"/>
          <p:cNvSpPr/>
          <p:nvPr/>
        </p:nvSpPr>
        <p:spPr>
          <a:xfrm rot="16200000">
            <a:off x="-283966" y="4423722"/>
            <a:ext cx="1413207" cy="369332"/>
          </a:xfrm>
          <a:prstGeom prst="rect">
            <a:avLst/>
          </a:prstGeom>
        </p:spPr>
        <p:txBody>
          <a:bodyPr wrap="none">
            <a:spAutoFit/>
          </a:bodyPr>
          <a:lstStyle/>
          <a:p>
            <a:r>
              <a:rPr lang="en-US" altLang="zh-CN" dirty="0" smtClean="0">
                <a:solidFill>
                  <a:srgbClr val="FF0000"/>
                </a:solidFill>
              </a:rPr>
              <a:t>Kernel-Mode</a:t>
            </a:r>
            <a:endParaRPr lang="zh-CN" altLang="en-US" dirty="0"/>
          </a:p>
        </p:txBody>
      </p:sp>
      <p:sp>
        <p:nvSpPr>
          <p:cNvPr id="10" name="矩形 9"/>
          <p:cNvSpPr/>
          <p:nvPr/>
        </p:nvSpPr>
        <p:spPr>
          <a:xfrm>
            <a:off x="1004342" y="4065446"/>
            <a:ext cx="344774" cy="268386"/>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603949" y="4369634"/>
            <a:ext cx="344774" cy="268386"/>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745065" y="3940740"/>
            <a:ext cx="1502766" cy="977708"/>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087973" y="4125406"/>
            <a:ext cx="344774" cy="268386"/>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687580" y="4429594"/>
            <a:ext cx="344774" cy="268386"/>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409077" y="4952057"/>
            <a:ext cx="344774" cy="268386"/>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944382" y="5220443"/>
            <a:ext cx="344774" cy="268386"/>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826831" y="1920415"/>
            <a:ext cx="423470" cy="162045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826830" y="3940740"/>
            <a:ext cx="1502767" cy="61794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096652" y="4125406"/>
            <a:ext cx="344774" cy="268386"/>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366479" y="1920415"/>
            <a:ext cx="423470" cy="1620457"/>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5906127" y="1920415"/>
            <a:ext cx="423470" cy="1620457"/>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4866179" y="2278812"/>
            <a:ext cx="344774" cy="268386"/>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405826" y="2278812"/>
            <a:ext cx="344774" cy="268386"/>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945475" y="2295280"/>
            <a:ext cx="344774" cy="268386"/>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914144" y="2923995"/>
            <a:ext cx="423470" cy="616876"/>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6914143" y="3940739"/>
            <a:ext cx="1536355" cy="184667"/>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6953492" y="2503662"/>
            <a:ext cx="344774" cy="268386"/>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6914144" y="1920415"/>
            <a:ext cx="423470" cy="10035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6953492" y="3100347"/>
            <a:ext cx="344774" cy="268386"/>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4866179" y="3089042"/>
            <a:ext cx="344774" cy="268386"/>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5405826" y="3089042"/>
            <a:ext cx="344774" cy="268386"/>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945475" y="3105510"/>
            <a:ext cx="344774" cy="268386"/>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7470586" y="2923995"/>
            <a:ext cx="423470" cy="616876"/>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7509934" y="2503662"/>
            <a:ext cx="344774" cy="268386"/>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470586" y="1920415"/>
            <a:ext cx="423470" cy="10035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7509934" y="3100347"/>
            <a:ext cx="344774" cy="268386"/>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027028" y="2923995"/>
            <a:ext cx="423470" cy="616876"/>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066376" y="2503662"/>
            <a:ext cx="344774" cy="268386"/>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027028" y="1920415"/>
            <a:ext cx="423470" cy="10035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066376" y="3100347"/>
            <a:ext cx="344774" cy="268386"/>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944382" y="6100834"/>
            <a:ext cx="944381" cy="461665"/>
          </a:xfrm>
          <a:prstGeom prst="rect">
            <a:avLst/>
          </a:prstGeom>
          <a:noFill/>
        </p:spPr>
        <p:txBody>
          <a:bodyPr wrap="square" rtlCol="0">
            <a:spAutoFit/>
          </a:bodyPr>
          <a:lstStyle/>
          <a:p>
            <a:pPr algn="ctr"/>
            <a:r>
              <a:rPr lang="en-US" altLang="zh-CN" sz="2400" dirty="0" smtClean="0"/>
              <a:t>DOS</a:t>
            </a:r>
            <a:endParaRPr lang="zh-CN" altLang="en-US" sz="2400" dirty="0"/>
          </a:p>
        </p:txBody>
      </p:sp>
      <p:sp>
        <p:nvSpPr>
          <p:cNvPr id="58" name="文本框 57"/>
          <p:cNvSpPr txBox="1"/>
          <p:nvPr/>
        </p:nvSpPr>
        <p:spPr>
          <a:xfrm>
            <a:off x="3043002" y="6100834"/>
            <a:ext cx="944381" cy="461665"/>
          </a:xfrm>
          <a:prstGeom prst="rect">
            <a:avLst/>
          </a:prstGeom>
          <a:noFill/>
        </p:spPr>
        <p:txBody>
          <a:bodyPr wrap="square" rtlCol="0">
            <a:spAutoFit/>
          </a:bodyPr>
          <a:lstStyle/>
          <a:p>
            <a:pPr algn="ctr"/>
            <a:r>
              <a:rPr lang="en-US" altLang="zh-CN" sz="2400" dirty="0" smtClean="0"/>
              <a:t>UNIX</a:t>
            </a:r>
            <a:endParaRPr lang="zh-CN" altLang="en-US" sz="2400" dirty="0"/>
          </a:p>
        </p:txBody>
      </p:sp>
      <p:sp>
        <p:nvSpPr>
          <p:cNvPr id="59" name="文本框 58"/>
          <p:cNvSpPr txBox="1"/>
          <p:nvPr/>
        </p:nvSpPr>
        <p:spPr>
          <a:xfrm>
            <a:off x="4663814" y="6100834"/>
            <a:ext cx="1828797" cy="461665"/>
          </a:xfrm>
          <a:prstGeom prst="rect">
            <a:avLst/>
          </a:prstGeom>
          <a:noFill/>
        </p:spPr>
        <p:txBody>
          <a:bodyPr wrap="square" rtlCol="0">
            <a:spAutoFit/>
          </a:bodyPr>
          <a:lstStyle/>
          <a:p>
            <a:pPr algn="ctr"/>
            <a:r>
              <a:rPr lang="en-US" altLang="zh-CN" sz="2400" dirty="0" err="1" smtClean="0"/>
              <a:t>MicroKernel</a:t>
            </a:r>
            <a:endParaRPr lang="zh-CN" altLang="en-US" sz="2400" dirty="0"/>
          </a:p>
        </p:txBody>
      </p:sp>
      <p:sp>
        <p:nvSpPr>
          <p:cNvPr id="60" name="文本框 59"/>
          <p:cNvSpPr txBox="1"/>
          <p:nvPr/>
        </p:nvSpPr>
        <p:spPr>
          <a:xfrm>
            <a:off x="6767921" y="6100834"/>
            <a:ext cx="1828797" cy="461665"/>
          </a:xfrm>
          <a:prstGeom prst="rect">
            <a:avLst/>
          </a:prstGeom>
          <a:noFill/>
        </p:spPr>
        <p:txBody>
          <a:bodyPr wrap="square" rtlCol="0">
            <a:spAutoFit/>
          </a:bodyPr>
          <a:lstStyle/>
          <a:p>
            <a:pPr algn="ctr"/>
            <a:r>
              <a:rPr lang="en-US" altLang="zh-CN" sz="2400" dirty="0" err="1" smtClean="0"/>
              <a:t>ExoKernel</a:t>
            </a:r>
            <a:endParaRPr lang="zh-CN" altLang="en-US" sz="2400" dirty="0"/>
          </a:p>
        </p:txBody>
      </p:sp>
      <p:sp>
        <p:nvSpPr>
          <p:cNvPr id="61" name="矩形 60"/>
          <p:cNvSpPr/>
          <p:nvPr/>
        </p:nvSpPr>
        <p:spPr>
          <a:xfrm>
            <a:off x="5702751" y="4125406"/>
            <a:ext cx="344774" cy="268386"/>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3202308" y="4514951"/>
            <a:ext cx="344774" cy="268386"/>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1075646" y="4488718"/>
            <a:ext cx="344774" cy="268386"/>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1649019" y="5319214"/>
            <a:ext cx="344774" cy="268386"/>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直接箭头连接符 68"/>
          <p:cNvCxnSpPr>
            <a:stCxn id="46" idx="2"/>
            <a:endCxn id="25" idx="0"/>
          </p:cNvCxnSpPr>
          <p:nvPr/>
        </p:nvCxnSpPr>
        <p:spPr>
          <a:xfrm>
            <a:off x="5038566" y="3357428"/>
            <a:ext cx="230473" cy="76797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25" idx="0"/>
            <a:endCxn id="47" idx="2"/>
          </p:cNvCxnSpPr>
          <p:nvPr/>
        </p:nvCxnSpPr>
        <p:spPr>
          <a:xfrm flipV="1">
            <a:off x="5269039" y="3357428"/>
            <a:ext cx="309174" cy="76797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11" idx="2"/>
            <a:endCxn id="16" idx="0"/>
          </p:cNvCxnSpPr>
          <p:nvPr/>
        </p:nvCxnSpPr>
        <p:spPr>
          <a:xfrm flipH="1">
            <a:off x="1581464" y="4638020"/>
            <a:ext cx="194872" cy="31403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41" idx="2"/>
            <a:endCxn id="45" idx="0"/>
          </p:cNvCxnSpPr>
          <p:nvPr/>
        </p:nvCxnSpPr>
        <p:spPr>
          <a:xfrm>
            <a:off x="7125879" y="2772048"/>
            <a:ext cx="0" cy="328299"/>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6953492" y="2067718"/>
            <a:ext cx="344774" cy="268386"/>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7509934" y="2067718"/>
            <a:ext cx="344774" cy="268386"/>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8066376" y="2067718"/>
            <a:ext cx="344774" cy="268386"/>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795834" y="575071"/>
            <a:ext cx="344605" cy="376578"/>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1232992" y="538708"/>
            <a:ext cx="944381" cy="461665"/>
          </a:xfrm>
          <a:prstGeom prst="rect">
            <a:avLst/>
          </a:prstGeom>
          <a:noFill/>
        </p:spPr>
        <p:txBody>
          <a:bodyPr wrap="square" rtlCol="0">
            <a:spAutoFit/>
          </a:bodyPr>
          <a:lstStyle/>
          <a:p>
            <a:r>
              <a:rPr lang="en-US" altLang="zh-CN" sz="2400" dirty="0" smtClean="0"/>
              <a:t>OS</a:t>
            </a:r>
            <a:endParaRPr lang="zh-CN" altLang="en-US" sz="2400" dirty="0"/>
          </a:p>
        </p:txBody>
      </p:sp>
      <p:sp>
        <p:nvSpPr>
          <p:cNvPr id="90" name="矩形 89"/>
          <p:cNvSpPr/>
          <p:nvPr/>
        </p:nvSpPr>
        <p:spPr>
          <a:xfrm>
            <a:off x="795834" y="1055425"/>
            <a:ext cx="344605" cy="37657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文本框 90"/>
          <p:cNvSpPr txBox="1"/>
          <p:nvPr/>
        </p:nvSpPr>
        <p:spPr>
          <a:xfrm>
            <a:off x="1232992" y="1019062"/>
            <a:ext cx="944381" cy="461665"/>
          </a:xfrm>
          <a:prstGeom prst="rect">
            <a:avLst/>
          </a:prstGeom>
          <a:noFill/>
        </p:spPr>
        <p:txBody>
          <a:bodyPr wrap="square" rtlCol="0">
            <a:spAutoFit/>
          </a:bodyPr>
          <a:lstStyle/>
          <a:p>
            <a:r>
              <a:rPr lang="en-US" altLang="zh-CN" sz="2400" dirty="0" smtClean="0"/>
              <a:t>App</a:t>
            </a:r>
            <a:endParaRPr lang="zh-CN" altLang="en-US" sz="2400" dirty="0"/>
          </a:p>
        </p:txBody>
      </p:sp>
      <p:sp>
        <p:nvSpPr>
          <p:cNvPr id="92" name="矩形 91"/>
          <p:cNvSpPr/>
          <p:nvPr/>
        </p:nvSpPr>
        <p:spPr>
          <a:xfrm>
            <a:off x="795834" y="1535150"/>
            <a:ext cx="344605" cy="376578"/>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文本框 92"/>
          <p:cNvSpPr txBox="1"/>
          <p:nvPr/>
        </p:nvSpPr>
        <p:spPr>
          <a:xfrm>
            <a:off x="1232992" y="1498787"/>
            <a:ext cx="944381" cy="461665"/>
          </a:xfrm>
          <a:prstGeom prst="rect">
            <a:avLst/>
          </a:prstGeom>
          <a:noFill/>
        </p:spPr>
        <p:txBody>
          <a:bodyPr wrap="square" rtlCol="0">
            <a:spAutoFit/>
          </a:bodyPr>
          <a:lstStyle/>
          <a:p>
            <a:r>
              <a:rPr lang="en-US" altLang="zh-CN" sz="2400" dirty="0" smtClean="0"/>
              <a:t>Logic</a:t>
            </a:r>
            <a:endParaRPr lang="zh-CN" altLang="en-US" sz="2400" dirty="0"/>
          </a:p>
        </p:txBody>
      </p:sp>
      <p:sp>
        <p:nvSpPr>
          <p:cNvPr id="96" name="矩形 95"/>
          <p:cNvSpPr/>
          <p:nvPr/>
        </p:nvSpPr>
        <p:spPr>
          <a:xfrm>
            <a:off x="2745065" y="1920415"/>
            <a:ext cx="423470" cy="162045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3284713" y="1920415"/>
            <a:ext cx="423470" cy="162045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3824361" y="1920415"/>
            <a:ext cx="423470" cy="162045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2784413" y="2278812"/>
            <a:ext cx="344774" cy="268386"/>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3324060" y="2278812"/>
            <a:ext cx="344774" cy="268386"/>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3863709" y="2295280"/>
            <a:ext cx="344774" cy="268386"/>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2784413" y="3089042"/>
            <a:ext cx="344774" cy="268386"/>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3324060" y="3089042"/>
            <a:ext cx="344774" cy="268386"/>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3863709" y="3105510"/>
            <a:ext cx="344774" cy="268386"/>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a:endCxn id="15" idx="0"/>
          </p:cNvCxnSpPr>
          <p:nvPr/>
        </p:nvCxnSpPr>
        <p:spPr>
          <a:xfrm flipH="1">
            <a:off x="3859967" y="3373896"/>
            <a:ext cx="187376" cy="105569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3880574" y="3646125"/>
            <a:ext cx="196750" cy="196750"/>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5062920" y="3646125"/>
            <a:ext cx="196750" cy="196750"/>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5318252" y="3646125"/>
            <a:ext cx="196750" cy="196750"/>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248212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100" y="0"/>
            <a:ext cx="9063482" cy="6858000"/>
          </a:xfrm>
          <a:prstGeom prst="rect">
            <a:avLst/>
          </a:prstGeom>
        </p:spPr>
      </p:pic>
    </p:spTree>
    <p:extLst>
      <p:ext uri="{BB962C8B-B14F-4D97-AF65-F5344CB8AC3E}">
        <p14:creationId xmlns:p14="http://schemas.microsoft.com/office/powerpoint/2010/main" val="19729290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VM mapping</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Create a process</a:t>
            </a:r>
          </a:p>
          <a:p>
            <a:pPr marL="457200" lvl="1" indent="0">
              <a:buNone/>
            </a:pPr>
            <a:r>
              <a:rPr lang="en-US" dirty="0" err="1" smtClean="0"/>
              <a:t>Inituvm</a:t>
            </a:r>
            <a:r>
              <a:rPr lang="en-US" dirty="0" smtClean="0"/>
              <a:t> : initialized user VM</a:t>
            </a:r>
          </a:p>
          <a:p>
            <a:pPr marL="457200" lvl="1" indent="0">
              <a:buNone/>
            </a:pPr>
            <a:r>
              <a:rPr lang="en-US" dirty="0" err="1" smtClean="0"/>
              <a:t>Loaduvm</a:t>
            </a:r>
            <a:r>
              <a:rPr lang="en-US" dirty="0" smtClean="0"/>
              <a:t>: load program segment</a:t>
            </a:r>
          </a:p>
          <a:p>
            <a:pPr marL="0" indent="0">
              <a:buNone/>
            </a:pPr>
            <a:r>
              <a:rPr lang="en-US" dirty="0" smtClean="0"/>
              <a:t>Context switch</a:t>
            </a:r>
          </a:p>
          <a:p>
            <a:pPr marL="457200" lvl="1" indent="0">
              <a:buNone/>
            </a:pPr>
            <a:r>
              <a:rPr lang="en-US" dirty="0" err="1" smtClean="0"/>
              <a:t>switchuvm</a:t>
            </a:r>
            <a:endParaRPr lang="en-US" dirty="0" smtClean="0"/>
          </a:p>
          <a:p>
            <a:pPr marL="0" indent="0">
              <a:buNone/>
            </a:pPr>
            <a:r>
              <a:rPr lang="en-US" dirty="0" smtClean="0"/>
              <a:t>Grow/shrink/free VM</a:t>
            </a:r>
          </a:p>
          <a:p>
            <a:pPr marL="457200" lvl="1" indent="0">
              <a:buNone/>
            </a:pPr>
            <a:r>
              <a:rPr lang="en-US" dirty="0" err="1" smtClean="0"/>
              <a:t>allocuvm</a:t>
            </a:r>
            <a:endParaRPr lang="en-US" dirty="0" smtClean="0"/>
          </a:p>
          <a:p>
            <a:pPr marL="457200" lvl="1" indent="0">
              <a:buNone/>
            </a:pPr>
            <a:r>
              <a:rPr lang="en-US" dirty="0" err="1" smtClean="0"/>
              <a:t>deallocuvm</a:t>
            </a:r>
            <a:endParaRPr lang="en-US" dirty="0" smtClean="0"/>
          </a:p>
          <a:p>
            <a:pPr marL="457200" lvl="1" indent="0">
              <a:buNone/>
            </a:pPr>
            <a:r>
              <a:rPr lang="en-US" dirty="0" err="1" smtClean="0"/>
              <a:t>Freeuvm</a:t>
            </a:r>
            <a:endParaRPr lang="en-US" dirty="0" smtClean="0"/>
          </a:p>
          <a:p>
            <a:pPr marL="0" indent="0">
              <a:buNone/>
            </a:pPr>
            <a:r>
              <a:rPr lang="en-US" dirty="0" smtClean="0"/>
              <a:t>Fork</a:t>
            </a:r>
          </a:p>
          <a:p>
            <a:pPr marL="457200" lvl="1" indent="0">
              <a:buNone/>
            </a:pPr>
            <a:r>
              <a:rPr lang="en-US" dirty="0" err="1" smtClean="0"/>
              <a:t>copyuvm</a:t>
            </a:r>
            <a:endParaRPr lang="en-US" dirty="0"/>
          </a:p>
        </p:txBody>
      </p:sp>
    </p:spTree>
    <p:extLst>
      <p:ext uri="{BB962C8B-B14F-4D97-AF65-F5344CB8AC3E}">
        <p14:creationId xmlns:p14="http://schemas.microsoft.com/office/powerpoint/2010/main" val="27643274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3200" y="1181100"/>
            <a:ext cx="8724900" cy="4495800"/>
          </a:xfrm>
          <a:prstGeom prst="rect">
            <a:avLst/>
          </a:prstGeom>
        </p:spPr>
      </p:pic>
    </p:spTree>
    <p:extLst>
      <p:ext uri="{BB962C8B-B14F-4D97-AF65-F5344CB8AC3E}">
        <p14:creationId xmlns:p14="http://schemas.microsoft.com/office/powerpoint/2010/main" val="3095522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35000" y="723900"/>
            <a:ext cx="7861300" cy="5397500"/>
          </a:xfrm>
          <a:prstGeom prst="rect">
            <a:avLst/>
          </a:prstGeom>
        </p:spPr>
      </p:pic>
    </p:spTree>
    <p:extLst>
      <p:ext uri="{BB962C8B-B14F-4D97-AF65-F5344CB8AC3E}">
        <p14:creationId xmlns:p14="http://schemas.microsoft.com/office/powerpoint/2010/main" val="41578218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屏幕快照 2012-03-06 上午9.28.20.png"/>
          <p:cNvPicPr>
            <a:picLocks noChangeAspect="1"/>
          </p:cNvPicPr>
          <p:nvPr/>
        </p:nvPicPr>
        <p:blipFill rotWithShape="1">
          <a:blip r:embed="rId2">
            <a:extLst>
              <a:ext uri="{28A0092B-C50C-407E-A947-70E740481C1C}">
                <a14:useLocalDpi xmlns:a14="http://schemas.microsoft.com/office/drawing/2010/main" val="0"/>
              </a:ext>
            </a:extLst>
          </a:blip>
          <a:srcRect b="49697"/>
          <a:stretch/>
        </p:blipFill>
        <p:spPr>
          <a:xfrm>
            <a:off x="442653" y="1737360"/>
            <a:ext cx="8435662" cy="3449782"/>
          </a:xfrm>
          <a:prstGeom prst="rect">
            <a:avLst/>
          </a:prstGeom>
        </p:spPr>
      </p:pic>
    </p:spTree>
    <p:extLst>
      <p:ext uri="{BB962C8B-B14F-4D97-AF65-F5344CB8AC3E}">
        <p14:creationId xmlns:p14="http://schemas.microsoft.com/office/powerpoint/2010/main" val="27942184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屏幕快照 2012-03-06 上午9.28.3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8800"/>
            <a:ext cx="9144000" cy="5736298"/>
          </a:xfrm>
          <a:prstGeom prst="rect">
            <a:avLst/>
          </a:prstGeom>
        </p:spPr>
      </p:pic>
    </p:spTree>
    <p:extLst>
      <p:ext uri="{BB962C8B-B14F-4D97-AF65-F5344CB8AC3E}">
        <p14:creationId xmlns:p14="http://schemas.microsoft.com/office/powerpoint/2010/main" val="302661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屏幕快照 2012-03-06 上午9.28.4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8300"/>
            <a:ext cx="9144000" cy="6099637"/>
          </a:xfrm>
          <a:prstGeom prst="rect">
            <a:avLst/>
          </a:prstGeom>
        </p:spPr>
      </p:pic>
    </p:spTree>
    <p:extLst>
      <p:ext uri="{BB962C8B-B14F-4D97-AF65-F5344CB8AC3E}">
        <p14:creationId xmlns:p14="http://schemas.microsoft.com/office/powerpoint/2010/main" val="10411057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屏幕快照 2012-03-06 上午9.28.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0" y="0"/>
            <a:ext cx="8327571" cy="6858000"/>
          </a:xfrm>
          <a:prstGeom prst="rect">
            <a:avLst/>
          </a:prstGeom>
        </p:spPr>
      </p:pic>
    </p:spTree>
    <p:extLst>
      <p:ext uri="{BB962C8B-B14F-4D97-AF65-F5344CB8AC3E}">
        <p14:creationId xmlns:p14="http://schemas.microsoft.com/office/powerpoint/2010/main" val="16798590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屏幕快照 2012-03-06 上午9.29.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00" y="952500"/>
            <a:ext cx="7658100" cy="4940300"/>
          </a:xfrm>
          <a:prstGeom prst="rect">
            <a:avLst/>
          </a:prstGeom>
        </p:spPr>
      </p:pic>
    </p:spTree>
    <p:extLst>
      <p:ext uri="{BB962C8B-B14F-4D97-AF65-F5344CB8AC3E}">
        <p14:creationId xmlns:p14="http://schemas.microsoft.com/office/powerpoint/2010/main" val="5832023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屏幕快照 2012-03-06 上午9.29.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0"/>
            <a:ext cx="7674940" cy="6858000"/>
          </a:xfrm>
          <a:prstGeom prst="rect">
            <a:avLst/>
          </a:prstGeom>
        </p:spPr>
      </p:pic>
    </p:spTree>
    <p:extLst>
      <p:ext uri="{BB962C8B-B14F-4D97-AF65-F5344CB8AC3E}">
        <p14:creationId xmlns:p14="http://schemas.microsoft.com/office/powerpoint/2010/main" val="38022148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defRPr/>
            </a:pPr>
            <a:r>
              <a:rPr lang="en-US" dirty="0" smtClean="0"/>
              <a:t>Virtual Memory</a:t>
            </a:r>
            <a:endParaRPr lang="en-US" dirty="0"/>
          </a:p>
        </p:txBody>
      </p:sp>
      <p:sp>
        <p:nvSpPr>
          <p:cNvPr id="5" name="Text Placeholder 4"/>
          <p:cNvSpPr>
            <a:spLocks noGrp="1"/>
          </p:cNvSpPr>
          <p:nvPr>
            <p:ph type="body" idx="1"/>
          </p:nvPr>
        </p:nvSpPr>
        <p:spPr/>
        <p:txBody>
          <a:bodyPr/>
          <a:lstStyle/>
          <a:p>
            <a:pPr eaLnBrk="1" hangingPunct="1"/>
            <a:endParaRPr lang="zh-CN" altLang="zh-CN" smtClean="0">
              <a:solidFill>
                <a:srgbClr val="898989"/>
              </a:solidFill>
              <a:latin typeface="Arial" pitchFamily="34" charset="0"/>
              <a:ea typeface="ＭＳ Ｐゴシック" pitchFamily="34" charset="-128"/>
            </a:endParaRPr>
          </a:p>
        </p:txBody>
      </p:sp>
    </p:spTree>
    <p:extLst>
      <p:ext uri="{BB962C8B-B14F-4D97-AF65-F5344CB8AC3E}">
        <p14:creationId xmlns:p14="http://schemas.microsoft.com/office/powerpoint/2010/main" val="35914256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屏幕快照 2012-03-06 上午9.29.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74" y="194132"/>
            <a:ext cx="6489700" cy="3479800"/>
          </a:xfrm>
          <a:prstGeom prst="rect">
            <a:avLst/>
          </a:prstGeom>
        </p:spPr>
      </p:pic>
    </p:spTree>
    <p:extLst>
      <p:ext uri="{BB962C8B-B14F-4D97-AF65-F5344CB8AC3E}">
        <p14:creationId xmlns:p14="http://schemas.microsoft.com/office/powerpoint/2010/main" val="2241922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fld id="{698C51AF-800F-4C6C-953B-0477C2D21077}" type="slidenum">
              <a:rPr lang="zh-CN" altLang="en-US" sz="1400" b="0" smtClean="0">
                <a:latin typeface="Times New Roman" pitchFamily="18" charset="0"/>
              </a:rPr>
              <a:pPr/>
              <a:t>5</a:t>
            </a:fld>
            <a:endParaRPr lang="en-US" altLang="zh-CN" sz="1400" b="0" smtClean="0">
              <a:latin typeface="Times New Roman" pitchFamily="18" charset="0"/>
            </a:endParaRPr>
          </a:p>
        </p:txBody>
      </p:sp>
      <p:sp>
        <p:nvSpPr>
          <p:cNvPr id="20483" name="Rectangle 2"/>
          <p:cNvSpPr>
            <a:spLocks noGrp="1" noChangeArrowheads="1"/>
          </p:cNvSpPr>
          <p:nvPr>
            <p:ph type="title"/>
          </p:nvPr>
        </p:nvSpPr>
        <p:spPr/>
        <p:txBody>
          <a:bodyPr>
            <a:normAutofit fontScale="90000"/>
          </a:bodyPr>
          <a:lstStyle/>
          <a:p>
            <a:r>
              <a:rPr lang="en-US" altLang="zh-CN" dirty="0" smtClean="0">
                <a:ea typeface="宋体" pitchFamily="2" charset="-122"/>
              </a:rPr>
              <a:t>Recap: Integrating Caches and VM</a:t>
            </a:r>
          </a:p>
        </p:txBody>
      </p:sp>
      <p:grpSp>
        <p:nvGrpSpPr>
          <p:cNvPr id="20484" name="Group 31"/>
          <p:cNvGrpSpPr>
            <a:grpSpLocks/>
          </p:cNvGrpSpPr>
          <p:nvPr/>
        </p:nvGrpSpPr>
        <p:grpSpPr bwMode="auto">
          <a:xfrm>
            <a:off x="638175" y="2759075"/>
            <a:ext cx="7772400" cy="1785938"/>
            <a:chOff x="656" y="1200"/>
            <a:chExt cx="4132" cy="956"/>
          </a:xfrm>
        </p:grpSpPr>
        <p:sp>
          <p:nvSpPr>
            <p:cNvPr id="20485" name="Line 5"/>
            <p:cNvSpPr>
              <a:spLocks noChangeShapeType="1"/>
            </p:cNvSpPr>
            <p:nvPr/>
          </p:nvSpPr>
          <p:spPr bwMode="auto">
            <a:xfrm>
              <a:off x="676" y="1272"/>
              <a:ext cx="624"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486" name="Line 6"/>
            <p:cNvSpPr>
              <a:spLocks noChangeShapeType="1"/>
            </p:cNvSpPr>
            <p:nvPr/>
          </p:nvSpPr>
          <p:spPr bwMode="auto">
            <a:xfrm>
              <a:off x="1304" y="1276"/>
              <a:ext cx="0" cy="59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487" name="Line 7"/>
            <p:cNvSpPr>
              <a:spLocks noChangeShapeType="1"/>
            </p:cNvSpPr>
            <p:nvPr/>
          </p:nvSpPr>
          <p:spPr bwMode="auto">
            <a:xfrm flipH="1">
              <a:off x="656" y="1888"/>
              <a:ext cx="648"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488" name="Rectangle 8"/>
            <p:cNvSpPr>
              <a:spLocks noChangeArrowheads="1"/>
            </p:cNvSpPr>
            <p:nvPr/>
          </p:nvSpPr>
          <p:spPr bwMode="auto">
            <a:xfrm>
              <a:off x="808" y="1504"/>
              <a:ext cx="324" cy="1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nSpc>
                  <a:spcPct val="85000"/>
                </a:lnSpc>
              </a:pPr>
              <a:r>
                <a:rPr lang="en-US" altLang="zh-CN" sz="1800" b="0">
                  <a:latin typeface="Helvetica" pitchFamily="34" charset="0"/>
                </a:rPr>
                <a:t>CPU</a:t>
              </a:r>
            </a:p>
          </p:txBody>
        </p:sp>
        <p:sp>
          <p:nvSpPr>
            <p:cNvPr id="20489" name="Rectangle 9"/>
            <p:cNvSpPr>
              <a:spLocks noChangeArrowheads="1"/>
            </p:cNvSpPr>
            <p:nvPr/>
          </p:nvSpPr>
          <p:spPr bwMode="auto">
            <a:xfrm>
              <a:off x="1716" y="1292"/>
              <a:ext cx="680" cy="576"/>
            </a:xfrm>
            <a:prstGeom prst="rect">
              <a:avLst/>
            </a:prstGeom>
            <a:solidFill>
              <a:srgbClr val="CCFFCC"/>
            </a:solidFill>
            <a:ln w="12700">
              <a:solidFill>
                <a:schemeClr val="tx1"/>
              </a:solidFill>
              <a:miter lim="800000"/>
              <a:headEnd/>
              <a:tailEnd/>
            </a:ln>
          </p:spPr>
          <p:txBody>
            <a:bodyPr wrap="none" lIns="90487" tIns="44450" rIns="90487" bIns="44450" anchor="ctr"/>
            <a:lstStyle/>
            <a:p>
              <a:pPr algn="ctr"/>
              <a:r>
                <a:rPr lang="en-US" altLang="zh-CN" sz="1800" b="0">
                  <a:latin typeface="Helvetica" pitchFamily="34" charset="0"/>
                </a:rPr>
                <a:t>Trans-</a:t>
              </a:r>
            </a:p>
            <a:p>
              <a:pPr algn="ctr"/>
              <a:r>
                <a:rPr lang="en-US" altLang="zh-CN" sz="1800" b="0">
                  <a:latin typeface="Helvetica" pitchFamily="34" charset="0"/>
                </a:rPr>
                <a:t>lation</a:t>
              </a:r>
            </a:p>
          </p:txBody>
        </p:sp>
        <p:sp>
          <p:nvSpPr>
            <p:cNvPr id="20490" name="Rectangle 10"/>
            <p:cNvSpPr>
              <a:spLocks noChangeArrowheads="1"/>
            </p:cNvSpPr>
            <p:nvPr/>
          </p:nvSpPr>
          <p:spPr bwMode="auto">
            <a:xfrm>
              <a:off x="2868" y="1292"/>
              <a:ext cx="680" cy="576"/>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r>
                <a:rPr lang="en-US" altLang="zh-CN" sz="1800" b="0">
                  <a:latin typeface="Helvetica" pitchFamily="34" charset="0"/>
                </a:rPr>
                <a:t>Cache</a:t>
              </a:r>
            </a:p>
          </p:txBody>
        </p:sp>
        <p:sp>
          <p:nvSpPr>
            <p:cNvPr id="20491" name="Rectangle 11"/>
            <p:cNvSpPr>
              <a:spLocks noChangeArrowheads="1"/>
            </p:cNvSpPr>
            <p:nvPr/>
          </p:nvSpPr>
          <p:spPr bwMode="auto">
            <a:xfrm>
              <a:off x="4108" y="1300"/>
              <a:ext cx="680" cy="576"/>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r>
                <a:rPr lang="en-US" altLang="zh-CN" sz="1800" b="0">
                  <a:latin typeface="Helvetica" pitchFamily="34" charset="0"/>
                </a:rPr>
                <a:t>Main</a:t>
              </a:r>
            </a:p>
            <a:p>
              <a:pPr algn="ctr"/>
              <a:r>
                <a:rPr lang="en-US" altLang="zh-CN" sz="1800" b="0">
                  <a:latin typeface="Helvetica" pitchFamily="34" charset="0"/>
                </a:rPr>
                <a:t>Memory</a:t>
              </a:r>
            </a:p>
          </p:txBody>
        </p:sp>
        <p:sp>
          <p:nvSpPr>
            <p:cNvPr id="20492" name="Line 12"/>
            <p:cNvSpPr>
              <a:spLocks noChangeShapeType="1"/>
            </p:cNvSpPr>
            <p:nvPr/>
          </p:nvSpPr>
          <p:spPr bwMode="auto">
            <a:xfrm>
              <a:off x="1308" y="1384"/>
              <a:ext cx="40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493" name="Line 13"/>
            <p:cNvSpPr>
              <a:spLocks noChangeShapeType="1"/>
            </p:cNvSpPr>
            <p:nvPr/>
          </p:nvSpPr>
          <p:spPr bwMode="auto">
            <a:xfrm>
              <a:off x="2388" y="1384"/>
              <a:ext cx="472"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494" name="Line 14"/>
            <p:cNvSpPr>
              <a:spLocks noChangeShapeType="1"/>
            </p:cNvSpPr>
            <p:nvPr/>
          </p:nvSpPr>
          <p:spPr bwMode="auto">
            <a:xfrm>
              <a:off x="3548" y="1368"/>
              <a:ext cx="552"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495" name="Line 15"/>
            <p:cNvSpPr>
              <a:spLocks noChangeShapeType="1"/>
            </p:cNvSpPr>
            <p:nvPr/>
          </p:nvSpPr>
          <p:spPr bwMode="auto">
            <a:xfrm flipH="1">
              <a:off x="3976" y="1776"/>
              <a:ext cx="128"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496" name="Line 16"/>
            <p:cNvSpPr>
              <a:spLocks noChangeShapeType="1"/>
            </p:cNvSpPr>
            <p:nvPr/>
          </p:nvSpPr>
          <p:spPr bwMode="auto">
            <a:xfrm>
              <a:off x="3976" y="1780"/>
              <a:ext cx="0" cy="36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497" name="Line 17"/>
            <p:cNvSpPr>
              <a:spLocks noChangeShapeType="1"/>
            </p:cNvSpPr>
            <p:nvPr/>
          </p:nvSpPr>
          <p:spPr bwMode="auto">
            <a:xfrm flipH="1">
              <a:off x="1464" y="2152"/>
              <a:ext cx="2512"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498" name="Line 18"/>
            <p:cNvSpPr>
              <a:spLocks noChangeShapeType="1"/>
            </p:cNvSpPr>
            <p:nvPr/>
          </p:nvSpPr>
          <p:spPr bwMode="auto">
            <a:xfrm flipV="1">
              <a:off x="1464" y="1816"/>
              <a:ext cx="0" cy="33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499" name="Line 19"/>
            <p:cNvSpPr>
              <a:spLocks noChangeShapeType="1"/>
            </p:cNvSpPr>
            <p:nvPr/>
          </p:nvSpPr>
          <p:spPr bwMode="auto">
            <a:xfrm flipH="1">
              <a:off x="1304" y="1816"/>
              <a:ext cx="16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500" name="Line 20"/>
            <p:cNvSpPr>
              <a:spLocks noChangeShapeType="1"/>
            </p:cNvSpPr>
            <p:nvPr/>
          </p:nvSpPr>
          <p:spPr bwMode="auto">
            <a:xfrm flipV="1">
              <a:off x="3712" y="1792"/>
              <a:ext cx="0" cy="3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501" name="Line 21"/>
            <p:cNvSpPr>
              <a:spLocks noChangeShapeType="1"/>
            </p:cNvSpPr>
            <p:nvPr/>
          </p:nvSpPr>
          <p:spPr bwMode="auto">
            <a:xfrm flipH="1">
              <a:off x="3552" y="1792"/>
              <a:ext cx="16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502" name="Line 22"/>
            <p:cNvSpPr>
              <a:spLocks noChangeShapeType="1"/>
            </p:cNvSpPr>
            <p:nvPr/>
          </p:nvSpPr>
          <p:spPr bwMode="auto">
            <a:xfrm flipH="1">
              <a:off x="2712" y="1776"/>
              <a:ext cx="152"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503" name="Line 23"/>
            <p:cNvSpPr>
              <a:spLocks noChangeShapeType="1"/>
            </p:cNvSpPr>
            <p:nvPr/>
          </p:nvSpPr>
          <p:spPr bwMode="auto">
            <a:xfrm>
              <a:off x="2712" y="1780"/>
              <a:ext cx="0" cy="368"/>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504" name="Oval 24"/>
            <p:cNvSpPr>
              <a:spLocks noChangeArrowheads="1"/>
            </p:cNvSpPr>
            <p:nvPr/>
          </p:nvSpPr>
          <p:spPr bwMode="auto">
            <a:xfrm>
              <a:off x="3708" y="2124"/>
              <a:ext cx="24" cy="32"/>
            </a:xfrm>
            <a:prstGeom prst="ellipse">
              <a:avLst/>
            </a:prstGeom>
            <a:solidFill>
              <a:schemeClr val="accent1"/>
            </a:solidFill>
            <a:ln w="12700">
              <a:solidFill>
                <a:schemeClr val="tx1"/>
              </a:solidFill>
              <a:round/>
              <a:headEnd/>
              <a:tailEnd/>
            </a:ln>
          </p:spPr>
          <p:txBody>
            <a:bodyPr wrap="none" anchor="ctr"/>
            <a:lstStyle/>
            <a:p>
              <a:endParaRPr lang="zh-CN" altLang="en-US"/>
            </a:p>
          </p:txBody>
        </p:sp>
        <p:sp>
          <p:nvSpPr>
            <p:cNvPr id="20505" name="Rectangle 25"/>
            <p:cNvSpPr>
              <a:spLocks noChangeArrowheads="1"/>
            </p:cNvSpPr>
            <p:nvPr/>
          </p:nvSpPr>
          <p:spPr bwMode="auto">
            <a:xfrm>
              <a:off x="1384" y="1216"/>
              <a:ext cx="229" cy="1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nSpc>
                  <a:spcPct val="85000"/>
                </a:lnSpc>
              </a:pPr>
              <a:r>
                <a:rPr lang="en-US" altLang="zh-CN" sz="1800" b="0">
                  <a:latin typeface="Helvetica" pitchFamily="34" charset="0"/>
                </a:rPr>
                <a:t>VA</a:t>
              </a:r>
            </a:p>
          </p:txBody>
        </p:sp>
        <p:sp>
          <p:nvSpPr>
            <p:cNvPr id="20506" name="Rectangle 26"/>
            <p:cNvSpPr>
              <a:spLocks noChangeArrowheads="1"/>
            </p:cNvSpPr>
            <p:nvPr/>
          </p:nvSpPr>
          <p:spPr bwMode="auto">
            <a:xfrm>
              <a:off x="2408" y="1216"/>
              <a:ext cx="230" cy="1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nSpc>
                  <a:spcPct val="85000"/>
                </a:lnSpc>
              </a:pPr>
              <a:r>
                <a:rPr lang="en-US" altLang="zh-CN" sz="1800" b="0">
                  <a:latin typeface="Helvetica" pitchFamily="34" charset="0"/>
                </a:rPr>
                <a:t>PA</a:t>
              </a:r>
            </a:p>
          </p:txBody>
        </p:sp>
        <p:sp>
          <p:nvSpPr>
            <p:cNvPr id="20507" name="Rectangle 27"/>
            <p:cNvSpPr>
              <a:spLocks noChangeArrowheads="1"/>
            </p:cNvSpPr>
            <p:nvPr/>
          </p:nvSpPr>
          <p:spPr bwMode="auto">
            <a:xfrm>
              <a:off x="3584" y="1200"/>
              <a:ext cx="317" cy="1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nSpc>
                  <a:spcPct val="85000"/>
                </a:lnSpc>
              </a:pPr>
              <a:r>
                <a:rPr lang="en-US" altLang="zh-CN" sz="1800" b="0">
                  <a:latin typeface="Helvetica" pitchFamily="34" charset="0"/>
                </a:rPr>
                <a:t>miss</a:t>
              </a:r>
            </a:p>
          </p:txBody>
        </p:sp>
        <p:sp>
          <p:nvSpPr>
            <p:cNvPr id="20508" name="Rectangle 28"/>
            <p:cNvSpPr>
              <a:spLocks noChangeArrowheads="1"/>
            </p:cNvSpPr>
            <p:nvPr/>
          </p:nvSpPr>
          <p:spPr bwMode="auto">
            <a:xfrm>
              <a:off x="2456" y="1824"/>
              <a:ext cx="196" cy="1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nSpc>
                  <a:spcPct val="85000"/>
                </a:lnSpc>
              </a:pPr>
              <a:r>
                <a:rPr lang="en-US" altLang="zh-CN" sz="1800" b="0">
                  <a:latin typeface="Helvetica" pitchFamily="34" charset="0"/>
                </a:rPr>
                <a:t>hit</a:t>
              </a:r>
            </a:p>
          </p:txBody>
        </p:sp>
        <p:sp>
          <p:nvSpPr>
            <p:cNvPr id="20509" name="Rectangle 29"/>
            <p:cNvSpPr>
              <a:spLocks noChangeArrowheads="1"/>
            </p:cNvSpPr>
            <p:nvPr/>
          </p:nvSpPr>
          <p:spPr bwMode="auto">
            <a:xfrm>
              <a:off x="1864" y="2000"/>
              <a:ext cx="304" cy="1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nSpc>
                  <a:spcPct val="85000"/>
                </a:lnSpc>
              </a:pPr>
              <a:r>
                <a:rPr lang="en-US" altLang="zh-CN" sz="1800" b="0">
                  <a:latin typeface="Helvetica" pitchFamily="34" charset="0"/>
                </a:rPr>
                <a:t>data</a:t>
              </a:r>
            </a:p>
          </p:txBody>
        </p:sp>
        <p:sp>
          <p:nvSpPr>
            <p:cNvPr id="20510" name="Line 30"/>
            <p:cNvSpPr>
              <a:spLocks noChangeShapeType="1"/>
            </p:cNvSpPr>
            <p:nvPr/>
          </p:nvSpPr>
          <p:spPr bwMode="auto">
            <a:xfrm flipV="1">
              <a:off x="672" y="1264"/>
              <a:ext cx="0" cy="62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pSp>
    </p:spTree>
    <p:extLst>
      <p:ext uri="{BB962C8B-B14F-4D97-AF65-F5344CB8AC3E}">
        <p14:creationId xmlns:p14="http://schemas.microsoft.com/office/powerpoint/2010/main" val="1996922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fld id="{234070CB-673D-4B73-9EFB-D93BC07E4C79}" type="slidenum">
              <a:rPr lang="zh-CN" altLang="en-US" sz="1400" b="0" smtClean="0">
                <a:latin typeface="Times New Roman" pitchFamily="18" charset="0"/>
              </a:rPr>
              <a:pPr/>
              <a:t>6</a:t>
            </a:fld>
            <a:endParaRPr lang="en-US" altLang="zh-CN" sz="1400" b="0" smtClean="0">
              <a:latin typeface="Times New Roman" pitchFamily="18" charset="0"/>
            </a:endParaRPr>
          </a:p>
        </p:txBody>
      </p:sp>
      <p:sp>
        <p:nvSpPr>
          <p:cNvPr id="4" name="Rectangle 79"/>
          <p:cNvSpPr>
            <a:spLocks noChangeArrowheads="1"/>
          </p:cNvSpPr>
          <p:nvPr/>
        </p:nvSpPr>
        <p:spPr bwMode="auto">
          <a:xfrm>
            <a:off x="690563" y="2346325"/>
            <a:ext cx="3646487" cy="2438400"/>
          </a:xfrm>
          <a:prstGeom prst="rect">
            <a:avLst/>
          </a:prstGeom>
          <a:solidFill>
            <a:srgbClr val="FFFFCC"/>
          </a:solidFill>
          <a:ln w="12700" cap="flat" cmpd="sng" algn="ctr">
            <a:noFill/>
            <a:prstDash val="dash"/>
            <a:miter lim="800000"/>
            <a:headEnd type="none" w="med" len="med"/>
            <a:tailEnd type="none" w="med" len="med"/>
          </a:ln>
          <a:effectLst/>
        </p:spPr>
        <p:txBody>
          <a:bodyPr wrap="none" anchor="ctr"/>
          <a:lstStyle/>
          <a:p>
            <a:pPr>
              <a:defRPr/>
            </a:pPr>
            <a:endParaRPr lang="en-US" dirty="0">
              <a:latin typeface="+mn-lt"/>
            </a:endParaRPr>
          </a:p>
        </p:txBody>
      </p:sp>
      <p:sp>
        <p:nvSpPr>
          <p:cNvPr id="23556" name="Rectangle 66"/>
          <p:cNvSpPr>
            <a:spLocks noChangeArrowheads="1"/>
          </p:cNvSpPr>
          <p:nvPr/>
        </p:nvSpPr>
        <p:spPr bwMode="auto">
          <a:xfrm>
            <a:off x="2378075" y="3535363"/>
            <a:ext cx="404813" cy="287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nSpc>
                <a:spcPct val="85000"/>
              </a:lnSpc>
            </a:pPr>
            <a:r>
              <a:rPr lang="en-US" altLang="zh-CN" sz="1800">
                <a:latin typeface="Courier New" pitchFamily="49" charset="0"/>
                <a:cs typeface="Courier New" pitchFamily="49" charset="0"/>
              </a:rPr>
              <a:t>VA</a:t>
            </a:r>
          </a:p>
        </p:txBody>
      </p:sp>
      <p:sp>
        <p:nvSpPr>
          <p:cNvPr id="6" name="Rectangle 67"/>
          <p:cNvSpPr>
            <a:spLocks noChangeArrowheads="1"/>
          </p:cNvSpPr>
          <p:nvPr/>
        </p:nvSpPr>
        <p:spPr bwMode="auto">
          <a:xfrm>
            <a:off x="892175" y="3306763"/>
            <a:ext cx="1230313" cy="457200"/>
          </a:xfrm>
          <a:prstGeom prst="rect">
            <a:avLst/>
          </a:prstGeom>
          <a:solidFill>
            <a:srgbClr val="F6D2D2"/>
          </a:solidFill>
          <a:ln w="12700">
            <a:solidFill>
              <a:schemeClr val="tx1"/>
            </a:solidFill>
            <a:miter lim="800000"/>
            <a:headEnd/>
            <a:tailEnd/>
          </a:ln>
          <a:effectLst/>
        </p:spPr>
        <p:txBody>
          <a:bodyPr wrap="none" anchor="ctr"/>
          <a:lstStyle/>
          <a:p>
            <a:pPr algn="ctr">
              <a:defRPr/>
            </a:pPr>
            <a:r>
              <a:rPr lang="en-US" sz="1800" b="0" dirty="0">
                <a:latin typeface="+mn-lt"/>
              </a:rPr>
              <a:t>CPU</a:t>
            </a:r>
          </a:p>
        </p:txBody>
      </p:sp>
      <p:sp>
        <p:nvSpPr>
          <p:cNvPr id="7" name="Rectangle 68"/>
          <p:cNvSpPr>
            <a:spLocks noChangeArrowheads="1"/>
          </p:cNvSpPr>
          <p:nvPr/>
        </p:nvSpPr>
        <p:spPr bwMode="auto">
          <a:xfrm>
            <a:off x="3130550" y="2544763"/>
            <a:ext cx="1022350" cy="2119312"/>
          </a:xfrm>
          <a:prstGeom prst="rect">
            <a:avLst/>
          </a:prstGeom>
          <a:solidFill>
            <a:srgbClr val="DBF2DA"/>
          </a:solidFill>
          <a:ln w="12700">
            <a:solidFill>
              <a:schemeClr val="tx1"/>
            </a:solidFill>
            <a:miter lim="800000"/>
            <a:headEnd/>
            <a:tailEnd/>
          </a:ln>
          <a:effectLst/>
        </p:spPr>
        <p:txBody>
          <a:bodyPr wrap="none" anchor="ctr"/>
          <a:lstStyle/>
          <a:p>
            <a:pPr algn="ctr">
              <a:defRPr/>
            </a:pPr>
            <a:r>
              <a:rPr lang="en-US" sz="1800" b="0" dirty="0">
                <a:latin typeface="+mn-lt"/>
              </a:rPr>
              <a:t>MMU</a:t>
            </a:r>
          </a:p>
        </p:txBody>
      </p:sp>
      <p:sp>
        <p:nvSpPr>
          <p:cNvPr id="8" name="Rectangle 69"/>
          <p:cNvSpPr>
            <a:spLocks noChangeArrowheads="1"/>
          </p:cNvSpPr>
          <p:nvPr/>
        </p:nvSpPr>
        <p:spPr bwMode="auto">
          <a:xfrm>
            <a:off x="5311775" y="2544763"/>
            <a:ext cx="925513" cy="2119312"/>
          </a:xfrm>
          <a:prstGeom prst="rect">
            <a:avLst/>
          </a:prstGeom>
          <a:solidFill>
            <a:srgbClr val="F5F5F5"/>
          </a:solidFill>
          <a:ln w="12700">
            <a:solidFill>
              <a:schemeClr val="tx1"/>
            </a:solidFill>
            <a:miter lim="800000"/>
            <a:headEnd/>
            <a:tailEnd/>
          </a:ln>
          <a:effectLst/>
        </p:spPr>
        <p:txBody>
          <a:bodyPr wrap="none" anchor="ctr"/>
          <a:lstStyle/>
          <a:p>
            <a:pPr>
              <a:defRPr/>
            </a:pPr>
            <a:endParaRPr lang="en-US" sz="1600" b="0">
              <a:latin typeface="+mn-lt"/>
            </a:endParaRPr>
          </a:p>
        </p:txBody>
      </p:sp>
      <p:sp>
        <p:nvSpPr>
          <p:cNvPr id="9" name="Line 70"/>
          <p:cNvSpPr>
            <a:spLocks noChangeShapeType="1"/>
          </p:cNvSpPr>
          <p:nvPr/>
        </p:nvSpPr>
        <p:spPr bwMode="auto">
          <a:xfrm flipV="1">
            <a:off x="2122488" y="3535363"/>
            <a:ext cx="1001712" cy="0"/>
          </a:xfrm>
          <a:prstGeom prst="line">
            <a:avLst/>
          </a:prstGeom>
          <a:noFill/>
          <a:ln w="12700">
            <a:solidFill>
              <a:srgbClr val="FF0000"/>
            </a:solidFill>
            <a:round/>
            <a:headEnd/>
            <a:tailEnd type="triangle" w="med" len="med"/>
          </a:ln>
          <a:effectLst/>
        </p:spPr>
        <p:txBody>
          <a:bodyPr wrap="none" anchor="ctr"/>
          <a:lstStyle/>
          <a:p>
            <a:pPr>
              <a:defRPr/>
            </a:pPr>
            <a:endParaRPr lang="en-US">
              <a:latin typeface="+mn-lt"/>
            </a:endParaRPr>
          </a:p>
        </p:txBody>
      </p:sp>
      <p:sp>
        <p:nvSpPr>
          <p:cNvPr id="10" name="Line 71"/>
          <p:cNvSpPr>
            <a:spLocks noChangeShapeType="1"/>
          </p:cNvSpPr>
          <p:nvPr/>
        </p:nvSpPr>
        <p:spPr bwMode="auto">
          <a:xfrm flipV="1">
            <a:off x="1501775" y="3763963"/>
            <a:ext cx="0" cy="1249362"/>
          </a:xfrm>
          <a:prstGeom prst="line">
            <a:avLst/>
          </a:prstGeom>
          <a:noFill/>
          <a:ln w="12700">
            <a:solidFill>
              <a:srgbClr val="7030A0"/>
            </a:solidFill>
            <a:round/>
            <a:headEnd/>
            <a:tailEnd type="triangle" w="med" len="med"/>
          </a:ln>
          <a:effectLst/>
        </p:spPr>
        <p:txBody>
          <a:bodyPr wrap="none" anchor="ctr"/>
          <a:lstStyle/>
          <a:p>
            <a:pPr>
              <a:defRPr/>
            </a:pPr>
            <a:endParaRPr lang="en-US">
              <a:latin typeface="+mn-lt"/>
            </a:endParaRPr>
          </a:p>
        </p:txBody>
      </p:sp>
      <p:sp>
        <p:nvSpPr>
          <p:cNvPr id="23562" name="Rectangle 72"/>
          <p:cNvSpPr>
            <a:spLocks noChangeArrowheads="1"/>
          </p:cNvSpPr>
          <p:nvPr/>
        </p:nvSpPr>
        <p:spPr bwMode="auto">
          <a:xfrm>
            <a:off x="4389438" y="3046413"/>
            <a:ext cx="681037" cy="287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nSpc>
                <a:spcPct val="85000"/>
              </a:lnSpc>
            </a:pPr>
            <a:r>
              <a:rPr lang="en-US" altLang="zh-CN" sz="1800">
                <a:latin typeface="Courier New" pitchFamily="49" charset="0"/>
                <a:cs typeface="Courier New" pitchFamily="49" charset="0"/>
              </a:rPr>
              <a:t>PTEA</a:t>
            </a:r>
          </a:p>
        </p:txBody>
      </p:sp>
      <p:sp>
        <p:nvSpPr>
          <p:cNvPr id="23563" name="Text Box 73"/>
          <p:cNvSpPr txBox="1">
            <a:spLocks noChangeArrowheads="1"/>
          </p:cNvSpPr>
          <p:nvPr/>
        </p:nvSpPr>
        <p:spPr bwMode="auto">
          <a:xfrm>
            <a:off x="4111625" y="1873250"/>
            <a:ext cx="5984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r>
              <a:rPr lang="en-US" altLang="zh-CN" sz="1800">
                <a:latin typeface="Courier New" pitchFamily="49" charset="0"/>
                <a:cs typeface="Courier New" pitchFamily="49" charset="0"/>
              </a:rPr>
              <a:t>PTE</a:t>
            </a:r>
          </a:p>
        </p:txBody>
      </p:sp>
      <p:sp>
        <p:nvSpPr>
          <p:cNvPr id="13" name="Line 74"/>
          <p:cNvSpPr>
            <a:spLocks noChangeShapeType="1"/>
          </p:cNvSpPr>
          <p:nvPr/>
        </p:nvSpPr>
        <p:spPr bwMode="auto">
          <a:xfrm flipV="1">
            <a:off x="4111625" y="3333750"/>
            <a:ext cx="1189038" cy="0"/>
          </a:xfrm>
          <a:prstGeom prst="line">
            <a:avLst/>
          </a:prstGeom>
          <a:noFill/>
          <a:ln w="12700">
            <a:solidFill>
              <a:srgbClr val="FF0000"/>
            </a:solidFill>
            <a:round/>
            <a:headEnd/>
            <a:tailEnd type="triangle" w="med" len="med"/>
          </a:ln>
          <a:effectLst/>
        </p:spPr>
        <p:txBody>
          <a:bodyPr wrap="none" anchor="ctr"/>
          <a:lstStyle/>
          <a:p>
            <a:pPr>
              <a:defRPr/>
            </a:pPr>
            <a:endParaRPr lang="en-US">
              <a:latin typeface="+mn-lt"/>
            </a:endParaRPr>
          </a:p>
        </p:txBody>
      </p:sp>
      <p:sp>
        <p:nvSpPr>
          <p:cNvPr id="23565" name="Rectangle 75"/>
          <p:cNvSpPr>
            <a:spLocks noChangeArrowheads="1"/>
          </p:cNvSpPr>
          <p:nvPr/>
        </p:nvSpPr>
        <p:spPr bwMode="auto">
          <a:xfrm>
            <a:off x="4518025" y="3687763"/>
            <a:ext cx="404813" cy="287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nSpc>
                <a:spcPct val="85000"/>
              </a:lnSpc>
            </a:pPr>
            <a:r>
              <a:rPr lang="en-US" altLang="zh-CN" sz="1800">
                <a:latin typeface="Courier New" pitchFamily="49" charset="0"/>
                <a:cs typeface="Courier New" pitchFamily="49" charset="0"/>
              </a:rPr>
              <a:t>PA</a:t>
            </a:r>
          </a:p>
        </p:txBody>
      </p:sp>
      <p:sp>
        <p:nvSpPr>
          <p:cNvPr id="15" name="Line 76"/>
          <p:cNvSpPr>
            <a:spLocks noChangeShapeType="1"/>
          </p:cNvSpPr>
          <p:nvPr/>
        </p:nvSpPr>
        <p:spPr bwMode="auto">
          <a:xfrm flipH="1">
            <a:off x="1501775" y="5013325"/>
            <a:ext cx="3568700" cy="0"/>
          </a:xfrm>
          <a:prstGeom prst="line">
            <a:avLst/>
          </a:prstGeom>
          <a:noFill/>
          <a:ln w="12700">
            <a:solidFill>
              <a:srgbClr val="7030A0"/>
            </a:solidFill>
            <a:round/>
            <a:headEnd/>
            <a:tailEnd/>
          </a:ln>
          <a:effectLst/>
        </p:spPr>
        <p:txBody>
          <a:bodyPr wrap="none" anchor="ctr"/>
          <a:lstStyle/>
          <a:p>
            <a:pPr>
              <a:defRPr/>
            </a:pPr>
            <a:endParaRPr lang="en-US">
              <a:latin typeface="+mn-lt"/>
            </a:endParaRPr>
          </a:p>
        </p:txBody>
      </p:sp>
      <p:sp>
        <p:nvSpPr>
          <p:cNvPr id="23567" name="Text Box 77"/>
          <p:cNvSpPr txBox="1">
            <a:spLocks noChangeArrowheads="1"/>
          </p:cNvSpPr>
          <p:nvPr/>
        </p:nvSpPr>
        <p:spPr bwMode="auto">
          <a:xfrm>
            <a:off x="3063875" y="4937125"/>
            <a:ext cx="7366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r>
              <a:rPr lang="en-US" altLang="zh-CN" sz="1800">
                <a:latin typeface="Courier New" pitchFamily="49" charset="0"/>
                <a:cs typeface="Courier New" pitchFamily="49" charset="0"/>
              </a:rPr>
              <a:t>Data</a:t>
            </a:r>
          </a:p>
        </p:txBody>
      </p:sp>
      <p:sp>
        <p:nvSpPr>
          <p:cNvPr id="17" name="Line 78"/>
          <p:cNvSpPr>
            <a:spLocks noChangeShapeType="1"/>
          </p:cNvSpPr>
          <p:nvPr/>
        </p:nvSpPr>
        <p:spPr bwMode="auto">
          <a:xfrm flipV="1">
            <a:off x="4168775" y="3946525"/>
            <a:ext cx="1162050" cy="0"/>
          </a:xfrm>
          <a:prstGeom prst="line">
            <a:avLst/>
          </a:prstGeom>
          <a:noFill/>
          <a:ln w="12700">
            <a:solidFill>
              <a:srgbClr val="7030A0"/>
            </a:solidFill>
            <a:round/>
            <a:headEnd/>
            <a:tailEnd type="triangle" w="med" len="med"/>
          </a:ln>
          <a:effectLst/>
        </p:spPr>
        <p:txBody>
          <a:bodyPr wrap="none" anchor="ctr"/>
          <a:lstStyle/>
          <a:p>
            <a:pPr>
              <a:defRPr/>
            </a:pPr>
            <a:endParaRPr lang="en-US">
              <a:latin typeface="+mn-lt"/>
            </a:endParaRPr>
          </a:p>
        </p:txBody>
      </p:sp>
      <p:sp>
        <p:nvSpPr>
          <p:cNvPr id="18" name="Rectangle 81"/>
          <p:cNvSpPr>
            <a:spLocks noChangeArrowheads="1"/>
          </p:cNvSpPr>
          <p:nvPr/>
        </p:nvSpPr>
        <p:spPr bwMode="auto">
          <a:xfrm>
            <a:off x="7396163" y="2544763"/>
            <a:ext cx="1077912" cy="2119312"/>
          </a:xfrm>
          <a:prstGeom prst="rect">
            <a:avLst/>
          </a:prstGeom>
          <a:solidFill>
            <a:srgbClr val="F5F5F5"/>
          </a:solidFill>
          <a:ln w="12700">
            <a:solidFill>
              <a:schemeClr val="tx1"/>
            </a:solidFill>
            <a:miter lim="800000"/>
            <a:headEnd/>
            <a:tailEnd/>
          </a:ln>
          <a:effectLst/>
        </p:spPr>
        <p:txBody>
          <a:bodyPr wrap="none" anchor="ctr"/>
          <a:lstStyle/>
          <a:p>
            <a:pPr>
              <a:defRPr/>
            </a:pPr>
            <a:r>
              <a:rPr lang="en-US" sz="1800" b="0">
                <a:latin typeface="+mn-lt"/>
              </a:rPr>
              <a:t>Memory</a:t>
            </a:r>
          </a:p>
        </p:txBody>
      </p:sp>
      <p:sp>
        <p:nvSpPr>
          <p:cNvPr id="19" name="Line 82"/>
          <p:cNvSpPr>
            <a:spLocks noChangeShapeType="1"/>
          </p:cNvSpPr>
          <p:nvPr/>
        </p:nvSpPr>
        <p:spPr bwMode="auto">
          <a:xfrm>
            <a:off x="6237288" y="3946525"/>
            <a:ext cx="1177925" cy="0"/>
          </a:xfrm>
          <a:prstGeom prst="line">
            <a:avLst/>
          </a:prstGeom>
          <a:noFill/>
          <a:ln w="12700">
            <a:solidFill>
              <a:srgbClr val="7030A0"/>
            </a:solidFill>
            <a:round/>
            <a:headEnd/>
            <a:tailEnd type="triangle" w="med" len="med"/>
          </a:ln>
          <a:effectLst/>
        </p:spPr>
        <p:txBody>
          <a:bodyPr wrap="none" anchor="ctr"/>
          <a:lstStyle/>
          <a:p>
            <a:pPr>
              <a:defRPr/>
            </a:pPr>
            <a:endParaRPr lang="en-US">
              <a:latin typeface="+mn-lt"/>
            </a:endParaRPr>
          </a:p>
        </p:txBody>
      </p:sp>
      <p:sp>
        <p:nvSpPr>
          <p:cNvPr id="23571" name="Text Box 83"/>
          <p:cNvSpPr txBox="1">
            <a:spLocks noChangeArrowheads="1"/>
          </p:cNvSpPr>
          <p:nvPr/>
        </p:nvSpPr>
        <p:spPr bwMode="auto">
          <a:xfrm>
            <a:off x="6575425" y="3625850"/>
            <a:ext cx="461963"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r>
              <a:rPr lang="en-US" altLang="zh-CN" sz="1800">
                <a:latin typeface="Courier New" pitchFamily="49" charset="0"/>
                <a:cs typeface="Courier New" pitchFamily="49" charset="0"/>
              </a:rPr>
              <a:t>PA</a:t>
            </a:r>
          </a:p>
        </p:txBody>
      </p:sp>
      <p:sp>
        <p:nvSpPr>
          <p:cNvPr id="23572" name="Text Box 84"/>
          <p:cNvSpPr txBox="1">
            <a:spLocks noChangeArrowheads="1"/>
          </p:cNvSpPr>
          <p:nvPr/>
        </p:nvSpPr>
        <p:spPr bwMode="auto">
          <a:xfrm>
            <a:off x="5711825" y="3668713"/>
            <a:ext cx="61277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pPr algn="r"/>
            <a:r>
              <a:rPr lang="en-US" altLang="zh-CN" sz="1400">
                <a:latin typeface="Courier New" pitchFamily="49" charset="0"/>
                <a:cs typeface="Courier New" pitchFamily="49" charset="0"/>
              </a:rPr>
              <a:t>PA</a:t>
            </a:r>
          </a:p>
          <a:p>
            <a:pPr algn="r"/>
            <a:r>
              <a:rPr lang="en-US" altLang="zh-CN" sz="1400">
                <a:latin typeface="Courier New" pitchFamily="49" charset="0"/>
                <a:cs typeface="Courier New" pitchFamily="49" charset="0"/>
              </a:rPr>
              <a:t>miss</a:t>
            </a:r>
          </a:p>
        </p:txBody>
      </p:sp>
      <p:sp>
        <p:nvSpPr>
          <p:cNvPr id="23573" name="Rectangle 85"/>
          <p:cNvSpPr>
            <a:spLocks noChangeArrowheads="1"/>
          </p:cNvSpPr>
          <p:nvPr/>
        </p:nvSpPr>
        <p:spPr bwMode="auto">
          <a:xfrm>
            <a:off x="6473825" y="2986088"/>
            <a:ext cx="681038" cy="287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p>
            <a:pPr>
              <a:lnSpc>
                <a:spcPct val="85000"/>
              </a:lnSpc>
            </a:pPr>
            <a:r>
              <a:rPr lang="en-US" altLang="zh-CN" sz="1800">
                <a:latin typeface="Courier New" pitchFamily="49" charset="0"/>
                <a:cs typeface="Courier New" pitchFamily="49" charset="0"/>
              </a:rPr>
              <a:t>PTEA</a:t>
            </a:r>
          </a:p>
        </p:txBody>
      </p:sp>
      <p:sp>
        <p:nvSpPr>
          <p:cNvPr id="23574" name="Text Box 86"/>
          <p:cNvSpPr txBox="1">
            <a:spLocks noChangeArrowheads="1"/>
          </p:cNvSpPr>
          <p:nvPr/>
        </p:nvSpPr>
        <p:spPr bwMode="auto">
          <a:xfrm>
            <a:off x="5689600" y="2998788"/>
            <a:ext cx="61277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pPr algn="r"/>
            <a:r>
              <a:rPr lang="en-US" altLang="zh-CN" sz="1400">
                <a:latin typeface="Courier New" pitchFamily="49" charset="0"/>
                <a:cs typeface="Courier New" pitchFamily="49" charset="0"/>
              </a:rPr>
              <a:t>PTEA</a:t>
            </a:r>
          </a:p>
          <a:p>
            <a:pPr algn="r"/>
            <a:r>
              <a:rPr lang="en-US" altLang="zh-CN" sz="1400">
                <a:latin typeface="Courier New" pitchFamily="49" charset="0"/>
                <a:cs typeface="Courier New" pitchFamily="49" charset="0"/>
              </a:rPr>
              <a:t>miss</a:t>
            </a:r>
          </a:p>
        </p:txBody>
      </p:sp>
      <p:sp>
        <p:nvSpPr>
          <p:cNvPr id="24" name="Line 87"/>
          <p:cNvSpPr>
            <a:spLocks noChangeShapeType="1"/>
          </p:cNvSpPr>
          <p:nvPr/>
        </p:nvSpPr>
        <p:spPr bwMode="auto">
          <a:xfrm flipH="1">
            <a:off x="3627438" y="2195513"/>
            <a:ext cx="1443037" cy="0"/>
          </a:xfrm>
          <a:prstGeom prst="line">
            <a:avLst/>
          </a:prstGeom>
          <a:noFill/>
          <a:ln w="12700">
            <a:solidFill>
              <a:srgbClr val="FF0000"/>
            </a:solidFill>
            <a:round/>
            <a:headEnd/>
            <a:tailEnd/>
          </a:ln>
          <a:effectLst/>
        </p:spPr>
        <p:txBody>
          <a:bodyPr wrap="none" anchor="ctr"/>
          <a:lstStyle/>
          <a:p>
            <a:pPr>
              <a:defRPr/>
            </a:pPr>
            <a:endParaRPr lang="en-US">
              <a:latin typeface="+mn-lt"/>
            </a:endParaRPr>
          </a:p>
        </p:txBody>
      </p:sp>
      <p:sp>
        <p:nvSpPr>
          <p:cNvPr id="25" name="Line 88"/>
          <p:cNvSpPr>
            <a:spLocks noChangeShapeType="1"/>
          </p:cNvSpPr>
          <p:nvPr/>
        </p:nvSpPr>
        <p:spPr bwMode="auto">
          <a:xfrm flipV="1">
            <a:off x="3627438" y="2195513"/>
            <a:ext cx="0" cy="349250"/>
          </a:xfrm>
          <a:prstGeom prst="line">
            <a:avLst/>
          </a:prstGeom>
          <a:noFill/>
          <a:ln w="12700">
            <a:solidFill>
              <a:srgbClr val="FF0000"/>
            </a:solidFill>
            <a:round/>
            <a:headEnd type="triangle" w="med" len="med"/>
            <a:tailEnd/>
          </a:ln>
          <a:effectLst/>
        </p:spPr>
        <p:txBody>
          <a:bodyPr wrap="none" anchor="ctr"/>
          <a:lstStyle/>
          <a:p>
            <a:pPr>
              <a:defRPr/>
            </a:pPr>
            <a:endParaRPr lang="en-US">
              <a:latin typeface="+mn-lt"/>
            </a:endParaRPr>
          </a:p>
        </p:txBody>
      </p:sp>
      <p:sp>
        <p:nvSpPr>
          <p:cNvPr id="26" name="Line 89"/>
          <p:cNvSpPr>
            <a:spLocks noChangeShapeType="1"/>
          </p:cNvSpPr>
          <p:nvPr/>
        </p:nvSpPr>
        <p:spPr bwMode="auto">
          <a:xfrm flipH="1">
            <a:off x="5070475" y="2727325"/>
            <a:ext cx="241300" cy="0"/>
          </a:xfrm>
          <a:prstGeom prst="line">
            <a:avLst/>
          </a:prstGeom>
          <a:noFill/>
          <a:ln w="12700">
            <a:solidFill>
              <a:srgbClr val="FF0000"/>
            </a:solidFill>
            <a:round/>
            <a:headEnd/>
            <a:tailEnd/>
          </a:ln>
          <a:effectLst/>
        </p:spPr>
        <p:txBody>
          <a:bodyPr wrap="none" anchor="ctr"/>
          <a:lstStyle/>
          <a:p>
            <a:pPr>
              <a:defRPr/>
            </a:pPr>
            <a:endParaRPr lang="en-US">
              <a:latin typeface="+mn-lt"/>
            </a:endParaRPr>
          </a:p>
        </p:txBody>
      </p:sp>
      <p:sp>
        <p:nvSpPr>
          <p:cNvPr id="27" name="Line 90"/>
          <p:cNvSpPr>
            <a:spLocks noChangeShapeType="1"/>
          </p:cNvSpPr>
          <p:nvPr/>
        </p:nvSpPr>
        <p:spPr bwMode="auto">
          <a:xfrm flipV="1">
            <a:off x="5070475" y="2195513"/>
            <a:ext cx="0" cy="531812"/>
          </a:xfrm>
          <a:prstGeom prst="line">
            <a:avLst/>
          </a:prstGeom>
          <a:noFill/>
          <a:ln w="12700">
            <a:solidFill>
              <a:srgbClr val="FF0000"/>
            </a:solidFill>
            <a:round/>
            <a:headEnd/>
            <a:tailEnd/>
          </a:ln>
          <a:effectLst/>
        </p:spPr>
        <p:txBody>
          <a:bodyPr wrap="none" anchor="ctr"/>
          <a:lstStyle/>
          <a:p>
            <a:pPr>
              <a:defRPr/>
            </a:pPr>
            <a:endParaRPr lang="en-US">
              <a:latin typeface="+mn-lt"/>
            </a:endParaRPr>
          </a:p>
        </p:txBody>
      </p:sp>
      <p:sp>
        <p:nvSpPr>
          <p:cNvPr id="23579" name="Text Box 91"/>
          <p:cNvSpPr txBox="1">
            <a:spLocks noChangeArrowheads="1"/>
          </p:cNvSpPr>
          <p:nvPr/>
        </p:nvSpPr>
        <p:spPr bwMode="auto">
          <a:xfrm>
            <a:off x="5314950" y="2495550"/>
            <a:ext cx="72072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r>
              <a:rPr lang="en-US" altLang="zh-CN" sz="1400">
                <a:latin typeface="Courier New" pitchFamily="49" charset="0"/>
                <a:cs typeface="Courier New" pitchFamily="49" charset="0"/>
              </a:rPr>
              <a:t>PTEA </a:t>
            </a:r>
          </a:p>
          <a:p>
            <a:r>
              <a:rPr lang="en-US" altLang="zh-CN" sz="1400">
                <a:latin typeface="Courier New" pitchFamily="49" charset="0"/>
                <a:cs typeface="Courier New" pitchFamily="49" charset="0"/>
              </a:rPr>
              <a:t>hit</a:t>
            </a:r>
          </a:p>
        </p:txBody>
      </p:sp>
      <p:sp>
        <p:nvSpPr>
          <p:cNvPr id="29" name="Line 92"/>
          <p:cNvSpPr>
            <a:spLocks noChangeShapeType="1"/>
          </p:cNvSpPr>
          <p:nvPr/>
        </p:nvSpPr>
        <p:spPr bwMode="auto">
          <a:xfrm flipH="1">
            <a:off x="5070475" y="4479925"/>
            <a:ext cx="241300" cy="0"/>
          </a:xfrm>
          <a:prstGeom prst="line">
            <a:avLst/>
          </a:prstGeom>
          <a:noFill/>
          <a:ln w="12700">
            <a:solidFill>
              <a:srgbClr val="7030A0"/>
            </a:solidFill>
            <a:round/>
            <a:headEnd/>
            <a:tailEnd/>
          </a:ln>
          <a:effectLst/>
        </p:spPr>
        <p:txBody>
          <a:bodyPr wrap="none" anchor="ctr"/>
          <a:lstStyle/>
          <a:p>
            <a:pPr>
              <a:defRPr/>
            </a:pPr>
            <a:endParaRPr lang="en-US">
              <a:latin typeface="+mn-lt"/>
            </a:endParaRPr>
          </a:p>
        </p:txBody>
      </p:sp>
      <p:sp>
        <p:nvSpPr>
          <p:cNvPr id="30" name="Line 93"/>
          <p:cNvSpPr>
            <a:spLocks noChangeShapeType="1"/>
          </p:cNvSpPr>
          <p:nvPr/>
        </p:nvSpPr>
        <p:spPr bwMode="auto">
          <a:xfrm flipH="1" flipV="1">
            <a:off x="5070475" y="4479925"/>
            <a:ext cx="0" cy="533400"/>
          </a:xfrm>
          <a:prstGeom prst="line">
            <a:avLst/>
          </a:prstGeom>
          <a:noFill/>
          <a:ln w="12700">
            <a:solidFill>
              <a:srgbClr val="7030A0"/>
            </a:solidFill>
            <a:round/>
            <a:headEnd/>
            <a:tailEnd/>
          </a:ln>
          <a:effectLst/>
        </p:spPr>
        <p:txBody>
          <a:bodyPr wrap="none" anchor="ctr"/>
          <a:lstStyle/>
          <a:p>
            <a:pPr>
              <a:defRPr/>
            </a:pPr>
            <a:endParaRPr lang="en-US">
              <a:latin typeface="+mn-lt"/>
            </a:endParaRPr>
          </a:p>
        </p:txBody>
      </p:sp>
      <p:sp>
        <p:nvSpPr>
          <p:cNvPr id="23582" name="Text Box 94"/>
          <p:cNvSpPr txBox="1">
            <a:spLocks noChangeArrowheads="1"/>
          </p:cNvSpPr>
          <p:nvPr/>
        </p:nvSpPr>
        <p:spPr bwMode="auto">
          <a:xfrm>
            <a:off x="5300663" y="4162425"/>
            <a:ext cx="506412"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r>
              <a:rPr lang="en-US" altLang="zh-CN" sz="1400">
                <a:latin typeface="Courier New" pitchFamily="49" charset="0"/>
                <a:cs typeface="Courier New" pitchFamily="49" charset="0"/>
              </a:rPr>
              <a:t>PA </a:t>
            </a:r>
          </a:p>
          <a:p>
            <a:r>
              <a:rPr lang="en-US" altLang="zh-CN" sz="1400">
                <a:latin typeface="Courier New" pitchFamily="49" charset="0"/>
                <a:cs typeface="Courier New" pitchFamily="49" charset="0"/>
              </a:rPr>
              <a:t>hit</a:t>
            </a:r>
          </a:p>
        </p:txBody>
      </p:sp>
      <p:sp>
        <p:nvSpPr>
          <p:cNvPr id="32" name="Line 95"/>
          <p:cNvSpPr>
            <a:spLocks noChangeShapeType="1"/>
          </p:cNvSpPr>
          <p:nvPr/>
        </p:nvSpPr>
        <p:spPr bwMode="auto">
          <a:xfrm flipV="1">
            <a:off x="6253163" y="3333750"/>
            <a:ext cx="1143000" cy="0"/>
          </a:xfrm>
          <a:prstGeom prst="line">
            <a:avLst/>
          </a:prstGeom>
          <a:noFill/>
          <a:ln w="12700">
            <a:solidFill>
              <a:srgbClr val="FF0000"/>
            </a:solidFill>
            <a:round/>
            <a:headEnd/>
            <a:tailEnd type="triangle" w="med" len="med"/>
          </a:ln>
          <a:effectLst/>
        </p:spPr>
        <p:txBody>
          <a:bodyPr wrap="none" anchor="ctr"/>
          <a:lstStyle/>
          <a:p>
            <a:pPr>
              <a:defRPr/>
            </a:pPr>
            <a:endParaRPr lang="en-US">
              <a:latin typeface="+mn-lt"/>
            </a:endParaRPr>
          </a:p>
        </p:txBody>
      </p:sp>
      <p:sp>
        <p:nvSpPr>
          <p:cNvPr id="33" name="Line 96"/>
          <p:cNvSpPr>
            <a:spLocks noChangeShapeType="1"/>
          </p:cNvSpPr>
          <p:nvPr/>
        </p:nvSpPr>
        <p:spPr bwMode="auto">
          <a:xfrm flipH="1">
            <a:off x="6237288" y="4479925"/>
            <a:ext cx="1171575" cy="0"/>
          </a:xfrm>
          <a:prstGeom prst="line">
            <a:avLst/>
          </a:prstGeom>
          <a:noFill/>
          <a:ln w="12700">
            <a:solidFill>
              <a:srgbClr val="7030A0"/>
            </a:solidFill>
            <a:round/>
            <a:headEnd/>
            <a:tailEnd type="triangle" w="med" len="med"/>
          </a:ln>
          <a:effectLst/>
        </p:spPr>
        <p:txBody>
          <a:bodyPr wrap="none" anchor="ctr"/>
          <a:lstStyle/>
          <a:p>
            <a:pPr>
              <a:defRPr/>
            </a:pPr>
            <a:endParaRPr lang="en-US">
              <a:latin typeface="+mn-lt"/>
            </a:endParaRPr>
          </a:p>
        </p:txBody>
      </p:sp>
      <p:sp>
        <p:nvSpPr>
          <p:cNvPr id="23585" name="Text Box 97"/>
          <p:cNvSpPr txBox="1">
            <a:spLocks noChangeArrowheads="1"/>
          </p:cNvSpPr>
          <p:nvPr/>
        </p:nvSpPr>
        <p:spPr bwMode="auto">
          <a:xfrm>
            <a:off x="6497638" y="4159250"/>
            <a:ext cx="7366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r>
              <a:rPr lang="en-US" altLang="zh-CN" sz="1800">
                <a:latin typeface="Courier New" pitchFamily="49" charset="0"/>
                <a:cs typeface="Courier New" pitchFamily="49" charset="0"/>
              </a:rPr>
              <a:t>Data</a:t>
            </a:r>
          </a:p>
        </p:txBody>
      </p:sp>
      <p:sp>
        <p:nvSpPr>
          <p:cNvPr id="35" name="Line 98"/>
          <p:cNvSpPr>
            <a:spLocks noChangeShapeType="1"/>
          </p:cNvSpPr>
          <p:nvPr/>
        </p:nvSpPr>
        <p:spPr bwMode="auto">
          <a:xfrm flipH="1">
            <a:off x="6224588" y="2727325"/>
            <a:ext cx="1171575" cy="0"/>
          </a:xfrm>
          <a:prstGeom prst="line">
            <a:avLst/>
          </a:prstGeom>
          <a:noFill/>
          <a:ln w="12700">
            <a:solidFill>
              <a:srgbClr val="FF0000"/>
            </a:solidFill>
            <a:round/>
            <a:headEnd/>
            <a:tailEnd type="triangle" w="med" len="med"/>
          </a:ln>
          <a:effectLst/>
        </p:spPr>
        <p:txBody>
          <a:bodyPr wrap="none" anchor="ctr"/>
          <a:lstStyle/>
          <a:p>
            <a:pPr>
              <a:defRPr/>
            </a:pPr>
            <a:endParaRPr lang="en-US">
              <a:latin typeface="+mn-lt"/>
            </a:endParaRPr>
          </a:p>
        </p:txBody>
      </p:sp>
      <p:sp>
        <p:nvSpPr>
          <p:cNvPr id="23587" name="Text Box 99"/>
          <p:cNvSpPr txBox="1">
            <a:spLocks noChangeArrowheads="1"/>
          </p:cNvSpPr>
          <p:nvPr/>
        </p:nvSpPr>
        <p:spPr bwMode="auto">
          <a:xfrm>
            <a:off x="6515100" y="2374900"/>
            <a:ext cx="5984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r>
              <a:rPr lang="en-US" altLang="zh-CN" sz="1800">
                <a:latin typeface="Courier New" pitchFamily="49" charset="0"/>
                <a:cs typeface="Courier New" pitchFamily="49" charset="0"/>
              </a:rPr>
              <a:t>PTE</a:t>
            </a:r>
          </a:p>
        </p:txBody>
      </p:sp>
      <p:sp>
        <p:nvSpPr>
          <p:cNvPr id="37" name="Text Box 100"/>
          <p:cNvSpPr txBox="1">
            <a:spLocks noChangeArrowheads="1"/>
          </p:cNvSpPr>
          <p:nvPr/>
        </p:nvSpPr>
        <p:spPr bwMode="auto">
          <a:xfrm>
            <a:off x="5367338" y="4691063"/>
            <a:ext cx="812800" cy="646112"/>
          </a:xfrm>
          <a:prstGeom prst="rect">
            <a:avLst/>
          </a:prstGeom>
          <a:noFill/>
          <a:ln w="12700">
            <a:noFill/>
            <a:miter lim="800000"/>
            <a:headEnd/>
            <a:tailEnd/>
          </a:ln>
          <a:effectLst/>
        </p:spPr>
        <p:txBody>
          <a:bodyPr wrap="none" anchor="ctr">
            <a:spAutoFit/>
          </a:bodyPr>
          <a:lstStyle/>
          <a:p>
            <a:pPr algn="ctr">
              <a:defRPr/>
            </a:pPr>
            <a:r>
              <a:rPr lang="en-US" sz="1800" b="0" dirty="0">
                <a:latin typeface="+mn-lt"/>
              </a:rPr>
              <a:t>L1</a:t>
            </a:r>
          </a:p>
          <a:p>
            <a:pPr algn="ctr">
              <a:defRPr/>
            </a:pPr>
            <a:r>
              <a:rPr lang="en-US" sz="1800" b="0" dirty="0">
                <a:latin typeface="+mn-lt"/>
              </a:rPr>
              <a:t>cache</a:t>
            </a:r>
          </a:p>
        </p:txBody>
      </p:sp>
      <p:sp>
        <p:nvSpPr>
          <p:cNvPr id="38" name="TextBox 37"/>
          <p:cNvSpPr txBox="1"/>
          <p:nvPr/>
        </p:nvSpPr>
        <p:spPr>
          <a:xfrm>
            <a:off x="701675" y="2346325"/>
            <a:ext cx="1249363" cy="400050"/>
          </a:xfrm>
          <a:prstGeom prst="rect">
            <a:avLst/>
          </a:prstGeom>
          <a:noFill/>
        </p:spPr>
        <p:txBody>
          <a:bodyPr wrap="none">
            <a:spAutoFit/>
          </a:bodyPr>
          <a:lstStyle/>
          <a:p>
            <a:pPr>
              <a:defRPr/>
            </a:pPr>
            <a:r>
              <a:rPr lang="en-US" b="0" dirty="0">
                <a:solidFill>
                  <a:schemeClr val="tx1">
                    <a:lumMod val="50000"/>
                    <a:lumOff val="50000"/>
                  </a:schemeClr>
                </a:solidFill>
                <a:latin typeface="+mn-lt"/>
              </a:rPr>
              <a:t>CPU Chip</a:t>
            </a:r>
          </a:p>
        </p:txBody>
      </p:sp>
      <p:sp>
        <p:nvSpPr>
          <p:cNvPr id="23590" name="Rectangle 2"/>
          <p:cNvSpPr txBox="1">
            <a:spLocks noChangeArrowheads="1"/>
          </p:cNvSpPr>
          <p:nvPr/>
        </p:nvSpPr>
        <p:spPr bwMode="auto">
          <a:xfrm>
            <a:off x="457200" y="457200"/>
            <a:ext cx="80772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r>
              <a:rPr lang="en-US" altLang="zh-CN" sz="2800" dirty="0" smtClean="0">
                <a:solidFill>
                  <a:schemeClr val="tx2"/>
                </a:solidFill>
              </a:rPr>
              <a:t>Recap: Integrating </a:t>
            </a:r>
            <a:r>
              <a:rPr lang="en-US" altLang="zh-CN" sz="2800" dirty="0">
                <a:solidFill>
                  <a:schemeClr val="tx2"/>
                </a:solidFill>
              </a:rPr>
              <a:t>Caches and VM</a:t>
            </a:r>
          </a:p>
        </p:txBody>
      </p:sp>
    </p:spTree>
    <p:extLst>
      <p:ext uri="{BB962C8B-B14F-4D97-AF65-F5344CB8AC3E}">
        <p14:creationId xmlns:p14="http://schemas.microsoft.com/office/powerpoint/2010/main" val="21361544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0" y="613410"/>
            <a:ext cx="9143999" cy="782638"/>
          </a:xfrm>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Translating with a k-level Page Table</a:t>
            </a:r>
          </a:p>
        </p:txBody>
      </p:sp>
      <p:sp>
        <p:nvSpPr>
          <p:cNvPr id="43010" name="Rectangle 2"/>
          <p:cNvSpPr>
            <a:spLocks noChangeArrowheads="1"/>
          </p:cNvSpPr>
          <p:nvPr/>
        </p:nvSpPr>
        <p:spPr bwMode="auto">
          <a:xfrm>
            <a:off x="1455738" y="2478405"/>
            <a:ext cx="1239837" cy="304800"/>
          </a:xfrm>
          <a:prstGeom prst="rect">
            <a:avLst/>
          </a:prstGeom>
          <a:noFill/>
          <a:ln w="12600">
            <a:solidFill>
              <a:srgbClr val="000066"/>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66"/>
                </a:solidFill>
                <a:latin typeface="Helvetica" charset="0"/>
              </a:rPr>
              <a:t>VPN 1</a:t>
            </a:r>
          </a:p>
        </p:txBody>
      </p:sp>
      <p:sp>
        <p:nvSpPr>
          <p:cNvPr id="43011" name="Text Box 3"/>
          <p:cNvSpPr txBox="1">
            <a:spLocks noChangeArrowheads="1"/>
          </p:cNvSpPr>
          <p:nvPr/>
        </p:nvSpPr>
        <p:spPr bwMode="auto">
          <a:xfrm>
            <a:off x="7212051" y="2232897"/>
            <a:ext cx="257099" cy="25289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5pPr>
            <a:lvl6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6pPr>
            <a:lvl7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7pPr>
            <a:lvl8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8pPr>
            <a:lvl9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9pPr>
          </a:lstStyle>
          <a:p>
            <a:pPr algn="ctr">
              <a:lnSpc>
                <a:spcPct val="98000"/>
              </a:lnSpc>
            </a:pPr>
            <a:r>
              <a:rPr lang="en-GB" sz="1050">
                <a:latin typeface="Helvetica" charset="0"/>
              </a:rPr>
              <a:t>0</a:t>
            </a:r>
          </a:p>
        </p:txBody>
      </p:sp>
      <p:sp>
        <p:nvSpPr>
          <p:cNvPr id="43012" name="Text Box 4"/>
          <p:cNvSpPr txBox="1">
            <a:spLocks noChangeArrowheads="1"/>
          </p:cNvSpPr>
          <p:nvPr/>
        </p:nvSpPr>
        <p:spPr bwMode="auto">
          <a:xfrm>
            <a:off x="6380413" y="2232897"/>
            <a:ext cx="377325" cy="25289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5pPr>
            <a:lvl6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6pPr>
            <a:lvl7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7pPr>
            <a:lvl8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8pPr>
            <a:lvl9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9pPr>
          </a:lstStyle>
          <a:p>
            <a:pPr algn="ctr">
              <a:lnSpc>
                <a:spcPct val="98000"/>
              </a:lnSpc>
            </a:pPr>
            <a:r>
              <a:rPr lang="en-GB" sz="1050">
                <a:latin typeface="Helvetica" charset="0"/>
              </a:rPr>
              <a:t>p-1</a:t>
            </a:r>
          </a:p>
        </p:txBody>
      </p:sp>
      <p:sp>
        <p:nvSpPr>
          <p:cNvPr id="43013" name="Text Box 5"/>
          <p:cNvSpPr txBox="1">
            <a:spLocks noChangeArrowheads="1"/>
          </p:cNvSpPr>
          <p:nvPr/>
        </p:nvSpPr>
        <p:spPr bwMode="auto">
          <a:xfrm>
            <a:off x="1343275" y="2194797"/>
            <a:ext cx="377325" cy="25289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5pPr>
            <a:lvl6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6pPr>
            <a:lvl7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7pPr>
            <a:lvl8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8pPr>
            <a:lvl9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9pPr>
          </a:lstStyle>
          <a:p>
            <a:pPr algn="ctr">
              <a:lnSpc>
                <a:spcPct val="98000"/>
              </a:lnSpc>
            </a:pPr>
            <a:r>
              <a:rPr lang="en-GB" sz="1050">
                <a:latin typeface="Helvetica" charset="0"/>
              </a:rPr>
              <a:t>n-1</a:t>
            </a:r>
          </a:p>
        </p:txBody>
      </p:sp>
      <p:sp>
        <p:nvSpPr>
          <p:cNvPr id="43014" name="Rectangle 6"/>
          <p:cNvSpPr>
            <a:spLocks noChangeArrowheads="1"/>
          </p:cNvSpPr>
          <p:nvPr/>
        </p:nvSpPr>
        <p:spPr bwMode="auto">
          <a:xfrm>
            <a:off x="6435725" y="2478405"/>
            <a:ext cx="919163" cy="304800"/>
          </a:xfrm>
          <a:prstGeom prst="rect">
            <a:avLst/>
          </a:prstGeom>
          <a:noFill/>
          <a:ln w="12600">
            <a:solidFill>
              <a:srgbClr val="000066"/>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66"/>
                </a:solidFill>
                <a:latin typeface="Helvetica" charset="0"/>
              </a:rPr>
              <a:t>VPO</a:t>
            </a:r>
          </a:p>
        </p:txBody>
      </p:sp>
      <p:sp>
        <p:nvSpPr>
          <p:cNvPr id="43015" name="Rectangle 7"/>
          <p:cNvSpPr>
            <a:spLocks noChangeArrowheads="1"/>
          </p:cNvSpPr>
          <p:nvPr/>
        </p:nvSpPr>
        <p:spPr bwMode="auto">
          <a:xfrm>
            <a:off x="2705100" y="2478405"/>
            <a:ext cx="1239838" cy="304800"/>
          </a:xfrm>
          <a:prstGeom prst="rect">
            <a:avLst/>
          </a:prstGeom>
          <a:noFill/>
          <a:ln w="12600">
            <a:solidFill>
              <a:srgbClr val="000066"/>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66"/>
                </a:solidFill>
                <a:latin typeface="Helvetica" charset="0"/>
              </a:rPr>
              <a:t>VPN 2</a:t>
            </a:r>
          </a:p>
        </p:txBody>
      </p:sp>
      <p:sp>
        <p:nvSpPr>
          <p:cNvPr id="43016" name="Rectangle 8"/>
          <p:cNvSpPr>
            <a:spLocks noChangeArrowheads="1"/>
          </p:cNvSpPr>
          <p:nvPr/>
        </p:nvSpPr>
        <p:spPr bwMode="auto">
          <a:xfrm>
            <a:off x="3949700" y="2478405"/>
            <a:ext cx="1239838" cy="304800"/>
          </a:xfrm>
          <a:prstGeom prst="rect">
            <a:avLst/>
          </a:prstGeom>
          <a:noFill/>
          <a:ln w="12600">
            <a:solidFill>
              <a:srgbClr val="000066"/>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66"/>
                </a:solidFill>
                <a:latin typeface="Helvetica" charset="0"/>
              </a:rPr>
              <a:t>...</a:t>
            </a:r>
          </a:p>
        </p:txBody>
      </p:sp>
      <p:sp>
        <p:nvSpPr>
          <p:cNvPr id="43017" name="Rectangle 9"/>
          <p:cNvSpPr>
            <a:spLocks noChangeArrowheads="1"/>
          </p:cNvSpPr>
          <p:nvPr/>
        </p:nvSpPr>
        <p:spPr bwMode="auto">
          <a:xfrm>
            <a:off x="5189538" y="2478405"/>
            <a:ext cx="1239837" cy="304800"/>
          </a:xfrm>
          <a:prstGeom prst="rect">
            <a:avLst/>
          </a:prstGeom>
          <a:noFill/>
          <a:ln w="12600">
            <a:solidFill>
              <a:srgbClr val="000066"/>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66"/>
                </a:solidFill>
                <a:latin typeface="Helvetica" charset="0"/>
              </a:rPr>
              <a:t>VPN k</a:t>
            </a:r>
          </a:p>
        </p:txBody>
      </p:sp>
      <p:sp>
        <p:nvSpPr>
          <p:cNvPr id="43018" name="Line 10"/>
          <p:cNvSpPr>
            <a:spLocks noChangeShapeType="1"/>
          </p:cNvSpPr>
          <p:nvPr/>
        </p:nvSpPr>
        <p:spPr bwMode="auto">
          <a:xfrm>
            <a:off x="1646238" y="2640330"/>
            <a:ext cx="1587" cy="1193800"/>
          </a:xfrm>
          <a:prstGeom prst="line">
            <a:avLst/>
          </a:prstGeom>
          <a:noFill/>
          <a:ln w="12600">
            <a:solidFill>
              <a:srgbClr val="000066"/>
            </a:solidFill>
            <a:miter lim="800000"/>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2000"/>
          </a:p>
        </p:txBody>
      </p:sp>
      <p:sp>
        <p:nvSpPr>
          <p:cNvPr id="43019" name="Rectangle 11"/>
          <p:cNvSpPr>
            <a:spLocks noChangeArrowheads="1"/>
          </p:cNvSpPr>
          <p:nvPr/>
        </p:nvSpPr>
        <p:spPr bwMode="auto">
          <a:xfrm>
            <a:off x="1989138" y="3376930"/>
            <a:ext cx="520700" cy="774700"/>
          </a:xfrm>
          <a:prstGeom prst="rect">
            <a:avLst/>
          </a:prstGeom>
          <a:noFill/>
          <a:ln w="12600">
            <a:solidFill>
              <a:srgbClr val="000066"/>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2000"/>
          </a:p>
        </p:txBody>
      </p:sp>
      <p:sp>
        <p:nvSpPr>
          <p:cNvPr id="43020" name="Line 12"/>
          <p:cNvSpPr>
            <a:spLocks noChangeShapeType="1"/>
          </p:cNvSpPr>
          <p:nvPr/>
        </p:nvSpPr>
        <p:spPr bwMode="auto">
          <a:xfrm>
            <a:off x="1646238" y="3834130"/>
            <a:ext cx="342900" cy="1588"/>
          </a:xfrm>
          <a:prstGeom prst="line">
            <a:avLst/>
          </a:prstGeom>
          <a:noFill/>
          <a:ln w="12600">
            <a:solidFill>
              <a:srgbClr val="000066"/>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2000"/>
          </a:p>
        </p:txBody>
      </p:sp>
      <p:sp>
        <p:nvSpPr>
          <p:cNvPr id="43021" name="Rectangle 13"/>
          <p:cNvSpPr>
            <a:spLocks noChangeArrowheads="1"/>
          </p:cNvSpPr>
          <p:nvPr/>
        </p:nvSpPr>
        <p:spPr bwMode="auto">
          <a:xfrm>
            <a:off x="1989138" y="3770630"/>
            <a:ext cx="520700" cy="114300"/>
          </a:xfrm>
          <a:prstGeom prst="rect">
            <a:avLst/>
          </a:prstGeom>
          <a:solidFill>
            <a:srgbClr val="C0C0C0"/>
          </a:solidFill>
          <a:ln w="12600">
            <a:solidFill>
              <a:srgbClr val="0000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2000"/>
          </a:p>
        </p:txBody>
      </p:sp>
      <p:sp>
        <p:nvSpPr>
          <p:cNvPr id="43022" name="Line 14"/>
          <p:cNvSpPr>
            <a:spLocks noChangeShapeType="1"/>
          </p:cNvSpPr>
          <p:nvPr/>
        </p:nvSpPr>
        <p:spPr bwMode="auto">
          <a:xfrm>
            <a:off x="2852738" y="2640330"/>
            <a:ext cx="1587" cy="952500"/>
          </a:xfrm>
          <a:prstGeom prst="line">
            <a:avLst/>
          </a:prstGeom>
          <a:noFill/>
          <a:ln w="12600">
            <a:solidFill>
              <a:srgbClr val="000066"/>
            </a:solidFill>
            <a:miter lim="800000"/>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2000"/>
          </a:p>
        </p:txBody>
      </p:sp>
      <p:sp>
        <p:nvSpPr>
          <p:cNvPr id="43023" name="Rectangle 15"/>
          <p:cNvSpPr>
            <a:spLocks noChangeArrowheads="1"/>
          </p:cNvSpPr>
          <p:nvPr/>
        </p:nvSpPr>
        <p:spPr bwMode="auto">
          <a:xfrm>
            <a:off x="3195638" y="3376930"/>
            <a:ext cx="520700" cy="774700"/>
          </a:xfrm>
          <a:prstGeom prst="rect">
            <a:avLst/>
          </a:prstGeom>
          <a:noFill/>
          <a:ln w="12600">
            <a:solidFill>
              <a:srgbClr val="000066"/>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2000"/>
          </a:p>
        </p:txBody>
      </p:sp>
      <p:sp>
        <p:nvSpPr>
          <p:cNvPr id="43024" name="Line 16"/>
          <p:cNvSpPr>
            <a:spLocks noChangeShapeType="1"/>
          </p:cNvSpPr>
          <p:nvPr/>
        </p:nvSpPr>
        <p:spPr bwMode="auto">
          <a:xfrm>
            <a:off x="2852738" y="3592830"/>
            <a:ext cx="342900" cy="1588"/>
          </a:xfrm>
          <a:prstGeom prst="line">
            <a:avLst/>
          </a:prstGeom>
          <a:noFill/>
          <a:ln w="12600">
            <a:solidFill>
              <a:srgbClr val="000066"/>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2000"/>
          </a:p>
        </p:txBody>
      </p:sp>
      <p:sp>
        <p:nvSpPr>
          <p:cNvPr id="43025" name="Rectangle 17"/>
          <p:cNvSpPr>
            <a:spLocks noChangeArrowheads="1"/>
          </p:cNvSpPr>
          <p:nvPr/>
        </p:nvSpPr>
        <p:spPr bwMode="auto">
          <a:xfrm>
            <a:off x="3195638" y="3542030"/>
            <a:ext cx="520700" cy="114300"/>
          </a:xfrm>
          <a:prstGeom prst="rect">
            <a:avLst/>
          </a:prstGeom>
          <a:solidFill>
            <a:srgbClr val="C0C0C0"/>
          </a:solidFill>
          <a:ln w="12600">
            <a:solidFill>
              <a:srgbClr val="0000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2000"/>
          </a:p>
        </p:txBody>
      </p:sp>
      <p:sp>
        <p:nvSpPr>
          <p:cNvPr id="43026" name="Line 18"/>
          <p:cNvSpPr>
            <a:spLocks noChangeShapeType="1"/>
          </p:cNvSpPr>
          <p:nvPr/>
        </p:nvSpPr>
        <p:spPr bwMode="auto">
          <a:xfrm>
            <a:off x="5367338" y="2640330"/>
            <a:ext cx="1587" cy="1333500"/>
          </a:xfrm>
          <a:prstGeom prst="line">
            <a:avLst/>
          </a:prstGeom>
          <a:noFill/>
          <a:ln w="12600">
            <a:solidFill>
              <a:srgbClr val="000066"/>
            </a:solidFill>
            <a:miter lim="800000"/>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2000"/>
          </a:p>
        </p:txBody>
      </p:sp>
      <p:sp>
        <p:nvSpPr>
          <p:cNvPr id="43027" name="Rectangle 19"/>
          <p:cNvSpPr>
            <a:spLocks noChangeArrowheads="1"/>
          </p:cNvSpPr>
          <p:nvPr/>
        </p:nvSpPr>
        <p:spPr bwMode="auto">
          <a:xfrm>
            <a:off x="5710238" y="3376930"/>
            <a:ext cx="520700" cy="774700"/>
          </a:xfrm>
          <a:prstGeom prst="rect">
            <a:avLst/>
          </a:prstGeom>
          <a:noFill/>
          <a:ln w="12600">
            <a:solidFill>
              <a:srgbClr val="000066"/>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2000"/>
          </a:p>
        </p:txBody>
      </p:sp>
      <p:sp>
        <p:nvSpPr>
          <p:cNvPr id="43028" name="Line 20"/>
          <p:cNvSpPr>
            <a:spLocks noChangeShapeType="1"/>
          </p:cNvSpPr>
          <p:nvPr/>
        </p:nvSpPr>
        <p:spPr bwMode="auto">
          <a:xfrm>
            <a:off x="5367338" y="3973830"/>
            <a:ext cx="342900" cy="1588"/>
          </a:xfrm>
          <a:prstGeom prst="line">
            <a:avLst/>
          </a:prstGeom>
          <a:noFill/>
          <a:ln w="12600">
            <a:solidFill>
              <a:srgbClr val="000066"/>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2000"/>
          </a:p>
        </p:txBody>
      </p:sp>
      <p:sp>
        <p:nvSpPr>
          <p:cNvPr id="43029" name="Rectangle 21"/>
          <p:cNvSpPr>
            <a:spLocks noChangeArrowheads="1"/>
          </p:cNvSpPr>
          <p:nvPr/>
        </p:nvSpPr>
        <p:spPr bwMode="auto">
          <a:xfrm>
            <a:off x="5710238" y="3884930"/>
            <a:ext cx="520700" cy="152400"/>
          </a:xfrm>
          <a:prstGeom prst="rect">
            <a:avLst/>
          </a:prstGeom>
          <a:solidFill>
            <a:srgbClr val="C0C0C0"/>
          </a:solidFill>
          <a:ln w="12600">
            <a:solidFill>
              <a:srgbClr val="0000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66"/>
                </a:solidFill>
                <a:latin typeface="Helvetica" charset="0"/>
              </a:rPr>
              <a:t>PPN</a:t>
            </a:r>
          </a:p>
        </p:txBody>
      </p:sp>
      <p:sp>
        <p:nvSpPr>
          <p:cNvPr id="43030" name="Text Box 22"/>
          <p:cNvSpPr txBox="1">
            <a:spLocks noChangeArrowheads="1"/>
          </p:cNvSpPr>
          <p:nvPr/>
        </p:nvSpPr>
        <p:spPr bwMode="auto">
          <a:xfrm>
            <a:off x="7212051" y="4490322"/>
            <a:ext cx="257099" cy="25289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5pPr>
            <a:lvl6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6pPr>
            <a:lvl7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7pPr>
            <a:lvl8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8pPr>
            <a:lvl9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9pPr>
          </a:lstStyle>
          <a:p>
            <a:pPr algn="ctr">
              <a:lnSpc>
                <a:spcPct val="98000"/>
              </a:lnSpc>
            </a:pPr>
            <a:r>
              <a:rPr lang="en-GB" sz="1050">
                <a:latin typeface="Helvetica" charset="0"/>
              </a:rPr>
              <a:t>0</a:t>
            </a:r>
          </a:p>
        </p:txBody>
      </p:sp>
      <p:sp>
        <p:nvSpPr>
          <p:cNvPr id="43031" name="Text Box 23"/>
          <p:cNvSpPr txBox="1">
            <a:spLocks noChangeArrowheads="1"/>
          </p:cNvSpPr>
          <p:nvPr/>
        </p:nvSpPr>
        <p:spPr bwMode="auto">
          <a:xfrm>
            <a:off x="6380413" y="4490322"/>
            <a:ext cx="377325" cy="25289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5pPr>
            <a:lvl6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6pPr>
            <a:lvl7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7pPr>
            <a:lvl8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8pPr>
            <a:lvl9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9pPr>
          </a:lstStyle>
          <a:p>
            <a:pPr algn="ctr">
              <a:lnSpc>
                <a:spcPct val="98000"/>
              </a:lnSpc>
            </a:pPr>
            <a:r>
              <a:rPr lang="en-GB" sz="1050">
                <a:latin typeface="Helvetica" charset="0"/>
              </a:rPr>
              <a:t>p-1</a:t>
            </a:r>
          </a:p>
        </p:txBody>
      </p:sp>
      <p:sp>
        <p:nvSpPr>
          <p:cNvPr id="43032" name="Text Box 24"/>
          <p:cNvSpPr txBox="1">
            <a:spLocks noChangeArrowheads="1"/>
          </p:cNvSpPr>
          <p:nvPr/>
        </p:nvSpPr>
        <p:spPr bwMode="auto">
          <a:xfrm>
            <a:off x="2571822" y="4487147"/>
            <a:ext cx="414194" cy="25289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5pPr>
            <a:lvl6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6pPr>
            <a:lvl7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7pPr>
            <a:lvl8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8pPr>
            <a:lvl9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9pPr>
          </a:lstStyle>
          <a:p>
            <a:pPr algn="ctr">
              <a:lnSpc>
                <a:spcPct val="98000"/>
              </a:lnSpc>
            </a:pPr>
            <a:r>
              <a:rPr lang="en-GB" sz="1050">
                <a:latin typeface="Helvetica" charset="0"/>
              </a:rPr>
              <a:t>m-1</a:t>
            </a:r>
          </a:p>
        </p:txBody>
      </p:sp>
      <p:sp>
        <p:nvSpPr>
          <p:cNvPr id="43033" name="Rectangle 25"/>
          <p:cNvSpPr>
            <a:spLocks noChangeArrowheads="1"/>
          </p:cNvSpPr>
          <p:nvPr/>
        </p:nvSpPr>
        <p:spPr bwMode="auto">
          <a:xfrm>
            <a:off x="6435725" y="4735830"/>
            <a:ext cx="919163" cy="304800"/>
          </a:xfrm>
          <a:prstGeom prst="rect">
            <a:avLst/>
          </a:prstGeom>
          <a:noFill/>
          <a:ln w="12600">
            <a:solidFill>
              <a:srgbClr val="000066"/>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66"/>
                </a:solidFill>
                <a:latin typeface="Helvetica" charset="0"/>
              </a:rPr>
              <a:t>PPO</a:t>
            </a:r>
          </a:p>
        </p:txBody>
      </p:sp>
      <p:sp>
        <p:nvSpPr>
          <p:cNvPr id="43034" name="Rectangle 26"/>
          <p:cNvSpPr>
            <a:spLocks noChangeArrowheads="1"/>
          </p:cNvSpPr>
          <p:nvPr/>
        </p:nvSpPr>
        <p:spPr bwMode="auto">
          <a:xfrm>
            <a:off x="2705100" y="4735830"/>
            <a:ext cx="3724275" cy="304800"/>
          </a:xfrm>
          <a:prstGeom prst="rect">
            <a:avLst/>
          </a:prstGeom>
          <a:noFill/>
          <a:ln w="12600">
            <a:solidFill>
              <a:srgbClr val="000066"/>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66"/>
                </a:solidFill>
                <a:latin typeface="Helvetica" charset="0"/>
              </a:rPr>
              <a:t>PPN</a:t>
            </a:r>
          </a:p>
        </p:txBody>
      </p:sp>
      <p:sp>
        <p:nvSpPr>
          <p:cNvPr id="43035" name="Line 27"/>
          <p:cNvSpPr>
            <a:spLocks noChangeShapeType="1"/>
          </p:cNvSpPr>
          <p:nvPr/>
        </p:nvSpPr>
        <p:spPr bwMode="auto">
          <a:xfrm>
            <a:off x="2395538" y="3834130"/>
            <a:ext cx="309562" cy="1588"/>
          </a:xfrm>
          <a:prstGeom prst="line">
            <a:avLst/>
          </a:prstGeom>
          <a:noFill/>
          <a:ln w="12600">
            <a:solidFill>
              <a:srgbClr val="000066"/>
            </a:solidFill>
            <a:miter lim="800000"/>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2000"/>
          </a:p>
        </p:txBody>
      </p:sp>
      <p:sp>
        <p:nvSpPr>
          <p:cNvPr id="43036" name="Line 28"/>
          <p:cNvSpPr>
            <a:spLocks noChangeShapeType="1"/>
          </p:cNvSpPr>
          <p:nvPr/>
        </p:nvSpPr>
        <p:spPr bwMode="auto">
          <a:xfrm flipV="1">
            <a:off x="2700338" y="3378518"/>
            <a:ext cx="1587" cy="460375"/>
          </a:xfrm>
          <a:prstGeom prst="line">
            <a:avLst/>
          </a:prstGeom>
          <a:noFill/>
          <a:ln w="12600">
            <a:solidFill>
              <a:srgbClr val="000066"/>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2000"/>
          </a:p>
        </p:txBody>
      </p:sp>
      <p:sp>
        <p:nvSpPr>
          <p:cNvPr id="43037" name="Line 29"/>
          <p:cNvSpPr>
            <a:spLocks noChangeShapeType="1"/>
          </p:cNvSpPr>
          <p:nvPr/>
        </p:nvSpPr>
        <p:spPr bwMode="auto">
          <a:xfrm>
            <a:off x="2705100" y="3376930"/>
            <a:ext cx="490538" cy="1588"/>
          </a:xfrm>
          <a:prstGeom prst="line">
            <a:avLst/>
          </a:prstGeom>
          <a:noFill/>
          <a:ln w="12600">
            <a:solidFill>
              <a:srgbClr val="000066"/>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2000"/>
          </a:p>
        </p:txBody>
      </p:sp>
      <p:sp>
        <p:nvSpPr>
          <p:cNvPr id="43038" name="Line 30"/>
          <p:cNvSpPr>
            <a:spLocks noChangeShapeType="1"/>
          </p:cNvSpPr>
          <p:nvPr/>
        </p:nvSpPr>
        <p:spPr bwMode="auto">
          <a:xfrm>
            <a:off x="3614738" y="3592830"/>
            <a:ext cx="309562" cy="1588"/>
          </a:xfrm>
          <a:prstGeom prst="line">
            <a:avLst/>
          </a:prstGeom>
          <a:noFill/>
          <a:ln w="12600">
            <a:solidFill>
              <a:srgbClr val="000066"/>
            </a:solidFill>
            <a:miter lim="800000"/>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2000"/>
          </a:p>
        </p:txBody>
      </p:sp>
      <p:sp>
        <p:nvSpPr>
          <p:cNvPr id="43039" name="Line 31"/>
          <p:cNvSpPr>
            <a:spLocks noChangeShapeType="1"/>
          </p:cNvSpPr>
          <p:nvPr/>
        </p:nvSpPr>
        <p:spPr bwMode="auto">
          <a:xfrm flipV="1">
            <a:off x="3916363" y="3375343"/>
            <a:ext cx="4762" cy="219075"/>
          </a:xfrm>
          <a:prstGeom prst="line">
            <a:avLst/>
          </a:prstGeom>
          <a:noFill/>
          <a:ln w="12600">
            <a:solidFill>
              <a:srgbClr val="000066"/>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2000"/>
          </a:p>
        </p:txBody>
      </p:sp>
      <p:sp>
        <p:nvSpPr>
          <p:cNvPr id="43040" name="Line 32"/>
          <p:cNvSpPr>
            <a:spLocks noChangeShapeType="1"/>
          </p:cNvSpPr>
          <p:nvPr/>
        </p:nvSpPr>
        <p:spPr bwMode="auto">
          <a:xfrm>
            <a:off x="3924300" y="3376930"/>
            <a:ext cx="490538" cy="1588"/>
          </a:xfrm>
          <a:prstGeom prst="line">
            <a:avLst/>
          </a:prstGeom>
          <a:noFill/>
          <a:ln w="12600">
            <a:solidFill>
              <a:srgbClr val="000066"/>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2000"/>
          </a:p>
        </p:txBody>
      </p:sp>
      <p:sp>
        <p:nvSpPr>
          <p:cNvPr id="43041" name="Text Box 33"/>
          <p:cNvSpPr txBox="1">
            <a:spLocks noChangeArrowheads="1"/>
          </p:cNvSpPr>
          <p:nvPr/>
        </p:nvSpPr>
        <p:spPr bwMode="auto">
          <a:xfrm>
            <a:off x="3403169" y="2031881"/>
            <a:ext cx="2310675" cy="3659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5pPr>
            <a:lvl6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6pPr>
            <a:lvl7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7pPr>
            <a:lvl8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8pPr>
            <a:lvl9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9pPr>
          </a:lstStyle>
          <a:p>
            <a:pPr algn="ctr">
              <a:lnSpc>
                <a:spcPct val="98000"/>
              </a:lnSpc>
            </a:pPr>
            <a:r>
              <a:rPr lang="en-GB" sz="1800">
                <a:latin typeface="Helvetica" charset="0"/>
              </a:rPr>
              <a:t>VIRTUAL ADDRESS</a:t>
            </a:r>
          </a:p>
        </p:txBody>
      </p:sp>
      <p:sp>
        <p:nvSpPr>
          <p:cNvPr id="43042" name="Text Box 34"/>
          <p:cNvSpPr txBox="1">
            <a:spLocks noChangeArrowheads="1"/>
          </p:cNvSpPr>
          <p:nvPr/>
        </p:nvSpPr>
        <p:spPr bwMode="auto">
          <a:xfrm>
            <a:off x="3896373" y="5089406"/>
            <a:ext cx="2481555" cy="3659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5pPr>
            <a:lvl6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6pPr>
            <a:lvl7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7pPr>
            <a:lvl8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8pPr>
            <a:lvl9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9pPr>
          </a:lstStyle>
          <a:p>
            <a:pPr algn="ctr">
              <a:lnSpc>
                <a:spcPct val="98000"/>
              </a:lnSpc>
            </a:pPr>
            <a:r>
              <a:rPr lang="en-GB" sz="1800">
                <a:latin typeface="Helvetica" charset="0"/>
              </a:rPr>
              <a:t>PHYSICAL ADDRESS</a:t>
            </a:r>
          </a:p>
        </p:txBody>
      </p:sp>
      <p:sp>
        <p:nvSpPr>
          <p:cNvPr id="43043" name="Line 35"/>
          <p:cNvSpPr>
            <a:spLocks noChangeShapeType="1"/>
          </p:cNvSpPr>
          <p:nvPr/>
        </p:nvSpPr>
        <p:spPr bwMode="auto">
          <a:xfrm>
            <a:off x="6888163" y="2983230"/>
            <a:ext cx="1587" cy="1752600"/>
          </a:xfrm>
          <a:prstGeom prst="line">
            <a:avLst/>
          </a:prstGeom>
          <a:noFill/>
          <a:ln w="12600">
            <a:solidFill>
              <a:srgbClr val="000066"/>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2000"/>
          </a:p>
        </p:txBody>
      </p:sp>
      <p:sp>
        <p:nvSpPr>
          <p:cNvPr id="43044" name="Line 36"/>
          <p:cNvSpPr>
            <a:spLocks noChangeShapeType="1"/>
          </p:cNvSpPr>
          <p:nvPr/>
        </p:nvSpPr>
        <p:spPr bwMode="auto">
          <a:xfrm>
            <a:off x="6383338" y="3954780"/>
            <a:ext cx="220662" cy="1588"/>
          </a:xfrm>
          <a:prstGeom prst="line">
            <a:avLst/>
          </a:prstGeom>
          <a:noFill/>
          <a:ln w="12600">
            <a:solidFill>
              <a:srgbClr val="000066"/>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2000"/>
          </a:p>
        </p:txBody>
      </p:sp>
      <p:sp>
        <p:nvSpPr>
          <p:cNvPr id="43045" name="Line 37"/>
          <p:cNvSpPr>
            <a:spLocks noChangeShapeType="1"/>
          </p:cNvSpPr>
          <p:nvPr/>
        </p:nvSpPr>
        <p:spPr bwMode="auto">
          <a:xfrm>
            <a:off x="6599238" y="3959543"/>
            <a:ext cx="1587" cy="534987"/>
          </a:xfrm>
          <a:prstGeom prst="line">
            <a:avLst/>
          </a:prstGeom>
          <a:noFill/>
          <a:ln w="12600">
            <a:solidFill>
              <a:srgbClr val="000066"/>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2000"/>
          </a:p>
        </p:txBody>
      </p:sp>
      <p:sp>
        <p:nvSpPr>
          <p:cNvPr id="43046" name="Line 38"/>
          <p:cNvSpPr>
            <a:spLocks noChangeShapeType="1"/>
          </p:cNvSpPr>
          <p:nvPr/>
        </p:nvSpPr>
        <p:spPr bwMode="auto">
          <a:xfrm flipH="1">
            <a:off x="4603750" y="4491355"/>
            <a:ext cx="1997075" cy="3175"/>
          </a:xfrm>
          <a:prstGeom prst="line">
            <a:avLst/>
          </a:prstGeom>
          <a:noFill/>
          <a:ln w="12600">
            <a:solidFill>
              <a:srgbClr val="000066"/>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2000"/>
          </a:p>
        </p:txBody>
      </p:sp>
      <p:sp>
        <p:nvSpPr>
          <p:cNvPr id="43047" name="Line 39"/>
          <p:cNvSpPr>
            <a:spLocks noChangeShapeType="1"/>
          </p:cNvSpPr>
          <p:nvPr/>
        </p:nvSpPr>
        <p:spPr bwMode="auto">
          <a:xfrm>
            <a:off x="4605338" y="4494530"/>
            <a:ext cx="1587" cy="241300"/>
          </a:xfrm>
          <a:prstGeom prst="line">
            <a:avLst/>
          </a:prstGeom>
          <a:noFill/>
          <a:ln w="12600">
            <a:solidFill>
              <a:srgbClr val="000066"/>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2000"/>
          </a:p>
        </p:txBody>
      </p:sp>
      <p:sp>
        <p:nvSpPr>
          <p:cNvPr id="43048" name="Line 40"/>
          <p:cNvSpPr>
            <a:spLocks noChangeShapeType="1"/>
          </p:cNvSpPr>
          <p:nvPr/>
        </p:nvSpPr>
        <p:spPr bwMode="auto">
          <a:xfrm>
            <a:off x="5011738" y="3376930"/>
            <a:ext cx="711200" cy="1588"/>
          </a:xfrm>
          <a:prstGeom prst="line">
            <a:avLst/>
          </a:prstGeom>
          <a:noFill/>
          <a:ln w="12600">
            <a:solidFill>
              <a:srgbClr val="000066"/>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2000"/>
          </a:p>
        </p:txBody>
      </p:sp>
      <p:sp>
        <p:nvSpPr>
          <p:cNvPr id="43049" name="Text Box 41"/>
          <p:cNvSpPr txBox="1">
            <a:spLocks noChangeArrowheads="1"/>
          </p:cNvSpPr>
          <p:nvPr/>
        </p:nvSpPr>
        <p:spPr bwMode="auto">
          <a:xfrm>
            <a:off x="4342079" y="3133606"/>
            <a:ext cx="374119" cy="3659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5pPr>
            <a:lvl6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6pPr>
            <a:lvl7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7pPr>
            <a:lvl8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8pPr>
            <a:lvl9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9pPr>
          </a:lstStyle>
          <a:p>
            <a:pPr algn="ctr">
              <a:lnSpc>
                <a:spcPct val="98000"/>
              </a:lnSpc>
            </a:pPr>
            <a:r>
              <a:rPr lang="en-GB" sz="1800">
                <a:latin typeface="Helvetica" charset="0"/>
              </a:rPr>
              <a:t>...</a:t>
            </a:r>
          </a:p>
        </p:txBody>
      </p:sp>
      <p:sp>
        <p:nvSpPr>
          <p:cNvPr id="43050" name="Text Box 42"/>
          <p:cNvSpPr txBox="1">
            <a:spLocks noChangeArrowheads="1"/>
          </p:cNvSpPr>
          <p:nvPr/>
        </p:nvSpPr>
        <p:spPr bwMode="auto">
          <a:xfrm>
            <a:off x="4710379" y="3133606"/>
            <a:ext cx="374119" cy="3659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5pPr>
            <a:lvl6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6pPr>
            <a:lvl7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7pPr>
            <a:lvl8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8pPr>
            <a:lvl9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9pPr>
          </a:lstStyle>
          <a:p>
            <a:pPr algn="ctr">
              <a:lnSpc>
                <a:spcPct val="98000"/>
              </a:lnSpc>
            </a:pPr>
            <a:r>
              <a:rPr lang="en-GB" sz="1800">
                <a:latin typeface="Helvetica" charset="0"/>
              </a:rPr>
              <a:t>...</a:t>
            </a:r>
          </a:p>
        </p:txBody>
      </p:sp>
      <p:sp>
        <p:nvSpPr>
          <p:cNvPr id="43051" name="Text Box 43"/>
          <p:cNvSpPr txBox="1">
            <a:spLocks noChangeArrowheads="1"/>
          </p:cNvSpPr>
          <p:nvPr/>
        </p:nvSpPr>
        <p:spPr bwMode="auto">
          <a:xfrm>
            <a:off x="1719595" y="2902626"/>
            <a:ext cx="1016923" cy="5168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5pPr>
            <a:lvl6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6pPr>
            <a:lvl7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7pPr>
            <a:lvl8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8pPr>
            <a:lvl9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9pPr>
          </a:lstStyle>
          <a:p>
            <a:pPr algn="ctr">
              <a:lnSpc>
                <a:spcPct val="98000"/>
              </a:lnSpc>
            </a:pPr>
            <a:r>
              <a:rPr lang="en-GB" sz="1400">
                <a:latin typeface="Helvetica" charset="0"/>
              </a:rPr>
              <a:t>Level 1</a:t>
            </a:r>
          </a:p>
          <a:p>
            <a:pPr algn="ctr">
              <a:lnSpc>
                <a:spcPct val="98000"/>
              </a:lnSpc>
            </a:pPr>
            <a:r>
              <a:rPr lang="en-GB" sz="1400">
                <a:latin typeface="Helvetica" charset="0"/>
              </a:rPr>
              <a:t>page table</a:t>
            </a:r>
          </a:p>
        </p:txBody>
      </p:sp>
      <p:sp>
        <p:nvSpPr>
          <p:cNvPr id="43052" name="Text Box 44"/>
          <p:cNvSpPr txBox="1">
            <a:spLocks noChangeArrowheads="1"/>
          </p:cNvSpPr>
          <p:nvPr/>
        </p:nvSpPr>
        <p:spPr bwMode="auto">
          <a:xfrm>
            <a:off x="2938795" y="2893101"/>
            <a:ext cx="1016923" cy="5168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5pPr>
            <a:lvl6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6pPr>
            <a:lvl7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7pPr>
            <a:lvl8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8pPr>
            <a:lvl9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9pPr>
          </a:lstStyle>
          <a:p>
            <a:pPr algn="ctr">
              <a:lnSpc>
                <a:spcPct val="98000"/>
              </a:lnSpc>
            </a:pPr>
            <a:r>
              <a:rPr lang="en-GB" sz="1400">
                <a:latin typeface="Helvetica" charset="0"/>
              </a:rPr>
              <a:t>Level 2</a:t>
            </a:r>
          </a:p>
          <a:p>
            <a:pPr algn="ctr">
              <a:lnSpc>
                <a:spcPct val="98000"/>
              </a:lnSpc>
            </a:pPr>
            <a:r>
              <a:rPr lang="en-GB" sz="1400">
                <a:latin typeface="Helvetica" charset="0"/>
              </a:rPr>
              <a:t>page table</a:t>
            </a:r>
          </a:p>
        </p:txBody>
      </p:sp>
      <p:sp>
        <p:nvSpPr>
          <p:cNvPr id="43053" name="Text Box 45"/>
          <p:cNvSpPr txBox="1">
            <a:spLocks noChangeArrowheads="1"/>
          </p:cNvSpPr>
          <p:nvPr/>
        </p:nvSpPr>
        <p:spPr bwMode="auto">
          <a:xfrm>
            <a:off x="5443870" y="2883576"/>
            <a:ext cx="1016923" cy="5168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5pPr>
            <a:lvl6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6pPr>
            <a:lvl7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7pPr>
            <a:lvl8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8pPr>
            <a:lvl9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9pPr>
          </a:lstStyle>
          <a:p>
            <a:pPr algn="ctr">
              <a:lnSpc>
                <a:spcPct val="98000"/>
              </a:lnSpc>
            </a:pPr>
            <a:r>
              <a:rPr lang="en-GB" sz="1400">
                <a:latin typeface="Helvetica" charset="0"/>
              </a:rPr>
              <a:t>Level k</a:t>
            </a:r>
          </a:p>
          <a:p>
            <a:pPr algn="ctr">
              <a:lnSpc>
                <a:spcPct val="98000"/>
              </a:lnSpc>
            </a:pPr>
            <a:r>
              <a:rPr lang="en-GB" sz="1400">
                <a:latin typeface="Helvetica" charset="0"/>
              </a:rPr>
              <a:t>page table</a:t>
            </a:r>
          </a:p>
        </p:txBody>
      </p:sp>
      <p:sp>
        <p:nvSpPr>
          <p:cNvPr id="43054" name="AutoShape 46"/>
          <p:cNvSpPr>
            <a:spLocks/>
          </p:cNvSpPr>
          <p:nvPr/>
        </p:nvSpPr>
        <p:spPr bwMode="auto">
          <a:xfrm rot="5400000">
            <a:off x="6841331" y="2404587"/>
            <a:ext cx="112713" cy="914400"/>
          </a:xfrm>
          <a:prstGeom prst="rightBrace">
            <a:avLst>
              <a:gd name="adj1" fmla="val 67605"/>
              <a:gd name="adj2" fmla="val 50000"/>
            </a:avLst>
          </a:prstGeom>
          <a:noFill/>
          <a:ln w="12600">
            <a:solidFill>
              <a:srgbClr val="000066"/>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2000"/>
          </a:p>
        </p:txBody>
      </p:sp>
      <p:sp>
        <p:nvSpPr>
          <p:cNvPr id="43055" name="AutoShape 47"/>
          <p:cNvSpPr>
            <a:spLocks/>
          </p:cNvSpPr>
          <p:nvPr/>
        </p:nvSpPr>
        <p:spPr bwMode="auto">
          <a:xfrm>
            <a:off x="6272213" y="3884930"/>
            <a:ext cx="74612" cy="142875"/>
          </a:xfrm>
          <a:prstGeom prst="rightBrace">
            <a:avLst>
              <a:gd name="adj1" fmla="val 15958"/>
              <a:gd name="adj2" fmla="val 50000"/>
            </a:avLst>
          </a:prstGeom>
          <a:noFill/>
          <a:ln w="12600">
            <a:solidFill>
              <a:srgbClr val="000066"/>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2000"/>
          </a:p>
        </p:txBody>
      </p:sp>
    </p:spTree>
    <p:extLst>
      <p:ext uri="{BB962C8B-B14F-4D97-AF65-F5344CB8AC3E}">
        <p14:creationId xmlns:p14="http://schemas.microsoft.com/office/powerpoint/2010/main" val="76317676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Page Table Entry (PTE)</a:t>
            </a:r>
            <a:endParaRPr lang="zh-CN" altLang="en-US" dirty="0"/>
          </a:p>
        </p:txBody>
      </p:sp>
      <p:pic>
        <p:nvPicPr>
          <p:cNvPr id="4" name="图片 3"/>
          <p:cNvPicPr>
            <a:picLocks noChangeAspect="1"/>
          </p:cNvPicPr>
          <p:nvPr/>
        </p:nvPicPr>
        <p:blipFill rotWithShape="1">
          <a:blip r:embed="rId3"/>
          <a:srcRect t="67403"/>
          <a:stretch/>
        </p:blipFill>
        <p:spPr>
          <a:xfrm>
            <a:off x="260350" y="1618246"/>
            <a:ext cx="8623300" cy="1709763"/>
          </a:xfrm>
          <a:prstGeom prst="rect">
            <a:avLst/>
          </a:prstGeom>
        </p:spPr>
      </p:pic>
      <p:sp>
        <p:nvSpPr>
          <p:cNvPr id="5" name="内容占位符 2"/>
          <p:cNvSpPr>
            <a:spLocks noGrp="1"/>
          </p:cNvSpPr>
          <p:nvPr>
            <p:ph idx="1"/>
          </p:nvPr>
        </p:nvSpPr>
        <p:spPr>
          <a:xfrm>
            <a:off x="457200" y="3528617"/>
            <a:ext cx="8229600" cy="3245162"/>
          </a:xfrm>
        </p:spPr>
        <p:txBody>
          <a:bodyPr>
            <a:normAutofit fontScale="70000" lnSpcReduction="20000"/>
          </a:bodyPr>
          <a:lstStyle/>
          <a:p>
            <a:r>
              <a:rPr lang="en-US" altLang="zh-CN" dirty="0" smtClean="0"/>
              <a:t>P: present</a:t>
            </a:r>
          </a:p>
          <a:p>
            <a:r>
              <a:rPr lang="en-US" altLang="zh-CN" dirty="0" smtClean="0"/>
              <a:t>R/W: readable / writable</a:t>
            </a:r>
          </a:p>
          <a:p>
            <a:r>
              <a:rPr lang="en-US" altLang="zh-CN" dirty="0" smtClean="0"/>
              <a:t>U/S: user / supervisor</a:t>
            </a:r>
          </a:p>
          <a:p>
            <a:r>
              <a:rPr lang="en-US" altLang="zh-CN" dirty="0" smtClean="0"/>
              <a:t>WT: write-through (1) / write-back (0)</a:t>
            </a:r>
          </a:p>
          <a:p>
            <a:r>
              <a:rPr lang="en-US" altLang="zh-CN" dirty="0" smtClean="0"/>
              <a:t>CD: cache disabled</a:t>
            </a:r>
          </a:p>
          <a:p>
            <a:r>
              <a:rPr lang="en-US" altLang="zh-CN" dirty="0" smtClean="0"/>
              <a:t>A: accessed (set by CPU, clear by OS)</a:t>
            </a:r>
          </a:p>
          <a:p>
            <a:r>
              <a:rPr lang="en-US" altLang="zh-CN" dirty="0" smtClean="0"/>
              <a:t>D: dirty</a:t>
            </a:r>
          </a:p>
          <a:p>
            <a:r>
              <a:rPr lang="en-US" altLang="zh-CN" dirty="0" smtClean="0"/>
              <a:t>PAT: page table attribute index</a:t>
            </a:r>
          </a:p>
          <a:p>
            <a:r>
              <a:rPr lang="en-US" altLang="zh-CN" dirty="0" smtClean="0"/>
              <a:t>G: </a:t>
            </a:r>
            <a:r>
              <a:rPr lang="en-US" altLang="zh-CN" dirty="0"/>
              <a:t>global page </a:t>
            </a:r>
            <a:r>
              <a:rPr lang="en-US" altLang="zh-CN" dirty="0" smtClean="0"/>
              <a:t>(no TLB </a:t>
            </a:r>
            <a:r>
              <a:rPr lang="en-US" altLang="zh-CN" dirty="0"/>
              <a:t>u</a:t>
            </a:r>
            <a:r>
              <a:rPr lang="en-US" altLang="zh-CN" dirty="0" smtClean="0"/>
              <a:t>pdating on the </a:t>
            </a:r>
            <a:r>
              <a:rPr lang="en-US" altLang="zh-CN" dirty="0"/>
              <a:t>address </a:t>
            </a:r>
            <a:r>
              <a:rPr lang="en-US" altLang="zh-CN" dirty="0" smtClean="0"/>
              <a:t>if </a:t>
            </a:r>
            <a:r>
              <a:rPr lang="en-US" altLang="zh-CN" dirty="0"/>
              <a:t>CR3 is reset)</a:t>
            </a:r>
            <a:endParaRPr lang="en-US" altLang="zh-CN" dirty="0" smtClean="0"/>
          </a:p>
        </p:txBody>
      </p:sp>
      <p:pic>
        <p:nvPicPr>
          <p:cNvPr id="6" name="图片 5"/>
          <p:cNvPicPr>
            <a:picLocks noChangeAspect="1"/>
          </p:cNvPicPr>
          <p:nvPr/>
        </p:nvPicPr>
        <p:blipFill rotWithShape="1">
          <a:blip r:embed="rId3"/>
          <a:srcRect t="1850" b="92644"/>
          <a:stretch/>
        </p:blipFill>
        <p:spPr>
          <a:xfrm>
            <a:off x="260350" y="1377618"/>
            <a:ext cx="8623300" cy="288757"/>
          </a:xfrm>
          <a:prstGeom prst="rect">
            <a:avLst/>
          </a:prstGeom>
        </p:spPr>
      </p:pic>
    </p:spTree>
    <p:extLst>
      <p:ext uri="{BB962C8B-B14F-4D97-AF65-F5344CB8AC3E}">
        <p14:creationId xmlns:p14="http://schemas.microsoft.com/office/powerpoint/2010/main" val="57529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Page Table Entry (PDE)</a:t>
            </a:r>
            <a:endParaRPr lang="zh-CN" altLang="en-US" dirty="0"/>
          </a:p>
        </p:txBody>
      </p:sp>
      <p:pic>
        <p:nvPicPr>
          <p:cNvPr id="4" name="图片 3"/>
          <p:cNvPicPr>
            <a:picLocks noChangeAspect="1"/>
          </p:cNvPicPr>
          <p:nvPr/>
        </p:nvPicPr>
        <p:blipFill rotWithShape="1">
          <a:blip r:embed="rId2"/>
          <a:srcRect t="21845" b="31819"/>
          <a:stretch/>
        </p:blipFill>
        <p:spPr>
          <a:xfrm>
            <a:off x="260350" y="1670299"/>
            <a:ext cx="8623300" cy="2430379"/>
          </a:xfrm>
          <a:prstGeom prst="rect">
            <a:avLst/>
          </a:prstGeom>
        </p:spPr>
      </p:pic>
      <p:sp>
        <p:nvSpPr>
          <p:cNvPr id="5" name="内容占位符 2"/>
          <p:cNvSpPr>
            <a:spLocks noGrp="1"/>
          </p:cNvSpPr>
          <p:nvPr>
            <p:ph idx="1"/>
          </p:nvPr>
        </p:nvSpPr>
        <p:spPr>
          <a:xfrm>
            <a:off x="457200" y="4377402"/>
            <a:ext cx="8229600" cy="1084931"/>
          </a:xfrm>
        </p:spPr>
        <p:txBody>
          <a:bodyPr/>
          <a:lstStyle/>
          <a:p>
            <a:r>
              <a:rPr lang="en-US" altLang="zh-CN" dirty="0" smtClean="0"/>
              <a:t>PS: page size (0=4KB, 1=4MB)</a:t>
            </a:r>
          </a:p>
          <a:p>
            <a:pPr lvl="1"/>
            <a:r>
              <a:rPr lang="en-US" altLang="zh-CN" dirty="0" smtClean="0"/>
              <a:t>4MB: super page</a:t>
            </a:r>
            <a:endParaRPr lang="zh-CN" altLang="en-US" dirty="0"/>
          </a:p>
        </p:txBody>
      </p:sp>
      <p:pic>
        <p:nvPicPr>
          <p:cNvPr id="6" name="图片 5"/>
          <p:cNvPicPr>
            <a:picLocks noChangeAspect="1"/>
          </p:cNvPicPr>
          <p:nvPr/>
        </p:nvPicPr>
        <p:blipFill rotWithShape="1">
          <a:blip r:embed="rId2"/>
          <a:srcRect t="1850" b="92644"/>
          <a:stretch/>
        </p:blipFill>
        <p:spPr>
          <a:xfrm>
            <a:off x="260350" y="1417638"/>
            <a:ext cx="8623300" cy="288757"/>
          </a:xfrm>
          <a:prstGeom prst="rect">
            <a:avLst/>
          </a:prstGeom>
        </p:spPr>
      </p:pic>
    </p:spTree>
    <p:extLst>
      <p:ext uri="{BB962C8B-B14F-4D97-AF65-F5344CB8AC3E}">
        <p14:creationId xmlns:p14="http://schemas.microsoft.com/office/powerpoint/2010/main" val="3575621964"/>
      </p:ext>
    </p:extLst>
  </p:cSld>
  <p:clrMapOvr>
    <a:masterClrMapping/>
  </p:clrMapOvr>
</p:sld>
</file>

<file path=ppt/theme/theme1.xml><?xml version="1.0" encoding="utf-8"?>
<a:theme xmlns:a="http://schemas.openxmlformats.org/drawingml/2006/main" name="CloudVisor-Aust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w="28575">
          <a:solidFill>
            <a:schemeClr val="bg2">
              <a:lumMod val="25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4446</TotalTime>
  <Words>1038</Words>
  <Application>Microsoft Macintosh PowerPoint</Application>
  <PresentationFormat>全屏显示(4:3)</PresentationFormat>
  <Paragraphs>218</Paragraphs>
  <Slides>40</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40</vt:i4>
      </vt:variant>
    </vt:vector>
  </HeadingPairs>
  <TitlesOfParts>
    <vt:vector size="51" baseType="lpstr">
      <vt:lpstr>Arial</vt:lpstr>
      <vt:lpstr>Calibri</vt:lpstr>
      <vt:lpstr>Comic Sans MS</vt:lpstr>
      <vt:lpstr>Courier New</vt:lpstr>
      <vt:lpstr>Helvetica</vt:lpstr>
      <vt:lpstr>ＭＳ Ｐゴシック</vt:lpstr>
      <vt:lpstr>Tahoma</vt:lpstr>
      <vt:lpstr>Times New Roman</vt:lpstr>
      <vt:lpstr>Verdana</vt:lpstr>
      <vt:lpstr>宋体</vt:lpstr>
      <vt:lpstr>CloudVisor-Austin</vt:lpstr>
      <vt:lpstr>XV6 &amp; VM</vt:lpstr>
      <vt:lpstr>Outline</vt:lpstr>
      <vt:lpstr>Review: ExoKernel</vt:lpstr>
      <vt:lpstr>Virtual Memory</vt:lpstr>
      <vt:lpstr>Recap: Integrating Caches and VM</vt:lpstr>
      <vt:lpstr>PowerPoint 演示文稿</vt:lpstr>
      <vt:lpstr>Translating with a k-level Page Table</vt:lpstr>
      <vt:lpstr>Page Table Entry (PTE)</vt:lpstr>
      <vt:lpstr>Page Table Entry (PDE)</vt:lpstr>
      <vt:lpstr>Question</vt:lpstr>
      <vt:lpstr>Quiz#1</vt:lpstr>
      <vt:lpstr>PAE: Physical Address Extension</vt:lpstr>
      <vt:lpstr>Address translation: PAE-4k</vt:lpstr>
      <vt:lpstr>Address translation: PAE-2M</vt:lpstr>
      <vt:lpstr>PowerPoint 演示文稿</vt:lpstr>
      <vt:lpstr>PowerPoint 演示文稿</vt:lpstr>
      <vt:lpstr>PowerPoint 演示文稿</vt:lpstr>
      <vt:lpstr>big picture of xv6's virtual addressing scheme </vt:lpstr>
      <vt:lpstr>4 KB pages </vt:lpstr>
      <vt:lpstr>PowerPoint 演示文稿</vt:lpstr>
      <vt:lpstr>Setup_kvm</vt:lpstr>
      <vt:lpstr>PowerPoint 演示文稿</vt:lpstr>
      <vt:lpstr>what is kmap[]?</vt:lpstr>
      <vt:lpstr>PowerPoint 演示文稿</vt:lpstr>
      <vt:lpstr>PowerPoint 演示文稿</vt:lpstr>
      <vt:lpstr>mappages</vt:lpstr>
      <vt:lpstr>PowerPoint 演示文稿</vt:lpstr>
      <vt:lpstr>walkpgdir</vt:lpstr>
      <vt:lpstr>PowerPoint 演示文稿</vt:lpstr>
      <vt:lpstr>PowerPoint 演示文稿</vt:lpstr>
      <vt:lpstr>User VM mapping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Haibo CHen</dc:creator>
  <cp:lastModifiedBy>Xia Yubin</cp:lastModifiedBy>
  <cp:revision>137</cp:revision>
  <cp:lastPrinted>2012-03-06T02:02:05Z</cp:lastPrinted>
  <dcterms:created xsi:type="dcterms:W3CDTF">2012-03-02T02:20:40Z</dcterms:created>
  <dcterms:modified xsi:type="dcterms:W3CDTF">2017-03-15T23:38:46Z</dcterms:modified>
</cp:coreProperties>
</file>