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704" r:id="rId2"/>
    <p:sldId id="669" r:id="rId3"/>
    <p:sldId id="664" r:id="rId4"/>
    <p:sldId id="665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705" r:id="rId20"/>
    <p:sldId id="706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6" r:id="rId29"/>
    <p:sldId id="617" r:id="rId30"/>
    <p:sldId id="618" r:id="rId31"/>
    <p:sldId id="619" r:id="rId32"/>
    <p:sldId id="620" r:id="rId33"/>
    <p:sldId id="622" r:id="rId34"/>
    <p:sldId id="623" r:id="rId35"/>
    <p:sldId id="657" r:id="rId36"/>
    <p:sldId id="672" r:id="rId37"/>
    <p:sldId id="673" r:id="rId38"/>
    <p:sldId id="674" r:id="rId39"/>
    <p:sldId id="675" r:id="rId40"/>
    <p:sldId id="676" r:id="rId41"/>
    <p:sldId id="677" r:id="rId42"/>
    <p:sldId id="678" r:id="rId43"/>
    <p:sldId id="679" r:id="rId44"/>
    <p:sldId id="680" r:id="rId45"/>
    <p:sldId id="681" r:id="rId46"/>
    <p:sldId id="682" r:id="rId47"/>
    <p:sldId id="683" r:id="rId48"/>
    <p:sldId id="684" r:id="rId49"/>
    <p:sldId id="685" r:id="rId50"/>
    <p:sldId id="686" r:id="rId51"/>
    <p:sldId id="687" r:id="rId52"/>
    <p:sldId id="688" r:id="rId53"/>
    <p:sldId id="689" r:id="rId54"/>
    <p:sldId id="690" r:id="rId55"/>
    <p:sldId id="691" r:id="rId56"/>
    <p:sldId id="692" r:id="rId57"/>
    <p:sldId id="693" r:id="rId58"/>
    <p:sldId id="694" r:id="rId59"/>
    <p:sldId id="695" r:id="rId60"/>
    <p:sldId id="696" r:id="rId61"/>
    <p:sldId id="697" r:id="rId62"/>
    <p:sldId id="698" r:id="rId63"/>
    <p:sldId id="699" r:id="rId64"/>
    <p:sldId id="700" r:id="rId65"/>
    <p:sldId id="701" r:id="rId66"/>
    <p:sldId id="702" r:id="rId67"/>
    <p:sldId id="703" r:id="rId68"/>
    <p:sldId id="707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84135" autoAdjust="0"/>
  </p:normalViewPr>
  <p:slideViewPr>
    <p:cSldViewPr snapToGrid="0" snapToObjects="1">
      <p:cViewPr varScale="1">
        <p:scale>
          <a:sx n="123" d="100"/>
          <a:sy n="123" d="100"/>
        </p:scale>
        <p:origin x="169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sched</a:t>
            </a:r>
            <a:r>
              <a:rPr lang="en-US" altLang="zh-CN" dirty="0" smtClean="0"/>
              <a:t> =&gt; switch to Scheduler =&gt; </a:t>
            </a:r>
            <a:r>
              <a:rPr lang="en-US" altLang="zh-CN" dirty="0" err="1" smtClean="0"/>
              <a:t>switchkvm</a:t>
            </a:r>
            <a:r>
              <a:rPr lang="zh-CN" altLang="en-US" dirty="0" smtClean="0"/>
              <a:t> </a:t>
            </a:r>
            <a:r>
              <a:rPr lang="en-US" altLang="zh-CN" dirty="0" smtClean="0"/>
              <a:t>(to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kernel) =&gt; </a:t>
            </a:r>
            <a:r>
              <a:rPr lang="en-US" altLang="zh-CN" dirty="0" err="1" smtClean="0"/>
              <a:t>switchuvm</a:t>
            </a:r>
            <a:r>
              <a:rPr lang="zh-CN" altLang="en-US" dirty="0" smtClean="0"/>
              <a:t> </a:t>
            </a:r>
            <a:r>
              <a:rPr lang="en-US" altLang="zh-CN" dirty="0" smtClean="0"/>
              <a:t>(to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user) =&gt; switch</a:t>
            </a:r>
            <a:r>
              <a:rPr lang="en-US" altLang="zh-CN" baseline="0" dirty="0" smtClean="0"/>
              <a:t> to P =&gt; </a:t>
            </a:r>
            <a:r>
              <a:rPr lang="en-US" altLang="zh-CN" baseline="0" dirty="0" err="1" smtClean="0"/>
              <a:t>sched</a:t>
            </a:r>
            <a:endParaRPr lang="en-US" altLang="zh-CN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b</a:t>
            </a:r>
            <a:r>
              <a:rPr kumimoji="1" lang="en-US" altLang="zh-CN" dirty="0" err="1" smtClean="0"/>
              <a:t>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t</a:t>
            </a:r>
            <a:r>
              <a:rPr kumimoji="1" lang="en-US" altLang="zh-CN" dirty="0" err="1" smtClean="0"/>
              <a:t>hus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write).</a:t>
            </a:r>
          </a:p>
          <a:p>
            <a:pPr marL="171450" indent="-171450">
              <a:buFontTx/>
              <a:buChar char="-"/>
            </a:pP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w</a:t>
            </a:r>
            <a:r>
              <a:rPr kumimoji="1" lang="en-US" altLang="zh-CN" dirty="0" err="1" smtClean="0"/>
              <a:t>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write).</a:t>
            </a:r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ote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lock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5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wakeup(writer)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here?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n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sleep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</a:t>
            </a:r>
            <a:r>
              <a:rPr kumimoji="1" lang="zh-CN" altLang="en-US" dirty="0" smtClean="0"/>
              <a:t>y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5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dirty="0">
                <a:cs typeface="ＭＳ Ｐゴシック" charset="0"/>
              </a:rPr>
              <a:t>Embryo: </a:t>
            </a:r>
            <a:r>
              <a:rPr kumimoji="0" lang="zh-CN" altLang="en-US" dirty="0">
                <a:cs typeface="ＭＳ Ｐゴシック" charset="0"/>
              </a:rPr>
              <a:t>萌芽</a:t>
            </a:r>
            <a:r>
              <a:rPr kumimoji="0" lang="en-US" altLang="zh-CN" dirty="0">
                <a:cs typeface="ＭＳ Ｐゴシック" charset="0"/>
              </a:rPr>
              <a:t>, </a:t>
            </a:r>
            <a:r>
              <a:rPr kumimoji="0" lang="zh-CN" altLang="en-US" dirty="0">
                <a:cs typeface="ＭＳ Ｐゴシック" charset="0"/>
              </a:rPr>
              <a:t>初期</a:t>
            </a:r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pushl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g</a:t>
            </a:r>
            <a:r>
              <a:rPr kumimoji="1" lang="en-US" altLang="zh-CN" dirty="0" err="1" smtClean="0"/>
              <a:t>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.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missing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fiel</a:t>
            </a:r>
            <a:r>
              <a:rPr kumimoji="1" lang="zh-CN" altLang="en-US" dirty="0" smtClean="0"/>
              <a:t>d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eip</a:t>
            </a:r>
            <a:r>
              <a:rPr kumimoji="1" lang="zh-CN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i</a:t>
            </a:r>
            <a:r>
              <a:rPr kumimoji="1" lang="en-US" altLang="zh-CN" dirty="0" smtClean="0"/>
              <a:t>t?</a:t>
            </a:r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W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saved?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22475"/>
            <a:ext cx="9144000" cy="1470025"/>
          </a:xfrm>
        </p:spPr>
        <p:txBody>
          <a:bodyPr anchor="b"/>
          <a:lstStyle/>
          <a:p>
            <a:r>
              <a:rPr kumimoji="0" lang="en-US" altLang="zh-CN" sz="5800">
                <a:latin typeface="Arial" charset="0"/>
                <a:ea typeface="宋体" charset="0"/>
              </a:rPr>
              <a:t>Processes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Arial" charset="0"/>
                <a:ea typeface="宋体" charset="0"/>
              </a:rPr>
              <a:t>Yubin 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Xia</a:t>
            </a:r>
          </a:p>
          <a:p>
            <a:r>
              <a:rPr lang="en-US" altLang="zh-CN" dirty="0" smtClean="0">
                <a:latin typeface="Arial" charset="0"/>
                <a:ea typeface="宋体" charset="0"/>
              </a:rPr>
              <a:t>IPADS, SJTU</a:t>
            </a:r>
            <a:endParaRPr kumimoji="0"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57213" y="6000750"/>
            <a:ext cx="7943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kumimoji="0" lang="en-US" altLang="zh-TW" sz="1800" dirty="0"/>
              <a:t>ACKs: Some slides are adapted from the textbook’s original slides and </a:t>
            </a:r>
            <a:r>
              <a:rPr kumimoji="0" lang="en-US" altLang="zh-CN" sz="1800" dirty="0" err="1" smtClean="0"/>
              <a:t>F</a:t>
            </a:r>
            <a:r>
              <a:rPr kumimoji="0" lang="en-US" altLang="zh-TW" sz="1800" dirty="0" err="1" smtClean="0"/>
              <a:t>rans’s</a:t>
            </a:r>
            <a:r>
              <a:rPr kumimoji="0" lang="en-US" altLang="zh-TW" sz="1800" dirty="0" smtClean="0"/>
              <a:t> </a:t>
            </a:r>
            <a:r>
              <a:rPr kumimoji="0" lang="en-US" altLang="zh-TW" sz="1800" dirty="0" err="1"/>
              <a:t>os</a:t>
            </a:r>
            <a:r>
              <a:rPr kumimoji="0" lang="en-US" altLang="zh-TW" sz="1800" dirty="0"/>
              <a:t> course notes</a:t>
            </a:r>
            <a:endParaRPr kumimoji="0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83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Concepts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Process: a program in execution 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one address space + one or more threads of computation</a:t>
            </a:r>
            <a:endParaRPr kumimoji="0" lang="zh-CN" altLang="en-US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en-US" altLang="zh-CN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A process includes: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program counter, stack, data section</a:t>
            </a:r>
            <a:endParaRPr kumimoji="0" lang="zh-CN" altLang="en-US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zh-CN" altLang="en-US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In xv6 all </a:t>
            </a:r>
            <a:r>
              <a:rPr kumimoji="0" lang="en-US" altLang="zh-CN" i="1">
                <a:latin typeface="Arial" charset="0"/>
                <a:ea typeface="宋体" charset="0"/>
              </a:rPr>
              <a:t>user </a:t>
            </a:r>
            <a:r>
              <a:rPr kumimoji="0" lang="en-US" altLang="zh-CN">
                <a:latin typeface="Arial" charset="0"/>
                <a:ea typeface="宋体" charset="0"/>
              </a:rPr>
              <a:t>programs contain one thread of computation and one address space </a:t>
            </a:r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7154863" cy="88423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State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5775" y="1200150"/>
            <a:ext cx="8023225" cy="4787900"/>
          </a:xfrm>
        </p:spPr>
        <p:txBody>
          <a:bodyPr>
            <a:normAutofit/>
          </a:bodyPr>
          <a:lstStyle/>
          <a:p>
            <a:r>
              <a:rPr kumimoji="0" lang="en-US" altLang="zh-CN" sz="2400" dirty="0">
                <a:latin typeface="Arial" charset="0"/>
                <a:ea typeface="宋体" charset="0"/>
              </a:rPr>
              <a:t>As a process executes, it changes </a:t>
            </a:r>
            <a:r>
              <a:rPr kumimoji="0" lang="en-US" altLang="zh-CN" sz="2400" i="1" dirty="0">
                <a:latin typeface="Arial" charset="0"/>
                <a:ea typeface="宋体" charset="0"/>
              </a:rPr>
              <a:t>state</a:t>
            </a:r>
            <a:endParaRPr kumimoji="0" lang="en-US" altLang="zh-CN" sz="2400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new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is being created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running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Instructions are being executed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waiting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is waiting for some event to occur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ready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is waiting to be assigned to a </a:t>
            </a:r>
            <a:r>
              <a:rPr kumimoji="0" lang="en-US" altLang="zh-CN" sz="2000" dirty="0" smtClean="0">
                <a:latin typeface="Arial" charset="0"/>
                <a:ea typeface="宋体" charset="0"/>
              </a:rPr>
              <a:t>processor</a:t>
            </a:r>
            <a:endParaRPr kumimoji="0" lang="en-US" altLang="zh-CN" sz="2000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terminated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has finished </a:t>
            </a:r>
            <a:r>
              <a:rPr kumimoji="0" lang="en-US" altLang="zh-CN" sz="2000" dirty="0" smtClean="0">
                <a:latin typeface="Arial" charset="0"/>
                <a:ea typeface="宋体" charset="0"/>
              </a:rPr>
              <a:t>execution</a:t>
            </a:r>
          </a:p>
          <a:p>
            <a:pPr lvl="1"/>
            <a:endParaRPr kumimoji="0" lang="en-US" altLang="zh-CN" sz="2000" dirty="0">
              <a:latin typeface="Arial" charset="0"/>
              <a:ea typeface="宋体" charset="0"/>
            </a:endParaRPr>
          </a:p>
          <a:p>
            <a:r>
              <a:rPr kumimoji="0" lang="en-US" altLang="zh-CN" sz="2400" dirty="0">
                <a:latin typeface="Arial" charset="0"/>
                <a:ea typeface="宋体" charset="0"/>
              </a:rPr>
              <a:t>In xv6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" y="4519979"/>
            <a:ext cx="88138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0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Diagram of Process State</a:t>
            </a:r>
          </a:p>
        </p:txBody>
      </p:sp>
      <p:pic>
        <p:nvPicPr>
          <p:cNvPr id="430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063750"/>
            <a:ext cx="7550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1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175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Control Block (PCB)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2925" y="1285875"/>
            <a:ext cx="7283450" cy="49307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kumimoji="0" lang="en-US" altLang="zh-CN">
                <a:latin typeface="Arial" charset="0"/>
                <a:ea typeface="宋体" charset="0"/>
              </a:rPr>
              <a:t>Information associated with each process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Process state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Program counter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CPU registers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CPU scheduling information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Memory-management information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Accounting information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I/O status information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22312"/>
          </a:xfrm>
        </p:spPr>
        <p:txBody>
          <a:bodyPr anchor="b"/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Process Control Block (PCB)</a:t>
            </a:r>
          </a:p>
        </p:txBody>
      </p:sp>
      <p:pic>
        <p:nvPicPr>
          <p:cNvPr id="4710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239838"/>
            <a:ext cx="30765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in xv6 (proc.c)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0" y="1607447"/>
            <a:ext cx="8807812" cy="40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Context Switch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3963"/>
            <a:ext cx="8229600" cy="4906962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When CPU switches to another process, the system must do it via a </a:t>
            </a:r>
            <a:r>
              <a:rPr kumimoji="0" lang="en-US" altLang="zh-CN">
                <a:solidFill>
                  <a:srgbClr val="3366FF"/>
                </a:solidFill>
                <a:latin typeface="Arial" charset="0"/>
                <a:ea typeface="宋体" charset="0"/>
              </a:rPr>
              <a:t>context switch</a:t>
            </a:r>
            <a:endParaRPr kumimoji="0" lang="en-US" altLang="zh-CN">
              <a:latin typeface="Arial" charset="0"/>
              <a:ea typeface="宋体" charset="0"/>
            </a:endParaRP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save the state of the old process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load the saved state for the new process </a:t>
            </a:r>
            <a:r>
              <a:rPr kumimoji="0" lang="en-US" altLang="zh-CN">
                <a:solidFill>
                  <a:srgbClr val="3366FF"/>
                </a:solidFill>
                <a:latin typeface="Arial" charset="0"/>
                <a:ea typeface="宋体" charset="0"/>
              </a:rPr>
              <a:t>Context </a:t>
            </a:r>
            <a:r>
              <a:rPr kumimoji="0" lang="en-US" altLang="zh-CN">
                <a:latin typeface="Arial" charset="0"/>
                <a:ea typeface="宋体" charset="0"/>
              </a:rPr>
              <a:t>of a process represented in the PCB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Context-switch time is overhead 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system does no useful work while switching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Time dependent on hardware support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4838" y="4937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CPU Switch From Process to Process</a:t>
            </a:r>
          </a:p>
        </p:txBody>
      </p:sp>
      <p:pic>
        <p:nvPicPr>
          <p:cNvPr id="5120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373188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9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0" lang="en-US" altLang="zh-CN" sz="3600" dirty="0">
                <a:latin typeface="Garamond" charset="0"/>
                <a:ea typeface="宋体" charset="0"/>
              </a:rPr>
              <a:t>Context Switch in xv6 (</a:t>
            </a:r>
            <a:r>
              <a:rPr kumimoji="0" lang="en-US" altLang="zh-CN" sz="3600" dirty="0" err="1">
                <a:latin typeface="Garamond" charset="0"/>
                <a:ea typeface="宋体" charset="0"/>
              </a:rPr>
              <a:t>swtch.S</a:t>
            </a:r>
            <a:r>
              <a:rPr kumimoji="0" lang="en-US" altLang="zh-CN" sz="3600" dirty="0">
                <a:latin typeface="Garamond" charset="0"/>
                <a:ea typeface="宋体" charset="0"/>
              </a:rPr>
              <a:t>)</a:t>
            </a:r>
            <a:endParaRPr kumimoji="0" lang="zh-CN" altLang="en-US" sz="3600" dirty="0">
              <a:latin typeface="Garamond" charset="0"/>
              <a:ea typeface="宋体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78" y="1417638"/>
            <a:ext cx="4923528" cy="5440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338" y="1972160"/>
            <a:ext cx="6247257" cy="93144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509084" y="3513539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9084" y="3876440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old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9084" y="4239341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9084" y="4602242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ebp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09084" y="4969084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ebx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09084" y="5331985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esi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09084" y="5694886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edi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5509084" y="4602242"/>
            <a:ext cx="11710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587561" y="5843346"/>
            <a:ext cx="643275" cy="3629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esp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6482245" y="6057787"/>
            <a:ext cx="197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16747" y="3521419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new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16747" y="3884320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old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16747" y="4247221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addr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16747" y="4610122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ebp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16747" y="4976964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ebx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16747" y="5339865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esi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416747" y="5702766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edi</a:t>
            </a:r>
            <a:endParaRPr kumimoji="1" lang="zh-CN" altLang="en-US" dirty="0"/>
          </a:p>
        </p:txBody>
      </p:sp>
      <p:cxnSp>
        <p:nvCxnSpPr>
          <p:cNvPr id="30" name="直线连接符 29"/>
          <p:cNvCxnSpPr/>
          <p:nvPr/>
        </p:nvCxnSpPr>
        <p:spPr>
          <a:xfrm>
            <a:off x="7416747" y="4610122"/>
            <a:ext cx="117109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485285" y="5851226"/>
            <a:ext cx="643275" cy="3629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esp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8389908" y="6065667"/>
            <a:ext cx="197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873" y="394333"/>
            <a:ext cx="1675296" cy="1370697"/>
          </a:xfrm>
          <a:prstGeom prst="rect">
            <a:avLst/>
          </a:prstGeom>
        </p:spPr>
      </p:pic>
      <p:cxnSp>
        <p:nvCxnSpPr>
          <p:cNvPr id="14" name="直线箭头连接符 13"/>
          <p:cNvCxnSpPr/>
          <p:nvPr/>
        </p:nvCxnSpPr>
        <p:spPr>
          <a:xfrm>
            <a:off x="6897757" y="3702869"/>
            <a:ext cx="0" cy="214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8795915" y="3666028"/>
            <a:ext cx="216" cy="21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581210" y="3339546"/>
            <a:ext cx="7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push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484435" y="3340622"/>
            <a:ext cx="7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pop</a:t>
            </a:r>
            <a:endParaRPr kumimoji="1" lang="zh-CN" altLang="en-US" dirty="0"/>
          </a:p>
        </p:txBody>
      </p:sp>
      <p:cxnSp>
        <p:nvCxnSpPr>
          <p:cNvPr id="21" name="肘形连接符 20"/>
          <p:cNvCxnSpPr>
            <a:stCxn id="15" idx="2"/>
            <a:endCxn id="31" idx="2"/>
          </p:cNvCxnSpPr>
          <p:nvPr/>
        </p:nvCxnSpPr>
        <p:spPr>
          <a:xfrm rot="16200000" flipH="1">
            <a:off x="7854121" y="5261325"/>
            <a:ext cx="7880" cy="1897724"/>
          </a:xfrm>
          <a:prstGeom prst="bentConnector3">
            <a:avLst>
              <a:gd name="adj1" fmla="val 3001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88" y="1945624"/>
            <a:ext cx="3602812" cy="2932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6408"/>
            <a:ext cx="5102558" cy="5286988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628735" y="4382999"/>
            <a:ext cx="2342184" cy="263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1649425" y="4535399"/>
            <a:ext cx="432149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15088" y="5815013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space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09873" y="6345796"/>
            <a:ext cx="259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2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Review: LA-&gt;LA-&gt;PA</a:t>
            </a:r>
            <a:endParaRPr lang="en-US" sz="3200" dirty="0"/>
          </a:p>
        </p:txBody>
      </p:sp>
      <p:pic>
        <p:nvPicPr>
          <p:cNvPr id="5" name="Picture 4" descr="屏幕快照 2012-03-13 下午1.01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934"/>
            <a:ext cx="9144000" cy="56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5" y="2209201"/>
            <a:ext cx="4157756" cy="459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95" y="74115"/>
            <a:ext cx="4157756" cy="18843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249" y="74115"/>
            <a:ext cx="4125111" cy="67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36600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Scheduling Queues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8788" y="1181100"/>
            <a:ext cx="8158162" cy="4826000"/>
          </a:xfrm>
        </p:spPr>
        <p:txBody>
          <a:bodyPr/>
          <a:lstStyle/>
          <a:p>
            <a:r>
              <a:rPr kumimoji="0" lang="en-US" altLang="zh-CN" b="1">
                <a:latin typeface="Arial" charset="0"/>
                <a:ea typeface="宋体" charset="0"/>
              </a:rPr>
              <a:t>Job queue</a:t>
            </a:r>
            <a:r>
              <a:rPr kumimoji="0" lang="en-US" altLang="zh-CN">
                <a:latin typeface="Arial" charset="0"/>
                <a:ea typeface="宋体" charset="0"/>
              </a:rPr>
              <a:t> – set of all processes in the system</a:t>
            </a:r>
          </a:p>
          <a:p>
            <a:r>
              <a:rPr kumimoji="0" lang="en-US" altLang="zh-CN" b="1">
                <a:latin typeface="Arial" charset="0"/>
                <a:ea typeface="宋体" charset="0"/>
              </a:rPr>
              <a:t>Ready queue </a:t>
            </a:r>
            <a:r>
              <a:rPr kumimoji="0" lang="en-US" altLang="zh-CN">
                <a:latin typeface="Arial" charset="0"/>
                <a:ea typeface="宋体" charset="0"/>
              </a:rPr>
              <a:t>– set of all processes residing in main memory, ready and waiting to execute</a:t>
            </a:r>
          </a:p>
          <a:p>
            <a:r>
              <a:rPr kumimoji="0" lang="en-US" altLang="zh-CN" b="1">
                <a:latin typeface="Arial" charset="0"/>
                <a:ea typeface="宋体" charset="0"/>
              </a:rPr>
              <a:t>Device queues </a:t>
            </a:r>
            <a:r>
              <a:rPr kumimoji="0" lang="en-US" altLang="zh-CN">
                <a:latin typeface="Arial" charset="0"/>
                <a:ea typeface="宋体" charset="0"/>
              </a:rPr>
              <a:t>– set of processes waiting for an I/O device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7226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1475" y="241300"/>
            <a:ext cx="8772525" cy="773113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Ready Queue &amp; Various I/O Device Queues</a:t>
            </a:r>
          </a:p>
        </p:txBody>
      </p:sp>
      <p:pic>
        <p:nvPicPr>
          <p:cNvPr id="563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9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37306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Representation of Process Scheduling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558925"/>
            <a:ext cx="7192962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1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Schedulers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14513"/>
            <a:ext cx="8312150" cy="4440237"/>
          </a:xfrm>
        </p:spPr>
        <p:txBody>
          <a:bodyPr/>
          <a:lstStyle/>
          <a:p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</a:rPr>
              <a:t>Long-term scheduler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kumimoji="0" lang="en-US" altLang="zh-CN">
                <a:latin typeface="Arial" charset="0"/>
                <a:ea typeface="宋体" charset="0"/>
              </a:rPr>
              <a:t>(or job scheduler) – selects which processes should be brought into the ready queue</a:t>
            </a:r>
          </a:p>
          <a:p>
            <a:endParaRPr kumimoji="0" lang="en-US" altLang="zh-CN" b="1">
              <a:solidFill>
                <a:srgbClr val="000000"/>
              </a:solidFill>
              <a:latin typeface="Arial" charset="0"/>
              <a:ea typeface="宋体" charset="0"/>
            </a:endParaRPr>
          </a:p>
          <a:p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</a:rPr>
              <a:t>Short-term scheduler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kumimoji="0" lang="en-US" altLang="zh-CN">
                <a:latin typeface="Arial" charset="0"/>
                <a:ea typeface="宋体" charset="0"/>
              </a:rPr>
              <a:t>(or CPU scheduler) – selects which process should be executed next and allocates CPU</a:t>
            </a:r>
          </a:p>
        </p:txBody>
      </p:sp>
    </p:spTree>
    <p:extLst>
      <p:ext uri="{BB962C8B-B14F-4D97-AF65-F5344CB8AC3E}">
        <p14:creationId xmlns:p14="http://schemas.microsoft.com/office/powerpoint/2010/main" val="42070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6113" y="427038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Addition of Medium Term Scheduling</a:t>
            </a:r>
          </a:p>
        </p:txBody>
      </p:sp>
      <p:pic>
        <p:nvPicPr>
          <p:cNvPr id="624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173288"/>
            <a:ext cx="73279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6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048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Schedulers (Cont)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488" y="1546225"/>
            <a:ext cx="8324850" cy="460057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Short-term scheduler is invoked very frequently (milliseconds) </a:t>
            </a:r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 (must be fast)</a:t>
            </a:r>
          </a:p>
          <a:p>
            <a:endParaRPr kumimoji="0" lang="en-US" altLang="zh-CN">
              <a:latin typeface="Arial" charset="0"/>
              <a:ea typeface="宋体" charset="0"/>
              <a:sym typeface="Symbol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Long-term scheduler is invoked very infrequently (seconds, minutes)  (may be slow)</a:t>
            </a:r>
          </a:p>
          <a:p>
            <a:endParaRPr kumimoji="0" lang="en-US" altLang="zh-CN">
              <a:latin typeface="Arial" charset="0"/>
              <a:ea typeface="宋体" charset="0"/>
              <a:sym typeface="Symbol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The long-term scheduler controls the </a:t>
            </a:r>
            <a:r>
              <a:rPr kumimoji="0" lang="en-US" altLang="zh-CN" i="1">
                <a:latin typeface="Arial" charset="0"/>
                <a:ea typeface="宋体" charset="0"/>
                <a:sym typeface="Symbol" charset="0"/>
              </a:rPr>
              <a:t>degree of multiprogramming</a:t>
            </a:r>
          </a:p>
        </p:txBody>
      </p:sp>
    </p:spTree>
    <p:extLst>
      <p:ext uri="{BB962C8B-B14F-4D97-AF65-F5344CB8AC3E}">
        <p14:creationId xmlns:p14="http://schemas.microsoft.com/office/powerpoint/2010/main" val="29935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Scheduler (cont.)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Processes can be described as either:</a:t>
            </a:r>
          </a:p>
          <a:p>
            <a:pPr lvl="1"/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I/O-bound process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 </a:t>
            </a:r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– spends more time doing I/O than computations, many short CPU bursts</a:t>
            </a:r>
          </a:p>
          <a:p>
            <a:pPr lvl="1"/>
            <a:endParaRPr kumimoji="0" lang="en-US" altLang="zh-CN" b="1">
              <a:solidFill>
                <a:srgbClr val="000000"/>
              </a:solidFill>
              <a:latin typeface="Arial" charset="0"/>
              <a:ea typeface="宋体" charset="0"/>
              <a:sym typeface="Symbol" charset="0"/>
            </a:endParaRPr>
          </a:p>
          <a:p>
            <a:pPr lvl="1"/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CPU-bound process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 </a:t>
            </a:r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– spends more time doing computations; few very long CPU bursts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048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Creation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1913"/>
            <a:ext cx="8229600" cy="4799012"/>
          </a:xfrm>
        </p:spPr>
        <p:txBody>
          <a:bodyPr/>
          <a:lstStyle/>
          <a:p>
            <a:r>
              <a:rPr kumimoji="0" lang="en-US" altLang="zh-CN" b="1">
                <a:latin typeface="Arial" charset="0"/>
                <a:ea typeface="宋体" charset="0"/>
              </a:rPr>
              <a:t>Parent </a:t>
            </a:r>
            <a:r>
              <a:rPr kumimoji="0" lang="en-US" altLang="zh-CN">
                <a:latin typeface="Arial" charset="0"/>
                <a:ea typeface="宋体" charset="0"/>
              </a:rPr>
              <a:t>process create </a:t>
            </a:r>
            <a:r>
              <a:rPr kumimoji="0" lang="en-US" altLang="zh-CN" b="1">
                <a:latin typeface="Arial" charset="0"/>
                <a:ea typeface="宋体" charset="0"/>
              </a:rPr>
              <a:t>children </a:t>
            </a:r>
            <a:r>
              <a:rPr kumimoji="0" lang="en-US" altLang="zh-CN">
                <a:latin typeface="Arial" charset="0"/>
                <a:ea typeface="宋体" charset="0"/>
              </a:rPr>
              <a:t>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forming a tree of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Generally, process identified and managed via </a:t>
            </a:r>
            <a:r>
              <a:rPr kumimoji="0" lang="en-US" altLang="zh-CN" b="1">
                <a:latin typeface="Arial" charset="0"/>
                <a:ea typeface="宋体" charset="0"/>
              </a:rPr>
              <a:t>a process identifier 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b="1">
                <a:latin typeface="Arial" charset="0"/>
                <a:ea typeface="宋体" charset="0"/>
              </a:rPr>
              <a:t>pid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Resource sharing policies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 all resources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 subset of parent’s resources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 no resources</a:t>
            </a:r>
          </a:p>
          <a:p>
            <a:pPr>
              <a:buFont typeface="Wingdings" charset="0"/>
              <a:buNone/>
            </a:pPr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0"/>
            <a:ext cx="8229600" cy="113982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Creation (Cont)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8613" y="1171575"/>
            <a:ext cx="8358187" cy="4959350"/>
          </a:xfrm>
        </p:spPr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Execution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Parent and children execute concurrently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Parent waits until children terminate</a:t>
            </a: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Address space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Child duplicate of 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parent’s</a:t>
            </a:r>
            <a:endParaRPr kumimoji="0" lang="en-US" altLang="zh-CN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Child has a program loaded into it</a:t>
            </a: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UNIX examples</a:t>
            </a:r>
          </a:p>
          <a:p>
            <a:pPr lvl="1"/>
            <a:r>
              <a:rPr kumimoji="0" lang="en-US" altLang="zh-CN" b="1" dirty="0">
                <a:latin typeface="Arial" charset="0"/>
                <a:ea typeface="宋体" charset="0"/>
              </a:rPr>
              <a:t>fork</a:t>
            </a:r>
            <a:r>
              <a:rPr kumimoji="0" lang="en-US" altLang="zh-CN" dirty="0">
                <a:latin typeface="Arial" charset="0"/>
                <a:ea typeface="宋体" charset="0"/>
              </a:rPr>
              <a:t> system call creates new process</a:t>
            </a:r>
          </a:p>
          <a:p>
            <a:pPr lvl="1"/>
            <a:r>
              <a:rPr kumimoji="0" lang="en-US" altLang="zh-CN" b="1" dirty="0">
                <a:latin typeface="Arial" charset="0"/>
                <a:ea typeface="宋体" charset="0"/>
              </a:rPr>
              <a:t>exec</a:t>
            </a:r>
            <a:r>
              <a:rPr kumimoji="0" lang="en-US" altLang="zh-CN" dirty="0">
                <a:latin typeface="Arial" charset="0"/>
                <a:ea typeface="宋体" charset="0"/>
              </a:rPr>
              <a:t> system call used after a </a:t>
            </a:r>
            <a:r>
              <a:rPr kumimoji="0" lang="en-US" altLang="zh-CN" b="1" dirty="0">
                <a:latin typeface="Arial" charset="0"/>
                <a:ea typeface="宋体" charset="0"/>
              </a:rPr>
              <a:t>fork</a:t>
            </a:r>
            <a:r>
              <a:rPr kumimoji="0" lang="en-US" altLang="zh-CN" dirty="0">
                <a:latin typeface="Arial" charset="0"/>
                <a:ea typeface="宋体" charset="0"/>
              </a:rPr>
              <a:t> to replace the process’ memory space with a new program</a:t>
            </a:r>
          </a:p>
        </p:txBody>
      </p:sp>
    </p:spTree>
    <p:extLst>
      <p:ext uri="{BB962C8B-B14F-4D97-AF65-F5344CB8AC3E}">
        <p14:creationId xmlns:p14="http://schemas.microsoft.com/office/powerpoint/2010/main" val="10843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Review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Booting: enabling segment and paging</a:t>
            </a:r>
          </a:p>
          <a:p>
            <a:pPr lvl="1"/>
            <a:r>
              <a:rPr kumimoji="1" lang="en-US" altLang="zh-CN" dirty="0" smtClean="0"/>
              <a:t>Segment: set GDT &amp; use long </a:t>
            </a:r>
            <a:r>
              <a:rPr kumimoji="1" lang="en-US" altLang="zh-CN" dirty="0" err="1" smtClean="0"/>
              <a:t>jmp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ljmp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Paging: </a:t>
            </a:r>
            <a:r>
              <a:rPr kumimoji="1" lang="en-US" altLang="zh-CN" dirty="0"/>
              <a:t>temporary page table (</a:t>
            </a:r>
            <a:r>
              <a:rPr kumimoji="1" lang="en-US" altLang="zh-CN" dirty="0" err="1"/>
              <a:t>entrypgdir</a:t>
            </a:r>
            <a:r>
              <a:rPr kumimoji="1" lang="en-US" altLang="zh-CN" dirty="0"/>
              <a:t>) with kernel mapped at both 0x80100000 and </a:t>
            </a:r>
            <a:r>
              <a:rPr kumimoji="1" lang="en-US" altLang="zh-CN" dirty="0" smtClean="0"/>
              <a:t>0x100000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Different page size: 4KB vs. 4MB(2MB)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5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Creation</a:t>
            </a: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444750"/>
            <a:ext cx="75469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2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5788" y="425450"/>
            <a:ext cx="8229600" cy="576263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A tree of processes on a typical Solaris</a:t>
            </a:r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343025"/>
            <a:ext cx="5437188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2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5659829" y="274637"/>
            <a:ext cx="3261590" cy="1892029"/>
          </a:xfrm>
        </p:spPr>
        <p:txBody>
          <a:bodyPr>
            <a:normAutofit fontScale="90000"/>
          </a:bodyPr>
          <a:lstStyle/>
          <a:p>
            <a:r>
              <a:rPr kumimoji="0" lang="en-US" altLang="zh-CN" dirty="0">
                <a:latin typeface="Garamond" charset="0"/>
                <a:ea typeface="宋体" charset="0"/>
              </a:rPr>
              <a:t>Process Creation in xv6</a:t>
            </a:r>
            <a:endParaRPr kumimoji="0" lang="zh-CN" altLang="en-US" dirty="0">
              <a:latin typeface="Garamond" charset="0"/>
              <a:ea typeface="宋体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0" y="216492"/>
            <a:ext cx="5045639" cy="65325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9829" y="2906875"/>
            <a:ext cx="290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following code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allocproc</a:t>
            </a:r>
            <a:r>
              <a:rPr lang="en-US" dirty="0" smtClean="0"/>
              <a:t>()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51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Termination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228725"/>
            <a:ext cx="8858250" cy="562927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Process executes last statement and asks the operating system to delete it (</a:t>
            </a:r>
            <a:r>
              <a:rPr kumimoji="0" lang="en-US" altLang="zh-CN" b="1">
                <a:latin typeface="Arial" charset="0"/>
                <a:ea typeface="宋体" charset="0"/>
              </a:rPr>
              <a:t>exit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Output data from child to parent (via </a:t>
            </a:r>
            <a:r>
              <a:rPr kumimoji="0" lang="en-US" altLang="zh-CN" b="1">
                <a:latin typeface="Arial" charset="0"/>
                <a:ea typeface="宋体" charset="0"/>
              </a:rPr>
              <a:t>wait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Process’ resources are deallocated by operating system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Parent may terminate execution of children processes (</a:t>
            </a:r>
            <a:r>
              <a:rPr kumimoji="0" lang="en-US" altLang="zh-CN" b="1">
                <a:latin typeface="Arial" charset="0"/>
                <a:ea typeface="宋体" charset="0"/>
              </a:rPr>
              <a:t>abort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Child has exceeded allocated resources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Task assigned to child is no longer required</a:t>
            </a:r>
          </a:p>
        </p:txBody>
      </p:sp>
    </p:spTree>
    <p:extLst>
      <p:ext uri="{BB962C8B-B14F-4D97-AF65-F5344CB8AC3E}">
        <p14:creationId xmlns:p14="http://schemas.microsoft.com/office/powerpoint/2010/main" val="2461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Termination (Cont.)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If parent is exiting</a:t>
            </a:r>
          </a:p>
          <a:p>
            <a:pPr lvl="2"/>
            <a:r>
              <a:rPr kumimoji="0" lang="en-US" altLang="zh-CN">
                <a:latin typeface="Arial" charset="0"/>
                <a:ea typeface="宋体" charset="0"/>
              </a:rPr>
              <a:t>Some operating system do not allow child to continue if its parent terminates</a:t>
            </a:r>
          </a:p>
          <a:p>
            <a:pPr lvl="3"/>
            <a:r>
              <a:rPr kumimoji="0" lang="en-US" altLang="zh-CN">
                <a:latin typeface="Arial" charset="0"/>
                <a:ea typeface="宋体" charset="0"/>
              </a:rPr>
              <a:t>All children terminated - </a:t>
            </a:r>
            <a:r>
              <a:rPr kumimoji="0" lang="en-US" altLang="zh-CN" b="1">
                <a:latin typeface="Arial" charset="0"/>
                <a:ea typeface="宋体" charset="0"/>
              </a:rPr>
              <a:t>cascading termination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0"/>
            <a:ext cx="5072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651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Cooperating Processes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309688"/>
            <a:ext cx="8240712" cy="4821237"/>
          </a:xfrm>
        </p:spPr>
        <p:txBody>
          <a:bodyPr/>
          <a:lstStyle/>
          <a:p>
            <a:r>
              <a:rPr kumimoji="0" lang="en-US" altLang="zh-CN" b="1">
                <a:latin typeface="Arial" charset="0"/>
                <a:ea typeface="宋体" charset="0"/>
              </a:rPr>
              <a:t>Independent</a:t>
            </a:r>
            <a:r>
              <a:rPr kumimoji="0" lang="en-US" altLang="zh-CN">
                <a:latin typeface="Arial" charset="0"/>
                <a:ea typeface="宋体" charset="0"/>
              </a:rPr>
              <a:t> process cannot affect or be affected by the execution of another process</a:t>
            </a:r>
          </a:p>
          <a:p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</a:rPr>
              <a:t>Cooperating</a:t>
            </a:r>
            <a:r>
              <a:rPr kumimoji="0" lang="en-US" altLang="zh-CN">
                <a:latin typeface="Arial" charset="0"/>
                <a:ea typeface="宋体" charset="0"/>
              </a:rPr>
              <a:t> process can affect or be affected by the execution of another process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Advantages of process cooperation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Information sharing 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Computation speed-up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Modularity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164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2231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Communications Models </a:t>
            </a:r>
          </a:p>
        </p:txBody>
      </p:sp>
      <p:pic>
        <p:nvPicPr>
          <p:cNvPr id="839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458913"/>
            <a:ext cx="645318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0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IPC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257300"/>
            <a:ext cx="8286750" cy="48736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Cooperating processes need </a:t>
            </a:r>
            <a:r>
              <a:rPr kumimoji="0" lang="en-US" altLang="zh-CN" b="1">
                <a:latin typeface="Arial" charset="0"/>
                <a:ea typeface="宋体" charset="0"/>
              </a:rPr>
              <a:t>interprocess communication 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b="1">
                <a:latin typeface="Arial" charset="0"/>
                <a:ea typeface="宋体" charset="0"/>
              </a:rPr>
              <a:t>IPC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Two models of IPC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Shared memory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Message passing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508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Producer-Consumer Problem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938" y="1411288"/>
            <a:ext cx="8404225" cy="4497387"/>
          </a:xfrm>
        </p:spPr>
        <p:txBody>
          <a:bodyPr/>
          <a:lstStyle/>
          <a:p>
            <a:r>
              <a:rPr kumimoji="0" lang="en-US" altLang="zh-CN" i="1">
                <a:latin typeface="Arial" charset="0"/>
                <a:ea typeface="宋体" charset="0"/>
              </a:rPr>
              <a:t>Producer</a:t>
            </a:r>
            <a:r>
              <a:rPr kumimoji="0" lang="en-US" altLang="zh-CN">
                <a:latin typeface="Arial" charset="0"/>
                <a:ea typeface="宋体" charset="0"/>
              </a:rPr>
              <a:t> process produces information that is consumed by a </a:t>
            </a:r>
            <a:r>
              <a:rPr kumimoji="0" lang="en-US" altLang="zh-CN" i="1">
                <a:latin typeface="Arial" charset="0"/>
                <a:ea typeface="宋体" charset="0"/>
              </a:rPr>
              <a:t>consumer</a:t>
            </a:r>
            <a:r>
              <a:rPr kumimoji="0" lang="en-US" altLang="zh-CN">
                <a:latin typeface="Arial" charset="0"/>
                <a:ea typeface="宋体" charset="0"/>
              </a:rPr>
              <a:t> process</a:t>
            </a:r>
          </a:p>
          <a:p>
            <a:pPr lvl="1"/>
            <a:endParaRPr kumimoji="0" lang="en-US" altLang="zh-CN" i="1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unbounded-buffer</a:t>
            </a:r>
            <a:r>
              <a:rPr kumimoji="0" lang="en-US" altLang="zh-CN">
                <a:latin typeface="Arial" charset="0"/>
                <a:ea typeface="宋体" charset="0"/>
              </a:rPr>
              <a:t> places no practical limit on the size of the buffer</a:t>
            </a:r>
          </a:p>
          <a:p>
            <a:pPr lvl="1"/>
            <a:endParaRPr kumimoji="0" lang="en-US" altLang="zh-CN" i="1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bounded-buffer</a:t>
            </a:r>
            <a:r>
              <a:rPr kumimoji="0" lang="en-US" altLang="zh-CN">
                <a:latin typeface="Arial" charset="0"/>
                <a:ea typeface="宋体" charset="0"/>
              </a:rPr>
              <a:t> 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42841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 in xv6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9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330200"/>
            <a:ext cx="8545512" cy="727075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Bounded-Buffer </a:t>
            </a:r>
            <a:r>
              <a:rPr kumimoji="0" lang="en-US" altLang="zh-CN" sz="3800">
                <a:latin typeface="Arial" charset="0"/>
                <a:ea typeface="宋体" charset="0"/>
              </a:rPr>
              <a:t>–</a:t>
            </a:r>
            <a:r>
              <a:rPr kumimoji="0" lang="en-US" altLang="zh-CN" sz="3800">
                <a:latin typeface="Garamond" charset="0"/>
                <a:ea typeface="宋体" charset="0"/>
              </a:rPr>
              <a:t> Shared-Memory Solution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2888" y="1071563"/>
            <a:ext cx="8621712" cy="5786437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Shared data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#define BUFFER_SIZE 10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typedef struct {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	. . .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} item;</a:t>
            </a:r>
          </a:p>
          <a:p>
            <a:pPr marL="1600200" lvl="3" indent="-228600">
              <a:buFont typeface="Wingdings" charset="0"/>
              <a:buNone/>
            </a:pPr>
            <a:endParaRPr kumimoji="0" lang="en-US" altLang="zh-CN" sz="2400">
              <a:latin typeface="Arial" charset="0"/>
              <a:ea typeface="宋体" charset="0"/>
            </a:endParaRP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item buffer[BUFFER_SIZE];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int in = 0;</a:t>
            </a:r>
          </a:p>
          <a:p>
            <a:pPr marL="1600200" lvl="3" indent="-228600">
              <a:buFont typeface="Wingdings" charset="0"/>
              <a:buNone/>
            </a:pPr>
            <a:r>
              <a:rPr kumimoji="0" lang="en-US" altLang="zh-CN" sz="2400">
                <a:latin typeface="Arial" charset="0"/>
                <a:ea typeface="宋体" charset="0"/>
              </a:rPr>
              <a:t>int out = 0;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Solution is correct, but can only use BUFFER_SIZE-1 elements</a:t>
            </a:r>
          </a:p>
          <a:p>
            <a:pPr marL="1600200" lvl="3" indent="-228600">
              <a:buFont typeface="Wingdings" charset="0"/>
              <a:buNone/>
            </a:pPr>
            <a:endParaRPr kumimoji="0" lang="zh-CN" altLang="en-US" sz="2400" b="1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905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Bounded-Buffer </a:t>
            </a:r>
            <a:r>
              <a:rPr kumimoji="0" lang="en-US" altLang="zh-CN">
                <a:latin typeface="Arial" charset="0"/>
                <a:ea typeface="宋体" charset="0"/>
              </a:rPr>
              <a:t>–</a:t>
            </a:r>
            <a:r>
              <a:rPr kumimoji="0" lang="en-US" altLang="zh-CN">
                <a:latin typeface="Garamond" charset="0"/>
                <a:ea typeface="宋体" charset="0"/>
              </a:rPr>
              <a:t> Producer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8853488" cy="44831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kumimoji="0" lang="zh-CN" altLang="en-US" dirty="0">
                <a:latin typeface="Monaco" charset="0"/>
                <a:ea typeface="宋体" charset="0"/>
              </a:rPr>
              <a:t>	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while (true) {</a:t>
            </a:r>
            <a:br>
              <a:rPr kumimoji="0" lang="en-US" altLang="zh-CN" sz="2000" dirty="0">
                <a:latin typeface="Monaco" charset="0"/>
                <a:ea typeface="宋体" charset="0"/>
              </a:rPr>
            </a:br>
            <a:r>
              <a:rPr kumimoji="0" lang="en-US" altLang="zh-CN" sz="2000" dirty="0">
                <a:latin typeface="Monaco" charset="0"/>
                <a:ea typeface="宋体" charset="0"/>
              </a:rPr>
              <a:t>   /* Produce an item */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        while (((in = (in + 1) % BUFFER SIZE count)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Monaco" charset="0"/>
                <a:ea typeface="宋体" charset="0"/>
              </a:rPr>
              <a:t> </a:t>
            </a:r>
            <a:r>
              <a:rPr lang="en-US" altLang="zh-CN" sz="2000" dirty="0" smtClean="0">
                <a:latin typeface="Monaco" charset="0"/>
                <a:ea typeface="宋体" charset="0"/>
              </a:rPr>
              <a:t>             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=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= out)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 </a:t>
            </a:r>
            <a:r>
              <a:rPr kumimoji="0" lang="en-US" altLang="zh-CN" sz="2000" dirty="0" smtClean="0">
                <a:latin typeface="Monaco" charset="0"/>
                <a:ea typeface="宋体" charset="0"/>
              </a:rPr>
              <a:t>   ;   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/* do nothing -- no free buffers */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buffer[in] = item;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	    in = (in + 1) % BUFFER SIZE;</a:t>
            </a: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Monaco" charset="0"/>
                <a:ea typeface="宋体" charset="0"/>
              </a:rPr>
              <a:t>     }</a:t>
            </a:r>
          </a:p>
          <a:p>
            <a:pPr>
              <a:buFont typeface="Wingdings" charset="0"/>
              <a:buNone/>
            </a:pPr>
            <a:endParaRPr kumimoji="0" lang="en-US" altLang="zh-CN" sz="2400" dirty="0">
              <a:latin typeface="Monaco" charset="0"/>
              <a:ea typeface="宋体" charset="0"/>
            </a:endParaRPr>
          </a:p>
          <a:p>
            <a:pPr>
              <a:buFont typeface="Wingdings" charset="0"/>
              <a:buNone/>
            </a:pPr>
            <a:endParaRPr kumimoji="0" lang="en-US" altLang="zh-CN" dirty="0">
              <a:latin typeface="Arial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  <a:ea typeface="宋体" charset="0"/>
              </a:rPr>
              <a:t>	</a:t>
            </a:r>
          </a:p>
          <a:p>
            <a:pPr marL="7167563" lvl="4">
              <a:buFont typeface="Wingdings" charset="0"/>
              <a:buNone/>
            </a:pPr>
            <a:endParaRPr kumimoji="0" lang="zh-CN" altLang="en-US" sz="160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302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Bounded Buffer </a:t>
            </a:r>
            <a:r>
              <a:rPr kumimoji="0" lang="en-US" altLang="zh-CN">
                <a:latin typeface="Arial" charset="0"/>
                <a:ea typeface="宋体" charset="0"/>
              </a:rPr>
              <a:t>–</a:t>
            </a:r>
            <a:r>
              <a:rPr kumimoji="0" lang="en-US" altLang="zh-CN">
                <a:latin typeface="Garamond" charset="0"/>
                <a:ea typeface="宋体" charset="0"/>
              </a:rPr>
              <a:t> Consumer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2207846"/>
            <a:ext cx="8174038" cy="4362817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kumimoji="0" lang="zh-CN" altLang="en-US" sz="2000" dirty="0">
                <a:latin typeface="Monaco" charset="0"/>
                <a:ea typeface="宋体" charset="0"/>
              </a:rPr>
              <a:t>	</a:t>
            </a:r>
            <a:r>
              <a:rPr kumimoji="0" lang="en-US" altLang="zh-CN" sz="1800" dirty="0">
                <a:latin typeface="Monaco" charset="0"/>
                <a:ea typeface="宋体" charset="0"/>
              </a:rPr>
              <a:t>while (true) {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          while (in == out)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                 ; // do nothing -- nothing to consume</a:t>
            </a:r>
          </a:p>
          <a:p>
            <a:pPr>
              <a:buFont typeface="Wingdings" charset="0"/>
              <a:buNone/>
            </a:pPr>
            <a:endParaRPr kumimoji="0" lang="en-US" altLang="zh-CN" sz="1800" dirty="0">
              <a:latin typeface="Monaco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// remove an item from the buffer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item = buffer[out];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out = (out + 1) % BUFFER SIZE;</a:t>
            </a:r>
          </a:p>
          <a:p>
            <a:pPr>
              <a:buFont typeface="Wingdings" charset="0"/>
              <a:buNone/>
            </a:pPr>
            <a:r>
              <a:rPr kumimoji="0" lang="en-US" altLang="zh-CN" sz="1800" dirty="0">
                <a:latin typeface="Monaco" charset="0"/>
                <a:ea typeface="宋体" charset="0"/>
              </a:rPr>
              <a:t>	     return item;</a:t>
            </a:r>
          </a:p>
          <a:p>
            <a:pPr>
              <a:buFont typeface="Wingdings" charset="0"/>
              <a:buNone/>
            </a:pPr>
            <a:r>
              <a:rPr kumimoji="0" lang="en-US" altLang="zh-CN" sz="2000" i="1" dirty="0">
                <a:latin typeface="Monaco" charset="0"/>
                <a:ea typeface="宋体" charset="0"/>
              </a:rPr>
              <a:t>     </a:t>
            </a:r>
            <a:r>
              <a:rPr kumimoji="0" lang="en-US" altLang="zh-CN" sz="2000" dirty="0">
                <a:latin typeface="Monaco" charset="0"/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13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Example of IPC in xv6: Pipe (pipe.c)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42" y="1945554"/>
            <a:ext cx="7228164" cy="25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482600"/>
            <a:ext cx="9017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330200"/>
            <a:ext cx="90805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23838"/>
            <a:ext cx="8566150" cy="723900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400">
                <a:latin typeface="Garamond" charset="0"/>
                <a:ea typeface="宋体" charset="0"/>
              </a:rPr>
              <a:t>Interprocess Communication </a:t>
            </a:r>
            <a:r>
              <a:rPr kumimoji="0" lang="en-US" altLang="zh-CN" sz="3400">
                <a:latin typeface="Arial" charset="0"/>
                <a:ea typeface="宋体" charset="0"/>
              </a:rPr>
              <a:t>–</a:t>
            </a:r>
            <a:r>
              <a:rPr kumimoji="0" lang="en-US" altLang="zh-CN" sz="3400">
                <a:latin typeface="Garamond" charset="0"/>
                <a:ea typeface="宋体" charset="0"/>
              </a:rPr>
              <a:t> Message Passing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157288"/>
            <a:ext cx="8391525" cy="4973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kumimoji="0" lang="en-US" altLang="zh-CN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Message system</a:t>
            </a:r>
          </a:p>
          <a:p>
            <a:pPr lvl="1"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kumimoji="0" lang="en-US" altLang="zh-CN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>
                <a:latin typeface="Arial" charset="0"/>
                <a:ea typeface="宋体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kumimoji="0" lang="en-US" altLang="zh-CN" b="1">
                <a:latin typeface="Arial" charset="0"/>
                <a:ea typeface="宋体" charset="0"/>
              </a:rPr>
              <a:t>send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message</a:t>
            </a:r>
            <a:r>
              <a:rPr kumimoji="0" lang="en-US" altLang="zh-CN">
                <a:latin typeface="Arial" charset="0"/>
                <a:ea typeface="宋体" charset="0"/>
              </a:rPr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kumimoji="0" lang="en-US" altLang="zh-CN" b="1">
                <a:latin typeface="Arial" charset="0"/>
                <a:ea typeface="宋体" charset="0"/>
              </a:rPr>
              <a:t>receive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message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2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Message Passing (Cont.)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If </a:t>
            </a:r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>
                <a:latin typeface="Arial" charset="0"/>
                <a:ea typeface="宋体" charset="0"/>
              </a:rPr>
              <a:t> and </a:t>
            </a:r>
            <a:r>
              <a:rPr kumimoji="0" lang="en-US" altLang="zh-CN" i="1">
                <a:latin typeface="Arial" charset="0"/>
                <a:ea typeface="宋体" charset="0"/>
              </a:rPr>
              <a:t>Q</a:t>
            </a:r>
            <a:r>
              <a:rPr kumimoji="0" lang="en-US" altLang="zh-CN">
                <a:latin typeface="Arial" charset="0"/>
                <a:ea typeface="宋体" charset="0"/>
              </a:rPr>
              <a:t> wish to communicate, they need to: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establish a </a:t>
            </a:r>
            <a:r>
              <a:rPr kumimoji="0" lang="en-US" altLang="zh-CN" i="1">
                <a:latin typeface="Arial" charset="0"/>
                <a:ea typeface="宋体" charset="0"/>
              </a:rPr>
              <a:t>communication</a:t>
            </a:r>
            <a:r>
              <a:rPr kumimoji="0" lang="en-US" altLang="zh-CN">
                <a:latin typeface="Arial" charset="0"/>
                <a:ea typeface="宋体" charset="0"/>
              </a:rPr>
              <a:t> </a:t>
            </a:r>
            <a:r>
              <a:rPr kumimoji="0" lang="en-US" altLang="zh-CN" i="1">
                <a:latin typeface="Arial" charset="0"/>
                <a:ea typeface="宋体" charset="0"/>
              </a:rPr>
              <a:t>link</a:t>
            </a:r>
            <a:r>
              <a:rPr kumimoji="0" lang="en-US" altLang="zh-CN">
                <a:latin typeface="Arial" charset="0"/>
                <a:ea typeface="宋体" charset="0"/>
              </a:rPr>
              <a:t> between them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exchange messages via send/receive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Implementation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physical (e.g., shared memory, hardware bus)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logical (e.g., logical properties)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92551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Implementation Questions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404938"/>
            <a:ext cx="8240712" cy="4725987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How are links established?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Can a link be associated with more than two processes?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How many links can be between every pair of communicating processes?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What is the capacity of a link?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Is the size of a message that the link can accommodate fixed or variable?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Is a link unidirectional or bi-directional?</a:t>
            </a:r>
          </a:p>
        </p:txBody>
      </p:sp>
    </p:spTree>
    <p:extLst>
      <p:ext uri="{BB962C8B-B14F-4D97-AF65-F5344CB8AC3E}">
        <p14:creationId xmlns:p14="http://schemas.microsoft.com/office/powerpoint/2010/main" val="17007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363538"/>
            <a:ext cx="8229600" cy="7762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Direct Communication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9875" y="1184275"/>
            <a:ext cx="8593138" cy="5391150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Processes must name each other explicitly:</a:t>
            </a:r>
          </a:p>
          <a:p>
            <a:pPr lvl="1"/>
            <a:r>
              <a:rPr kumimoji="0" lang="en-US" altLang="zh-CN" b="1">
                <a:latin typeface="Arial" charset="0"/>
                <a:ea typeface="宋体" charset="0"/>
              </a:rPr>
              <a:t>send</a:t>
            </a:r>
            <a:r>
              <a:rPr kumimoji="0" lang="en-US" altLang="zh-CN">
                <a:latin typeface="Arial" charset="0"/>
                <a:ea typeface="宋体" charset="0"/>
              </a:rPr>
              <a:t> (</a:t>
            </a:r>
            <a:r>
              <a:rPr kumimoji="0" lang="en-US" altLang="zh-CN" i="1">
                <a:latin typeface="Arial" charset="0"/>
                <a:ea typeface="宋体" charset="0"/>
              </a:rPr>
              <a:t>P, message</a:t>
            </a:r>
            <a:r>
              <a:rPr kumimoji="0" lang="en-US" altLang="zh-CN">
                <a:latin typeface="Arial" charset="0"/>
                <a:ea typeface="宋体" charset="0"/>
              </a:rPr>
              <a:t>) – send a message to process P</a:t>
            </a:r>
          </a:p>
          <a:p>
            <a:pPr lvl="1"/>
            <a:r>
              <a:rPr kumimoji="0" lang="en-US" altLang="zh-CN" b="1">
                <a:latin typeface="Arial" charset="0"/>
                <a:ea typeface="宋体" charset="0"/>
              </a:rPr>
              <a:t>receive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Q, message</a:t>
            </a:r>
            <a:r>
              <a:rPr kumimoji="0" lang="en-US" altLang="zh-CN">
                <a:latin typeface="Arial" charset="0"/>
                <a:ea typeface="宋体" charset="0"/>
              </a:rPr>
              <a:t>) – receive a message from process Q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Properties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Links are established automatically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 link is associated with exactly one pair of communicating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Between each pair there exists exactly one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334343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300038"/>
            <a:ext cx="7324725" cy="7508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Processes Outline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155700"/>
            <a:ext cx="8175625" cy="4884738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Process Concept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Process Scheduling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Operations on Processes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Interprocess Communication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Examples of IPC Systems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2429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36600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1150" y="1514475"/>
            <a:ext cx="8566150" cy="53435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Messages are directed and received from mailboxes (also referred to as ports)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Each mailbox has a unique id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Processes can communicate only if they share a mailbox</a:t>
            </a:r>
          </a:p>
        </p:txBody>
      </p:sp>
    </p:spTree>
    <p:extLst>
      <p:ext uri="{BB962C8B-B14F-4D97-AF65-F5344CB8AC3E}">
        <p14:creationId xmlns:p14="http://schemas.microsoft.com/office/powerpoint/2010/main" val="39812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Properties of communication link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 established only if processes share a common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 link may be associated with many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Each pair of processes may share several communication links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Link may be unidirectional or bi-directional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778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128713"/>
            <a:ext cx="8229600" cy="5219700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Operations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create a new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send and receive messages through mailbox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destroy a mailbox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Primitives are defined as:</a:t>
            </a:r>
          </a:p>
          <a:p>
            <a:pPr>
              <a:buFont typeface="Wingdings" charset="0"/>
              <a:buNone/>
            </a:pPr>
            <a:r>
              <a:rPr kumimoji="0" lang="en-US" altLang="zh-CN">
                <a:latin typeface="Arial" charset="0"/>
                <a:ea typeface="宋体" charset="0"/>
              </a:rPr>
              <a:t>	</a:t>
            </a:r>
            <a:r>
              <a:rPr kumimoji="0" lang="en-US" altLang="zh-CN" b="1">
                <a:latin typeface="Arial" charset="0"/>
                <a:ea typeface="宋体" charset="0"/>
              </a:rPr>
              <a:t>send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A, message</a:t>
            </a:r>
            <a:r>
              <a:rPr kumimoji="0" lang="en-US" altLang="zh-CN">
                <a:latin typeface="Arial" charset="0"/>
                <a:ea typeface="宋体" charset="0"/>
              </a:rPr>
              <a:t>) – send a message to mailbox A</a:t>
            </a:r>
          </a:p>
          <a:p>
            <a:pPr>
              <a:buFont typeface="Wingdings" charset="0"/>
              <a:buNone/>
            </a:pPr>
            <a:r>
              <a:rPr kumimoji="0" lang="en-US" altLang="zh-CN">
                <a:latin typeface="Arial" charset="0"/>
                <a:ea typeface="宋体" charset="0"/>
              </a:rPr>
              <a:t>	</a:t>
            </a:r>
            <a:r>
              <a:rPr kumimoji="0" lang="en-US" altLang="zh-CN" b="1">
                <a:latin typeface="Arial" charset="0"/>
                <a:ea typeface="宋体" charset="0"/>
              </a:rPr>
              <a:t>receive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i="1">
                <a:latin typeface="Arial" charset="0"/>
                <a:ea typeface="宋体" charset="0"/>
              </a:rPr>
              <a:t>A, message</a:t>
            </a:r>
            <a:r>
              <a:rPr kumimoji="0" lang="en-US" altLang="zh-CN">
                <a:latin typeface="Arial" charset="0"/>
                <a:ea typeface="宋体" charset="0"/>
              </a:rPr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36624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497888" cy="7905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Indirect Communication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5150" y="1168400"/>
            <a:ext cx="8364538" cy="5056188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Mailbox sharing</a:t>
            </a: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1</a:t>
            </a:r>
            <a:r>
              <a:rPr kumimoji="0" lang="en-US" altLang="zh-CN" i="1">
                <a:latin typeface="Arial" charset="0"/>
                <a:ea typeface="宋体" charset="0"/>
              </a:rPr>
              <a:t>,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2</a:t>
            </a:r>
            <a:r>
              <a:rPr kumimoji="0" lang="en-US" altLang="zh-CN" i="1">
                <a:latin typeface="Arial" charset="0"/>
                <a:ea typeface="宋体" charset="0"/>
              </a:rPr>
              <a:t>,</a:t>
            </a:r>
            <a:r>
              <a:rPr kumimoji="0" lang="en-US" altLang="zh-CN">
                <a:latin typeface="Arial" charset="0"/>
                <a:ea typeface="宋体" charset="0"/>
              </a:rPr>
              <a:t> and</a:t>
            </a:r>
            <a:r>
              <a:rPr kumimoji="0" lang="en-US" altLang="zh-CN" i="1">
                <a:latin typeface="Arial" charset="0"/>
                <a:ea typeface="宋体" charset="0"/>
              </a:rPr>
              <a:t>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3</a:t>
            </a:r>
            <a:r>
              <a:rPr kumimoji="0" lang="en-US" altLang="zh-CN">
                <a:latin typeface="Arial" charset="0"/>
                <a:ea typeface="宋体" charset="0"/>
              </a:rPr>
              <a:t> share mailbox A</a:t>
            </a:r>
          </a:p>
          <a:p>
            <a:pPr lvl="1"/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1</a:t>
            </a:r>
            <a:r>
              <a:rPr kumimoji="0" lang="en-US" altLang="zh-CN">
                <a:latin typeface="Arial" charset="0"/>
                <a:ea typeface="宋体" charset="0"/>
              </a:rPr>
              <a:t>, sends; </a:t>
            </a:r>
            <a:r>
              <a:rPr kumimoji="0" lang="en-US" altLang="zh-CN" i="1">
                <a:latin typeface="Arial" charset="0"/>
                <a:ea typeface="宋体" charset="0"/>
              </a:rPr>
              <a:t>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2</a:t>
            </a:r>
            <a:r>
              <a:rPr kumimoji="0" lang="en-US" altLang="zh-CN" i="1">
                <a:latin typeface="Arial" charset="0"/>
                <a:ea typeface="宋体" charset="0"/>
              </a:rPr>
              <a:t> </a:t>
            </a:r>
            <a:r>
              <a:rPr kumimoji="0" lang="en-US" altLang="zh-CN">
                <a:latin typeface="Arial" charset="0"/>
                <a:ea typeface="宋体" charset="0"/>
              </a:rPr>
              <a:t>and</a:t>
            </a:r>
            <a:r>
              <a:rPr kumimoji="0" lang="en-US" altLang="zh-CN" i="1">
                <a:latin typeface="Arial" charset="0"/>
                <a:ea typeface="宋体" charset="0"/>
              </a:rPr>
              <a:t> P</a:t>
            </a:r>
            <a:r>
              <a:rPr kumimoji="0" lang="en-US" altLang="zh-CN" i="1" baseline="-25000">
                <a:latin typeface="Arial" charset="0"/>
                <a:ea typeface="宋体" charset="0"/>
              </a:rPr>
              <a:t>3</a:t>
            </a:r>
            <a:r>
              <a:rPr kumimoji="0" lang="en-US" altLang="zh-CN">
                <a:latin typeface="Arial" charset="0"/>
                <a:ea typeface="宋体" charset="0"/>
              </a:rPr>
              <a:t> receive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Who gets the message?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Solutions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a link to be associated with at most two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only one process at a time to execute a receive operation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35041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5463" y="425450"/>
            <a:ext cx="8229600" cy="696913"/>
          </a:xfrm>
        </p:spPr>
        <p:txBody>
          <a:bodyPr anchor="b"/>
          <a:lstStyle/>
          <a:p>
            <a:r>
              <a:rPr kumimoji="0" lang="en-US" altLang="zh-CN" sz="3800" dirty="0" smtClean="0">
                <a:latin typeface="Garamond" charset="0"/>
                <a:ea typeface="宋体" charset="0"/>
              </a:rPr>
              <a:t>Synchronization &amp; Asynchronous</a:t>
            </a:r>
            <a:endParaRPr kumimoji="0" lang="en-US" altLang="zh-CN" sz="3800" dirty="0">
              <a:latin typeface="Garamond" charset="0"/>
              <a:ea typeface="宋体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188" y="1304925"/>
            <a:ext cx="8659812" cy="5553075"/>
          </a:xfrm>
        </p:spPr>
        <p:txBody>
          <a:bodyPr/>
          <a:lstStyle/>
          <a:p>
            <a:pPr marL="381000" indent="-381000"/>
            <a:r>
              <a:rPr kumimoji="0" lang="en-US" altLang="zh-CN">
                <a:latin typeface="Arial" charset="0"/>
                <a:ea typeface="宋体" charset="0"/>
              </a:rPr>
              <a:t>Message passing may be either blocking or non-blocking</a:t>
            </a:r>
          </a:p>
          <a:p>
            <a:pPr marL="381000" indent="-381000"/>
            <a:r>
              <a:rPr kumimoji="0" lang="en-US" altLang="zh-CN" b="1">
                <a:latin typeface="Arial" charset="0"/>
                <a:ea typeface="宋体" charset="0"/>
              </a:rPr>
              <a:t>Blocking</a:t>
            </a:r>
            <a:r>
              <a:rPr kumimoji="0" lang="en-US" altLang="zh-CN">
                <a:latin typeface="Arial" charset="0"/>
                <a:ea typeface="宋体" charset="0"/>
              </a:rPr>
              <a:t> is considered </a:t>
            </a:r>
            <a:r>
              <a:rPr kumimoji="0" lang="en-US" altLang="zh-CN" b="1">
                <a:latin typeface="Arial" charset="0"/>
                <a:ea typeface="宋体" charset="0"/>
              </a:rPr>
              <a:t>synchronous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Blocking send </a:t>
            </a:r>
            <a:r>
              <a:rPr kumimoji="0" lang="en-US" altLang="zh-CN">
                <a:latin typeface="Arial" charset="0"/>
                <a:ea typeface="宋体" charset="0"/>
              </a:rPr>
              <a:t>has the sender block until the message is received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Blocking receive </a:t>
            </a:r>
            <a:r>
              <a:rPr kumimoji="0" lang="en-US" altLang="zh-CN">
                <a:latin typeface="Arial" charset="0"/>
                <a:ea typeface="宋体" charset="0"/>
              </a:rPr>
              <a:t>has the receiver block until a message is available</a:t>
            </a:r>
          </a:p>
          <a:p>
            <a:pPr marL="381000" indent="-381000"/>
            <a:r>
              <a:rPr kumimoji="0" lang="en-US" altLang="zh-CN" b="1">
                <a:latin typeface="Arial" charset="0"/>
                <a:ea typeface="宋体" charset="0"/>
              </a:rPr>
              <a:t>Non-blocking</a:t>
            </a:r>
            <a:r>
              <a:rPr kumimoji="0" lang="en-US" altLang="zh-CN">
                <a:latin typeface="Arial" charset="0"/>
                <a:ea typeface="宋体" charset="0"/>
              </a:rPr>
              <a:t> is considered </a:t>
            </a:r>
            <a:r>
              <a:rPr kumimoji="0" lang="en-US" altLang="zh-CN" b="1">
                <a:latin typeface="Arial" charset="0"/>
                <a:ea typeface="宋体" charset="0"/>
              </a:rPr>
              <a:t>asynchronous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Non-blocking </a:t>
            </a:r>
            <a:r>
              <a:rPr kumimoji="0" lang="en-US" altLang="zh-CN">
                <a:latin typeface="Arial" charset="0"/>
                <a:ea typeface="宋体" charset="0"/>
              </a:rPr>
              <a:t>send has the sender send the message and continue</a:t>
            </a:r>
          </a:p>
          <a:p>
            <a:pPr marL="800100" lvl="1" indent="-455613"/>
            <a:r>
              <a:rPr kumimoji="0" lang="en-US" altLang="zh-CN" b="1">
                <a:latin typeface="Arial" charset="0"/>
                <a:ea typeface="宋体" charset="0"/>
              </a:rPr>
              <a:t>Non-blocking </a:t>
            </a:r>
            <a:r>
              <a:rPr kumimoji="0" lang="en-US" altLang="zh-CN">
                <a:latin typeface="Arial" charset="0"/>
                <a:ea typeface="宋体" charset="0"/>
              </a:rPr>
              <a:t>receive has the receiver receive a valid message or null</a:t>
            </a:r>
          </a:p>
        </p:txBody>
      </p:sp>
    </p:spTree>
    <p:extLst>
      <p:ext uri="{BB962C8B-B14F-4D97-AF65-F5344CB8AC3E}">
        <p14:creationId xmlns:p14="http://schemas.microsoft.com/office/powerpoint/2010/main" val="229632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3" grpI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032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Buffering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313"/>
            <a:ext cx="8199438" cy="4640262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Queue of messages attached to the link; implemented in one of three ways</a:t>
            </a:r>
          </a:p>
          <a:p>
            <a:pPr lvl="1">
              <a:buFont typeface="Wingdings" charset="0"/>
              <a:buNone/>
            </a:pPr>
            <a:r>
              <a:rPr kumimoji="0" lang="en-US" altLang="zh-CN">
                <a:solidFill>
                  <a:srgbClr val="CC6600"/>
                </a:solidFill>
                <a:latin typeface="Arial" charset="0"/>
                <a:ea typeface="宋体" charset="0"/>
              </a:rPr>
              <a:t>1.</a:t>
            </a:r>
            <a:r>
              <a:rPr kumimoji="0" lang="en-US" altLang="zh-CN">
                <a:latin typeface="Arial" charset="0"/>
                <a:ea typeface="宋体" charset="0"/>
              </a:rPr>
              <a:t>	Zero capacity – 0 messages</a:t>
            </a:r>
            <a:br>
              <a:rPr kumimoji="0" lang="en-US" altLang="zh-CN">
                <a:latin typeface="Arial" charset="0"/>
                <a:ea typeface="宋体" charset="0"/>
              </a:rPr>
            </a:br>
            <a:r>
              <a:rPr kumimoji="0" lang="en-US" altLang="zh-CN">
                <a:latin typeface="Arial" charset="0"/>
                <a:ea typeface="宋体" charset="0"/>
              </a:rPr>
              <a:t>Sender must wait for receiver (rendezvous)</a:t>
            </a:r>
          </a:p>
          <a:p>
            <a:pPr lvl="1">
              <a:buFont typeface="Wingdings" charset="0"/>
              <a:buNone/>
            </a:pPr>
            <a:r>
              <a:rPr kumimoji="0" lang="en-US" altLang="zh-CN">
                <a:solidFill>
                  <a:srgbClr val="CC6600"/>
                </a:solidFill>
                <a:latin typeface="Arial" charset="0"/>
                <a:ea typeface="宋体" charset="0"/>
              </a:rPr>
              <a:t>2.</a:t>
            </a:r>
            <a:r>
              <a:rPr kumimoji="0" lang="en-US" altLang="zh-CN">
                <a:latin typeface="Arial" charset="0"/>
                <a:ea typeface="宋体" charset="0"/>
              </a:rPr>
              <a:t>	Bounded capacity – finite length of </a:t>
            </a:r>
            <a:r>
              <a:rPr kumimoji="0" lang="en-US" altLang="zh-CN" i="1">
                <a:latin typeface="Arial" charset="0"/>
                <a:ea typeface="宋体" charset="0"/>
              </a:rPr>
              <a:t>n</a:t>
            </a:r>
            <a:r>
              <a:rPr kumimoji="0" lang="en-US" altLang="zh-CN">
                <a:latin typeface="Arial" charset="0"/>
                <a:ea typeface="宋体" charset="0"/>
              </a:rPr>
              <a:t> messages</a:t>
            </a:r>
            <a:br>
              <a:rPr kumimoji="0" lang="en-US" altLang="zh-CN">
                <a:latin typeface="Arial" charset="0"/>
                <a:ea typeface="宋体" charset="0"/>
              </a:rPr>
            </a:br>
            <a:r>
              <a:rPr kumimoji="0" lang="en-US" altLang="zh-CN">
                <a:latin typeface="Arial" charset="0"/>
                <a:ea typeface="宋体" charset="0"/>
              </a:rPr>
              <a:t>Sender must wait if link full</a:t>
            </a:r>
          </a:p>
          <a:p>
            <a:pPr lvl="1">
              <a:buFont typeface="Wingdings" charset="0"/>
              <a:buNone/>
            </a:pPr>
            <a:r>
              <a:rPr kumimoji="0" lang="en-US" altLang="zh-CN">
                <a:solidFill>
                  <a:srgbClr val="CC6600"/>
                </a:solidFill>
                <a:latin typeface="Arial" charset="0"/>
                <a:ea typeface="宋体" charset="0"/>
              </a:rPr>
              <a:t>3.</a:t>
            </a:r>
            <a:r>
              <a:rPr kumimoji="0" lang="en-US" altLang="zh-CN">
                <a:latin typeface="Arial" charset="0"/>
                <a:ea typeface="宋体" charset="0"/>
              </a:rPr>
              <a:t>	Unbounded capacity – infinite length </a:t>
            </a:r>
            <a:br>
              <a:rPr kumimoji="0" lang="en-US" altLang="zh-CN">
                <a:latin typeface="Arial" charset="0"/>
                <a:ea typeface="宋体" charset="0"/>
              </a:rPr>
            </a:br>
            <a:r>
              <a:rPr kumimoji="0" lang="en-US" altLang="zh-CN">
                <a:latin typeface="Arial" charset="0"/>
                <a:ea typeface="宋体" charset="0"/>
              </a:rPr>
              <a:t>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34040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>
          <a:xfrm>
            <a:off x="557213" y="2778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Examples of IPC Systems - POSIX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4294967295"/>
          </p:nvPr>
        </p:nvSpPr>
        <p:spPr>
          <a:xfrm>
            <a:off x="415925" y="1130300"/>
            <a:ext cx="8270875" cy="5000625"/>
          </a:xfrm>
        </p:spPr>
        <p:txBody>
          <a:bodyPr>
            <a:normAutofit lnSpcReduction="10000"/>
          </a:bodyPr>
          <a:lstStyle/>
          <a:p>
            <a:r>
              <a:rPr kumimoji="0" lang="en-US" altLang="zh-CN">
                <a:latin typeface="Arial" charset="0"/>
                <a:ea typeface="宋体" charset="0"/>
              </a:rPr>
              <a:t>POSIX Shared Memory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Process first creates shared memory segment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segment id = shmget(IPC PRIVATE, size, S IRUSR | S IWUSR);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Process wanting access to that shared memory must attach to it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shared memory = (char *) shmat(id, NULL, 0);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Now the process could write to the shared memory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sprintf(shared memory, "Writing to shared memory");</a:t>
            </a:r>
          </a:p>
          <a:p>
            <a:pPr lvl="1"/>
            <a:r>
              <a:rPr kumimoji="0" lang="en-US" altLang="zh-CN" sz="2200">
                <a:latin typeface="Arial" charset="0"/>
                <a:ea typeface="宋体" charset="0"/>
              </a:rPr>
              <a:t>When done a process can detach the shared memory from its address space</a:t>
            </a:r>
          </a:p>
          <a:p>
            <a:pPr lvl="1">
              <a:buFont typeface="Wingdings" charset="0"/>
              <a:buNone/>
            </a:pPr>
            <a:r>
              <a:rPr kumimoji="0" lang="en-US" altLang="zh-CN" sz="2200">
                <a:latin typeface="Courier New" charset="0"/>
                <a:ea typeface="ＭＳ Ｐゴシック" charset="0"/>
                <a:cs typeface="Courier New" charset="0"/>
              </a:rPr>
              <a:t>shmdt(shared memory);</a:t>
            </a:r>
          </a:p>
        </p:txBody>
      </p:sp>
    </p:spTree>
    <p:extLst>
      <p:ext uri="{BB962C8B-B14F-4D97-AF65-F5344CB8AC3E}">
        <p14:creationId xmlns:p14="http://schemas.microsoft.com/office/powerpoint/2010/main" val="9400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 idx="4294967295"/>
          </p:nvPr>
        </p:nvSpPr>
        <p:spPr>
          <a:xfrm>
            <a:off x="757238" y="2778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Examples of IPC Systems </a:t>
            </a:r>
            <a:r>
              <a:rPr kumimoji="0" lang="en-US" altLang="zh-CN" sz="3800">
                <a:latin typeface="Arial" charset="0"/>
                <a:ea typeface="宋体" charset="0"/>
              </a:rPr>
              <a:t>–</a:t>
            </a:r>
            <a:r>
              <a:rPr kumimoji="0" lang="en-US" altLang="zh-CN" sz="3800">
                <a:latin typeface="Garamond" charset="0"/>
                <a:ea typeface="宋体" charset="0"/>
              </a:rPr>
              <a:t> WinXP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4294967295"/>
          </p:nvPr>
        </p:nvSpPr>
        <p:spPr>
          <a:xfrm>
            <a:off x="514350" y="1171575"/>
            <a:ext cx="8629650" cy="56864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Message-passing centric via </a:t>
            </a:r>
            <a:r>
              <a:rPr kumimoji="0"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local procedure call 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LPC</a:t>
            </a:r>
            <a:r>
              <a:rPr kumimoji="0" lang="en-US" altLang="zh-CN">
                <a:latin typeface="Arial" charset="0"/>
                <a:ea typeface="宋体" charset="0"/>
              </a:rPr>
              <a:t>) facility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Only works between processes on the same system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Uses ports (like mailboxes) to establish and maintain 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11829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485775" y="277813"/>
            <a:ext cx="8501063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Examples of IPC Systems </a:t>
            </a:r>
            <a:r>
              <a:rPr kumimoji="0" lang="en-US" altLang="zh-CN" sz="3800">
                <a:latin typeface="Arial" charset="0"/>
                <a:ea typeface="宋体" charset="0"/>
              </a:rPr>
              <a:t>–</a:t>
            </a:r>
            <a:r>
              <a:rPr kumimoji="0" lang="en-US" altLang="zh-CN" sz="3800">
                <a:latin typeface="Garamond" charset="0"/>
                <a:ea typeface="宋体" charset="0"/>
              </a:rPr>
              <a:t> WinXP (cont.)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4294967295"/>
          </p:nvPr>
        </p:nvSpPr>
        <p:spPr>
          <a:xfrm>
            <a:off x="514350" y="1171575"/>
            <a:ext cx="8629650" cy="568642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Communication works as follows: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client opens a handle to the subsystem’s connection port object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client sends a connection request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server creates two private communication ports and returns the handle to one of them to the client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The client and server use the corresponding port handle to send messages or callbacks and to listen for replies</a:t>
            </a:r>
          </a:p>
        </p:txBody>
      </p:sp>
    </p:spTree>
    <p:extLst>
      <p:ext uri="{BB962C8B-B14F-4D97-AF65-F5344CB8AC3E}">
        <p14:creationId xmlns:p14="http://schemas.microsoft.com/office/powerpoint/2010/main" val="28718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 idx="4294967295"/>
          </p:nvPr>
        </p:nvSpPr>
        <p:spPr>
          <a:xfrm>
            <a:off x="942975" y="2778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Local Procedure Calls in Windows XP</a:t>
            </a:r>
          </a:p>
        </p:txBody>
      </p:sp>
      <p:pic>
        <p:nvPicPr>
          <p:cNvPr id="120835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97013"/>
            <a:ext cx="7440613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0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63587"/>
          </a:xfrm>
        </p:spPr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Process: Big Picture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6663"/>
            <a:ext cx="8443913" cy="529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More programs than 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processors</a:t>
            </a:r>
            <a:endParaRPr kumimoji="0" lang="en-US" altLang="zh-CN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How to share the limited number of processors among the programs?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Observation: most programs 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do not </a:t>
            </a:r>
            <a:r>
              <a:rPr kumimoji="0" lang="en-US" altLang="zh-CN" dirty="0">
                <a:latin typeface="Arial" charset="0"/>
                <a:ea typeface="宋体" charset="0"/>
              </a:rPr>
              <a:t>need the processor continuously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because they frequently have to wait for input (from user, disk, network, etc.) </a:t>
            </a: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Idea: when one program must wait, it releases the processor, and gives it to another 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program</a:t>
            </a:r>
            <a:endParaRPr kumimoji="0"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  <p:bldP spid="153603" grpI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77813"/>
            <a:ext cx="8672513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Communications in Client-Server Systems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Sockets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Remote Procedure Calls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Remote Method Invocation (Java)</a:t>
            </a:r>
          </a:p>
        </p:txBody>
      </p:sp>
    </p:spTree>
    <p:extLst>
      <p:ext uri="{BB962C8B-B14F-4D97-AF65-F5344CB8AC3E}">
        <p14:creationId xmlns:p14="http://schemas.microsoft.com/office/powerpoint/2010/main" val="31523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Interrupt, Trap, SYS CALL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</a:p>
          <a:p>
            <a:pPr lvl="1"/>
            <a:r>
              <a:rPr lang="en-US" dirty="0"/>
              <a:t>a user program can ask for an operating system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Exception</a:t>
            </a:r>
          </a:p>
          <a:p>
            <a:pPr lvl="1"/>
            <a:r>
              <a:rPr lang="en-US" dirty="0" smtClean="0"/>
              <a:t>refers </a:t>
            </a:r>
            <a:r>
              <a:rPr lang="en-US" dirty="0"/>
              <a:t>to an illegal program </a:t>
            </a:r>
            <a:r>
              <a:rPr lang="en-US" dirty="0" smtClean="0"/>
              <a:t>action</a:t>
            </a:r>
          </a:p>
          <a:p>
            <a:r>
              <a:rPr lang="en-US" altLang="zh-CN" dirty="0" smtClean="0"/>
              <a:t>I</a:t>
            </a:r>
            <a:r>
              <a:rPr lang="en-US" dirty="0" smtClean="0"/>
              <a:t>nterrupt</a:t>
            </a:r>
          </a:p>
          <a:p>
            <a:pPr lvl="1"/>
            <a:r>
              <a:rPr lang="en-US" dirty="0"/>
              <a:t>refers to a signal generated by a hardware device</a:t>
            </a:r>
          </a:p>
        </p:txBody>
      </p:sp>
    </p:spTree>
    <p:extLst>
      <p:ext uri="{BB962C8B-B14F-4D97-AF65-F5344CB8AC3E}">
        <p14:creationId xmlns:p14="http://schemas.microsoft.com/office/powerpoint/2010/main" val="4027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ust </a:t>
            </a:r>
            <a:r>
              <a:rPr lang="en-US" dirty="0"/>
              <a:t>save the processor’s registers for future transparent </a:t>
            </a:r>
            <a:r>
              <a:rPr lang="en-US" dirty="0" smtClean="0"/>
              <a:t>resume</a:t>
            </a:r>
          </a:p>
          <a:p>
            <a:r>
              <a:rPr lang="en-US" altLang="zh-CN" dirty="0" smtClean="0"/>
              <a:t>M</a:t>
            </a:r>
            <a:r>
              <a:rPr lang="en-US" dirty="0" smtClean="0"/>
              <a:t>ust </a:t>
            </a:r>
            <a:r>
              <a:rPr lang="en-US" dirty="0"/>
              <a:t>be set up for execution in the </a:t>
            </a:r>
            <a:r>
              <a:rPr lang="en-US" dirty="0" smtClean="0"/>
              <a:t>kernel</a:t>
            </a:r>
          </a:p>
          <a:p>
            <a:r>
              <a:rPr lang="en-US" altLang="zh-CN" dirty="0" smtClean="0"/>
              <a:t>M</a:t>
            </a:r>
            <a:r>
              <a:rPr lang="en-US" dirty="0" smtClean="0"/>
              <a:t>ust </a:t>
            </a:r>
            <a:r>
              <a:rPr lang="en-US" dirty="0"/>
              <a:t>chose a place for the kernel to start </a:t>
            </a:r>
            <a:r>
              <a:rPr lang="en-US" dirty="0" smtClean="0"/>
              <a:t>executing</a:t>
            </a:r>
          </a:p>
          <a:p>
            <a:r>
              <a:rPr lang="en-US" altLang="zh-CN" dirty="0" smtClean="0"/>
              <a:t>M</a:t>
            </a:r>
            <a:r>
              <a:rPr lang="en-US" dirty="0" smtClean="0"/>
              <a:t>ust </a:t>
            </a:r>
            <a:r>
              <a:rPr lang="en-US" dirty="0"/>
              <a:t>be able to retrieve information about the event, e.g., system call </a:t>
            </a:r>
            <a:r>
              <a:rPr lang="en-US" dirty="0" smtClean="0"/>
              <a:t>arguments</a:t>
            </a:r>
          </a:p>
          <a:p>
            <a:r>
              <a:rPr lang="en-US" altLang="zh-CN" dirty="0" smtClean="0"/>
              <a:t>M</a:t>
            </a:r>
            <a:r>
              <a:rPr lang="en-US" dirty="0" smtClean="0"/>
              <a:t>ust </a:t>
            </a:r>
            <a:r>
              <a:rPr lang="en-US" dirty="0"/>
              <a:t>all be done </a:t>
            </a:r>
            <a:r>
              <a:rPr lang="en-US" dirty="0" smtClean="0"/>
              <a:t>securely</a:t>
            </a:r>
            <a:endParaRPr lang="en-US" dirty="0"/>
          </a:p>
          <a:p>
            <a:r>
              <a:rPr lang="en-US" altLang="zh-CN" dirty="0" smtClean="0"/>
              <a:t>M</a:t>
            </a:r>
            <a:r>
              <a:rPr lang="en-US" dirty="0" smtClean="0"/>
              <a:t>ust </a:t>
            </a:r>
            <a:r>
              <a:rPr lang="en-US" dirty="0"/>
              <a:t>maintain isolation of user processes and the </a:t>
            </a:r>
            <a:r>
              <a:rPr lang="en-US" dirty="0" smtClean="0"/>
              <a:t>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interrupt </a:t>
            </a:r>
            <a:r>
              <a:rPr lang="en-US" dirty="0"/>
              <a:t>descriptor </a:t>
            </a:r>
            <a:r>
              <a:rPr lang="en-US" dirty="0" smtClean="0"/>
              <a:t>table</a:t>
            </a:r>
            <a:endParaRPr lang="en-US" dirty="0"/>
          </a:p>
          <a:p>
            <a:pPr lvl="1"/>
            <a:r>
              <a:rPr lang="en-US" altLang="zh-CN" dirty="0" smtClean="0"/>
              <a:t>H</a:t>
            </a:r>
            <a:r>
              <a:rPr lang="en-US" dirty="0" smtClean="0"/>
              <a:t>as </a:t>
            </a:r>
            <a:r>
              <a:rPr lang="en-US" dirty="0"/>
              <a:t>256 </a:t>
            </a:r>
            <a:r>
              <a:rPr lang="en-US" dirty="0" smtClean="0"/>
              <a:t>entries</a:t>
            </a:r>
            <a:endParaRPr lang="en-US" dirty="0"/>
          </a:p>
          <a:p>
            <a:pPr lvl="1"/>
            <a:r>
              <a:rPr lang="en-US" altLang="zh-CN" dirty="0" smtClean="0"/>
              <a:t>E</a:t>
            </a:r>
            <a:r>
              <a:rPr lang="en-US" dirty="0" smtClean="0"/>
              <a:t>ach </a:t>
            </a:r>
            <a:r>
              <a:rPr lang="en-US" dirty="0"/>
              <a:t>giving the %</a:t>
            </a:r>
            <a:r>
              <a:rPr lang="en-US" dirty="0" err="1"/>
              <a:t>cs</a:t>
            </a:r>
            <a:r>
              <a:rPr lang="en-US" dirty="0"/>
              <a:t> and %</a:t>
            </a:r>
            <a:r>
              <a:rPr lang="en-US" dirty="0" err="1"/>
              <a:t>eip</a:t>
            </a:r>
            <a:r>
              <a:rPr lang="en-US" dirty="0"/>
              <a:t> to be used when handling the corresponding </a:t>
            </a:r>
            <a:r>
              <a:rPr lang="en-US" dirty="0" smtClean="0"/>
              <a:t>interrupt</a:t>
            </a:r>
          </a:p>
          <a:p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invokes</a:t>
            </a:r>
            <a:r>
              <a:rPr lang="zh-CN" altLang="en-US" dirty="0" smtClean="0"/>
              <a:t> </a:t>
            </a:r>
            <a:r>
              <a:rPr lang="en-US" altLang="zh-CN" i="1" dirty="0" err="1" smtClean="0"/>
              <a:t>int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n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specifies the index into the IDT 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665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Fetch the </a:t>
            </a:r>
            <a:r>
              <a:rPr lang="en-US" i="1" dirty="0" err="1"/>
              <a:t>n</a:t>
            </a:r>
            <a:r>
              <a:rPr lang="en-US" dirty="0" err="1"/>
              <a:t>’th</a:t>
            </a:r>
            <a:r>
              <a:rPr lang="en-US" dirty="0"/>
              <a:t> descriptor from the IDT, where </a:t>
            </a:r>
            <a:r>
              <a:rPr lang="en-US" i="1" dirty="0"/>
              <a:t>n </a:t>
            </a:r>
            <a:r>
              <a:rPr lang="en-US" dirty="0"/>
              <a:t>is the argument of int. 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Check that CPL in %</a:t>
            </a:r>
            <a:r>
              <a:rPr lang="en-US" dirty="0" err="1"/>
              <a:t>cs</a:t>
            </a:r>
            <a:r>
              <a:rPr lang="en-US" dirty="0"/>
              <a:t> is &lt;= DPL, where DPL is the privilege level in the </a:t>
            </a:r>
            <a:r>
              <a:rPr lang="en-US" dirty="0" smtClean="0"/>
              <a:t>descriptor</a:t>
            </a:r>
            <a:r>
              <a:rPr lang="en-US" dirty="0"/>
              <a:t>. 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Save %</a:t>
            </a:r>
            <a:r>
              <a:rPr lang="en-US" dirty="0" err="1"/>
              <a:t>esp</a:t>
            </a:r>
            <a:r>
              <a:rPr lang="en-US" dirty="0"/>
              <a:t> and %</a:t>
            </a:r>
            <a:r>
              <a:rPr lang="en-US" dirty="0" err="1"/>
              <a:t>ss</a:t>
            </a:r>
            <a:r>
              <a:rPr lang="en-US" dirty="0"/>
              <a:t> in a CPU-internal registers, but only if the target segment </a:t>
            </a:r>
            <a:r>
              <a:rPr lang="en-US" dirty="0" smtClean="0"/>
              <a:t>selector’s </a:t>
            </a:r>
            <a:r>
              <a:rPr lang="en-US" dirty="0"/>
              <a:t>PL &lt; CPL. 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Load %</a:t>
            </a:r>
            <a:r>
              <a:rPr lang="en-US" dirty="0" err="1"/>
              <a:t>ss</a:t>
            </a:r>
            <a:r>
              <a:rPr lang="en-US" dirty="0"/>
              <a:t> and %</a:t>
            </a:r>
            <a:r>
              <a:rPr lang="en-US" dirty="0" err="1"/>
              <a:t>esp</a:t>
            </a:r>
            <a:r>
              <a:rPr lang="en-US" dirty="0"/>
              <a:t> from a task segment descriptor. 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Push %</a:t>
            </a:r>
            <a:r>
              <a:rPr lang="en-US" dirty="0" err="1" smtClean="0"/>
              <a:t>ss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eflags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eip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altLang="zh-CN" dirty="0" smtClean="0"/>
              <a:t>Clear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eflags</a:t>
            </a:r>
            <a:endParaRPr lang="en-US" altLang="zh-CN" dirty="0" smtClean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428"/>
            <a:ext cx="9144000" cy="4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tvinit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xv6, one process contains only one thread. If we allow one process contains multiple thread, which state of the original PCB (process control block) should be per-thread and which should be per-process?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97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Mechanism: thread of computation, an active computation. </a:t>
            </a:r>
          </a:p>
          <a:p>
            <a:pPr lvl="1"/>
            <a:endParaRPr kumimoji="0" lang="en-US" altLang="zh-CN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A thread is an abstraction that contains </a:t>
            </a:r>
          </a:p>
          <a:p>
            <a:pPr lvl="2"/>
            <a:r>
              <a:rPr kumimoji="0" lang="en-US" altLang="zh-CN" dirty="0">
                <a:latin typeface="Arial" charset="0"/>
                <a:ea typeface="宋体" charset="0"/>
              </a:rPr>
              <a:t>the </a:t>
            </a:r>
            <a:r>
              <a:rPr kumimoji="0" lang="en-US" altLang="zh-CN" i="1" dirty="0">
                <a:latin typeface="Arial" charset="0"/>
                <a:ea typeface="宋体" charset="0"/>
              </a:rPr>
              <a:t>minimal state </a:t>
            </a:r>
            <a:r>
              <a:rPr kumimoji="0" lang="en-US" altLang="zh-CN" dirty="0">
                <a:latin typeface="Arial" charset="0"/>
                <a:ea typeface="宋体" charset="0"/>
              </a:rPr>
              <a:t>that is necessary to </a:t>
            </a:r>
            <a:r>
              <a:rPr kumimoji="0"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stop</a:t>
            </a:r>
            <a:r>
              <a:rPr kumimoji="0" lang="en-US" altLang="zh-CN" dirty="0">
                <a:latin typeface="Arial" charset="0"/>
                <a:ea typeface="宋体" charset="0"/>
              </a:rPr>
              <a:t> an active and </a:t>
            </a:r>
            <a:r>
              <a:rPr kumimoji="0"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resume</a:t>
            </a:r>
            <a:r>
              <a:rPr kumimoji="0" lang="en-US" altLang="zh-CN" dirty="0">
                <a:latin typeface="Arial" charset="0"/>
                <a:ea typeface="宋体" charset="0"/>
              </a:rPr>
              <a:t> it at some point 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later</a:t>
            </a:r>
            <a:endParaRPr kumimoji="0" lang="en-US" altLang="zh-CN" dirty="0">
              <a:latin typeface="Arial" charset="0"/>
              <a:ea typeface="宋体" charset="0"/>
            </a:endParaRPr>
          </a:p>
          <a:p>
            <a:pPr lvl="1"/>
            <a:endParaRPr kumimoji="0" lang="en-US" altLang="zh-CN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dirty="0" smtClean="0">
                <a:latin typeface="Arial" charset="0"/>
                <a:ea typeface="宋体" charset="0"/>
              </a:rPr>
              <a:t>The </a:t>
            </a:r>
            <a:r>
              <a:rPr kumimoji="0" lang="en-US" altLang="zh-CN" dirty="0">
                <a:latin typeface="Arial" charset="0"/>
                <a:ea typeface="宋体" charset="0"/>
              </a:rPr>
              <a:t>state is depends on the processor</a:t>
            </a:r>
          </a:p>
          <a:p>
            <a:pPr lvl="2"/>
            <a:r>
              <a:rPr kumimoji="0" lang="en-US" altLang="zh-CN" dirty="0">
                <a:latin typeface="Arial" charset="0"/>
                <a:ea typeface="宋体" charset="0"/>
              </a:rPr>
              <a:t>On x86, it is the processor 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registers</a:t>
            </a:r>
            <a:endParaRPr kumimoji="0"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Threads in xv6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37" y="1590285"/>
            <a:ext cx="8484076" cy="43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31850"/>
          </a:xfrm>
        </p:spPr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Address spaces and threads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Address spaces and threads are in principle </a:t>
            </a:r>
            <a:r>
              <a:rPr kumimoji="0"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independent</a:t>
            </a:r>
            <a:r>
              <a:rPr kumimoji="0" lang="en-US" altLang="zh-CN" dirty="0">
                <a:latin typeface="Arial" charset="0"/>
                <a:ea typeface="宋体" charset="0"/>
              </a:rPr>
              <a:t> concepts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One can switch from one thread to another thread in the same address space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or one can switch from one thread to another thread in another address 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space</a:t>
            </a:r>
            <a:endParaRPr kumimoji="0" lang="en-US" altLang="zh-CN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7879</TotalTime>
  <Words>2102</Words>
  <Application>Microsoft Office PowerPoint</Application>
  <PresentationFormat>全屏显示(4:3)</PresentationFormat>
  <Paragraphs>365</Paragraphs>
  <Slides>68</Slides>
  <Notes>42</Notes>
  <HiddenSlides>4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Monaco</vt:lpstr>
      <vt:lpstr>ＭＳ Ｐゴシック</vt:lpstr>
      <vt:lpstr>宋体</vt:lpstr>
      <vt:lpstr>Arial</vt:lpstr>
      <vt:lpstr>Calibri</vt:lpstr>
      <vt:lpstr>Courier New</vt:lpstr>
      <vt:lpstr>Garamond</vt:lpstr>
      <vt:lpstr>Symbol</vt:lpstr>
      <vt:lpstr>Tahoma</vt:lpstr>
      <vt:lpstr>Verdana</vt:lpstr>
      <vt:lpstr>Wingdings</vt:lpstr>
      <vt:lpstr>CloudVisor-Austin</vt:lpstr>
      <vt:lpstr>Processes</vt:lpstr>
      <vt:lpstr>Review: LA-&gt;LA-&gt;PA</vt:lpstr>
      <vt:lpstr>Review</vt:lpstr>
      <vt:lpstr>Process in xv6</vt:lpstr>
      <vt:lpstr>Processes Outline</vt:lpstr>
      <vt:lpstr>Process: Big Picture</vt:lpstr>
      <vt:lpstr>Threads</vt:lpstr>
      <vt:lpstr>Threads in xv6</vt:lpstr>
      <vt:lpstr>Address spaces and threads</vt:lpstr>
      <vt:lpstr>Process Concepts</vt:lpstr>
      <vt:lpstr>Process State</vt:lpstr>
      <vt:lpstr>Diagram of Process State</vt:lpstr>
      <vt:lpstr>Process Control Block (PCB)</vt:lpstr>
      <vt:lpstr>Process Control Block (PCB)</vt:lpstr>
      <vt:lpstr>Process in xv6 (proc.c)</vt:lpstr>
      <vt:lpstr>Context Switch</vt:lpstr>
      <vt:lpstr>CPU Switch From Process to Process</vt:lpstr>
      <vt:lpstr>Context Switch in xv6 (swtch.S)</vt:lpstr>
      <vt:lpstr>PowerPoint 演示文稿</vt:lpstr>
      <vt:lpstr>PowerPoint 演示文稿</vt:lpstr>
      <vt:lpstr>Process Scheduling Queues</vt:lpstr>
      <vt:lpstr>Ready Queue &amp; Various I/O Device Queues</vt:lpstr>
      <vt:lpstr>Representation of Process Scheduling</vt:lpstr>
      <vt:lpstr>Schedulers</vt:lpstr>
      <vt:lpstr>Addition of Medium Term Scheduling</vt:lpstr>
      <vt:lpstr>Schedulers (Cont)</vt:lpstr>
      <vt:lpstr>Scheduler (cont.)</vt:lpstr>
      <vt:lpstr>Process Creation</vt:lpstr>
      <vt:lpstr>Process Creation (Cont)</vt:lpstr>
      <vt:lpstr>Process Creation</vt:lpstr>
      <vt:lpstr>A tree of processes on a typical Solaris</vt:lpstr>
      <vt:lpstr>Process Creation in xv6</vt:lpstr>
      <vt:lpstr>Process Termination</vt:lpstr>
      <vt:lpstr>Process Termination (Cont.)</vt:lpstr>
      <vt:lpstr>PowerPoint 演示文稿</vt:lpstr>
      <vt:lpstr>Cooperating Processes</vt:lpstr>
      <vt:lpstr>Communications Models </vt:lpstr>
      <vt:lpstr>IPC</vt:lpstr>
      <vt:lpstr>Producer-Consumer Problem</vt:lpstr>
      <vt:lpstr>Bounded-Buffer – Shared-Memory Solution</vt:lpstr>
      <vt:lpstr>Bounded-Buffer – Producer</vt:lpstr>
      <vt:lpstr>Bounded Buffer – Consumer</vt:lpstr>
      <vt:lpstr>Example of IPC in xv6: Pipe (pipe.c)</vt:lpstr>
      <vt:lpstr>PowerPoint 演示文稿</vt:lpstr>
      <vt:lpstr>PowerPoint 演示文稿</vt:lpstr>
      <vt:lpstr>Interprocess Communication – Message Passing</vt:lpstr>
      <vt:lpstr>Message Passing (Cont.)</vt:lpstr>
      <vt:lpstr>Implementation Questions</vt:lpstr>
      <vt:lpstr>Direct Communication</vt:lpstr>
      <vt:lpstr>Indirect Communication</vt:lpstr>
      <vt:lpstr>Indirect Communication</vt:lpstr>
      <vt:lpstr>Indirect Communication</vt:lpstr>
      <vt:lpstr>Indirect Communication</vt:lpstr>
      <vt:lpstr>Synchronization &amp; Asynchronous</vt:lpstr>
      <vt:lpstr>Buffering</vt:lpstr>
      <vt:lpstr>Examples of IPC Systems - POSIX</vt:lpstr>
      <vt:lpstr>Examples of IPC Systems – WinXP</vt:lpstr>
      <vt:lpstr>Examples of IPC Systems – WinXP (cont.)</vt:lpstr>
      <vt:lpstr>Local Procedure Calls in Windows XP</vt:lpstr>
      <vt:lpstr>Communications in Client-Server Systems</vt:lpstr>
      <vt:lpstr>Interrupt, Trap, SYS CALL</vt:lpstr>
      <vt:lpstr>Concepts</vt:lpstr>
      <vt:lpstr>Requirements</vt:lpstr>
      <vt:lpstr>IDT</vt:lpstr>
      <vt:lpstr>System Call</vt:lpstr>
      <vt:lpstr>Kernel Stack</vt:lpstr>
      <vt:lpstr>tvinit</vt:lpstr>
      <vt:lpstr>Homework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Xia Yubin</cp:lastModifiedBy>
  <cp:revision>195</cp:revision>
  <cp:lastPrinted>2012-03-06T02:02:05Z</cp:lastPrinted>
  <dcterms:created xsi:type="dcterms:W3CDTF">2012-03-02T02:20:40Z</dcterms:created>
  <dcterms:modified xsi:type="dcterms:W3CDTF">2018-03-20T01:28:14Z</dcterms:modified>
</cp:coreProperties>
</file>