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7" r:id="rId2"/>
    <p:sldId id="451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8" r:id="rId25"/>
    <p:sldId id="450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76763" autoAdjust="0"/>
  </p:normalViewPr>
  <p:slideViewPr>
    <p:cSldViewPr snapToGrid="0" snapToObjects="1">
      <p:cViewPr varScale="1">
        <p:scale>
          <a:sx n="81" d="100"/>
          <a:sy n="81" d="100"/>
        </p:scale>
        <p:origin x="19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A6DB7-28FD-7E4D-A957-CC489F468FCE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2C8B5-2FAE-A04D-A162-E918EBB942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21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6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2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00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24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64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711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25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73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2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35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1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20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3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7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6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6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0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/>
              <a:t>T</a:t>
            </a:r>
            <a:r>
              <a:rPr kumimoji="1" lang="en-US" altLang="zh-CN" dirty="0" smtClean="0"/>
              <a:t>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b</a:t>
            </a:r>
            <a:r>
              <a:rPr kumimoji="1" lang="en-US" altLang="zh-CN" dirty="0" err="1" smtClean="0"/>
              <a:t>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t</a:t>
            </a:r>
            <a:r>
              <a:rPr kumimoji="1" lang="en-US" altLang="zh-CN" dirty="0" err="1" smtClean="0"/>
              <a:t>hus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write).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/>
              <a:t>T</a:t>
            </a:r>
            <a:r>
              <a:rPr kumimoji="1" lang="en-US" altLang="zh-CN" dirty="0" smtClean="0"/>
              <a:t>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second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w</a:t>
            </a:r>
            <a:r>
              <a:rPr kumimoji="1" lang="en-US" altLang="zh-CN" dirty="0" err="1" smtClean="0"/>
              <a:t>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write).</a:t>
            </a:r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N</a:t>
            </a:r>
            <a:r>
              <a:rPr kumimoji="1" lang="en-US" altLang="zh-CN" dirty="0" err="1" smtClean="0"/>
              <a:t>ote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4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wakeup(writer)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here?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n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sleep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</a:t>
            </a:r>
            <a:r>
              <a:rPr kumimoji="1" lang="zh-CN" altLang="en-US" dirty="0" smtClean="0"/>
              <a:t>y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waiting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(e.g.,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70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48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90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61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94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160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336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2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884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4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846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49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8398" y="1972132"/>
            <a:ext cx="7772400" cy="1470025"/>
          </a:xfrm>
          <a:noFill/>
          <a:ln/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53882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US" dirty="0" smtClean="0"/>
              <a:t>Inter Process Communication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5714940" y="5855187"/>
            <a:ext cx="302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8A8A8A"/>
                </a:solidFill>
                <a:latin typeface="Calibri" panose="020F0502020204030204" pitchFamily="34" charset="0"/>
              </a:rPr>
              <a:t>Credit to Timothy Roscoe, ETH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kumimoji="0" lang="en-US" altLang="zh-CN" dirty="0" smtClean="0">
                <a:latin typeface="Arial" charset="0"/>
                <a:ea typeface="宋体" charset="0"/>
              </a:rPr>
              <a:t>Yubin Xia</a:t>
            </a:r>
          </a:p>
          <a:p>
            <a:r>
              <a:rPr lang="en-US" altLang="zh-CN" dirty="0" smtClean="0">
                <a:latin typeface="Arial" charset="0"/>
                <a:ea typeface="宋体" charset="0"/>
              </a:rPr>
              <a:t>IPADS, SJTU</a:t>
            </a:r>
            <a:endParaRPr kumimoji="0" lang="en-US" altLang="zh-CN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58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Example of IPC in xv6: Pipe (pipe.c)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42" y="1945554"/>
            <a:ext cx="7228164" cy="259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482600"/>
            <a:ext cx="9017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330200"/>
            <a:ext cx="90805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23838"/>
            <a:ext cx="8566150" cy="723900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400">
                <a:latin typeface="Garamond" charset="0"/>
                <a:ea typeface="宋体" charset="0"/>
              </a:rPr>
              <a:t>Interprocess Communication </a:t>
            </a:r>
            <a:r>
              <a:rPr kumimoji="0" lang="en-US" altLang="zh-CN" sz="3400">
                <a:latin typeface="Arial" charset="0"/>
                <a:ea typeface="宋体" charset="0"/>
              </a:rPr>
              <a:t>–</a:t>
            </a:r>
            <a:r>
              <a:rPr kumimoji="0" lang="en-US" altLang="zh-CN" sz="3400">
                <a:latin typeface="Garamond" charset="0"/>
                <a:ea typeface="宋体" charset="0"/>
              </a:rPr>
              <a:t> Message Passing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1157288"/>
            <a:ext cx="8391525" cy="4973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kumimoji="0" lang="en-US" altLang="zh-CN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Message system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kumimoji="0" lang="en-US" altLang="zh-CN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kumimoji="0" lang="en-US" altLang="zh-CN" b="1">
                <a:latin typeface="Arial" charset="0"/>
                <a:ea typeface="宋体" charset="0"/>
              </a:rPr>
              <a:t>send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message</a:t>
            </a:r>
            <a:r>
              <a:rPr kumimoji="0" lang="en-US" altLang="zh-CN">
                <a:latin typeface="Arial" charset="0"/>
                <a:ea typeface="宋体" charset="0"/>
              </a:rPr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kumimoji="0" lang="en-US" altLang="zh-CN" b="1">
                <a:latin typeface="Arial" charset="0"/>
                <a:ea typeface="宋体" charset="0"/>
              </a:rPr>
              <a:t>receive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message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8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Message Passing (Cont.)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If </a:t>
            </a:r>
            <a:r>
              <a:rPr kumimoji="0" lang="en-US" altLang="zh-CN" i="1">
                <a:latin typeface="Arial" charset="0"/>
                <a:ea typeface="宋体" charset="0"/>
              </a:rPr>
              <a:t>P</a:t>
            </a:r>
            <a:r>
              <a:rPr kumimoji="0" lang="en-US" altLang="zh-CN">
                <a:latin typeface="Arial" charset="0"/>
                <a:ea typeface="宋体" charset="0"/>
              </a:rPr>
              <a:t> and </a:t>
            </a:r>
            <a:r>
              <a:rPr kumimoji="0" lang="en-US" altLang="zh-CN" i="1">
                <a:latin typeface="Arial" charset="0"/>
                <a:ea typeface="宋体" charset="0"/>
              </a:rPr>
              <a:t>Q</a:t>
            </a:r>
            <a:r>
              <a:rPr kumimoji="0" lang="en-US" altLang="zh-CN">
                <a:latin typeface="Arial" charset="0"/>
                <a:ea typeface="宋体" charset="0"/>
              </a:rPr>
              <a:t> wish to communicate, they need to: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establish a </a:t>
            </a:r>
            <a:r>
              <a:rPr kumimoji="0" lang="en-US" altLang="zh-CN" i="1">
                <a:latin typeface="Arial" charset="0"/>
                <a:ea typeface="宋体" charset="0"/>
              </a:rPr>
              <a:t>communication</a:t>
            </a:r>
            <a:r>
              <a:rPr kumimoji="0" lang="en-US" altLang="zh-CN">
                <a:latin typeface="Arial" charset="0"/>
                <a:ea typeface="宋体" charset="0"/>
              </a:rPr>
              <a:t> </a:t>
            </a:r>
            <a:r>
              <a:rPr kumimoji="0" lang="en-US" altLang="zh-CN" i="1">
                <a:latin typeface="Arial" charset="0"/>
                <a:ea typeface="宋体" charset="0"/>
              </a:rPr>
              <a:t>link</a:t>
            </a:r>
            <a:r>
              <a:rPr kumimoji="0" lang="en-US" altLang="zh-CN">
                <a:latin typeface="Arial" charset="0"/>
                <a:ea typeface="宋体" charset="0"/>
              </a:rPr>
              <a:t> between them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exchange messages via send/receive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Implementation of communication link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physical (e.g., shared memory, hardware bus)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logical (e.g., logical properties)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92551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Implementation Questions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404938"/>
            <a:ext cx="8240712" cy="4725987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How are links established?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Can a link be associated with more than two processes?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How many links can be between every pair of communicating processes?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What is the capacity of a link?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Is the size of a message that the link can accommodate fixed or variable?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Is a link unidirectional or bi-directional?</a:t>
            </a:r>
          </a:p>
        </p:txBody>
      </p:sp>
    </p:spTree>
    <p:extLst>
      <p:ext uri="{BB962C8B-B14F-4D97-AF65-F5344CB8AC3E}">
        <p14:creationId xmlns:p14="http://schemas.microsoft.com/office/powerpoint/2010/main" val="50423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363538"/>
            <a:ext cx="8229600" cy="776287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Direct Communication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9875" y="1184275"/>
            <a:ext cx="8593138" cy="5391150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Processes must name each other explicitly:</a:t>
            </a:r>
          </a:p>
          <a:p>
            <a:pPr lvl="1"/>
            <a:r>
              <a:rPr kumimoji="0" lang="en-US" altLang="zh-CN" b="1">
                <a:latin typeface="Arial" charset="0"/>
                <a:ea typeface="宋体" charset="0"/>
              </a:rPr>
              <a:t>send</a:t>
            </a:r>
            <a:r>
              <a:rPr kumimoji="0" lang="en-US" altLang="zh-CN">
                <a:latin typeface="Arial" charset="0"/>
                <a:ea typeface="宋体" charset="0"/>
              </a:rPr>
              <a:t> (</a:t>
            </a:r>
            <a:r>
              <a:rPr kumimoji="0" lang="en-US" altLang="zh-CN" i="1">
                <a:latin typeface="Arial" charset="0"/>
                <a:ea typeface="宋体" charset="0"/>
              </a:rPr>
              <a:t>P, message</a:t>
            </a:r>
            <a:r>
              <a:rPr kumimoji="0" lang="en-US" altLang="zh-CN">
                <a:latin typeface="Arial" charset="0"/>
                <a:ea typeface="宋体" charset="0"/>
              </a:rPr>
              <a:t>) – send a message to process P</a:t>
            </a:r>
          </a:p>
          <a:p>
            <a:pPr lvl="1"/>
            <a:r>
              <a:rPr kumimoji="0" lang="en-US" altLang="zh-CN" b="1">
                <a:latin typeface="Arial" charset="0"/>
                <a:ea typeface="宋体" charset="0"/>
              </a:rPr>
              <a:t>receive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Q, message</a:t>
            </a:r>
            <a:r>
              <a:rPr kumimoji="0" lang="en-US" altLang="zh-CN">
                <a:latin typeface="Arial" charset="0"/>
                <a:ea typeface="宋体" charset="0"/>
              </a:rPr>
              <a:t>) – receive a message from process Q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Properties of communication link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Links are established automatically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 link is associated with exactly one pair of communicating 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Between each pair there exists exactly one link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16100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36600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Indirect Communication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1150" y="1514475"/>
            <a:ext cx="8566150" cy="534352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Messages are directed and received from mailboxes (also referred to as ports)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Each mailbox has a unique id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Processes can communicate only if they share a mailbox</a:t>
            </a:r>
          </a:p>
        </p:txBody>
      </p:sp>
    </p:spTree>
    <p:extLst>
      <p:ext uri="{BB962C8B-B14F-4D97-AF65-F5344CB8AC3E}">
        <p14:creationId xmlns:p14="http://schemas.microsoft.com/office/powerpoint/2010/main" val="25136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Indirect Communication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Properties of communication link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Link established only if processes share a common mailbox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 link may be associated with many 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Each pair of processes may share several communication links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Link may be unidirectional or bi-directional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778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Indirect Communication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128713"/>
            <a:ext cx="8229600" cy="5219700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Operations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create a new mailbox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send and receive messages through mailbox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destroy a mailbox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Primitives are defined as:</a:t>
            </a:r>
          </a:p>
          <a:p>
            <a:pPr>
              <a:buFont typeface="Wingdings" charset="0"/>
              <a:buNone/>
            </a:pPr>
            <a:r>
              <a:rPr kumimoji="0" lang="en-US" altLang="zh-CN">
                <a:latin typeface="Arial" charset="0"/>
                <a:ea typeface="宋体" charset="0"/>
              </a:rPr>
              <a:t>	</a:t>
            </a:r>
            <a:r>
              <a:rPr kumimoji="0" lang="en-US" altLang="zh-CN" b="1">
                <a:latin typeface="Arial" charset="0"/>
                <a:ea typeface="宋体" charset="0"/>
              </a:rPr>
              <a:t>send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A, message</a:t>
            </a:r>
            <a:r>
              <a:rPr kumimoji="0" lang="en-US" altLang="zh-CN">
                <a:latin typeface="Arial" charset="0"/>
                <a:ea typeface="宋体" charset="0"/>
              </a:rPr>
              <a:t>) – send a message to mailbox A</a:t>
            </a:r>
          </a:p>
          <a:p>
            <a:pPr>
              <a:buFont typeface="Wingdings" charset="0"/>
              <a:buNone/>
            </a:pPr>
            <a:r>
              <a:rPr kumimoji="0" lang="en-US" altLang="zh-CN">
                <a:latin typeface="Arial" charset="0"/>
                <a:ea typeface="宋体" charset="0"/>
              </a:rPr>
              <a:t>	</a:t>
            </a:r>
            <a:r>
              <a:rPr kumimoji="0" lang="en-US" altLang="zh-CN" b="1">
                <a:latin typeface="Arial" charset="0"/>
                <a:ea typeface="宋体" charset="0"/>
              </a:rPr>
              <a:t>receive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A, message</a:t>
            </a:r>
            <a:r>
              <a:rPr kumimoji="0" lang="en-US" altLang="zh-CN">
                <a:latin typeface="Arial" charset="0"/>
                <a:ea typeface="宋体" charset="0"/>
              </a:rPr>
              <a:t>) – receive a message from mailbox A</a:t>
            </a:r>
          </a:p>
        </p:txBody>
      </p:sp>
    </p:spTree>
    <p:extLst>
      <p:ext uri="{BB962C8B-B14F-4D97-AF65-F5344CB8AC3E}">
        <p14:creationId xmlns:p14="http://schemas.microsoft.com/office/powerpoint/2010/main" val="34034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71193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Review: Thread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57" y="56663"/>
            <a:ext cx="5807968" cy="668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2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497888" cy="7905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Indirect Communication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5150" y="1168400"/>
            <a:ext cx="8364538" cy="5056188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Mailbox sharing</a:t>
            </a:r>
          </a:p>
          <a:p>
            <a:pPr lvl="1"/>
            <a:r>
              <a:rPr kumimoji="0" lang="en-US" altLang="zh-CN" i="1">
                <a:latin typeface="Arial" charset="0"/>
                <a:ea typeface="宋体" charset="0"/>
              </a:rPr>
              <a:t>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1</a:t>
            </a:r>
            <a:r>
              <a:rPr kumimoji="0" lang="en-US" altLang="zh-CN" i="1">
                <a:latin typeface="Arial" charset="0"/>
                <a:ea typeface="宋体" charset="0"/>
              </a:rPr>
              <a:t>, 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2</a:t>
            </a:r>
            <a:r>
              <a:rPr kumimoji="0" lang="en-US" altLang="zh-CN" i="1">
                <a:latin typeface="Arial" charset="0"/>
                <a:ea typeface="宋体" charset="0"/>
              </a:rPr>
              <a:t>,</a:t>
            </a:r>
            <a:r>
              <a:rPr kumimoji="0" lang="en-US" altLang="zh-CN">
                <a:latin typeface="Arial" charset="0"/>
                <a:ea typeface="宋体" charset="0"/>
              </a:rPr>
              <a:t> and</a:t>
            </a:r>
            <a:r>
              <a:rPr kumimoji="0" lang="en-US" altLang="zh-CN" i="1">
                <a:latin typeface="Arial" charset="0"/>
                <a:ea typeface="宋体" charset="0"/>
              </a:rPr>
              <a:t> 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3</a:t>
            </a:r>
            <a:r>
              <a:rPr kumimoji="0" lang="en-US" altLang="zh-CN">
                <a:latin typeface="Arial" charset="0"/>
                <a:ea typeface="宋体" charset="0"/>
              </a:rPr>
              <a:t> share mailbox A</a:t>
            </a:r>
          </a:p>
          <a:p>
            <a:pPr lvl="1"/>
            <a:r>
              <a:rPr kumimoji="0" lang="en-US" altLang="zh-CN" i="1">
                <a:latin typeface="Arial" charset="0"/>
                <a:ea typeface="宋体" charset="0"/>
              </a:rPr>
              <a:t>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1</a:t>
            </a:r>
            <a:r>
              <a:rPr kumimoji="0" lang="en-US" altLang="zh-CN">
                <a:latin typeface="Arial" charset="0"/>
                <a:ea typeface="宋体" charset="0"/>
              </a:rPr>
              <a:t>, sends; </a:t>
            </a:r>
            <a:r>
              <a:rPr kumimoji="0" lang="en-US" altLang="zh-CN" i="1">
                <a:latin typeface="Arial" charset="0"/>
                <a:ea typeface="宋体" charset="0"/>
              </a:rPr>
              <a:t>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2</a:t>
            </a:r>
            <a:r>
              <a:rPr kumimoji="0" lang="en-US" altLang="zh-CN" i="1">
                <a:latin typeface="Arial" charset="0"/>
                <a:ea typeface="宋体" charset="0"/>
              </a:rPr>
              <a:t> </a:t>
            </a:r>
            <a:r>
              <a:rPr kumimoji="0" lang="en-US" altLang="zh-CN">
                <a:latin typeface="Arial" charset="0"/>
                <a:ea typeface="宋体" charset="0"/>
              </a:rPr>
              <a:t>and</a:t>
            </a:r>
            <a:r>
              <a:rPr kumimoji="0" lang="en-US" altLang="zh-CN" i="1">
                <a:latin typeface="Arial" charset="0"/>
                <a:ea typeface="宋体" charset="0"/>
              </a:rPr>
              <a:t> 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3</a:t>
            </a:r>
            <a:r>
              <a:rPr kumimoji="0" lang="en-US" altLang="zh-CN">
                <a:latin typeface="Arial" charset="0"/>
                <a:ea typeface="宋体" charset="0"/>
              </a:rPr>
              <a:t> receive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Who gets the message?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Solutions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Allow a link to be associated with at most two 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Allow only one process at a time to execute a receive operation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Allow the system to select arbitrarily the receiver.  Sender is notified who the receiver was.</a:t>
            </a:r>
          </a:p>
        </p:txBody>
      </p:sp>
    </p:spTree>
    <p:extLst>
      <p:ext uri="{BB962C8B-B14F-4D97-AF65-F5344CB8AC3E}">
        <p14:creationId xmlns:p14="http://schemas.microsoft.com/office/powerpoint/2010/main" val="291365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5463" y="425450"/>
            <a:ext cx="8229600" cy="696913"/>
          </a:xfrm>
        </p:spPr>
        <p:txBody>
          <a:bodyPr anchor="b"/>
          <a:lstStyle/>
          <a:p>
            <a:r>
              <a:rPr kumimoji="0" lang="en-US" altLang="zh-CN" sz="3800" dirty="0" smtClean="0">
                <a:latin typeface="Garamond" charset="0"/>
                <a:ea typeface="宋体" charset="0"/>
              </a:rPr>
              <a:t>Synchronization &amp; Asynchronous</a:t>
            </a:r>
            <a:endParaRPr kumimoji="0" lang="en-US" altLang="zh-CN" sz="3800" dirty="0">
              <a:latin typeface="Garamond" charset="0"/>
              <a:ea typeface="宋体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4188" y="1304925"/>
            <a:ext cx="8659812" cy="5553075"/>
          </a:xfrm>
        </p:spPr>
        <p:txBody>
          <a:bodyPr/>
          <a:lstStyle/>
          <a:p>
            <a:pPr marL="381000" indent="-381000"/>
            <a:r>
              <a:rPr kumimoji="0" lang="en-US" altLang="zh-CN">
                <a:latin typeface="Arial" charset="0"/>
                <a:ea typeface="宋体" charset="0"/>
              </a:rPr>
              <a:t>Message passing may be either blocking or non-blocking</a:t>
            </a:r>
          </a:p>
          <a:p>
            <a:pPr marL="381000" indent="-381000"/>
            <a:r>
              <a:rPr kumimoji="0" lang="en-US" altLang="zh-CN" b="1">
                <a:latin typeface="Arial" charset="0"/>
                <a:ea typeface="宋体" charset="0"/>
              </a:rPr>
              <a:t>Blocking</a:t>
            </a:r>
            <a:r>
              <a:rPr kumimoji="0" lang="en-US" altLang="zh-CN">
                <a:latin typeface="Arial" charset="0"/>
                <a:ea typeface="宋体" charset="0"/>
              </a:rPr>
              <a:t> is considered </a:t>
            </a:r>
            <a:r>
              <a:rPr kumimoji="0" lang="en-US" altLang="zh-CN" b="1">
                <a:latin typeface="Arial" charset="0"/>
                <a:ea typeface="宋体" charset="0"/>
              </a:rPr>
              <a:t>synchronous</a:t>
            </a:r>
          </a:p>
          <a:p>
            <a:pPr marL="800100" lvl="1" indent="-455613"/>
            <a:r>
              <a:rPr kumimoji="0" lang="en-US" altLang="zh-CN" b="1">
                <a:latin typeface="Arial" charset="0"/>
                <a:ea typeface="宋体" charset="0"/>
              </a:rPr>
              <a:t>Blocking send </a:t>
            </a:r>
            <a:r>
              <a:rPr kumimoji="0" lang="en-US" altLang="zh-CN">
                <a:latin typeface="Arial" charset="0"/>
                <a:ea typeface="宋体" charset="0"/>
              </a:rPr>
              <a:t>has the sender block until the message is received</a:t>
            </a:r>
          </a:p>
          <a:p>
            <a:pPr marL="800100" lvl="1" indent="-455613"/>
            <a:r>
              <a:rPr kumimoji="0" lang="en-US" altLang="zh-CN" b="1">
                <a:latin typeface="Arial" charset="0"/>
                <a:ea typeface="宋体" charset="0"/>
              </a:rPr>
              <a:t>Blocking receive </a:t>
            </a:r>
            <a:r>
              <a:rPr kumimoji="0" lang="en-US" altLang="zh-CN">
                <a:latin typeface="Arial" charset="0"/>
                <a:ea typeface="宋体" charset="0"/>
              </a:rPr>
              <a:t>has the receiver block until a message is available</a:t>
            </a:r>
          </a:p>
          <a:p>
            <a:pPr marL="381000" indent="-381000"/>
            <a:r>
              <a:rPr kumimoji="0" lang="en-US" altLang="zh-CN" b="1">
                <a:latin typeface="Arial" charset="0"/>
                <a:ea typeface="宋体" charset="0"/>
              </a:rPr>
              <a:t>Non-blocking</a:t>
            </a:r>
            <a:r>
              <a:rPr kumimoji="0" lang="en-US" altLang="zh-CN">
                <a:latin typeface="Arial" charset="0"/>
                <a:ea typeface="宋体" charset="0"/>
              </a:rPr>
              <a:t> is considered </a:t>
            </a:r>
            <a:r>
              <a:rPr kumimoji="0" lang="en-US" altLang="zh-CN" b="1">
                <a:latin typeface="Arial" charset="0"/>
                <a:ea typeface="宋体" charset="0"/>
              </a:rPr>
              <a:t>asynchronous</a:t>
            </a:r>
          </a:p>
          <a:p>
            <a:pPr marL="800100" lvl="1" indent="-455613"/>
            <a:r>
              <a:rPr kumimoji="0" lang="en-US" altLang="zh-CN" b="1">
                <a:latin typeface="Arial" charset="0"/>
                <a:ea typeface="宋体" charset="0"/>
              </a:rPr>
              <a:t>Non-blocking </a:t>
            </a:r>
            <a:r>
              <a:rPr kumimoji="0" lang="en-US" altLang="zh-CN">
                <a:latin typeface="Arial" charset="0"/>
                <a:ea typeface="宋体" charset="0"/>
              </a:rPr>
              <a:t>send has the sender send the message and continue</a:t>
            </a:r>
          </a:p>
          <a:p>
            <a:pPr marL="800100" lvl="1" indent="-455613"/>
            <a:r>
              <a:rPr kumimoji="0" lang="en-US" altLang="zh-CN" b="1">
                <a:latin typeface="Arial" charset="0"/>
                <a:ea typeface="宋体" charset="0"/>
              </a:rPr>
              <a:t>Non-blocking </a:t>
            </a:r>
            <a:r>
              <a:rPr kumimoji="0" lang="en-US" altLang="zh-CN">
                <a:latin typeface="Arial" charset="0"/>
                <a:ea typeface="宋体" charset="0"/>
              </a:rPr>
              <a:t>receive has the receiver receive a valid message or null</a:t>
            </a:r>
          </a:p>
        </p:txBody>
      </p:sp>
    </p:spTree>
    <p:extLst>
      <p:ext uri="{BB962C8B-B14F-4D97-AF65-F5344CB8AC3E}">
        <p14:creationId xmlns:p14="http://schemas.microsoft.com/office/powerpoint/2010/main" val="238765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032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Buffering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7313"/>
            <a:ext cx="8199438" cy="4640262"/>
          </a:xfrm>
        </p:spPr>
        <p:txBody>
          <a:bodyPr/>
          <a:lstStyle/>
          <a:p>
            <a:r>
              <a:rPr kumimoji="0" lang="en-US" altLang="zh-CN" dirty="0">
                <a:latin typeface="Arial" charset="0"/>
                <a:ea typeface="宋体" charset="0"/>
              </a:rPr>
              <a:t>Queue of messages attached to the link; implemented in one of three ways</a:t>
            </a:r>
          </a:p>
          <a:p>
            <a:pPr lvl="1">
              <a:buFont typeface="Wingdings" charset="0"/>
              <a:buNone/>
            </a:pPr>
            <a:r>
              <a:rPr kumimoji="0" lang="en-US" altLang="zh-CN" dirty="0">
                <a:solidFill>
                  <a:srgbClr val="CC6600"/>
                </a:solidFill>
                <a:latin typeface="Arial" charset="0"/>
                <a:ea typeface="宋体" charset="0"/>
              </a:rPr>
              <a:t>1.</a:t>
            </a:r>
            <a:r>
              <a:rPr kumimoji="0" lang="en-US" altLang="zh-CN" dirty="0">
                <a:latin typeface="Arial" charset="0"/>
                <a:ea typeface="宋体" charset="0"/>
              </a:rPr>
              <a:t>	Zero capacity – 0 messages</a:t>
            </a:r>
            <a:br>
              <a:rPr kumimoji="0" lang="en-US" altLang="zh-CN" dirty="0">
                <a:latin typeface="Arial" charset="0"/>
                <a:ea typeface="宋体" charset="0"/>
              </a:rPr>
            </a:br>
            <a:r>
              <a:rPr kumimoji="0" lang="en-US" altLang="zh-CN" dirty="0">
                <a:latin typeface="Arial" charset="0"/>
                <a:ea typeface="宋体" charset="0"/>
              </a:rPr>
              <a:t>Sender must wait for receiver (rendezvous)</a:t>
            </a:r>
          </a:p>
          <a:p>
            <a:pPr lvl="1">
              <a:buFont typeface="Wingdings" charset="0"/>
              <a:buNone/>
            </a:pPr>
            <a:r>
              <a:rPr kumimoji="0" lang="en-US" altLang="zh-CN" dirty="0">
                <a:solidFill>
                  <a:srgbClr val="CC6600"/>
                </a:solidFill>
                <a:latin typeface="Arial" charset="0"/>
                <a:ea typeface="宋体" charset="0"/>
              </a:rPr>
              <a:t>2.</a:t>
            </a:r>
            <a:r>
              <a:rPr kumimoji="0" lang="en-US" altLang="zh-CN" dirty="0">
                <a:latin typeface="Arial" charset="0"/>
                <a:ea typeface="宋体" charset="0"/>
              </a:rPr>
              <a:t>	Bounded capacity – finite length of </a:t>
            </a:r>
            <a:r>
              <a:rPr kumimoji="0" lang="en-US" altLang="zh-CN" i="1" dirty="0">
                <a:latin typeface="Arial" charset="0"/>
                <a:ea typeface="宋体" charset="0"/>
              </a:rPr>
              <a:t>n</a:t>
            </a:r>
            <a:r>
              <a:rPr kumimoji="0" lang="en-US" altLang="zh-CN" dirty="0">
                <a:latin typeface="Arial" charset="0"/>
                <a:ea typeface="宋体" charset="0"/>
              </a:rPr>
              <a:t> messages</a:t>
            </a:r>
            <a:br>
              <a:rPr kumimoji="0" lang="en-US" altLang="zh-CN" dirty="0">
                <a:latin typeface="Arial" charset="0"/>
                <a:ea typeface="宋体" charset="0"/>
              </a:rPr>
            </a:br>
            <a:r>
              <a:rPr kumimoji="0" lang="en-US" altLang="zh-CN" dirty="0">
                <a:latin typeface="Arial" charset="0"/>
                <a:ea typeface="宋体" charset="0"/>
              </a:rPr>
              <a:t>Sender must wait if link full</a:t>
            </a:r>
          </a:p>
          <a:p>
            <a:pPr lvl="1">
              <a:buFont typeface="Wingdings" charset="0"/>
              <a:buNone/>
            </a:pPr>
            <a:r>
              <a:rPr kumimoji="0" lang="en-US" altLang="zh-CN" dirty="0">
                <a:solidFill>
                  <a:srgbClr val="CC6600"/>
                </a:solidFill>
                <a:latin typeface="Arial" charset="0"/>
                <a:ea typeface="宋体" charset="0"/>
              </a:rPr>
              <a:t>3.</a:t>
            </a:r>
            <a:r>
              <a:rPr kumimoji="0" lang="en-US" altLang="zh-CN" dirty="0">
                <a:latin typeface="Arial" charset="0"/>
                <a:ea typeface="宋体" charset="0"/>
              </a:rPr>
              <a:t>	Unbounded capacity – infinite length </a:t>
            </a:r>
            <a:br>
              <a:rPr kumimoji="0" lang="en-US" altLang="zh-CN" dirty="0">
                <a:latin typeface="Arial" charset="0"/>
                <a:ea typeface="宋体" charset="0"/>
              </a:rPr>
            </a:br>
            <a:r>
              <a:rPr kumimoji="0" lang="en-US" altLang="zh-CN" dirty="0">
                <a:latin typeface="Arial" charset="0"/>
                <a:ea typeface="宋体" charset="0"/>
              </a:rPr>
              <a:t>Sender never waits</a:t>
            </a:r>
          </a:p>
        </p:txBody>
      </p:sp>
    </p:spTree>
    <p:extLst>
      <p:ext uri="{BB962C8B-B14F-4D97-AF65-F5344CB8AC3E}">
        <p14:creationId xmlns:p14="http://schemas.microsoft.com/office/powerpoint/2010/main" val="27486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 idx="4294967295"/>
          </p:nvPr>
        </p:nvSpPr>
        <p:spPr>
          <a:xfrm>
            <a:off x="557213" y="277813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Examples of IPC Systems - POSIX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4294967295"/>
          </p:nvPr>
        </p:nvSpPr>
        <p:spPr>
          <a:xfrm>
            <a:off x="415925" y="1130300"/>
            <a:ext cx="8270875" cy="5000625"/>
          </a:xfrm>
        </p:spPr>
        <p:txBody>
          <a:bodyPr>
            <a:normAutofit lnSpcReduction="10000"/>
          </a:bodyPr>
          <a:lstStyle/>
          <a:p>
            <a:r>
              <a:rPr kumimoji="0" lang="en-US" altLang="zh-CN">
                <a:latin typeface="Arial" charset="0"/>
                <a:ea typeface="宋体" charset="0"/>
              </a:rPr>
              <a:t>POSIX Shared Memory</a:t>
            </a:r>
          </a:p>
          <a:p>
            <a:pPr lvl="1"/>
            <a:r>
              <a:rPr kumimoji="0" lang="en-US" altLang="zh-CN" sz="2200">
                <a:latin typeface="Arial" charset="0"/>
                <a:ea typeface="宋体" charset="0"/>
              </a:rPr>
              <a:t>Process first creates shared memory segment</a:t>
            </a:r>
          </a:p>
          <a:p>
            <a:pPr lvl="1">
              <a:buFont typeface="Wingdings" charset="0"/>
              <a:buNone/>
            </a:pPr>
            <a:r>
              <a:rPr kumimoji="0" lang="en-US" altLang="zh-CN" sz="2200">
                <a:latin typeface="Courier New" charset="0"/>
                <a:ea typeface="ＭＳ Ｐゴシック" charset="0"/>
                <a:cs typeface="Courier New" charset="0"/>
              </a:rPr>
              <a:t>segment id = shmget(IPC PRIVATE, size, S IRUSR | S IWUSR);</a:t>
            </a:r>
          </a:p>
          <a:p>
            <a:pPr lvl="1"/>
            <a:r>
              <a:rPr kumimoji="0" lang="en-US" altLang="zh-CN" sz="2200">
                <a:latin typeface="Arial" charset="0"/>
                <a:ea typeface="宋体" charset="0"/>
              </a:rPr>
              <a:t>Process wanting access to that shared memory must attach to it</a:t>
            </a:r>
          </a:p>
          <a:p>
            <a:pPr lvl="1">
              <a:buFont typeface="Wingdings" charset="0"/>
              <a:buNone/>
            </a:pPr>
            <a:r>
              <a:rPr kumimoji="0" lang="en-US" altLang="zh-CN" sz="2200">
                <a:latin typeface="Courier New" charset="0"/>
                <a:ea typeface="ＭＳ Ｐゴシック" charset="0"/>
                <a:cs typeface="Courier New" charset="0"/>
              </a:rPr>
              <a:t>shared memory = (char *) shmat(id, NULL, 0);</a:t>
            </a:r>
          </a:p>
          <a:p>
            <a:pPr lvl="1"/>
            <a:r>
              <a:rPr kumimoji="0" lang="en-US" altLang="zh-CN" sz="2200">
                <a:latin typeface="Arial" charset="0"/>
                <a:ea typeface="宋体" charset="0"/>
              </a:rPr>
              <a:t>Now the process could write to the shared memory</a:t>
            </a:r>
          </a:p>
          <a:p>
            <a:pPr lvl="1">
              <a:buFont typeface="Wingdings" charset="0"/>
              <a:buNone/>
            </a:pPr>
            <a:r>
              <a:rPr kumimoji="0" lang="en-US" altLang="zh-CN" sz="2200">
                <a:latin typeface="Courier New" charset="0"/>
                <a:ea typeface="ＭＳ Ｐゴシック" charset="0"/>
                <a:cs typeface="Courier New" charset="0"/>
              </a:rPr>
              <a:t>sprintf(shared memory, "Writing to shared memory");</a:t>
            </a:r>
          </a:p>
          <a:p>
            <a:pPr lvl="1"/>
            <a:r>
              <a:rPr kumimoji="0" lang="en-US" altLang="zh-CN" sz="2200">
                <a:latin typeface="Arial" charset="0"/>
                <a:ea typeface="宋体" charset="0"/>
              </a:rPr>
              <a:t>When done a process can detach the shared memory from its address space</a:t>
            </a:r>
          </a:p>
          <a:p>
            <a:pPr lvl="1">
              <a:buFont typeface="Wingdings" charset="0"/>
              <a:buNone/>
            </a:pPr>
            <a:r>
              <a:rPr kumimoji="0" lang="en-US" altLang="zh-CN" sz="2200">
                <a:latin typeface="Courier New" charset="0"/>
                <a:ea typeface="ＭＳ Ｐゴシック" charset="0"/>
                <a:cs typeface="Courier New" charset="0"/>
              </a:rPr>
              <a:t>shmdt(shared memory);</a:t>
            </a:r>
          </a:p>
        </p:txBody>
      </p:sp>
    </p:spTree>
    <p:extLst>
      <p:ext uri="{BB962C8B-B14F-4D97-AF65-F5344CB8AC3E}">
        <p14:creationId xmlns:p14="http://schemas.microsoft.com/office/powerpoint/2010/main" val="11036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77813"/>
            <a:ext cx="8672513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Communications in Client-Server Systems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Sockets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Remote Procedure Calls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Remote Method Invocation (Java)</a:t>
            </a:r>
          </a:p>
        </p:txBody>
      </p:sp>
    </p:spTree>
    <p:extLst>
      <p:ext uri="{BB962C8B-B14F-4D97-AF65-F5344CB8AC3E}">
        <p14:creationId xmlns:p14="http://schemas.microsoft.com/office/powerpoint/2010/main" val="25544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0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Lots of Unix IPC mechanisms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Pipes</a:t>
            </a:r>
          </a:p>
          <a:p>
            <a:r>
              <a:rPr lang="en-US" altLang="zh-CN" dirty="0" smtClean="0"/>
              <a:t>Signals</a:t>
            </a:r>
            <a:endParaRPr lang="en-US" altLang="zh-CN" dirty="0"/>
          </a:p>
          <a:p>
            <a:r>
              <a:rPr lang="en-US" altLang="zh-CN" dirty="0" smtClean="0"/>
              <a:t>Unix‐domain </a:t>
            </a:r>
            <a:r>
              <a:rPr lang="en-US" altLang="zh-CN" dirty="0"/>
              <a:t>sockets</a:t>
            </a:r>
          </a:p>
          <a:p>
            <a:r>
              <a:rPr lang="en-US" altLang="zh-CN" dirty="0" smtClean="0"/>
              <a:t>POSIX </a:t>
            </a:r>
            <a:r>
              <a:rPr lang="en-US" altLang="zh-CN" dirty="0"/>
              <a:t>semaphores</a:t>
            </a:r>
          </a:p>
          <a:p>
            <a:r>
              <a:rPr lang="en-US" altLang="zh-CN" dirty="0" smtClean="0"/>
              <a:t>FIFOs </a:t>
            </a:r>
            <a:r>
              <a:rPr lang="en-US" altLang="zh-CN" dirty="0"/>
              <a:t>(named pipes)</a:t>
            </a:r>
          </a:p>
          <a:p>
            <a:r>
              <a:rPr lang="en-US" altLang="zh-CN" dirty="0" smtClean="0"/>
              <a:t>Shared </a:t>
            </a:r>
            <a:r>
              <a:rPr lang="en-US" altLang="zh-CN" dirty="0"/>
              <a:t>memory segments</a:t>
            </a:r>
          </a:p>
          <a:p>
            <a:r>
              <a:rPr lang="en-US" altLang="zh-CN" dirty="0" smtClean="0"/>
              <a:t>System </a:t>
            </a:r>
            <a:r>
              <a:rPr lang="en-US" altLang="zh-CN" dirty="0"/>
              <a:t>V semaphore sets</a:t>
            </a:r>
          </a:p>
          <a:p>
            <a:r>
              <a:rPr lang="en-US" altLang="zh-CN" dirty="0" smtClean="0"/>
              <a:t>POSIX </a:t>
            </a:r>
            <a:r>
              <a:rPr lang="en-US" altLang="zh-CN" dirty="0"/>
              <a:t>message queues</a:t>
            </a:r>
          </a:p>
          <a:p>
            <a:r>
              <a:rPr lang="en-US" altLang="zh-CN" dirty="0" smtClean="0"/>
              <a:t>System </a:t>
            </a:r>
            <a:r>
              <a:rPr lang="en-US" altLang="zh-CN" dirty="0"/>
              <a:t>V message queues</a:t>
            </a:r>
          </a:p>
          <a:p>
            <a:r>
              <a:rPr lang="en-US" altLang="zh-CN" dirty="0" smtClean="0"/>
              <a:t>etc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9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is usually heavyweight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IPC mechanisms in conventional systems tend </a:t>
            </a:r>
            <a:r>
              <a:rPr lang="en-US" altLang="zh-CN" dirty="0" smtClean="0"/>
              <a:t>to combine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smtClean="0"/>
              <a:t>Notification</a:t>
            </a:r>
            <a:r>
              <a:rPr lang="en-US" altLang="zh-CN" dirty="0"/>
              <a:t>: (telling the destination process </a:t>
            </a:r>
            <a:r>
              <a:rPr lang="en-US" altLang="zh-CN" dirty="0" smtClean="0"/>
              <a:t>that something </a:t>
            </a:r>
            <a:r>
              <a:rPr lang="en-US" altLang="zh-CN" dirty="0"/>
              <a:t>has happened)</a:t>
            </a:r>
          </a:p>
          <a:p>
            <a:pPr lvl="1"/>
            <a:r>
              <a:rPr lang="en-US" altLang="zh-CN" dirty="0" smtClean="0"/>
              <a:t>Scheduling</a:t>
            </a:r>
            <a:r>
              <a:rPr lang="en-US" altLang="zh-CN" dirty="0"/>
              <a:t>: (changing the current runnable </a:t>
            </a:r>
            <a:r>
              <a:rPr lang="en-US" altLang="zh-CN" dirty="0" smtClean="0"/>
              <a:t>status of </a:t>
            </a:r>
            <a:r>
              <a:rPr lang="en-US" altLang="zh-CN" dirty="0"/>
              <a:t>the destination, or source)</a:t>
            </a:r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transfer: (actually conveying a </a:t>
            </a:r>
            <a:r>
              <a:rPr lang="en-US" altLang="zh-CN" dirty="0" smtClean="0"/>
              <a:t>message payload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Unix doesn’t have a </a:t>
            </a:r>
            <a:r>
              <a:rPr lang="en-US" altLang="zh-CN" i="1" dirty="0"/>
              <a:t>lightweight </a:t>
            </a:r>
            <a:r>
              <a:rPr lang="en-US" altLang="zh-CN" dirty="0"/>
              <a:t>IPC mechanism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5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in Unix is usually polled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Blocking read()/</a:t>
            </a:r>
            <a:r>
              <a:rPr lang="en-US" altLang="zh-CN" dirty="0" err="1"/>
              <a:t>recv</a:t>
            </a:r>
            <a:r>
              <a:rPr lang="en-US" altLang="zh-CN" dirty="0"/>
              <a:t>() or select()/poll()</a:t>
            </a:r>
          </a:p>
          <a:p>
            <a:r>
              <a:rPr lang="en-US" altLang="zh-CN" dirty="0" smtClean="0"/>
              <a:t>Signals </a:t>
            </a:r>
            <a:r>
              <a:rPr lang="en-US" altLang="zh-CN" dirty="0"/>
              <a:t>are the nearest thing to </a:t>
            </a:r>
            <a:r>
              <a:rPr lang="en-US" altLang="zh-CN" dirty="0" err="1"/>
              <a:t>upcalls</a:t>
            </a:r>
            <a:r>
              <a:rPr lang="en-US" altLang="zh-CN" dirty="0"/>
              <a:t>, but...</a:t>
            </a:r>
          </a:p>
          <a:p>
            <a:pPr lvl="1"/>
            <a:r>
              <a:rPr lang="en-US" altLang="zh-CN" dirty="0" smtClean="0"/>
              <a:t>Dedicated </a:t>
            </a:r>
            <a:r>
              <a:rPr lang="en-US" altLang="zh-CN" dirty="0"/>
              <a:t>(small) stack</a:t>
            </a:r>
          </a:p>
          <a:p>
            <a:pPr lvl="1"/>
            <a:r>
              <a:rPr lang="en-US" altLang="zh-CN" dirty="0" smtClean="0"/>
              <a:t>Limited </a:t>
            </a:r>
            <a:r>
              <a:rPr lang="en-US" altLang="zh-CN" dirty="0"/>
              <a:t>number of </a:t>
            </a:r>
            <a:r>
              <a:rPr lang="en-US" altLang="zh-CN" dirty="0" err="1"/>
              <a:t>syscalls</a:t>
            </a:r>
            <a:r>
              <a:rPr lang="en-US" altLang="zh-CN" dirty="0"/>
              <a:t> available (e.g. semaphores)</a:t>
            </a:r>
          </a:p>
          <a:p>
            <a:pPr lvl="1"/>
            <a:r>
              <a:rPr lang="en-US" altLang="zh-CN" dirty="0" smtClean="0"/>
              <a:t>Calling </a:t>
            </a:r>
            <a:r>
              <a:rPr lang="en-US" altLang="zh-CN" dirty="0"/>
              <a:t>out with </a:t>
            </a:r>
            <a:r>
              <a:rPr lang="en-US" altLang="zh-CN" dirty="0" err="1"/>
              <a:t>longjmp</a:t>
            </a:r>
            <a:r>
              <a:rPr lang="en-US" altLang="zh-CN" dirty="0"/>
              <a:t>() </a:t>
            </a:r>
            <a:r>
              <a:rPr lang="en-US" altLang="zh-CN" dirty="0" smtClean="0"/>
              <a:t>problematic, to </a:t>
            </a:r>
            <a:r>
              <a:rPr lang="en-US" altLang="zh-CN" dirty="0"/>
              <a:t>say the least</a:t>
            </a:r>
          </a:p>
          <a:p>
            <a:r>
              <a:rPr lang="en-US" altLang="zh-CN" dirty="0" smtClean="0"/>
              <a:t>Unix </a:t>
            </a:r>
            <a:r>
              <a:rPr lang="en-US" altLang="zh-CN" dirty="0"/>
              <a:t>lacks a good </a:t>
            </a:r>
            <a:r>
              <a:rPr lang="en-US" altLang="zh-CN" dirty="0" err="1"/>
              <a:t>upcall</a:t>
            </a:r>
            <a:r>
              <a:rPr lang="en-US" altLang="zh-CN" dirty="0"/>
              <a:t> / event </a:t>
            </a:r>
            <a:r>
              <a:rPr lang="en-US" altLang="zh-CN" dirty="0" smtClean="0"/>
              <a:t>delivery mechanism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8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perform has </a:t>
            </a:r>
            <a:r>
              <a:rPr lang="en-US" altLang="zh-CN" dirty="0" smtClean="0"/>
              <a:t>cross‐domain invocations</a:t>
            </a:r>
            <a:r>
              <a:rPr lang="en-US" altLang="zh-CN" dirty="0"/>
              <a:t>?</a:t>
            </a:r>
          </a:p>
          <a:p>
            <a:r>
              <a:rPr lang="en-US" altLang="zh-CN" dirty="0" smtClean="0"/>
              <a:t>Does </a:t>
            </a:r>
            <a:r>
              <a:rPr lang="en-US" altLang="zh-CN" dirty="0"/>
              <a:t>the calling domain/process block?</a:t>
            </a:r>
          </a:p>
          <a:p>
            <a:r>
              <a:rPr lang="en-US" altLang="zh-CN" dirty="0" smtClean="0"/>
              <a:t>Is </a:t>
            </a:r>
            <a:r>
              <a:rPr lang="en-US" altLang="zh-CN" dirty="0"/>
              <a:t>the scheduler involved?</a:t>
            </a:r>
          </a:p>
          <a:p>
            <a:r>
              <a:rPr lang="en-US" altLang="zh-CN" dirty="0" smtClean="0"/>
              <a:t>Is </a:t>
            </a:r>
            <a:r>
              <a:rPr lang="en-US" altLang="zh-CN" dirty="0"/>
              <a:t>more than one thread involved?</a:t>
            </a:r>
          </a:p>
          <a:p>
            <a:r>
              <a:rPr lang="en-US" altLang="zh-CN" dirty="0" smtClean="0"/>
              <a:t>What </a:t>
            </a:r>
            <a:r>
              <a:rPr lang="en-US" altLang="zh-CN" dirty="0"/>
              <a:t>happens across physical processors?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65187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Cooperating Processes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309688"/>
            <a:ext cx="8240712" cy="4821237"/>
          </a:xfrm>
        </p:spPr>
        <p:txBody>
          <a:bodyPr/>
          <a:lstStyle/>
          <a:p>
            <a:r>
              <a:rPr kumimoji="0" lang="en-US" altLang="zh-CN" b="1">
                <a:latin typeface="Arial" charset="0"/>
                <a:ea typeface="宋体" charset="0"/>
              </a:rPr>
              <a:t>Independent</a:t>
            </a:r>
            <a:r>
              <a:rPr kumimoji="0" lang="en-US" altLang="zh-CN">
                <a:latin typeface="Arial" charset="0"/>
                <a:ea typeface="宋体" charset="0"/>
              </a:rPr>
              <a:t> process cannot affect or be affected by the execution of another process</a:t>
            </a:r>
          </a:p>
          <a:p>
            <a:r>
              <a:rPr kumimoji="0" lang="en-US" altLang="zh-CN" b="1">
                <a:solidFill>
                  <a:srgbClr val="000000"/>
                </a:solidFill>
                <a:latin typeface="Arial" charset="0"/>
                <a:ea typeface="宋体" charset="0"/>
              </a:rPr>
              <a:t>Cooperating</a:t>
            </a:r>
            <a:r>
              <a:rPr kumimoji="0" lang="en-US" altLang="zh-CN">
                <a:latin typeface="Arial" charset="0"/>
                <a:ea typeface="宋体" charset="0"/>
              </a:rPr>
              <a:t> process can affect or be affected by the execution of another process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Advantages of process cooperation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Information sharing 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Computation speed-up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Modularity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42180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Lightweight RPC (LRPC):</a:t>
            </a:r>
            <a:br>
              <a:rPr lang="en-US" altLang="zh-CN" dirty="0"/>
            </a:br>
            <a:r>
              <a:rPr lang="en-US" altLang="zh-CN" dirty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control transfer: client’s </a:t>
            </a:r>
            <a:r>
              <a:rPr lang="en-US" altLang="zh-CN" dirty="0" smtClean="0"/>
              <a:t>thread executes </a:t>
            </a:r>
            <a:r>
              <a:rPr lang="en-US" altLang="zh-CN" dirty="0"/>
              <a:t>in server’s domain</a:t>
            </a:r>
          </a:p>
          <a:p>
            <a:r>
              <a:rPr lang="en-US" altLang="zh-CN" dirty="0" smtClean="0"/>
              <a:t>Simple </a:t>
            </a:r>
            <a:r>
              <a:rPr lang="en-US" altLang="zh-CN" dirty="0"/>
              <a:t>data transfer: shared argument </a:t>
            </a:r>
            <a:r>
              <a:rPr lang="en-US" altLang="zh-CN" dirty="0" smtClean="0"/>
              <a:t>stack, plus </a:t>
            </a:r>
            <a:r>
              <a:rPr lang="en-US" altLang="zh-CN" dirty="0"/>
              <a:t>registers</a:t>
            </a:r>
          </a:p>
          <a:p>
            <a:r>
              <a:rPr lang="en-US" altLang="zh-CN" dirty="0" smtClean="0"/>
              <a:t>Simple </a:t>
            </a:r>
            <a:r>
              <a:rPr lang="en-US" altLang="zh-CN" dirty="0"/>
              <a:t>stubs: i.e. highly optimized marshalling</a:t>
            </a:r>
          </a:p>
          <a:p>
            <a:r>
              <a:rPr lang="en-US" altLang="zh-CN" dirty="0" smtClean="0"/>
              <a:t>Design </a:t>
            </a:r>
            <a:r>
              <a:rPr lang="en-US" altLang="zh-CN" dirty="0"/>
              <a:t>for concurrency: Avoids shared </a:t>
            </a:r>
            <a:r>
              <a:rPr lang="en-US" altLang="zh-CN" dirty="0" smtClean="0"/>
              <a:t>data structures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0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High overhead of </a:t>
            </a:r>
            <a:r>
              <a:rPr lang="en-US" altLang="zh-CN" dirty="0" smtClean="0"/>
              <a:t>previous efforts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Stubs </a:t>
            </a:r>
            <a:r>
              <a:rPr lang="en-US" altLang="zh-CN" sz="2200" dirty="0"/>
              <a:t>copy lots of data (not an issue for the network)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Message </a:t>
            </a:r>
            <a:r>
              <a:rPr lang="en-US" altLang="zh-CN" sz="2200" dirty="0"/>
              <a:t>buffers usually copied through the kernel (</a:t>
            </a:r>
            <a:r>
              <a:rPr lang="en-US" altLang="zh-CN" sz="2200" dirty="0" smtClean="0"/>
              <a:t>4 copies</a:t>
            </a:r>
            <a:r>
              <a:rPr lang="en-US" altLang="zh-CN" sz="2200" dirty="0"/>
              <a:t>!)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Access </a:t>
            </a:r>
            <a:r>
              <a:rPr lang="en-US" altLang="zh-CN" sz="2200" dirty="0"/>
              <a:t>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Message </a:t>
            </a:r>
            <a:r>
              <a:rPr lang="en-US" altLang="zh-CN" sz="2200" dirty="0"/>
              <a:t>transfer (queueing/</a:t>
            </a:r>
            <a:r>
              <a:rPr lang="en-US" altLang="zh-CN" sz="2200" dirty="0" err="1"/>
              <a:t>dequeuing</a:t>
            </a:r>
            <a:r>
              <a:rPr lang="en-US" altLang="zh-CN" sz="2200" dirty="0"/>
              <a:t> of messages)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Scheduling</a:t>
            </a:r>
            <a:r>
              <a:rPr lang="en-US" altLang="zh-CN" sz="2200" dirty="0"/>
              <a:t>: programmer sees thread crossing </a:t>
            </a:r>
            <a:r>
              <a:rPr lang="en-US" altLang="zh-CN" sz="2200" dirty="0" smtClean="0"/>
              <a:t>domains, system </a:t>
            </a:r>
            <a:r>
              <a:rPr lang="en-US" altLang="zh-CN" sz="2200" dirty="0"/>
              <a:t>actually </a:t>
            </a:r>
            <a:r>
              <a:rPr lang="en-US" altLang="zh-CN" sz="2200" dirty="0" err="1"/>
              <a:t>rendezvous’s</a:t>
            </a:r>
            <a:r>
              <a:rPr lang="en-US" altLang="zh-CN" sz="2200" dirty="0"/>
              <a:t> two threads in </a:t>
            </a:r>
            <a:r>
              <a:rPr lang="en-US" altLang="zh-CN" sz="2200" dirty="0" smtClean="0"/>
              <a:t>different domains</a:t>
            </a: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Context </a:t>
            </a:r>
            <a:r>
              <a:rPr lang="en-US" altLang="zh-CN" sz="2200" dirty="0"/>
              <a:t>switch (x 2)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Dispatch</a:t>
            </a:r>
            <a:r>
              <a:rPr lang="en-US" altLang="zh-CN" sz="2200" dirty="0"/>
              <a:t>: find a receiver thread to interpret message, </a:t>
            </a:r>
            <a:r>
              <a:rPr lang="en-US" altLang="zh-CN" sz="2200" dirty="0" smtClean="0"/>
              <a:t>and either </a:t>
            </a:r>
            <a:r>
              <a:rPr lang="en-US" altLang="zh-CN" sz="2200" dirty="0"/>
              <a:t>dispatch another thread, or leave another </a:t>
            </a:r>
            <a:r>
              <a:rPr lang="en-US" altLang="zh-CN" sz="2200" dirty="0" smtClean="0"/>
              <a:t>one waiting </a:t>
            </a:r>
            <a:r>
              <a:rPr lang="en-US" altLang="zh-CN" sz="2200" dirty="0"/>
              <a:t>for more messages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315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Most messages are short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55" y="1415800"/>
            <a:ext cx="8440089" cy="40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LRPC Binding:</a:t>
            </a:r>
            <a:br>
              <a:rPr lang="en-US" altLang="zh-CN" dirty="0"/>
            </a:br>
            <a:r>
              <a:rPr lang="en-US" altLang="zh-CN" dirty="0"/>
              <a:t>connection setup phase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Procedure Descriptors (PDs) registered </a:t>
            </a:r>
            <a:r>
              <a:rPr lang="en-US" altLang="zh-CN" sz="2400" dirty="0" smtClean="0"/>
              <a:t>with kernel </a:t>
            </a:r>
            <a:r>
              <a:rPr lang="en-US" altLang="zh-CN" sz="2400" dirty="0"/>
              <a:t>for each procedure in the called interface</a:t>
            </a:r>
          </a:p>
          <a:p>
            <a:r>
              <a:rPr lang="en-US" altLang="zh-CN" sz="2400" dirty="0" smtClean="0"/>
              <a:t>For </a:t>
            </a:r>
            <a:r>
              <a:rPr lang="en-US" altLang="zh-CN" sz="2400" dirty="0"/>
              <a:t>each PD, argument stacks (A‐stacks) </a:t>
            </a:r>
            <a:r>
              <a:rPr lang="en-US" altLang="zh-CN" sz="2400" dirty="0" smtClean="0"/>
              <a:t>are </a:t>
            </a:r>
            <a:r>
              <a:rPr lang="en-US" altLang="zh-CN" sz="2400" dirty="0" err="1" smtClean="0"/>
              <a:t>preallocated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and mapped read/write in </a:t>
            </a:r>
            <a:r>
              <a:rPr lang="en-US" altLang="zh-CN" sz="2400" dirty="0" smtClean="0"/>
              <a:t>both domains</a:t>
            </a:r>
            <a:endParaRPr lang="en-US" altLang="zh-CN" sz="2400" dirty="0"/>
          </a:p>
          <a:p>
            <a:r>
              <a:rPr lang="en-US" altLang="zh-CN" sz="2400" dirty="0" smtClean="0"/>
              <a:t>Kernel </a:t>
            </a:r>
            <a:r>
              <a:rPr lang="en-US" altLang="zh-CN" sz="2400" dirty="0" err="1"/>
              <a:t>preallocates</a:t>
            </a:r>
            <a:r>
              <a:rPr lang="en-US" altLang="zh-CN" sz="2400" dirty="0"/>
              <a:t> linkage records for </a:t>
            </a:r>
            <a:r>
              <a:rPr lang="en-US" altLang="zh-CN" sz="2400" dirty="0" smtClean="0"/>
              <a:t>return from </a:t>
            </a:r>
            <a:r>
              <a:rPr lang="en-US" altLang="zh-CN" sz="2400" dirty="0"/>
              <a:t>A‐stacks</a:t>
            </a:r>
          </a:p>
          <a:p>
            <a:r>
              <a:rPr lang="en-US" altLang="zh-CN" sz="2400" dirty="0" smtClean="0"/>
              <a:t>Returns </a:t>
            </a:r>
            <a:r>
              <a:rPr lang="en-US" altLang="zh-CN" sz="2400" dirty="0"/>
              <a:t>A‐stack list to client as (</a:t>
            </a:r>
            <a:r>
              <a:rPr lang="en-US" altLang="zh-CN" sz="2400" dirty="0" smtClean="0"/>
              <a:t>unforgeable) Binding </a:t>
            </a:r>
            <a:r>
              <a:rPr lang="en-US" altLang="zh-CN" sz="2400" dirty="0"/>
              <a:t>Object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03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Calling sequence (all on </a:t>
            </a:r>
            <a:r>
              <a:rPr lang="en-US" altLang="zh-CN" sz="3200" dirty="0" smtClean="0"/>
              <a:t>client thread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Verify </a:t>
            </a:r>
            <a:r>
              <a:rPr lang="en-US" altLang="zh-CN" dirty="0"/>
              <a:t>Binding Object, find correct PD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Verify </a:t>
            </a:r>
            <a:r>
              <a:rPr lang="en-US" altLang="zh-CN" dirty="0"/>
              <a:t>A‐Stack, find corresponding linkage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Ensure </a:t>
            </a:r>
            <a:r>
              <a:rPr lang="en-US" altLang="zh-CN" dirty="0"/>
              <a:t>no other thread using that A‐stack/linkage pair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Put </a:t>
            </a:r>
            <a:r>
              <a:rPr lang="en-US" altLang="zh-CN" dirty="0"/>
              <a:t>caller’s return </a:t>
            </a:r>
            <a:r>
              <a:rPr lang="en-US" altLang="zh-CN" dirty="0" err="1"/>
              <a:t>addr</a:t>
            </a:r>
            <a:r>
              <a:rPr lang="en-US" altLang="zh-CN" dirty="0"/>
              <a:t> and stack pointer in linkage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Push </a:t>
            </a:r>
            <a:r>
              <a:rPr lang="en-US" altLang="zh-CN" dirty="0"/>
              <a:t>linkage on to thread control block’s stack (</a:t>
            </a:r>
            <a:r>
              <a:rPr lang="en-US" altLang="zh-CN" dirty="0" smtClean="0"/>
              <a:t>for nested </a:t>
            </a:r>
            <a:r>
              <a:rPr lang="en-US" altLang="zh-CN" dirty="0"/>
              <a:t>calls)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Find </a:t>
            </a:r>
            <a:r>
              <a:rPr lang="en-US" altLang="zh-CN" dirty="0"/>
              <a:t>an execution stack (E‐stack) in server’s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Update </a:t>
            </a:r>
            <a:r>
              <a:rPr lang="en-US" altLang="zh-CN" dirty="0"/>
              <a:t>thread’s SP to run off E‐stack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Perform </a:t>
            </a:r>
            <a:r>
              <a:rPr lang="en-US" altLang="zh-CN" dirty="0"/>
              <a:t>address space switch to server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Upcall</a:t>
            </a:r>
            <a:r>
              <a:rPr lang="en-US" altLang="zh-CN" dirty="0" smtClean="0"/>
              <a:t> </a:t>
            </a:r>
            <a:r>
              <a:rPr lang="en-US" altLang="zh-CN" dirty="0"/>
              <a:t>server’s stub at address given in PD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9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LRPC 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Main kernel housekeeping task is allocating </a:t>
            </a:r>
            <a:r>
              <a:rPr lang="en-US" altLang="zh-CN" sz="2400" dirty="0" smtClean="0"/>
              <a:t>A‐stacks and </a:t>
            </a:r>
            <a:r>
              <a:rPr lang="en-US" altLang="zh-CN" sz="2400" dirty="0"/>
              <a:t>E‐stacks</a:t>
            </a:r>
          </a:p>
          <a:p>
            <a:r>
              <a:rPr lang="en-US" altLang="zh-CN" sz="2400" dirty="0" smtClean="0"/>
              <a:t>Shared </a:t>
            </a:r>
            <a:r>
              <a:rPr lang="en-US" altLang="zh-CN" sz="2400" dirty="0"/>
              <a:t>A‐stacks reduce copying of data while still safe</a:t>
            </a:r>
          </a:p>
          <a:p>
            <a:r>
              <a:rPr lang="en-US" altLang="zh-CN" sz="2400" dirty="0" smtClean="0"/>
              <a:t>Stubs </a:t>
            </a:r>
            <a:r>
              <a:rPr lang="en-US" altLang="zh-CN" sz="2400" dirty="0"/>
              <a:t>incorporated other optimizations (see paper)</a:t>
            </a:r>
          </a:p>
          <a:p>
            <a:r>
              <a:rPr lang="en-US" altLang="zh-CN" sz="2400" dirty="0" smtClean="0"/>
              <a:t>Address </a:t>
            </a:r>
            <a:r>
              <a:rPr lang="en-US" altLang="zh-CN" sz="2400" dirty="0"/>
              <a:t>space switch is most of the overhead (no </a:t>
            </a:r>
            <a:r>
              <a:rPr lang="en-US" altLang="zh-CN" sz="2400" dirty="0" smtClean="0"/>
              <a:t>TLB tags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smtClean="0"/>
              <a:t>For </a:t>
            </a:r>
            <a:r>
              <a:rPr lang="en-US" altLang="zh-CN" sz="2400" dirty="0"/>
              <a:t>multiprocessors:</a:t>
            </a:r>
          </a:p>
          <a:p>
            <a:pPr lvl="1"/>
            <a:r>
              <a:rPr lang="en-US" altLang="zh-CN" sz="2000" dirty="0" smtClean="0"/>
              <a:t>Check </a:t>
            </a:r>
            <a:r>
              <a:rPr lang="en-US" altLang="zh-CN" sz="2000" dirty="0"/>
              <a:t>for processor idling on server domain</a:t>
            </a:r>
          </a:p>
          <a:p>
            <a:pPr lvl="1"/>
            <a:r>
              <a:rPr lang="en-US" altLang="zh-CN" sz="2000" dirty="0" smtClean="0"/>
              <a:t>If </a:t>
            </a:r>
            <a:r>
              <a:rPr lang="en-US" altLang="zh-CN" sz="2000" dirty="0"/>
              <a:t>so, swap calling and idling threads</a:t>
            </a:r>
          </a:p>
          <a:p>
            <a:pPr lvl="2"/>
            <a:r>
              <a:rPr lang="en-US" altLang="zh-CN" sz="1800" dirty="0" smtClean="0"/>
              <a:t>(</a:t>
            </a:r>
            <a:r>
              <a:rPr lang="en-US" altLang="zh-CN" sz="1800" dirty="0"/>
              <a:t>note: thread migration was very cheap on the Firefly!)</a:t>
            </a:r>
          </a:p>
          <a:p>
            <a:pPr lvl="1"/>
            <a:r>
              <a:rPr lang="en-US" altLang="zh-CN" sz="2000" dirty="0" smtClean="0"/>
              <a:t>Same </a:t>
            </a:r>
            <a:r>
              <a:rPr lang="en-US" altLang="zh-CN" sz="2000" dirty="0"/>
              <a:t>trick applies on return path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47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2231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Communications Models </a:t>
            </a:r>
          </a:p>
        </p:txBody>
      </p:sp>
      <p:pic>
        <p:nvPicPr>
          <p:cNvPr id="839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458913"/>
            <a:ext cx="6453188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9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IPC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257300"/>
            <a:ext cx="8286750" cy="487362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Cooperating processes need </a:t>
            </a:r>
            <a:r>
              <a:rPr kumimoji="0" lang="en-US" altLang="zh-CN" b="1">
                <a:latin typeface="Arial" charset="0"/>
                <a:ea typeface="宋体" charset="0"/>
              </a:rPr>
              <a:t>interprocess communication 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b="1">
                <a:latin typeface="Arial" charset="0"/>
                <a:ea typeface="宋体" charset="0"/>
              </a:rPr>
              <a:t>IPC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Two models of IPC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Shared memory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Message passing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50887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Producer-Consumer Problem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938" y="1411288"/>
            <a:ext cx="8404225" cy="4497387"/>
          </a:xfrm>
        </p:spPr>
        <p:txBody>
          <a:bodyPr/>
          <a:lstStyle/>
          <a:p>
            <a:r>
              <a:rPr kumimoji="0" lang="en-US" altLang="zh-CN" i="1">
                <a:latin typeface="Arial" charset="0"/>
                <a:ea typeface="宋体" charset="0"/>
              </a:rPr>
              <a:t>Producer</a:t>
            </a:r>
            <a:r>
              <a:rPr kumimoji="0" lang="en-US" altLang="zh-CN">
                <a:latin typeface="Arial" charset="0"/>
                <a:ea typeface="宋体" charset="0"/>
              </a:rPr>
              <a:t> process produces information that is consumed by a </a:t>
            </a:r>
            <a:r>
              <a:rPr kumimoji="0" lang="en-US" altLang="zh-CN" i="1">
                <a:latin typeface="Arial" charset="0"/>
                <a:ea typeface="宋体" charset="0"/>
              </a:rPr>
              <a:t>consumer</a:t>
            </a:r>
            <a:r>
              <a:rPr kumimoji="0" lang="en-US" altLang="zh-CN">
                <a:latin typeface="Arial" charset="0"/>
                <a:ea typeface="宋体" charset="0"/>
              </a:rPr>
              <a:t> process</a:t>
            </a:r>
          </a:p>
          <a:p>
            <a:pPr lvl="1"/>
            <a:endParaRPr kumimoji="0" lang="en-US" altLang="zh-CN" i="1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i="1">
                <a:latin typeface="Arial" charset="0"/>
                <a:ea typeface="宋体" charset="0"/>
              </a:rPr>
              <a:t>unbounded-buffer</a:t>
            </a:r>
            <a:r>
              <a:rPr kumimoji="0" lang="en-US" altLang="zh-CN">
                <a:latin typeface="Arial" charset="0"/>
                <a:ea typeface="宋体" charset="0"/>
              </a:rPr>
              <a:t> places no practical limit on the size of the buffer</a:t>
            </a:r>
          </a:p>
          <a:p>
            <a:pPr lvl="1"/>
            <a:endParaRPr kumimoji="0" lang="en-US" altLang="zh-CN" i="1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i="1">
                <a:latin typeface="Arial" charset="0"/>
                <a:ea typeface="宋体" charset="0"/>
              </a:rPr>
              <a:t>bounded-buffer</a:t>
            </a:r>
            <a:r>
              <a:rPr kumimoji="0" lang="en-US" altLang="zh-CN">
                <a:latin typeface="Arial" charset="0"/>
                <a:ea typeface="宋体" charset="0"/>
              </a:rPr>
              <a:t> assumes that there is a fixed buffer size</a:t>
            </a:r>
          </a:p>
        </p:txBody>
      </p:sp>
    </p:spTree>
    <p:extLst>
      <p:ext uri="{BB962C8B-B14F-4D97-AF65-F5344CB8AC3E}">
        <p14:creationId xmlns:p14="http://schemas.microsoft.com/office/powerpoint/2010/main" val="42101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330200"/>
            <a:ext cx="8545512" cy="727075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Bounded-Buffer </a:t>
            </a:r>
            <a:r>
              <a:rPr kumimoji="0" lang="en-US" altLang="zh-CN" sz="3800">
                <a:latin typeface="Arial" charset="0"/>
                <a:ea typeface="宋体" charset="0"/>
              </a:rPr>
              <a:t>–</a:t>
            </a:r>
            <a:r>
              <a:rPr kumimoji="0" lang="en-US" altLang="zh-CN" sz="3800">
                <a:latin typeface="Garamond" charset="0"/>
                <a:ea typeface="宋体" charset="0"/>
              </a:rPr>
              <a:t> Shared-Memory Solution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2888" y="1071563"/>
            <a:ext cx="8621712" cy="5786437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Shared data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#define BUFFER_SIZE 10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typedef struct {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	. . .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} item;</a:t>
            </a:r>
          </a:p>
          <a:p>
            <a:pPr marL="1600200" lvl="3" indent="-228600">
              <a:buFont typeface="Wingdings" charset="0"/>
              <a:buNone/>
            </a:pPr>
            <a:endParaRPr kumimoji="0" lang="en-US" altLang="zh-CN" sz="2400">
              <a:latin typeface="Arial" charset="0"/>
              <a:ea typeface="宋体" charset="0"/>
            </a:endParaRP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item buffer[BUFFER_SIZE];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int in = 0;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int out = 0;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Solution is correct, but can only use BUFFER_SIZE-1 elements</a:t>
            </a:r>
          </a:p>
          <a:p>
            <a:pPr marL="1600200" lvl="3" indent="-228600">
              <a:buFont typeface="Wingdings" charset="0"/>
              <a:buNone/>
            </a:pPr>
            <a:endParaRPr kumimoji="0" lang="zh-CN" altLang="en-US" sz="2400" b="1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905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Bounded-Buffer </a:t>
            </a:r>
            <a:r>
              <a:rPr kumimoji="0" lang="en-US" altLang="zh-CN">
                <a:latin typeface="Arial" charset="0"/>
                <a:ea typeface="宋体" charset="0"/>
              </a:rPr>
              <a:t>–</a:t>
            </a:r>
            <a:r>
              <a:rPr kumimoji="0" lang="en-US" altLang="zh-CN">
                <a:latin typeface="Garamond" charset="0"/>
                <a:ea typeface="宋体" charset="0"/>
              </a:rPr>
              <a:t> Producer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50"/>
            <a:ext cx="8853488" cy="44831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kumimoji="0" lang="zh-CN" altLang="en-US" dirty="0">
                <a:latin typeface="Monaco" charset="0"/>
                <a:ea typeface="宋体" charset="0"/>
              </a:rPr>
              <a:t>	</a:t>
            </a:r>
            <a:r>
              <a:rPr kumimoji="0" lang="en-US" altLang="zh-CN" sz="2000" dirty="0">
                <a:latin typeface="Monaco" charset="0"/>
                <a:ea typeface="宋体" charset="0"/>
              </a:rPr>
              <a:t>while (true) {</a:t>
            </a:r>
            <a:br>
              <a:rPr kumimoji="0" lang="en-US" altLang="zh-CN" sz="2000" dirty="0">
                <a:latin typeface="Monaco" charset="0"/>
                <a:ea typeface="宋体" charset="0"/>
              </a:rPr>
            </a:br>
            <a:r>
              <a:rPr kumimoji="0" lang="en-US" altLang="zh-CN" sz="2000" dirty="0">
                <a:latin typeface="Monaco" charset="0"/>
                <a:ea typeface="宋体" charset="0"/>
              </a:rPr>
              <a:t>   /* Produce an item */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        while (((in = (in + 1) % BUFFER SIZE count)  </a:t>
            </a:r>
            <a:r>
              <a:rPr kumimoji="0" lang="en-US" altLang="zh-CN" sz="2000" dirty="0" smtClean="0">
                <a:latin typeface="Monaco" charset="0"/>
                <a:ea typeface="宋体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Monaco" charset="0"/>
                <a:ea typeface="宋体" charset="0"/>
              </a:rPr>
              <a:t> </a:t>
            </a:r>
            <a:r>
              <a:rPr lang="en-US" altLang="zh-CN" sz="2000" dirty="0" smtClean="0">
                <a:latin typeface="Monaco" charset="0"/>
                <a:ea typeface="宋体" charset="0"/>
              </a:rPr>
              <a:t>               </a:t>
            </a:r>
            <a:r>
              <a:rPr kumimoji="0" lang="en-US" altLang="zh-CN" sz="2000" dirty="0" smtClean="0">
                <a:latin typeface="Monaco" charset="0"/>
                <a:ea typeface="宋体" charset="0"/>
              </a:rPr>
              <a:t>=</a:t>
            </a:r>
            <a:r>
              <a:rPr kumimoji="0" lang="en-US" altLang="zh-CN" sz="2000" dirty="0">
                <a:latin typeface="Monaco" charset="0"/>
                <a:ea typeface="宋体" charset="0"/>
              </a:rPr>
              <a:t>= out)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	     </a:t>
            </a:r>
            <a:r>
              <a:rPr kumimoji="0" lang="en-US" altLang="zh-CN" sz="2000" dirty="0" smtClean="0">
                <a:latin typeface="Monaco" charset="0"/>
                <a:ea typeface="宋体" charset="0"/>
              </a:rPr>
              <a:t>   ;   </a:t>
            </a:r>
            <a:r>
              <a:rPr kumimoji="0" lang="en-US" altLang="zh-CN" sz="2000" dirty="0">
                <a:latin typeface="Monaco" charset="0"/>
                <a:ea typeface="宋体" charset="0"/>
              </a:rPr>
              <a:t>/* do nothing -- no free buffers */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	    buffer[in] = item;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	    in = (in + 1) % BUFFER SIZE;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     }</a:t>
            </a:r>
          </a:p>
          <a:p>
            <a:pPr>
              <a:buFont typeface="Wingdings" charset="0"/>
              <a:buNone/>
            </a:pPr>
            <a:endParaRPr kumimoji="0" lang="en-US" altLang="zh-CN" sz="2400" dirty="0">
              <a:latin typeface="Monaco" charset="0"/>
              <a:ea typeface="宋体" charset="0"/>
            </a:endParaRPr>
          </a:p>
          <a:p>
            <a:pPr>
              <a:buFont typeface="Wingdings" charset="0"/>
              <a:buNone/>
            </a:pPr>
            <a:endParaRPr kumimoji="0" lang="en-US" altLang="zh-CN" dirty="0">
              <a:latin typeface="Arial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  <a:ea typeface="宋体" charset="0"/>
              </a:rPr>
              <a:t>	</a:t>
            </a:r>
          </a:p>
          <a:p>
            <a:pPr marL="7167563" lvl="4">
              <a:buFont typeface="Wingdings" charset="0"/>
              <a:buNone/>
            </a:pPr>
            <a:endParaRPr kumimoji="0" lang="zh-CN" altLang="en-US" sz="1600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3026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Bounded Buffer </a:t>
            </a:r>
            <a:r>
              <a:rPr kumimoji="0" lang="en-US" altLang="zh-CN">
                <a:latin typeface="Arial" charset="0"/>
                <a:ea typeface="宋体" charset="0"/>
              </a:rPr>
              <a:t>–</a:t>
            </a:r>
            <a:r>
              <a:rPr kumimoji="0" lang="en-US" altLang="zh-CN">
                <a:latin typeface="Garamond" charset="0"/>
                <a:ea typeface="宋体" charset="0"/>
              </a:rPr>
              <a:t> Consumer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2207846"/>
            <a:ext cx="8174038" cy="4362817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kumimoji="0" lang="zh-CN" altLang="en-US" sz="2000" dirty="0">
                <a:latin typeface="Monaco" charset="0"/>
                <a:ea typeface="宋体" charset="0"/>
              </a:rPr>
              <a:t>	</a:t>
            </a:r>
            <a:r>
              <a:rPr kumimoji="0" lang="en-US" altLang="zh-CN" sz="1800" dirty="0">
                <a:latin typeface="Monaco" charset="0"/>
                <a:ea typeface="宋体" charset="0"/>
              </a:rPr>
              <a:t>while (true) {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          while (in == out)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                 ; // do nothing -- nothing to consume</a:t>
            </a:r>
          </a:p>
          <a:p>
            <a:pPr>
              <a:buFont typeface="Wingdings" charset="0"/>
              <a:buNone/>
            </a:pPr>
            <a:endParaRPr kumimoji="0" lang="en-US" altLang="zh-CN" sz="1800" dirty="0">
              <a:latin typeface="Monaco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	     // remove an item from the buffer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	     item = buffer[out];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	     out = (out + 1) % BUFFER SIZE;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	     return item;</a:t>
            </a:r>
          </a:p>
          <a:p>
            <a:pPr>
              <a:buFont typeface="Wingdings" charset="0"/>
              <a:buNone/>
            </a:pPr>
            <a:r>
              <a:rPr kumimoji="0" lang="en-US" altLang="zh-CN" sz="2000" i="1" dirty="0">
                <a:latin typeface="Monaco" charset="0"/>
                <a:ea typeface="宋体" charset="0"/>
              </a:rPr>
              <a:t>     </a:t>
            </a:r>
            <a:r>
              <a:rPr kumimoji="0" lang="en-US" altLang="zh-CN" sz="2000" dirty="0">
                <a:latin typeface="Monaco" charset="0"/>
                <a:ea typeface="宋体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9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1317</Words>
  <Application>Microsoft Macintosh PowerPoint</Application>
  <PresentationFormat>全屏显示(4:3)</PresentationFormat>
  <Paragraphs>229</Paragraphs>
  <Slides>35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Calibri</vt:lpstr>
      <vt:lpstr>Courier New</vt:lpstr>
      <vt:lpstr>Garamond</vt:lpstr>
      <vt:lpstr>Monaco</vt:lpstr>
      <vt:lpstr>ＭＳ Ｐゴシック</vt:lpstr>
      <vt:lpstr>Tahoma</vt:lpstr>
      <vt:lpstr>Wingdings</vt:lpstr>
      <vt:lpstr>宋体</vt:lpstr>
      <vt:lpstr>Arial</vt:lpstr>
      <vt:lpstr>CloudVisor-Austin</vt:lpstr>
      <vt:lpstr>Inter Process Communication</vt:lpstr>
      <vt:lpstr>Review: Thread</vt:lpstr>
      <vt:lpstr>Cooperating Processes</vt:lpstr>
      <vt:lpstr>Communications Models </vt:lpstr>
      <vt:lpstr>IPC</vt:lpstr>
      <vt:lpstr>Producer-Consumer Problem</vt:lpstr>
      <vt:lpstr>Bounded-Buffer – Shared-Memory Solution</vt:lpstr>
      <vt:lpstr>Bounded-Buffer – Producer</vt:lpstr>
      <vt:lpstr>Bounded Buffer – Consumer</vt:lpstr>
      <vt:lpstr>Example of IPC in xv6: Pipe (pipe.c)</vt:lpstr>
      <vt:lpstr>PowerPoint 演示文稿</vt:lpstr>
      <vt:lpstr>PowerPoint 演示文稿</vt:lpstr>
      <vt:lpstr>Interprocess Communication – Message Passing</vt:lpstr>
      <vt:lpstr>Message Passing (Cont.)</vt:lpstr>
      <vt:lpstr>Implementation Questions</vt:lpstr>
      <vt:lpstr>Direct Communication</vt:lpstr>
      <vt:lpstr>Indirect Communication</vt:lpstr>
      <vt:lpstr>Indirect Communication</vt:lpstr>
      <vt:lpstr>Indirect Communication</vt:lpstr>
      <vt:lpstr>Indirect Communication</vt:lpstr>
      <vt:lpstr>Synchronization &amp; Asynchronous</vt:lpstr>
      <vt:lpstr>Buffering</vt:lpstr>
      <vt:lpstr>Examples of IPC Systems - POSIX</vt:lpstr>
      <vt:lpstr>Communications in Client-Server Systems</vt:lpstr>
      <vt:lpstr>LRPC</vt:lpstr>
      <vt:lpstr>Lots of Unix IPC mechanisms</vt:lpstr>
      <vt:lpstr>IPC is usually heavyweight</vt:lpstr>
      <vt:lpstr>IPC in Unix is usually polled</vt:lpstr>
      <vt:lpstr>The Problem</vt:lpstr>
      <vt:lpstr>Lightweight RPC (LRPC): Basic concepts</vt:lpstr>
      <vt:lpstr>High overhead of previous efforts</vt:lpstr>
      <vt:lpstr>Most messages are short</vt:lpstr>
      <vt:lpstr>LRPC Binding: connection setup phase</vt:lpstr>
      <vt:lpstr>Calling sequence (all on client thread)</vt:lpstr>
      <vt:lpstr>LRPC discussion</vt:lpstr>
    </vt:vector>
  </TitlesOfParts>
  <Company>ppi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XV6 VM</dc:title>
  <dc:creator>Haibo CHen</dc:creator>
  <cp:lastModifiedBy>Xia Yubin</cp:lastModifiedBy>
  <cp:revision>54</cp:revision>
  <dcterms:created xsi:type="dcterms:W3CDTF">2014-09-25T13:59:00Z</dcterms:created>
  <dcterms:modified xsi:type="dcterms:W3CDTF">2018-03-22T07:42:32Z</dcterms:modified>
</cp:coreProperties>
</file>