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0"/>
  </p:notesMasterIdLst>
  <p:handoutMasterIdLst>
    <p:handoutMasterId r:id="rId71"/>
  </p:handoutMasterIdLst>
  <p:sldIdLst>
    <p:sldId id="704" r:id="rId2"/>
    <p:sldId id="825" r:id="rId3"/>
    <p:sldId id="855" r:id="rId4"/>
    <p:sldId id="834" r:id="rId5"/>
    <p:sldId id="857" r:id="rId6"/>
    <p:sldId id="836" r:id="rId7"/>
    <p:sldId id="837" r:id="rId8"/>
    <p:sldId id="858" r:id="rId9"/>
    <p:sldId id="863" r:id="rId10"/>
    <p:sldId id="838" r:id="rId11"/>
    <p:sldId id="839" r:id="rId12"/>
    <p:sldId id="859" r:id="rId13"/>
    <p:sldId id="840" r:id="rId14"/>
    <p:sldId id="852" r:id="rId15"/>
    <p:sldId id="861" r:id="rId16"/>
    <p:sldId id="862" r:id="rId17"/>
    <p:sldId id="845" r:id="rId18"/>
    <p:sldId id="847" r:id="rId19"/>
    <p:sldId id="848" r:id="rId20"/>
    <p:sldId id="835" r:id="rId21"/>
    <p:sldId id="860" r:id="rId22"/>
    <p:sldId id="764" r:id="rId23"/>
    <p:sldId id="813" r:id="rId24"/>
    <p:sldId id="795" r:id="rId25"/>
    <p:sldId id="766" r:id="rId26"/>
    <p:sldId id="727" r:id="rId27"/>
    <p:sldId id="768" r:id="rId28"/>
    <p:sldId id="728" r:id="rId29"/>
    <p:sldId id="822" r:id="rId30"/>
    <p:sldId id="729" r:id="rId31"/>
    <p:sldId id="731" r:id="rId32"/>
    <p:sldId id="732" r:id="rId33"/>
    <p:sldId id="826" r:id="rId34"/>
    <p:sldId id="733" r:id="rId35"/>
    <p:sldId id="824" r:id="rId36"/>
    <p:sldId id="818" r:id="rId37"/>
    <p:sldId id="819" r:id="rId38"/>
    <p:sldId id="820" r:id="rId39"/>
    <p:sldId id="821" r:id="rId40"/>
    <p:sldId id="823" r:id="rId41"/>
    <p:sldId id="735" r:id="rId42"/>
    <p:sldId id="736" r:id="rId43"/>
    <p:sldId id="737" r:id="rId44"/>
    <p:sldId id="738" r:id="rId45"/>
    <p:sldId id="739" r:id="rId46"/>
    <p:sldId id="740" r:id="rId47"/>
    <p:sldId id="765" r:id="rId48"/>
    <p:sldId id="742" r:id="rId49"/>
    <p:sldId id="743" r:id="rId50"/>
    <p:sldId id="806" r:id="rId51"/>
    <p:sldId id="807" r:id="rId52"/>
    <p:sldId id="808" r:id="rId53"/>
    <p:sldId id="809" r:id="rId54"/>
    <p:sldId id="771" r:id="rId55"/>
    <p:sldId id="778" r:id="rId56"/>
    <p:sldId id="773" r:id="rId57"/>
    <p:sldId id="774" r:id="rId58"/>
    <p:sldId id="775" r:id="rId59"/>
    <p:sldId id="776" r:id="rId60"/>
    <p:sldId id="777" r:id="rId61"/>
    <p:sldId id="779" r:id="rId62"/>
    <p:sldId id="780" r:id="rId63"/>
    <p:sldId id="781" r:id="rId64"/>
    <p:sldId id="782" r:id="rId65"/>
    <p:sldId id="783" r:id="rId66"/>
    <p:sldId id="784" r:id="rId67"/>
    <p:sldId id="785" r:id="rId68"/>
    <p:sldId id="786"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78" autoAdjust="0"/>
    <p:restoredTop sz="80128" autoAdjust="0"/>
  </p:normalViewPr>
  <p:slideViewPr>
    <p:cSldViewPr snapToGrid="0" snapToObjects="1">
      <p:cViewPr varScale="1">
        <p:scale>
          <a:sx n="107" d="100"/>
          <a:sy n="107" d="100"/>
        </p:scale>
        <p:origin x="76" y="5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7FCD99-416C-1E4C-91AE-7C710A194FD7}" type="datetimeFigureOut">
              <a:rPr lang="en-US" smtClean="0"/>
              <a:t>3/29/2018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A862E9-1CCD-8547-8627-25483D0C94F3}" type="slidenum">
              <a:rPr lang="en-US" smtClean="0"/>
              <a:t>‹#›</a:t>
            </a:fld>
            <a:endParaRPr lang="en-US"/>
          </a:p>
        </p:txBody>
      </p:sp>
    </p:spTree>
    <p:extLst>
      <p:ext uri="{BB962C8B-B14F-4D97-AF65-F5344CB8AC3E}">
        <p14:creationId xmlns:p14="http://schemas.microsoft.com/office/powerpoint/2010/main" val="154114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489AC-15D1-D947-8A56-FBEC975101C8}" type="datetimeFigureOut">
              <a:rPr lang="en-US" smtClean="0"/>
              <a:t>3/29/2018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7F6E-C39A-AB4E-8930-83723449EF7A}" type="slidenum">
              <a:rPr lang="en-US" smtClean="0"/>
              <a:t>‹#›</a:t>
            </a:fld>
            <a:endParaRPr lang="en-US"/>
          </a:p>
        </p:txBody>
      </p:sp>
    </p:spTree>
    <p:extLst>
      <p:ext uri="{BB962C8B-B14F-4D97-AF65-F5344CB8AC3E}">
        <p14:creationId xmlns:p14="http://schemas.microsoft.com/office/powerpoint/2010/main" val="22380330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kumimoji="0" lang="zh-CN" altLang="en-US">
              <a:cs typeface="ＭＳ Ｐゴシック" charset="0"/>
            </a:endParaRPr>
          </a:p>
        </p:txBody>
      </p:sp>
    </p:spTree>
    <p:extLst>
      <p:ext uri="{BB962C8B-B14F-4D97-AF65-F5344CB8AC3E}">
        <p14:creationId xmlns:p14="http://schemas.microsoft.com/office/powerpoint/2010/main" val="87755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 triple fault is usually a sign that the exception handler called is faulty, or worse, that the whole exception handling in your system is screwed up. (LDT or GDT issues, bogus pointers or faulty memory mappings are frequent offenders.)</a:t>
            </a:r>
          </a:p>
          <a:p>
            <a:endParaRPr kumimoji="1" lang="en-US" altLang="zh-CN" dirty="0" smtClean="0"/>
          </a:p>
          <a:p>
            <a:r>
              <a:rPr kumimoji="1" lang="en-US" altLang="zh-CN" dirty="0" smtClean="0"/>
              <a:t>Another frequent cause of triple faults is a kernel stack overflow. If the stack reaches an invalid page (one with its present bit clear), a page fault is generated. However, the CPU faults while trying to push the exception information on to the stack, so a double fault is generated. The same problem still exists so a triple fault is generated.</a:t>
            </a:r>
          </a:p>
          <a:p>
            <a:endParaRPr kumimoji="1" lang="zh-CN" altLang="en-US" dirty="0"/>
          </a:p>
        </p:txBody>
      </p:sp>
      <p:sp>
        <p:nvSpPr>
          <p:cNvPr id="4" name="幻灯片编号占位符 3"/>
          <p:cNvSpPr>
            <a:spLocks noGrp="1"/>
          </p:cNvSpPr>
          <p:nvPr>
            <p:ph type="sldNum" sz="quarter" idx="10"/>
          </p:nvPr>
        </p:nvSpPr>
        <p:spPr/>
        <p:txBody>
          <a:bodyPr/>
          <a:lstStyle/>
          <a:p>
            <a:fld id="{3D487F6E-C39A-AB4E-8930-83723449EF7A}" type="slidenum">
              <a:rPr lang="en-US" smtClean="0"/>
              <a:t>47</a:t>
            </a:fld>
            <a:endParaRPr lang="en-US"/>
          </a:p>
        </p:txBody>
      </p:sp>
    </p:spTree>
    <p:extLst>
      <p:ext uri="{BB962C8B-B14F-4D97-AF65-F5344CB8AC3E}">
        <p14:creationId xmlns:p14="http://schemas.microsoft.com/office/powerpoint/2010/main" val="386577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4662C5-A07B-AA4B-9AF1-1C5D6C36F424}" type="slidenum">
              <a:rPr lang="en-US" altLang="zh-CN"/>
              <a:pPr/>
              <a:t>57</a:t>
            </a:fld>
            <a:endParaRPr lang="en-US" altLang="zh-CN"/>
          </a:p>
        </p:txBody>
      </p:sp>
      <p:sp>
        <p:nvSpPr>
          <p:cNvPr id="2396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39619" name="Rectangle 3"/>
          <p:cNvSpPr>
            <a:spLocks noGrp="1" noChangeArrowheads="1"/>
          </p:cNvSpPr>
          <p:nvPr>
            <p:ph type="body" idx="1"/>
          </p:nvPr>
        </p:nvSpPr>
        <p:spPr/>
        <p:txBody>
          <a:bodyPr/>
          <a:lstStyle/>
          <a:p>
            <a:endParaRPr lang="en-US" altLang="zh-CN">
              <a:ea typeface="SimSun" charset="0"/>
              <a:cs typeface="SimSun" charset="0"/>
            </a:endParaRPr>
          </a:p>
        </p:txBody>
      </p:sp>
    </p:spTree>
    <p:extLst>
      <p:ext uri="{BB962C8B-B14F-4D97-AF65-F5344CB8AC3E}">
        <p14:creationId xmlns:p14="http://schemas.microsoft.com/office/powerpoint/2010/main" val="39647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charset="0"/>
                <a:ea typeface="宋体" charset="0"/>
              </a:defRPr>
            </a:lvl1pPr>
            <a:lvl2pPr marL="742950" indent="-285750">
              <a:defRPr sz="2000" b="1">
                <a:solidFill>
                  <a:schemeClr val="tx1"/>
                </a:solidFill>
                <a:latin typeface="Comic Sans MS" charset="0"/>
                <a:ea typeface="宋体" charset="0"/>
              </a:defRPr>
            </a:lvl2pPr>
            <a:lvl3pPr marL="1143000" indent="-228600">
              <a:defRPr sz="2000" b="1">
                <a:solidFill>
                  <a:schemeClr val="tx1"/>
                </a:solidFill>
                <a:latin typeface="Comic Sans MS" charset="0"/>
                <a:ea typeface="宋体" charset="0"/>
              </a:defRPr>
            </a:lvl3pPr>
            <a:lvl4pPr marL="1600200" indent="-228600">
              <a:defRPr sz="2000" b="1">
                <a:solidFill>
                  <a:schemeClr val="tx1"/>
                </a:solidFill>
                <a:latin typeface="Comic Sans MS" charset="0"/>
                <a:ea typeface="宋体" charset="0"/>
              </a:defRPr>
            </a:lvl4pPr>
            <a:lvl5pPr marL="2057400" indent="-22860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2E896630-DA4C-EA4F-B0EB-D3E3FDE8B3DD}" type="slidenum">
              <a:rPr lang="zh-CN" altLang="en-US" sz="1200" b="0">
                <a:latin typeface="Times New Roman" charset="0"/>
              </a:rPr>
              <a:pPr/>
              <a:t>6</a:t>
            </a:fld>
            <a:endParaRPr lang="en-US" altLang="zh-CN" sz="1200" b="0">
              <a:latin typeface="Times New Roman"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extLst>
      <p:ext uri="{BB962C8B-B14F-4D97-AF65-F5344CB8AC3E}">
        <p14:creationId xmlns:p14="http://schemas.microsoft.com/office/powerpoint/2010/main" val="1217305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charset="0"/>
                <a:ea typeface="宋体" charset="0"/>
              </a:defRPr>
            </a:lvl1pPr>
            <a:lvl2pPr marL="742950" indent="-285750">
              <a:defRPr sz="2000" b="1">
                <a:solidFill>
                  <a:schemeClr val="tx1"/>
                </a:solidFill>
                <a:latin typeface="Comic Sans MS" charset="0"/>
                <a:ea typeface="宋体" charset="0"/>
              </a:defRPr>
            </a:lvl2pPr>
            <a:lvl3pPr marL="1143000" indent="-228600">
              <a:defRPr sz="2000" b="1">
                <a:solidFill>
                  <a:schemeClr val="tx1"/>
                </a:solidFill>
                <a:latin typeface="Comic Sans MS" charset="0"/>
                <a:ea typeface="宋体" charset="0"/>
              </a:defRPr>
            </a:lvl3pPr>
            <a:lvl4pPr marL="1600200" indent="-228600">
              <a:defRPr sz="2000" b="1">
                <a:solidFill>
                  <a:schemeClr val="tx1"/>
                </a:solidFill>
                <a:latin typeface="Comic Sans MS" charset="0"/>
                <a:ea typeface="宋体" charset="0"/>
              </a:defRPr>
            </a:lvl4pPr>
            <a:lvl5pPr marL="2057400" indent="-22860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264DB98D-9B46-2E42-A2B0-B3AD5256DB53}" type="slidenum">
              <a:rPr lang="zh-CN" altLang="en-US" sz="1200" b="0">
                <a:latin typeface="Times New Roman" charset="0"/>
              </a:rPr>
              <a:pPr/>
              <a:t>7</a:t>
            </a:fld>
            <a:endParaRPr lang="en-US" altLang="zh-CN" sz="1200" b="0">
              <a:latin typeface="Times New Roman"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extLst>
      <p:ext uri="{BB962C8B-B14F-4D97-AF65-F5344CB8AC3E}">
        <p14:creationId xmlns:p14="http://schemas.microsoft.com/office/powerpoint/2010/main" val="3470377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charset="0"/>
                <a:ea typeface="宋体" charset="0"/>
              </a:defRPr>
            </a:lvl1pPr>
            <a:lvl2pPr marL="742950" indent="-285750">
              <a:defRPr sz="2000" b="1">
                <a:solidFill>
                  <a:schemeClr val="tx1"/>
                </a:solidFill>
                <a:latin typeface="Comic Sans MS" charset="0"/>
                <a:ea typeface="宋体" charset="0"/>
              </a:defRPr>
            </a:lvl2pPr>
            <a:lvl3pPr marL="1143000" indent="-228600">
              <a:defRPr sz="2000" b="1">
                <a:solidFill>
                  <a:schemeClr val="tx1"/>
                </a:solidFill>
                <a:latin typeface="Comic Sans MS" charset="0"/>
                <a:ea typeface="宋体" charset="0"/>
              </a:defRPr>
            </a:lvl3pPr>
            <a:lvl4pPr marL="1600200" indent="-228600">
              <a:defRPr sz="2000" b="1">
                <a:solidFill>
                  <a:schemeClr val="tx1"/>
                </a:solidFill>
                <a:latin typeface="Comic Sans MS" charset="0"/>
                <a:ea typeface="宋体" charset="0"/>
              </a:defRPr>
            </a:lvl4pPr>
            <a:lvl5pPr marL="2057400" indent="-22860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1DA27C15-E848-E944-835A-183128A87816}" type="slidenum">
              <a:rPr lang="zh-CN" altLang="en-US" sz="1200" b="0">
                <a:latin typeface="Times New Roman" charset="0"/>
              </a:rPr>
              <a:pPr/>
              <a:t>8</a:t>
            </a:fld>
            <a:endParaRPr lang="en-US" altLang="zh-CN" sz="1200" b="0">
              <a:latin typeface="Times New Roman"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zh-CN" dirty="0" smtClean="0">
                <a:latin typeface="Times New Roman" charset="0"/>
                <a:ea typeface="宋体" charset="0"/>
              </a:rPr>
              <a:t>Questions:</a:t>
            </a:r>
            <a:endParaRPr lang="zh-CN" altLang="en-US" dirty="0" smtClean="0">
              <a:latin typeface="Times New Roman" charset="0"/>
              <a:ea typeface="宋体" charset="0"/>
            </a:endParaRPr>
          </a:p>
          <a:p>
            <a:pPr eaLnBrk="1" hangingPunct="1"/>
            <a:endParaRPr lang="zh-CN" altLang="en-US" dirty="0" smtClean="0">
              <a:latin typeface="Times New Roman" charset="0"/>
              <a:ea typeface="宋体" charset="0"/>
            </a:endParaRPr>
          </a:p>
          <a:p>
            <a:pPr marL="228600" indent="-228600" eaLnBrk="1" hangingPunct="1">
              <a:buAutoNum type="arabicPeriod"/>
            </a:pPr>
            <a:r>
              <a:rPr lang="en-US" altLang="zh-CN" dirty="0" smtClean="0">
                <a:latin typeface="Times New Roman" charset="0"/>
                <a:ea typeface="宋体" charset="0"/>
              </a:rPr>
              <a:t>What</a:t>
            </a:r>
            <a:r>
              <a:rPr lang="zh-CN" altLang="en-US" dirty="0" smtClean="0">
                <a:latin typeface="Times New Roman" charset="0"/>
                <a:ea typeface="宋体" charset="0"/>
              </a:rPr>
              <a:t> </a:t>
            </a:r>
            <a:r>
              <a:rPr lang="en-US" altLang="zh-CN" dirty="0" smtClean="0">
                <a:latin typeface="Times New Roman" charset="0"/>
                <a:ea typeface="宋体" charset="0"/>
              </a:rPr>
              <a:t>is</a:t>
            </a:r>
            <a:r>
              <a:rPr lang="zh-CN" altLang="en-US" dirty="0" smtClean="0">
                <a:latin typeface="Times New Roman" charset="0"/>
                <a:ea typeface="宋体" charset="0"/>
              </a:rPr>
              <a:t> </a:t>
            </a:r>
            <a:r>
              <a:rPr lang="en-US" altLang="zh-CN" dirty="0" smtClean="0">
                <a:latin typeface="Times New Roman" charset="0"/>
                <a:ea typeface="宋体" charset="0"/>
              </a:rPr>
              <a:t>the</a:t>
            </a:r>
            <a:r>
              <a:rPr lang="zh-CN" altLang="en-US" dirty="0" smtClean="0">
                <a:latin typeface="Times New Roman" charset="0"/>
                <a:ea typeface="宋体" charset="0"/>
              </a:rPr>
              <a:t> </a:t>
            </a:r>
            <a:r>
              <a:rPr lang="en-US" altLang="zh-CN" dirty="0" smtClean="0">
                <a:latin typeface="Times New Roman" charset="0"/>
                <a:ea typeface="宋体" charset="0"/>
              </a:rPr>
              <a:t>difference</a:t>
            </a:r>
            <a:r>
              <a:rPr lang="zh-CN" altLang="en-US" dirty="0" smtClean="0">
                <a:latin typeface="Times New Roman" charset="0"/>
                <a:ea typeface="宋体" charset="0"/>
              </a:rPr>
              <a:t> </a:t>
            </a:r>
            <a:r>
              <a:rPr lang="en-US" altLang="zh-CN" dirty="0" smtClean="0">
                <a:latin typeface="Times New Roman" charset="0"/>
                <a:ea typeface="宋体" charset="0"/>
              </a:rPr>
              <a:t>between</a:t>
            </a:r>
            <a:r>
              <a:rPr lang="zh-CN" altLang="en-US" dirty="0" smtClean="0">
                <a:latin typeface="Times New Roman" charset="0"/>
                <a:ea typeface="宋体" charset="0"/>
              </a:rPr>
              <a:t> </a:t>
            </a:r>
            <a:r>
              <a:rPr lang="en-US" altLang="zh-CN" dirty="0" smtClean="0">
                <a:latin typeface="Times New Roman" charset="0"/>
                <a:ea typeface="宋体" charset="0"/>
              </a:rPr>
              <a:t>an</a:t>
            </a:r>
            <a:r>
              <a:rPr lang="zh-CN" altLang="en-US" baseline="0" dirty="0" smtClean="0">
                <a:latin typeface="Times New Roman" charset="0"/>
                <a:ea typeface="宋体" charset="0"/>
              </a:rPr>
              <a:t> </a:t>
            </a:r>
            <a:r>
              <a:rPr lang="en-US" altLang="zh-CN" baseline="0" dirty="0" smtClean="0">
                <a:latin typeface="Times New Roman" charset="0"/>
                <a:ea typeface="宋体" charset="0"/>
              </a:rPr>
              <a:t>exception</a:t>
            </a:r>
            <a:r>
              <a:rPr lang="zh-CN" altLang="en-US" baseline="0" dirty="0" smtClean="0">
                <a:latin typeface="Times New Roman" charset="0"/>
                <a:ea typeface="宋体" charset="0"/>
              </a:rPr>
              <a:t> </a:t>
            </a:r>
            <a:r>
              <a:rPr lang="en-US" altLang="zh-CN" baseline="0" dirty="0" smtClean="0">
                <a:latin typeface="Times New Roman" charset="0"/>
                <a:ea typeface="宋体" charset="0"/>
              </a:rPr>
              <a:t>and</a:t>
            </a:r>
            <a:r>
              <a:rPr lang="zh-CN" altLang="en-US" baseline="0" dirty="0" smtClean="0">
                <a:latin typeface="Times New Roman" charset="0"/>
                <a:ea typeface="宋体" charset="0"/>
              </a:rPr>
              <a:t> </a:t>
            </a:r>
            <a:r>
              <a:rPr lang="en-US" altLang="zh-CN" baseline="0" dirty="0" smtClean="0">
                <a:latin typeface="Times New Roman" charset="0"/>
                <a:ea typeface="宋体" charset="0"/>
              </a:rPr>
              <a:t>an</a:t>
            </a:r>
            <a:r>
              <a:rPr lang="zh-CN" altLang="en-US" baseline="0" dirty="0" smtClean="0">
                <a:latin typeface="Times New Roman" charset="0"/>
                <a:ea typeface="宋体" charset="0"/>
              </a:rPr>
              <a:t> </a:t>
            </a:r>
            <a:r>
              <a:rPr lang="en-US" altLang="zh-CN" baseline="0" dirty="0" smtClean="0">
                <a:latin typeface="Times New Roman" charset="0"/>
                <a:ea typeface="宋体" charset="0"/>
              </a:rPr>
              <a:t>interrupt</a:t>
            </a:r>
            <a:r>
              <a:rPr lang="zh-CN" altLang="en-US" baseline="0" dirty="0" smtClean="0">
                <a:latin typeface="Times New Roman" charset="0"/>
                <a:ea typeface="宋体" charset="0"/>
              </a:rPr>
              <a:t> </a:t>
            </a:r>
            <a:r>
              <a:rPr lang="en-US" altLang="zh-CN" baseline="0" dirty="0" smtClean="0">
                <a:latin typeface="Times New Roman" charset="0"/>
                <a:ea typeface="宋体" charset="0"/>
              </a:rPr>
              <a:t>caused</a:t>
            </a:r>
            <a:r>
              <a:rPr lang="zh-CN" altLang="en-US" baseline="0" dirty="0" smtClean="0">
                <a:latin typeface="Times New Roman" charset="0"/>
                <a:ea typeface="宋体" charset="0"/>
              </a:rPr>
              <a:t> </a:t>
            </a:r>
            <a:r>
              <a:rPr lang="en-US" altLang="zh-CN" baseline="0" dirty="0" smtClean="0">
                <a:latin typeface="Times New Roman" charset="0"/>
                <a:ea typeface="宋体" charset="0"/>
              </a:rPr>
              <a:t>by</a:t>
            </a:r>
            <a:r>
              <a:rPr lang="zh-CN" altLang="en-US" baseline="0" dirty="0" smtClean="0">
                <a:latin typeface="Times New Roman" charset="0"/>
                <a:ea typeface="宋体" charset="0"/>
              </a:rPr>
              <a:t> </a:t>
            </a:r>
            <a:r>
              <a:rPr lang="en-US" altLang="zh-CN" baseline="0" dirty="0" smtClean="0">
                <a:latin typeface="Times New Roman" charset="0"/>
                <a:ea typeface="宋体" charset="0"/>
              </a:rPr>
              <a:t>hardware?</a:t>
            </a:r>
            <a:endParaRPr lang="zh-CN" altLang="en-US" baseline="0" dirty="0" smtClean="0">
              <a:latin typeface="Times New Roman" charset="0"/>
              <a:ea typeface="宋体" charset="0"/>
            </a:endParaRPr>
          </a:p>
          <a:p>
            <a:pPr marL="228600" indent="-228600" eaLnBrk="1" hangingPunct="1">
              <a:buAutoNum type="arabicPeriod"/>
            </a:pPr>
            <a:r>
              <a:rPr lang="en-US" altLang="zh-CN" baseline="0" dirty="0" smtClean="0">
                <a:latin typeface="Times New Roman" charset="0"/>
                <a:ea typeface="宋体" charset="0"/>
              </a:rPr>
              <a:t>Can</a:t>
            </a:r>
            <a:r>
              <a:rPr lang="zh-CN" altLang="en-US" baseline="0" dirty="0" smtClean="0">
                <a:latin typeface="Times New Roman" charset="0"/>
                <a:ea typeface="宋体" charset="0"/>
              </a:rPr>
              <a:t> </a:t>
            </a:r>
            <a:r>
              <a:rPr lang="en-US" altLang="zh-CN" baseline="0" dirty="0" smtClean="0">
                <a:latin typeface="Times New Roman" charset="0"/>
                <a:ea typeface="宋体" charset="0"/>
              </a:rPr>
              <a:t>system</a:t>
            </a:r>
            <a:r>
              <a:rPr lang="zh-CN" altLang="en-US" baseline="0" dirty="0" smtClean="0">
                <a:latin typeface="Times New Roman" charset="0"/>
                <a:ea typeface="宋体" charset="0"/>
              </a:rPr>
              <a:t> </a:t>
            </a:r>
            <a:r>
              <a:rPr lang="en-US" altLang="zh-CN" baseline="0" dirty="0" smtClean="0">
                <a:latin typeface="Times New Roman" charset="0"/>
                <a:ea typeface="宋体" charset="0"/>
              </a:rPr>
              <a:t>call</a:t>
            </a:r>
            <a:r>
              <a:rPr lang="zh-CN" altLang="en-US" baseline="0" dirty="0" smtClean="0">
                <a:latin typeface="Times New Roman" charset="0"/>
                <a:ea typeface="宋体" charset="0"/>
              </a:rPr>
              <a:t> </a:t>
            </a:r>
            <a:r>
              <a:rPr lang="en-US" altLang="zh-CN" baseline="0" dirty="0" smtClean="0">
                <a:latin typeface="Times New Roman" charset="0"/>
                <a:ea typeface="宋体" charset="0"/>
              </a:rPr>
              <a:t>be</a:t>
            </a:r>
            <a:r>
              <a:rPr lang="zh-CN" altLang="en-US" baseline="0" dirty="0" smtClean="0">
                <a:latin typeface="Times New Roman" charset="0"/>
                <a:ea typeface="宋体" charset="0"/>
              </a:rPr>
              <a:t> </a:t>
            </a:r>
            <a:r>
              <a:rPr lang="en-US" altLang="zh-CN" baseline="0" dirty="0" smtClean="0">
                <a:latin typeface="Times New Roman" charset="0"/>
                <a:ea typeface="宋体" charset="0"/>
              </a:rPr>
              <a:t>implemented</a:t>
            </a:r>
            <a:r>
              <a:rPr lang="zh-CN" altLang="en-US" baseline="0" dirty="0" smtClean="0">
                <a:latin typeface="Times New Roman" charset="0"/>
                <a:ea typeface="宋体" charset="0"/>
              </a:rPr>
              <a:t> </a:t>
            </a:r>
            <a:r>
              <a:rPr lang="en-US" altLang="zh-CN" baseline="0" dirty="0" smtClean="0">
                <a:latin typeface="Times New Roman" charset="0"/>
                <a:ea typeface="宋体" charset="0"/>
              </a:rPr>
              <a:t>by</a:t>
            </a:r>
            <a:r>
              <a:rPr lang="zh-CN" altLang="en-US" baseline="0" dirty="0" smtClean="0">
                <a:latin typeface="Times New Roman" charset="0"/>
                <a:ea typeface="宋体" charset="0"/>
              </a:rPr>
              <a:t> </a:t>
            </a:r>
            <a:r>
              <a:rPr lang="en-US" altLang="zh-CN" baseline="0" dirty="0" smtClean="0">
                <a:latin typeface="Times New Roman" charset="0"/>
                <a:ea typeface="宋体" charset="0"/>
              </a:rPr>
              <a:t>using</a:t>
            </a:r>
            <a:r>
              <a:rPr lang="zh-CN" altLang="en-US" baseline="0" dirty="0" smtClean="0">
                <a:latin typeface="Times New Roman" charset="0"/>
                <a:ea typeface="宋体" charset="0"/>
              </a:rPr>
              <a:t> </a:t>
            </a:r>
            <a:r>
              <a:rPr lang="en-US" altLang="zh-CN" baseline="0" dirty="0" err="1" smtClean="0">
                <a:latin typeface="Times New Roman" charset="0"/>
                <a:ea typeface="宋体" charset="0"/>
              </a:rPr>
              <a:t>int</a:t>
            </a:r>
            <a:r>
              <a:rPr lang="zh-CN" altLang="en-US" baseline="0" dirty="0" smtClean="0">
                <a:latin typeface="Times New Roman" charset="0"/>
                <a:ea typeface="宋体" charset="0"/>
              </a:rPr>
              <a:t> </a:t>
            </a:r>
            <a:r>
              <a:rPr lang="en-US" altLang="zh-CN" baseline="0" dirty="0" smtClean="0">
                <a:latin typeface="Times New Roman" charset="0"/>
                <a:ea typeface="宋体" charset="0"/>
              </a:rPr>
              <a:t>0x81</a:t>
            </a:r>
            <a:r>
              <a:rPr lang="zh-CN" altLang="en-US" baseline="0" dirty="0" smtClean="0">
                <a:latin typeface="Times New Roman" charset="0"/>
                <a:ea typeface="宋体" charset="0"/>
              </a:rPr>
              <a:t> </a:t>
            </a:r>
            <a:r>
              <a:rPr lang="en-US" altLang="zh-CN" baseline="0" dirty="0" smtClean="0">
                <a:latin typeface="Times New Roman" charset="0"/>
                <a:ea typeface="宋体" charset="0"/>
              </a:rPr>
              <a:t>or</a:t>
            </a:r>
            <a:r>
              <a:rPr lang="zh-CN" altLang="en-US" baseline="0" dirty="0" smtClean="0">
                <a:latin typeface="Times New Roman" charset="0"/>
                <a:ea typeface="宋体" charset="0"/>
              </a:rPr>
              <a:t> </a:t>
            </a:r>
            <a:r>
              <a:rPr lang="en-US" altLang="zh-CN" baseline="0" dirty="0" smtClean="0">
                <a:latin typeface="Times New Roman" charset="0"/>
                <a:ea typeface="宋体" charset="0"/>
              </a:rPr>
              <a:t>0x82?</a:t>
            </a:r>
            <a:endParaRPr lang="zh-CN" altLang="en-US" dirty="0">
              <a:latin typeface="Times New Roman" charset="0"/>
              <a:ea typeface="宋体" charset="0"/>
            </a:endParaRPr>
          </a:p>
        </p:txBody>
      </p:sp>
    </p:spTree>
    <p:extLst>
      <p:ext uri="{BB962C8B-B14F-4D97-AF65-F5344CB8AC3E}">
        <p14:creationId xmlns:p14="http://schemas.microsoft.com/office/powerpoint/2010/main" val="256112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charset="0"/>
                <a:ea typeface="宋体" charset="0"/>
              </a:defRPr>
            </a:lvl1pPr>
            <a:lvl2pPr marL="742950" indent="-285750">
              <a:defRPr sz="2000" b="1">
                <a:solidFill>
                  <a:schemeClr val="tx1"/>
                </a:solidFill>
                <a:latin typeface="Comic Sans MS" charset="0"/>
                <a:ea typeface="宋体" charset="0"/>
              </a:defRPr>
            </a:lvl2pPr>
            <a:lvl3pPr marL="1143000" indent="-228600">
              <a:defRPr sz="2000" b="1">
                <a:solidFill>
                  <a:schemeClr val="tx1"/>
                </a:solidFill>
                <a:latin typeface="Comic Sans MS" charset="0"/>
                <a:ea typeface="宋体" charset="0"/>
              </a:defRPr>
            </a:lvl3pPr>
            <a:lvl4pPr marL="1600200" indent="-228600">
              <a:defRPr sz="2000" b="1">
                <a:solidFill>
                  <a:schemeClr val="tx1"/>
                </a:solidFill>
                <a:latin typeface="Comic Sans MS" charset="0"/>
                <a:ea typeface="宋体" charset="0"/>
              </a:defRPr>
            </a:lvl4pPr>
            <a:lvl5pPr marL="2057400" indent="-22860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EB0F971F-5177-D647-B72C-9735B619B472}" type="slidenum">
              <a:rPr lang="zh-CN" altLang="en-US" sz="1200" b="0">
                <a:latin typeface="Times New Roman" charset="0"/>
              </a:rPr>
              <a:pPr/>
              <a:t>10</a:t>
            </a:fld>
            <a:endParaRPr lang="en-US" altLang="zh-CN" sz="1200" b="0">
              <a:latin typeface="Times New Roman"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extLst>
      <p:ext uri="{BB962C8B-B14F-4D97-AF65-F5344CB8AC3E}">
        <p14:creationId xmlns:p14="http://schemas.microsoft.com/office/powerpoint/2010/main" val="373293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charset="0"/>
                <a:ea typeface="宋体" charset="0"/>
              </a:defRPr>
            </a:lvl1pPr>
            <a:lvl2pPr marL="742950" indent="-285750">
              <a:defRPr sz="2000" b="1">
                <a:solidFill>
                  <a:schemeClr val="tx1"/>
                </a:solidFill>
                <a:latin typeface="Comic Sans MS" charset="0"/>
                <a:ea typeface="宋体" charset="0"/>
              </a:defRPr>
            </a:lvl2pPr>
            <a:lvl3pPr marL="1143000" indent="-228600">
              <a:defRPr sz="2000" b="1">
                <a:solidFill>
                  <a:schemeClr val="tx1"/>
                </a:solidFill>
                <a:latin typeface="Comic Sans MS" charset="0"/>
                <a:ea typeface="宋体" charset="0"/>
              </a:defRPr>
            </a:lvl3pPr>
            <a:lvl4pPr marL="1600200" indent="-228600">
              <a:defRPr sz="2000" b="1">
                <a:solidFill>
                  <a:schemeClr val="tx1"/>
                </a:solidFill>
                <a:latin typeface="Comic Sans MS" charset="0"/>
                <a:ea typeface="宋体" charset="0"/>
              </a:defRPr>
            </a:lvl4pPr>
            <a:lvl5pPr marL="2057400" indent="-22860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18FBF177-F778-A540-A9F2-0F032560662A}" type="slidenum">
              <a:rPr lang="zh-CN" altLang="en-US" sz="1200" b="0">
                <a:latin typeface="Times New Roman" charset="0"/>
              </a:rPr>
              <a:pPr/>
              <a:t>11</a:t>
            </a:fld>
            <a:endParaRPr lang="en-US" altLang="zh-CN" sz="1200" b="0">
              <a:latin typeface="Times New Roman"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dirty="0">
              <a:latin typeface="Times New Roman" charset="0"/>
              <a:ea typeface="宋体" charset="0"/>
            </a:endParaRPr>
          </a:p>
        </p:txBody>
      </p:sp>
    </p:spTree>
    <p:extLst>
      <p:ext uri="{BB962C8B-B14F-4D97-AF65-F5344CB8AC3E}">
        <p14:creationId xmlns:p14="http://schemas.microsoft.com/office/powerpoint/2010/main" val="2206999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Question:</a:t>
            </a:r>
            <a:r>
              <a:rPr kumimoji="1" lang="zh-CN" altLang="en-US" dirty="0" smtClean="0"/>
              <a:t> </a:t>
            </a:r>
            <a:r>
              <a:rPr kumimoji="1" lang="en-US" altLang="zh-CN" dirty="0" smtClean="0"/>
              <a:t>what</a:t>
            </a:r>
            <a:r>
              <a:rPr kumimoji="1" lang="zh-CN" altLang="en-US" baseline="0" dirty="0" smtClean="0"/>
              <a:t> </a:t>
            </a:r>
            <a:r>
              <a:rPr kumimoji="1" lang="en-US" altLang="zh-CN" baseline="0" dirty="0" smtClean="0"/>
              <a:t>if</a:t>
            </a:r>
            <a:r>
              <a:rPr kumimoji="1" lang="zh-CN" altLang="en-US" baseline="0" dirty="0" smtClean="0"/>
              <a:t> </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17</a:t>
            </a:fld>
            <a:endParaRPr lang="zh-CN" altLang="en-US"/>
          </a:p>
        </p:txBody>
      </p:sp>
    </p:spTree>
    <p:extLst>
      <p:ext uri="{BB962C8B-B14F-4D97-AF65-F5344CB8AC3E}">
        <p14:creationId xmlns:p14="http://schemas.microsoft.com/office/powerpoint/2010/main" val="1252428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The 28 pins of the 8259A include:</a:t>
            </a:r>
          </a:p>
          <a:p>
            <a:endParaRPr kumimoji="1" lang="en-US" altLang="zh-CN" dirty="0" smtClean="0"/>
          </a:p>
          <a:p>
            <a:r>
              <a:rPr kumimoji="1" lang="en-US" altLang="zh-CN" dirty="0" smtClean="0"/>
              <a:t>1. Data pins D0-D7 - connected to the data bus to allow programming</a:t>
            </a:r>
          </a:p>
          <a:p>
            <a:endParaRPr kumimoji="1" lang="en-US" altLang="zh-CN" dirty="0" smtClean="0"/>
          </a:p>
          <a:p>
            <a:r>
              <a:rPr kumimoji="1" lang="en-US" altLang="zh-CN" dirty="0" smtClean="0"/>
              <a:t>2. IR0-IR7 - 8 interrupt inputs</a:t>
            </a:r>
          </a:p>
          <a:p>
            <a:endParaRPr kumimoji="1" lang="en-US" altLang="zh-CN" dirty="0" smtClean="0"/>
          </a:p>
          <a:p>
            <a:r>
              <a:rPr kumimoji="1" lang="en-US" altLang="zh-CN" dirty="0" smtClean="0"/>
              <a:t>3. CAS0-CAS2 - cascade lines (used in multiple 8259A systems)</a:t>
            </a:r>
          </a:p>
          <a:p>
            <a:endParaRPr kumimoji="1" lang="en-US" altLang="zh-CN" dirty="0" smtClean="0"/>
          </a:p>
          <a:p>
            <a:r>
              <a:rPr kumimoji="1" lang="en-US" altLang="zh-CN" dirty="0" smtClean="0"/>
              <a:t>4. SP/EN - functions as data buffer enable output (when buffered mode)</a:t>
            </a:r>
          </a:p>
          <a:p>
            <a:endParaRPr kumimoji="1" lang="en-US" altLang="zh-CN" dirty="0" smtClean="0"/>
          </a:p>
          <a:p>
            <a:r>
              <a:rPr kumimoji="1" lang="en-US" altLang="zh-CN" dirty="0" smtClean="0"/>
              <a:t>or as an input to program the 8259A as a master or slave</a:t>
            </a:r>
          </a:p>
          <a:p>
            <a:endParaRPr kumimoji="1" lang="en-US" altLang="zh-CN" dirty="0" smtClean="0"/>
          </a:p>
          <a:p>
            <a:r>
              <a:rPr kumimoji="1" lang="en-US" altLang="zh-CN" dirty="0" smtClean="0"/>
              <a:t>5. A0 - input which selects different command words in the 8259A</a:t>
            </a:r>
          </a:p>
          <a:p>
            <a:endParaRPr kumimoji="1" lang="en-US" altLang="zh-CN" dirty="0" smtClean="0"/>
          </a:p>
          <a:p>
            <a:r>
              <a:rPr kumimoji="1" lang="en-US" altLang="zh-CN" dirty="0" smtClean="0"/>
              <a:t>❚ Usually IR0 has the highest priority and IR7 the least priority.</a:t>
            </a:r>
          </a:p>
          <a:p>
            <a:endParaRPr kumimoji="1" lang="en-US" altLang="zh-CN" dirty="0" smtClean="0"/>
          </a:p>
          <a:p>
            <a:r>
              <a:rPr kumimoji="1" lang="en-US" altLang="zh-CN" dirty="0" smtClean="0"/>
              <a:t>❚ Fully nested interrupts are supported (higher priority interrupts may</a:t>
            </a:r>
          </a:p>
          <a:p>
            <a:endParaRPr kumimoji="1" lang="en-US" altLang="zh-CN" dirty="0" smtClean="0"/>
          </a:p>
          <a:p>
            <a:r>
              <a:rPr kumimoji="1" lang="en-US" altLang="zh-CN" dirty="0" smtClean="0"/>
              <a:t>interrupt the interrupt service routine of a lower priority interrupt) if bit 4 of</a:t>
            </a:r>
          </a:p>
          <a:p>
            <a:endParaRPr kumimoji="1" lang="en-US" altLang="zh-CN" dirty="0" smtClean="0"/>
          </a:p>
          <a:p>
            <a:r>
              <a:rPr kumimoji="1" lang="en-US" altLang="zh-CN" dirty="0" smtClean="0"/>
              <a:t>ICW is set. (Refer to data sheets for further details.)</a:t>
            </a:r>
            <a:endParaRPr kumimoji="1" lang="zh-CN" altLang="en-US" dirty="0"/>
          </a:p>
        </p:txBody>
      </p:sp>
      <p:sp>
        <p:nvSpPr>
          <p:cNvPr id="4" name="幻灯片编号占位符 3"/>
          <p:cNvSpPr>
            <a:spLocks noGrp="1"/>
          </p:cNvSpPr>
          <p:nvPr>
            <p:ph type="sldNum" sz="quarter" idx="10"/>
          </p:nvPr>
        </p:nvSpPr>
        <p:spPr/>
        <p:txBody>
          <a:bodyPr/>
          <a:lstStyle/>
          <a:p>
            <a:fld id="{3D487F6E-C39A-AB4E-8930-83723449EF7A}" type="slidenum">
              <a:rPr lang="en-US" smtClean="0"/>
              <a:t>27</a:t>
            </a:fld>
            <a:endParaRPr lang="en-US"/>
          </a:p>
        </p:txBody>
      </p:sp>
    </p:spTree>
    <p:extLst>
      <p:ext uri="{BB962C8B-B14F-4D97-AF65-F5344CB8AC3E}">
        <p14:creationId xmlns:p14="http://schemas.microsoft.com/office/powerpoint/2010/main" val="206424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External hardware </a:t>
            </a:r>
            <a:r>
              <a:rPr lang="en-US" sz="1200" kern="1200" dirty="0" err="1" smtClean="0">
                <a:solidFill>
                  <a:schemeClr val="tx1"/>
                </a:solidFill>
                <a:latin typeface="+mn-lt"/>
                <a:ea typeface="+mn-ea"/>
                <a:cs typeface="+mn-cs"/>
              </a:rPr>
              <a:t>INTerrupt</a:t>
            </a:r>
            <a:r>
              <a:rPr lang="en-US" sz="1200" kern="1200" dirty="0" smtClean="0">
                <a:solidFill>
                  <a:schemeClr val="tx1"/>
                </a:solidFill>
                <a:latin typeface="+mn-lt"/>
                <a:ea typeface="+mn-ea"/>
                <a:cs typeface="+mn-cs"/>
              </a:rPr>
              <a:t> sources are routed to pins of the IO APIC.</a:t>
            </a:r>
            <a:r>
              <a:rPr lang="zh-CN" alt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include motherboard sources such as the 8254 timer, as well </a:t>
            </a:r>
            <a:r>
              <a:rPr lang="en-US" sz="1200" kern="1200" dirty="0" err="1" smtClean="0">
                <a:solidFill>
                  <a:schemeClr val="tx1"/>
                </a:solidFill>
                <a:latin typeface="+mn-lt"/>
                <a:ea typeface="+mn-ea"/>
                <a:cs typeface="+mn-cs"/>
              </a:rPr>
              <a:t>asISA</a:t>
            </a:r>
            <a:r>
              <a:rPr lang="en-US" sz="1200" kern="1200" dirty="0" smtClean="0">
                <a:solidFill>
                  <a:schemeClr val="tx1"/>
                </a:solidFill>
                <a:latin typeface="+mn-lt"/>
                <a:ea typeface="+mn-ea"/>
                <a:cs typeface="+mn-cs"/>
              </a:rPr>
              <a:t>/PCI card slots.  </a:t>
            </a:r>
            <a:r>
              <a:rPr lang="en-US" sz="1200" kern="1200" dirty="0" err="1" smtClean="0">
                <a:solidFill>
                  <a:schemeClr val="tx1"/>
                </a:solidFill>
                <a:latin typeface="+mn-lt"/>
                <a:ea typeface="+mn-ea"/>
                <a:cs typeface="+mn-cs"/>
              </a:rPr>
              <a:t>INTerrupts</a:t>
            </a:r>
            <a:r>
              <a:rPr lang="en-US" sz="1200" kern="1200" dirty="0" smtClean="0">
                <a:solidFill>
                  <a:schemeClr val="tx1"/>
                </a:solidFill>
                <a:latin typeface="+mn-lt"/>
                <a:ea typeface="+mn-ea"/>
                <a:cs typeface="+mn-cs"/>
              </a:rPr>
              <a:t> are "collected" by this part, and forwarded via the APIC bus to one or more CPUs when they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487F6E-C39A-AB4E-8930-83723449EF7A}" type="slidenum">
              <a:rPr lang="en-US" smtClean="0"/>
              <a:t>30</a:t>
            </a:fld>
            <a:endParaRPr lang="en-US"/>
          </a:p>
        </p:txBody>
      </p:sp>
    </p:spTree>
    <p:extLst>
      <p:ext uri="{BB962C8B-B14F-4D97-AF65-F5344CB8AC3E}">
        <p14:creationId xmlns:p14="http://schemas.microsoft.com/office/powerpoint/2010/main" val="3347286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7E7FC8-D600-B146-BD60-E8C3D9C16429}"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E7FC8-D600-B146-BD60-E8C3D9C16429}"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E7FC8-D600-B146-BD60-E8C3D9C16429}"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ltLang="zh-CN"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2667000" y="6324600"/>
            <a:ext cx="3886200" cy="3048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8E046FCE-4B82-AF4D-9E4A-D37C81C77065}" type="slidenum">
              <a:rPr lang="en-US"/>
              <a:pPr/>
              <a:t>‹#›</a:t>
            </a:fld>
            <a:endParaRPr lang="en-US"/>
          </a:p>
        </p:txBody>
      </p:sp>
    </p:spTree>
    <p:extLst>
      <p:ext uri="{BB962C8B-B14F-4D97-AF65-F5344CB8AC3E}">
        <p14:creationId xmlns:p14="http://schemas.microsoft.com/office/powerpoint/2010/main" val="156101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E7FC8-D600-B146-BD60-E8C3D9C16429}"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7E7FC8-D600-B146-BD60-E8C3D9C16429}"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7E7FC8-D600-B146-BD60-E8C3D9C16429}"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7E7FC8-D600-B146-BD60-E8C3D9C16429}" type="datetimeFigureOut">
              <a:rPr lang="en-US" smtClean="0"/>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7E7FC8-D600-B146-BD60-E8C3D9C16429}" type="datetimeFigureOut">
              <a:rPr lang="en-US" smtClean="0"/>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E7FC8-D600-B146-BD60-E8C3D9C16429}" type="datetimeFigureOut">
              <a:rPr lang="en-US" smtClean="0"/>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7E7FC8-D600-B146-BD60-E8C3D9C16429}"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7E7FC8-D600-B146-BD60-E8C3D9C16429}"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E7FC8-D600-B146-BD60-E8C3D9C16429}" type="datetimeFigureOut">
              <a:rPr lang="en-US" smtClean="0"/>
              <a:t>3/29/2018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4911A-08D5-C549-A319-21F3614747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0" y="2022475"/>
            <a:ext cx="9144000" cy="1470025"/>
          </a:xfrm>
        </p:spPr>
        <p:txBody>
          <a:bodyPr anchor="b">
            <a:normAutofit/>
          </a:bodyPr>
          <a:lstStyle/>
          <a:p>
            <a:r>
              <a:rPr lang="en-US" altLang="zh-CN" sz="4800" dirty="0" smtClean="0"/>
              <a:t>Exception</a:t>
            </a:r>
            <a:endParaRPr kumimoji="0" lang="en-US" altLang="zh-CN" sz="4800" dirty="0">
              <a:latin typeface="Arial" charset="0"/>
              <a:ea typeface="宋体" charset="0"/>
            </a:endParaRPr>
          </a:p>
        </p:txBody>
      </p:sp>
      <p:sp>
        <p:nvSpPr>
          <p:cNvPr id="27651" name="Rectangle 3"/>
          <p:cNvSpPr>
            <a:spLocks noGrp="1" noChangeArrowheads="1"/>
          </p:cNvSpPr>
          <p:nvPr>
            <p:ph type="subTitle" idx="1"/>
          </p:nvPr>
        </p:nvSpPr>
        <p:spPr/>
        <p:txBody>
          <a:bodyPr/>
          <a:lstStyle/>
          <a:p>
            <a:r>
              <a:rPr kumimoji="0" lang="en-US" altLang="zh-CN" dirty="0" err="1" smtClean="0">
                <a:latin typeface="Arial" charset="0"/>
                <a:ea typeface="宋体" charset="0"/>
              </a:rPr>
              <a:t>Yubin</a:t>
            </a:r>
            <a:r>
              <a:rPr kumimoji="0" lang="zh-CN" altLang="en-US" dirty="0" smtClean="0">
                <a:latin typeface="Arial" charset="0"/>
                <a:ea typeface="宋体" charset="0"/>
              </a:rPr>
              <a:t> </a:t>
            </a:r>
            <a:r>
              <a:rPr kumimoji="0" lang="en-US" altLang="zh-CN" dirty="0" smtClean="0">
                <a:latin typeface="Arial" charset="0"/>
                <a:ea typeface="宋体" charset="0"/>
              </a:rPr>
              <a:t>Xia</a:t>
            </a:r>
          </a:p>
          <a:p>
            <a:r>
              <a:rPr lang="en-US" altLang="zh-CN" dirty="0" smtClean="0">
                <a:latin typeface="Arial" charset="0"/>
                <a:ea typeface="宋体" charset="0"/>
              </a:rPr>
              <a:t>IPADS, SJTU</a:t>
            </a:r>
            <a:endParaRPr kumimoji="0" lang="en-US" altLang="zh-CN" dirty="0">
              <a:latin typeface="Arial" charset="0"/>
              <a:ea typeface="宋体" charset="0"/>
            </a:endParaRPr>
          </a:p>
        </p:txBody>
      </p:sp>
      <p:sp>
        <p:nvSpPr>
          <p:cNvPr id="27652" name="TextBox 3"/>
          <p:cNvSpPr txBox="1">
            <a:spLocks noChangeArrowheads="1"/>
          </p:cNvSpPr>
          <p:nvPr/>
        </p:nvSpPr>
        <p:spPr bwMode="auto">
          <a:xfrm>
            <a:off x="557213" y="6000750"/>
            <a:ext cx="794385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charset="0"/>
                <a:ea typeface="ＭＳ Ｐゴシック" charset="0"/>
                <a:cs typeface="ＭＳ Ｐゴシック" charset="0"/>
              </a:defRPr>
            </a:lvl1pPr>
            <a:lvl2pPr marL="37931725" indent="-37474525" eaLnBrk="0" hangingPunct="0">
              <a:defRPr kumimoji="1" sz="2400">
                <a:solidFill>
                  <a:schemeClr val="tx1"/>
                </a:solidFill>
                <a:latin typeface="Verdana" charset="0"/>
                <a:ea typeface="ＭＳ Ｐゴシック" charset="0"/>
              </a:defRPr>
            </a:lvl2pPr>
            <a:lvl3pPr eaLnBrk="0" hangingPunct="0">
              <a:defRPr kumimoji="1" sz="2400">
                <a:solidFill>
                  <a:schemeClr val="tx1"/>
                </a:solidFill>
                <a:latin typeface="Verdana" charset="0"/>
                <a:ea typeface="ＭＳ Ｐゴシック" charset="0"/>
              </a:defRPr>
            </a:lvl3pPr>
            <a:lvl4pPr eaLnBrk="0" hangingPunct="0">
              <a:defRPr kumimoji="1" sz="2400">
                <a:solidFill>
                  <a:schemeClr val="tx1"/>
                </a:solidFill>
                <a:latin typeface="Verdana" charset="0"/>
                <a:ea typeface="ＭＳ Ｐゴシック" charset="0"/>
              </a:defRPr>
            </a:lvl4pPr>
            <a:lvl5pPr eaLnBrk="0" hangingPunct="0">
              <a:defRPr kumimoji="1" sz="2400">
                <a:solidFill>
                  <a:schemeClr val="tx1"/>
                </a:solidFill>
                <a:latin typeface="Verdana" charset="0"/>
                <a:ea typeface="ＭＳ Ｐゴシック" charset="0"/>
              </a:defRPr>
            </a:lvl5pPr>
            <a:lvl6pPr marL="457200" eaLnBrk="0" fontAlgn="base" hangingPunct="0">
              <a:spcBef>
                <a:spcPct val="0"/>
              </a:spcBef>
              <a:spcAft>
                <a:spcPct val="0"/>
              </a:spcAft>
              <a:defRPr kumimoji="1" sz="2400">
                <a:solidFill>
                  <a:schemeClr val="tx1"/>
                </a:solidFill>
                <a:latin typeface="Verdana" charset="0"/>
                <a:ea typeface="ＭＳ Ｐゴシック" charset="0"/>
              </a:defRPr>
            </a:lvl6pPr>
            <a:lvl7pPr marL="914400" eaLnBrk="0" fontAlgn="base" hangingPunct="0">
              <a:spcBef>
                <a:spcPct val="0"/>
              </a:spcBef>
              <a:spcAft>
                <a:spcPct val="0"/>
              </a:spcAft>
              <a:defRPr kumimoji="1" sz="2400">
                <a:solidFill>
                  <a:schemeClr val="tx1"/>
                </a:solidFill>
                <a:latin typeface="Verdana" charset="0"/>
                <a:ea typeface="ＭＳ Ｐゴシック" charset="0"/>
              </a:defRPr>
            </a:lvl7pPr>
            <a:lvl8pPr marL="1371600" eaLnBrk="0" fontAlgn="base" hangingPunct="0">
              <a:spcBef>
                <a:spcPct val="0"/>
              </a:spcBef>
              <a:spcAft>
                <a:spcPct val="0"/>
              </a:spcAft>
              <a:defRPr kumimoji="1" sz="2400">
                <a:solidFill>
                  <a:schemeClr val="tx1"/>
                </a:solidFill>
                <a:latin typeface="Verdana" charset="0"/>
                <a:ea typeface="ＭＳ Ｐゴシック" charset="0"/>
              </a:defRPr>
            </a:lvl8pPr>
            <a:lvl9pPr marL="1828800" eaLnBrk="0" fontAlgn="base" hangingPunct="0">
              <a:spcBef>
                <a:spcPct val="0"/>
              </a:spcBef>
              <a:spcAft>
                <a:spcPct val="0"/>
              </a:spcAft>
              <a:defRPr kumimoji="1" sz="2400">
                <a:solidFill>
                  <a:schemeClr val="tx1"/>
                </a:solidFill>
                <a:latin typeface="Verdana" charset="0"/>
                <a:ea typeface="ＭＳ Ｐゴシック" charset="0"/>
              </a:defRPr>
            </a:lvl9pPr>
          </a:lstStyle>
          <a:p>
            <a:r>
              <a:rPr kumimoji="0" lang="en-US" altLang="zh-TW" sz="1800" dirty="0"/>
              <a:t>ACKs: Some slides are adapted from the textbook’s original slides and </a:t>
            </a:r>
            <a:r>
              <a:rPr kumimoji="0" lang="en-US" altLang="zh-CN" sz="1800" dirty="0" err="1" smtClean="0"/>
              <a:t>F</a:t>
            </a:r>
            <a:r>
              <a:rPr kumimoji="0" lang="en-US" altLang="zh-TW" sz="1800" dirty="0" err="1" smtClean="0"/>
              <a:t>rans’s</a:t>
            </a:r>
            <a:r>
              <a:rPr kumimoji="0" lang="en-US" altLang="zh-TW" sz="1800" dirty="0" smtClean="0"/>
              <a:t> </a:t>
            </a:r>
            <a:r>
              <a:rPr kumimoji="0" lang="en-US" altLang="zh-TW" sz="1800" dirty="0" err="1"/>
              <a:t>os</a:t>
            </a:r>
            <a:r>
              <a:rPr kumimoji="0" lang="en-US" altLang="zh-TW" sz="1800" dirty="0"/>
              <a:t> course notes</a:t>
            </a:r>
            <a:endParaRPr kumimoji="0" lang="zh-TW" altLang="en-US" sz="1800" dirty="0"/>
          </a:p>
        </p:txBody>
      </p:sp>
    </p:spTree>
    <p:extLst>
      <p:ext uri="{BB962C8B-B14F-4D97-AF65-F5344CB8AC3E}">
        <p14:creationId xmlns:p14="http://schemas.microsoft.com/office/powerpoint/2010/main" val="3708383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a:ea typeface="宋体" charset="0"/>
              </a:rPr>
              <a:t>Exception Handler</a:t>
            </a:r>
          </a:p>
        </p:txBody>
      </p:sp>
      <p:sp>
        <p:nvSpPr>
          <p:cNvPr id="38916" name="Rectangle 3"/>
          <p:cNvSpPr>
            <a:spLocks noGrp="1" noChangeArrowheads="1"/>
          </p:cNvSpPr>
          <p:nvPr>
            <p:ph type="body" idx="1"/>
          </p:nvPr>
        </p:nvSpPr>
        <p:spPr>
          <a:xfrm>
            <a:off x="457200" y="1905000"/>
            <a:ext cx="8507288" cy="4116288"/>
          </a:xfrm>
        </p:spPr>
        <p:txBody>
          <a:bodyPr>
            <a:normAutofit/>
          </a:bodyPr>
          <a:lstStyle/>
          <a:p>
            <a:pPr>
              <a:defRPr/>
            </a:pPr>
            <a:r>
              <a:rPr lang="en-US" altLang="zh-CN" sz="2400" dirty="0"/>
              <a:t>The processor pushes a return address on the stack, the return address is </a:t>
            </a:r>
          </a:p>
          <a:p>
            <a:pPr lvl="1">
              <a:defRPr/>
            </a:pPr>
            <a:r>
              <a:rPr lang="en-US" altLang="zh-CN" sz="2000" dirty="0">
                <a:cs typeface="+mn-cs"/>
              </a:rPr>
              <a:t>either the current instruction</a:t>
            </a:r>
          </a:p>
          <a:p>
            <a:pPr lvl="1">
              <a:defRPr/>
            </a:pPr>
            <a:r>
              <a:rPr lang="en-US" altLang="zh-CN" sz="2000" dirty="0">
                <a:cs typeface="+mn-cs"/>
              </a:rPr>
              <a:t>or the next instruction</a:t>
            </a:r>
          </a:p>
          <a:p>
            <a:pPr>
              <a:defRPr/>
            </a:pPr>
            <a:r>
              <a:rPr lang="en-US" altLang="zh-CN" sz="2400" dirty="0"/>
              <a:t>The processor also pushes some additional processor state onto the stack</a:t>
            </a:r>
          </a:p>
          <a:p>
            <a:pPr lvl="1">
              <a:defRPr/>
            </a:pPr>
            <a:r>
              <a:rPr lang="en-US" altLang="zh-CN" sz="2000" dirty="0">
                <a:cs typeface="+mn-cs"/>
              </a:rPr>
              <a:t>will be necessary to restart the interrupted program when the handler returns</a:t>
            </a:r>
          </a:p>
          <a:p>
            <a:pPr lvl="2">
              <a:defRPr/>
            </a:pPr>
            <a:r>
              <a:rPr lang="en-US" altLang="zh-CN" sz="1800" dirty="0">
                <a:cs typeface="+mn-cs"/>
              </a:rPr>
              <a:t>e</a:t>
            </a:r>
            <a:r>
              <a:rPr lang="en-US" altLang="zh-CN" sz="1800" dirty="0">
                <a:cs typeface="+mn-cs"/>
              </a:rPr>
              <a:t>.g. the current condition codes</a:t>
            </a:r>
          </a:p>
        </p:txBody>
      </p:sp>
    </p:spTree>
    <p:extLst>
      <p:ext uri="{BB962C8B-B14F-4D97-AF65-F5344CB8AC3E}">
        <p14:creationId xmlns:p14="http://schemas.microsoft.com/office/powerpoint/2010/main" val="283148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a:ea typeface="宋体" charset="0"/>
              </a:rPr>
              <a:t>Exception Handler</a:t>
            </a:r>
          </a:p>
        </p:txBody>
      </p:sp>
      <p:sp>
        <p:nvSpPr>
          <p:cNvPr id="38916" name="Rectangle 3"/>
          <p:cNvSpPr>
            <a:spLocks noGrp="1" noChangeArrowheads="1"/>
          </p:cNvSpPr>
          <p:nvPr>
            <p:ph type="body" idx="1"/>
          </p:nvPr>
        </p:nvSpPr>
        <p:spPr>
          <a:xfrm>
            <a:off x="457200" y="1905000"/>
            <a:ext cx="8147248" cy="3963460"/>
          </a:xfrm>
        </p:spPr>
        <p:txBody>
          <a:bodyPr>
            <a:normAutofit/>
          </a:bodyPr>
          <a:lstStyle/>
          <a:p>
            <a:pPr>
              <a:defRPr/>
            </a:pPr>
            <a:r>
              <a:rPr lang="en-US" altLang="zh-CN" sz="2400" dirty="0"/>
              <a:t>All items are pushed onto the </a:t>
            </a:r>
            <a:r>
              <a:rPr lang="en-US" altLang="zh-CN" sz="2400" dirty="0">
                <a:solidFill>
                  <a:schemeClr val="accent2"/>
                </a:solidFill>
              </a:rPr>
              <a:t>kernel</a:t>
            </a:r>
            <a:r>
              <a:rPr lang="ru-RU" altLang="zh-CN" sz="2400" dirty="0">
                <a:solidFill>
                  <a:schemeClr val="accent2"/>
                </a:solidFill>
              </a:rPr>
              <a:t> </a:t>
            </a:r>
            <a:r>
              <a:rPr lang="en-US" altLang="zh-CN" sz="2400" dirty="0">
                <a:solidFill>
                  <a:schemeClr val="accent2"/>
                </a:solidFill>
              </a:rPr>
              <a:t>stack </a:t>
            </a:r>
          </a:p>
          <a:p>
            <a:pPr lvl="1">
              <a:defRPr/>
            </a:pPr>
            <a:r>
              <a:rPr lang="en-US" altLang="zh-CN" sz="2000" dirty="0">
                <a:cs typeface="+mn-cs"/>
              </a:rPr>
              <a:t>R</a:t>
            </a:r>
            <a:r>
              <a:rPr lang="en-US" altLang="zh-CN" sz="2000" dirty="0">
                <a:cs typeface="+mn-cs"/>
              </a:rPr>
              <a:t>ather than onto the user’s stack</a:t>
            </a:r>
          </a:p>
          <a:p>
            <a:pPr lvl="2">
              <a:defRPr/>
            </a:pPr>
            <a:r>
              <a:rPr lang="en-US" altLang="zh-CN" sz="1600" dirty="0">
                <a:cs typeface="+mn-cs"/>
              </a:rPr>
              <a:t>If control is being transferred from a user program to the kernel</a:t>
            </a:r>
          </a:p>
          <a:p>
            <a:pPr>
              <a:defRPr/>
            </a:pPr>
            <a:r>
              <a:rPr lang="en-US" altLang="zh-CN" sz="2400" dirty="0"/>
              <a:t>Exception handlers run in kernel mode</a:t>
            </a:r>
          </a:p>
          <a:p>
            <a:pPr lvl="1">
              <a:defRPr/>
            </a:pPr>
            <a:r>
              <a:rPr lang="en-US" altLang="zh-CN" sz="2000" dirty="0">
                <a:cs typeface="+mn-cs"/>
              </a:rPr>
              <a:t>M</a:t>
            </a:r>
            <a:r>
              <a:rPr lang="en-US" altLang="zh-CN" sz="2000" dirty="0">
                <a:cs typeface="+mn-cs"/>
              </a:rPr>
              <a:t>eans they have complete access to all system resources</a:t>
            </a:r>
            <a:endParaRPr lang="zh-CN" altLang="en-US" sz="2000" dirty="0">
              <a:cs typeface="+mn-cs"/>
            </a:endParaRPr>
          </a:p>
          <a:p>
            <a:pPr lvl="1">
              <a:defRPr/>
            </a:pPr>
            <a:endParaRPr lang="zh-CN" altLang="en-US" sz="2000" dirty="0">
              <a:cs typeface="+mn-cs"/>
            </a:endParaRPr>
          </a:p>
        </p:txBody>
      </p:sp>
    </p:spTree>
    <p:extLst>
      <p:ext uri="{BB962C8B-B14F-4D97-AF65-F5344CB8AC3E}">
        <p14:creationId xmlns:p14="http://schemas.microsoft.com/office/powerpoint/2010/main" val="500928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Kernel</a:t>
            </a:r>
            <a:r>
              <a:rPr lang="zh-CN" altLang="en-US" dirty="0" smtClean="0"/>
              <a:t> </a:t>
            </a:r>
            <a:r>
              <a:rPr lang="en-US" altLang="zh-CN" dirty="0" smtClean="0"/>
              <a:t>Stack</a:t>
            </a:r>
            <a:endParaRPr lang="en-US" dirty="0"/>
          </a:p>
        </p:txBody>
      </p:sp>
      <p:pic>
        <p:nvPicPr>
          <p:cNvPr id="4" name="Picture 3"/>
          <p:cNvPicPr>
            <a:picLocks noChangeAspect="1"/>
          </p:cNvPicPr>
          <p:nvPr/>
        </p:nvPicPr>
        <p:blipFill>
          <a:blip r:embed="rId2"/>
          <a:stretch>
            <a:fillRect/>
          </a:stretch>
        </p:blipFill>
        <p:spPr>
          <a:xfrm>
            <a:off x="0" y="1652978"/>
            <a:ext cx="9144000" cy="4297180"/>
          </a:xfrm>
          <a:prstGeom prst="rect">
            <a:avLst/>
          </a:prstGeom>
        </p:spPr>
      </p:pic>
    </p:spTree>
    <p:extLst>
      <p:ext uri="{BB962C8B-B14F-4D97-AF65-F5344CB8AC3E}">
        <p14:creationId xmlns:p14="http://schemas.microsoft.com/office/powerpoint/2010/main" val="2447349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b="3718"/>
          <a:stretch/>
        </p:blipFill>
        <p:spPr>
          <a:xfrm>
            <a:off x="539750" y="1571724"/>
            <a:ext cx="8064500" cy="3729484"/>
          </a:xfrm>
          <a:prstGeom prst="rect">
            <a:avLst/>
          </a:prstGeom>
        </p:spPr>
      </p:pic>
      <p:sp>
        <p:nvSpPr>
          <p:cNvPr id="2" name="标题 1"/>
          <p:cNvSpPr>
            <a:spLocks noGrp="1"/>
          </p:cNvSpPr>
          <p:nvPr>
            <p:ph type="title"/>
          </p:nvPr>
        </p:nvSpPr>
        <p:spPr/>
        <p:txBody>
          <a:bodyPr/>
          <a:lstStyle/>
          <a:p>
            <a:r>
              <a:rPr kumimoji="1" lang="en-US" altLang="zh-CN" dirty="0" smtClean="0"/>
              <a:t>Stack</a:t>
            </a:r>
            <a:r>
              <a:rPr kumimoji="1" lang="zh-CN" altLang="en-US" dirty="0" smtClean="0"/>
              <a:t> </a:t>
            </a:r>
            <a:r>
              <a:rPr kumimoji="1" lang="en-US" altLang="zh-CN" dirty="0" smtClean="0"/>
              <a:t>Change</a:t>
            </a:r>
            <a:endParaRPr kumimoji="1" lang="zh-CN" altLang="en-US" dirty="0"/>
          </a:p>
        </p:txBody>
      </p:sp>
      <p:sp>
        <p:nvSpPr>
          <p:cNvPr id="3" name="矩形 2"/>
          <p:cNvSpPr/>
          <p:nvPr/>
        </p:nvSpPr>
        <p:spPr>
          <a:xfrm>
            <a:off x="1148851" y="5445224"/>
            <a:ext cx="6846298" cy="523220"/>
          </a:xfrm>
          <a:prstGeom prst="rect">
            <a:avLst/>
          </a:prstGeom>
        </p:spPr>
        <p:txBody>
          <a:bodyPr wrap="none">
            <a:spAutoFit/>
          </a:bodyPr>
          <a:lstStyle/>
          <a:p>
            <a:pPr>
              <a:defRPr/>
            </a:pPr>
            <a:r>
              <a:rPr lang="en-US" altLang="zh-CN" sz="2800" b="1" dirty="0">
                <a:solidFill>
                  <a:schemeClr val="accent2"/>
                </a:solidFill>
                <a:latin typeface="Microsoft YaHei" charset="0"/>
                <a:ea typeface="Microsoft YaHei" charset="0"/>
                <a:cs typeface="Microsoft YaHei" charset="0"/>
              </a:rPr>
              <a:t>Question:</a:t>
            </a:r>
            <a:r>
              <a:rPr lang="zh-CN" altLang="en-US" sz="2800" b="1" dirty="0">
                <a:solidFill>
                  <a:schemeClr val="accent2"/>
                </a:solidFill>
                <a:latin typeface="Microsoft YaHei" charset="0"/>
                <a:ea typeface="Microsoft YaHei" charset="0"/>
                <a:cs typeface="Microsoft YaHei" charset="0"/>
              </a:rPr>
              <a:t> </a:t>
            </a:r>
            <a:r>
              <a:rPr lang="en-US" altLang="zh-CN" sz="2800" b="1" dirty="0">
                <a:solidFill>
                  <a:schemeClr val="accent2"/>
                </a:solidFill>
                <a:latin typeface="Microsoft YaHei" charset="0"/>
                <a:ea typeface="Microsoft YaHei" charset="0"/>
                <a:cs typeface="Microsoft YaHei" charset="0"/>
              </a:rPr>
              <a:t>why</a:t>
            </a:r>
            <a:r>
              <a:rPr lang="zh-CN" altLang="en-US" sz="2800" b="1" dirty="0">
                <a:solidFill>
                  <a:schemeClr val="accent2"/>
                </a:solidFill>
                <a:latin typeface="Microsoft YaHei" charset="0"/>
                <a:ea typeface="Microsoft YaHei" charset="0"/>
                <a:cs typeface="Microsoft YaHei" charset="0"/>
              </a:rPr>
              <a:t> </a:t>
            </a:r>
            <a:r>
              <a:rPr lang="en-US" altLang="zh-CN" sz="2800" b="1" dirty="0">
                <a:solidFill>
                  <a:schemeClr val="accent2"/>
                </a:solidFill>
                <a:latin typeface="Microsoft YaHei" charset="0"/>
                <a:ea typeface="Microsoft YaHei" charset="0"/>
                <a:cs typeface="Microsoft YaHei" charset="0"/>
              </a:rPr>
              <a:t>not</a:t>
            </a:r>
            <a:r>
              <a:rPr lang="zh-CN" altLang="en-US" sz="2800" b="1" dirty="0">
                <a:solidFill>
                  <a:schemeClr val="accent2"/>
                </a:solidFill>
                <a:latin typeface="Microsoft YaHei" charset="0"/>
                <a:ea typeface="Microsoft YaHei" charset="0"/>
                <a:cs typeface="Microsoft YaHei" charset="0"/>
              </a:rPr>
              <a:t> </a:t>
            </a:r>
            <a:r>
              <a:rPr lang="en-US" altLang="zh-CN" sz="2800" b="1" dirty="0">
                <a:solidFill>
                  <a:schemeClr val="accent2"/>
                </a:solidFill>
                <a:latin typeface="Microsoft YaHei" charset="0"/>
                <a:ea typeface="Microsoft YaHei" charset="0"/>
                <a:cs typeface="Microsoft YaHei" charset="0"/>
              </a:rPr>
              <a:t>use</a:t>
            </a:r>
            <a:r>
              <a:rPr lang="zh-CN" altLang="en-US" sz="2800" b="1" dirty="0">
                <a:solidFill>
                  <a:schemeClr val="accent2"/>
                </a:solidFill>
                <a:latin typeface="Microsoft YaHei" charset="0"/>
                <a:ea typeface="Microsoft YaHei" charset="0"/>
                <a:cs typeface="Microsoft YaHei" charset="0"/>
              </a:rPr>
              <a:t> </a:t>
            </a:r>
            <a:r>
              <a:rPr lang="en-US" altLang="zh-CN" sz="2800" b="1" dirty="0">
                <a:solidFill>
                  <a:schemeClr val="accent2"/>
                </a:solidFill>
                <a:latin typeface="Microsoft YaHei" charset="0"/>
                <a:ea typeface="Microsoft YaHei" charset="0"/>
                <a:cs typeface="Microsoft YaHei" charset="0"/>
              </a:rPr>
              <a:t>user’s</a:t>
            </a:r>
            <a:r>
              <a:rPr lang="zh-CN" altLang="en-US" sz="2800" b="1" dirty="0">
                <a:solidFill>
                  <a:schemeClr val="accent2"/>
                </a:solidFill>
                <a:latin typeface="Microsoft YaHei" charset="0"/>
                <a:ea typeface="Microsoft YaHei" charset="0"/>
                <a:cs typeface="Microsoft YaHei" charset="0"/>
              </a:rPr>
              <a:t> </a:t>
            </a:r>
            <a:r>
              <a:rPr lang="en-US" altLang="zh-CN" sz="2800" b="1" dirty="0">
                <a:solidFill>
                  <a:schemeClr val="accent2"/>
                </a:solidFill>
                <a:latin typeface="Microsoft YaHei" charset="0"/>
                <a:ea typeface="Microsoft YaHei" charset="0"/>
                <a:cs typeface="Microsoft YaHei" charset="0"/>
              </a:rPr>
              <a:t>stack?</a:t>
            </a:r>
          </a:p>
        </p:txBody>
      </p:sp>
    </p:spTree>
    <p:extLst>
      <p:ext uri="{BB962C8B-B14F-4D97-AF65-F5344CB8AC3E}">
        <p14:creationId xmlns:p14="http://schemas.microsoft.com/office/powerpoint/2010/main" val="400029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Sources</a:t>
            </a:r>
            <a:r>
              <a:rPr lang="zh-CN" altLang="en-US" sz="3200" dirty="0" smtClean="0"/>
              <a:t> </a:t>
            </a:r>
            <a:r>
              <a:rPr lang="en-US" altLang="zh-CN" sz="3200" dirty="0" smtClean="0"/>
              <a:t>of</a:t>
            </a:r>
            <a:r>
              <a:rPr lang="zh-CN" altLang="en-US" sz="3200" dirty="0" smtClean="0"/>
              <a:t> </a:t>
            </a:r>
            <a:r>
              <a:rPr lang="en-US" altLang="zh-CN" sz="3200" dirty="0" smtClean="0"/>
              <a:t>Events</a:t>
            </a:r>
            <a:r>
              <a:rPr lang="zh-CN" altLang="en-US" sz="3200" dirty="0" smtClean="0"/>
              <a:t> </a:t>
            </a:r>
            <a:r>
              <a:rPr lang="en-US" altLang="zh-CN" sz="3200" dirty="0" smtClean="0"/>
              <a:t>cause</a:t>
            </a:r>
            <a:r>
              <a:rPr lang="zh-CN" altLang="en-US" sz="3200" dirty="0" smtClean="0"/>
              <a:t> </a:t>
            </a:r>
            <a:r>
              <a:rPr lang="en-US" altLang="zh-CN" sz="3200" dirty="0" smtClean="0"/>
              <a:t>User-&gt;Kernel</a:t>
            </a:r>
            <a:endParaRPr lang="en-US" sz="3200"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sz="2400" b="1" dirty="0" smtClean="0"/>
              <a:t>Device interrupt: </a:t>
            </a:r>
            <a:r>
              <a:rPr lang="en-US" sz="2400" dirty="0" smtClean="0"/>
              <a:t>external </a:t>
            </a:r>
          </a:p>
          <a:p>
            <a:pPr marL="914400" lvl="1" indent="-514350">
              <a:buFontTx/>
              <a:buChar char="-"/>
            </a:pPr>
            <a:r>
              <a:rPr lang="en-US" sz="2000" i="1" dirty="0" err="1"/>
              <a:t>N</a:t>
            </a:r>
            <a:r>
              <a:rPr lang="en-US" sz="2000" i="1" dirty="0" err="1" smtClean="0"/>
              <a:t>onmaskable</a:t>
            </a:r>
            <a:r>
              <a:rPr lang="en-US" sz="2000" i="1" dirty="0" smtClean="0"/>
              <a:t> interrupt </a:t>
            </a:r>
            <a:r>
              <a:rPr lang="en-US" sz="2000" dirty="0" smtClean="0"/>
              <a:t>(NMI) </a:t>
            </a:r>
            <a:br>
              <a:rPr lang="en-US" sz="2000" dirty="0" smtClean="0"/>
            </a:br>
            <a:r>
              <a:rPr lang="en-US" sz="2000" dirty="0" smtClean="0"/>
              <a:t>input pin</a:t>
            </a:r>
          </a:p>
          <a:p>
            <a:pPr marL="914400" lvl="1" indent="-514350">
              <a:buFontTx/>
              <a:buChar char="-"/>
            </a:pPr>
            <a:r>
              <a:rPr lang="en-US" sz="2000" i="1" dirty="0" smtClean="0"/>
              <a:t>Interrupt </a:t>
            </a:r>
            <a:r>
              <a:rPr lang="en-US" sz="2000" dirty="0" smtClean="0"/>
              <a:t>(INTR) input pin</a:t>
            </a:r>
          </a:p>
          <a:p>
            <a:pPr marL="914400" lvl="1" indent="-514350">
              <a:buFontTx/>
              <a:buChar char="-"/>
            </a:pPr>
            <a:endParaRPr lang="en-US" sz="2000" dirty="0" smtClean="0"/>
          </a:p>
          <a:p>
            <a:pPr marL="514350" indent="-514350">
              <a:buAutoNum type="arabicPeriod"/>
            </a:pPr>
            <a:r>
              <a:rPr lang="en-US" sz="2400" b="1" dirty="0" smtClean="0"/>
              <a:t>Software interrupt: </a:t>
            </a:r>
            <a:r>
              <a:rPr lang="en-US" sz="2400" dirty="0" smtClean="0"/>
              <a:t>execution of the Interrupt instruction</a:t>
            </a:r>
          </a:p>
          <a:p>
            <a:pPr marL="914400" lvl="1" indent="-514350">
              <a:buFontTx/>
              <a:buChar char="-"/>
            </a:pPr>
            <a:r>
              <a:rPr lang="en-US" sz="2000" i="1" dirty="0"/>
              <a:t>e.g., INT</a:t>
            </a:r>
          </a:p>
          <a:p>
            <a:pPr marL="514350" indent="-514350">
              <a:buAutoNum type="arabicPeriod"/>
            </a:pPr>
            <a:endParaRPr lang="en-US" sz="2400" b="1" dirty="0" smtClean="0"/>
          </a:p>
          <a:p>
            <a:pPr marL="514350" indent="-514350">
              <a:buAutoNum type="arabicPeriod"/>
            </a:pPr>
            <a:r>
              <a:rPr lang="en-US" sz="2400" b="1" dirty="0" smtClean="0"/>
              <a:t>Program faults: </a:t>
            </a:r>
            <a:r>
              <a:rPr lang="en-US" sz="2400" dirty="0" smtClean="0"/>
              <a:t>If some error condition occur by the execution of an instruction. E.g.,</a:t>
            </a:r>
          </a:p>
          <a:p>
            <a:pPr marL="914400" lvl="1" indent="-514350">
              <a:buFontTx/>
              <a:buChar char="-"/>
            </a:pPr>
            <a:r>
              <a:rPr lang="en-US" sz="2000" i="1" dirty="0" smtClean="0"/>
              <a:t>divide-by-zero interrupt</a:t>
            </a:r>
            <a:endParaRPr lang="en-US" sz="2000" dirty="0" smtClean="0"/>
          </a:p>
        </p:txBody>
      </p:sp>
      <p:pic>
        <p:nvPicPr>
          <p:cNvPr id="4" name="图片 3"/>
          <p:cNvPicPr>
            <a:picLocks noChangeAspect="1"/>
          </p:cNvPicPr>
          <p:nvPr/>
        </p:nvPicPr>
        <p:blipFill>
          <a:blip r:embed="rId2"/>
          <a:stretch>
            <a:fillRect/>
          </a:stretch>
        </p:blipFill>
        <p:spPr>
          <a:xfrm>
            <a:off x="5572125" y="1417638"/>
            <a:ext cx="2836069" cy="1763270"/>
          </a:xfrm>
          <a:prstGeom prst="rect">
            <a:avLst/>
          </a:prstGeom>
        </p:spPr>
      </p:pic>
    </p:spTree>
    <p:extLst>
      <p:ext uri="{BB962C8B-B14F-4D97-AF65-F5344CB8AC3E}">
        <p14:creationId xmlns:p14="http://schemas.microsoft.com/office/powerpoint/2010/main" val="2757679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Has to Happen?</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t>M</a:t>
            </a:r>
            <a:r>
              <a:rPr lang="en-US" dirty="0" smtClean="0"/>
              <a:t>ust </a:t>
            </a:r>
            <a:r>
              <a:rPr lang="en-US" dirty="0"/>
              <a:t>save the processor’s registers for future transparent </a:t>
            </a:r>
            <a:r>
              <a:rPr lang="en-US" dirty="0" smtClean="0"/>
              <a:t>resume</a:t>
            </a:r>
          </a:p>
          <a:p>
            <a:r>
              <a:rPr lang="en-US" altLang="zh-CN" dirty="0" smtClean="0"/>
              <a:t>M</a:t>
            </a:r>
            <a:r>
              <a:rPr lang="en-US" dirty="0" smtClean="0"/>
              <a:t>ust </a:t>
            </a:r>
            <a:r>
              <a:rPr lang="en-US" dirty="0"/>
              <a:t>be set up for execution in the </a:t>
            </a:r>
            <a:r>
              <a:rPr lang="en-US" dirty="0" smtClean="0"/>
              <a:t>kernel</a:t>
            </a:r>
          </a:p>
          <a:p>
            <a:r>
              <a:rPr lang="en-US" altLang="zh-CN" dirty="0" smtClean="0"/>
              <a:t>M</a:t>
            </a:r>
            <a:r>
              <a:rPr lang="en-US" dirty="0" smtClean="0"/>
              <a:t>ust </a:t>
            </a:r>
            <a:r>
              <a:rPr lang="en-US" dirty="0"/>
              <a:t>chose a place for the kernel to start </a:t>
            </a:r>
            <a:r>
              <a:rPr lang="en-US" dirty="0" smtClean="0"/>
              <a:t>executing</a:t>
            </a:r>
          </a:p>
          <a:p>
            <a:r>
              <a:rPr lang="en-US" altLang="zh-CN" dirty="0" smtClean="0"/>
              <a:t>M</a:t>
            </a:r>
            <a:r>
              <a:rPr lang="en-US" dirty="0" smtClean="0"/>
              <a:t>ust </a:t>
            </a:r>
            <a:r>
              <a:rPr lang="en-US" dirty="0"/>
              <a:t>be able to retrieve information about the event, e.g., system call </a:t>
            </a:r>
            <a:r>
              <a:rPr lang="en-US" dirty="0" smtClean="0"/>
              <a:t>arguments</a:t>
            </a:r>
          </a:p>
          <a:p>
            <a:r>
              <a:rPr lang="en-US" altLang="zh-CN" dirty="0" smtClean="0"/>
              <a:t>M</a:t>
            </a:r>
            <a:r>
              <a:rPr lang="en-US" dirty="0" smtClean="0"/>
              <a:t>ust </a:t>
            </a:r>
            <a:r>
              <a:rPr lang="en-US" dirty="0"/>
              <a:t>all be done </a:t>
            </a:r>
            <a:r>
              <a:rPr lang="en-US" dirty="0" smtClean="0"/>
              <a:t>securely</a:t>
            </a:r>
            <a:endParaRPr lang="en-US" dirty="0"/>
          </a:p>
          <a:p>
            <a:r>
              <a:rPr lang="en-US" altLang="zh-CN" dirty="0" smtClean="0"/>
              <a:t>M</a:t>
            </a:r>
            <a:r>
              <a:rPr lang="en-US" dirty="0" smtClean="0"/>
              <a:t>ust </a:t>
            </a:r>
            <a:r>
              <a:rPr lang="en-US" dirty="0"/>
              <a:t>maintain isolation of user processes and the </a:t>
            </a:r>
            <a:r>
              <a:rPr lang="en-US" dirty="0" smtClean="0"/>
              <a:t>kernel</a:t>
            </a:r>
            <a:endParaRPr lang="en-US" dirty="0"/>
          </a:p>
        </p:txBody>
      </p:sp>
    </p:spTree>
    <p:extLst>
      <p:ext uri="{BB962C8B-B14F-4D97-AF65-F5344CB8AC3E}">
        <p14:creationId xmlns:p14="http://schemas.microsoft.com/office/powerpoint/2010/main" val="1901692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Return</a:t>
            </a:r>
            <a:r>
              <a:rPr kumimoji="1" lang="zh-CN" altLang="en-US" dirty="0" smtClean="0"/>
              <a:t> </a:t>
            </a:r>
            <a:r>
              <a:rPr kumimoji="1" lang="en-US" altLang="zh-CN" dirty="0" smtClean="0"/>
              <a:t>From</a:t>
            </a:r>
            <a:r>
              <a:rPr kumimoji="1" lang="zh-CN" altLang="en-US" dirty="0" smtClean="0"/>
              <a:t> </a:t>
            </a:r>
            <a:r>
              <a:rPr kumimoji="1" lang="en-US" altLang="zh-CN" dirty="0" smtClean="0"/>
              <a:t>Interrupt</a:t>
            </a:r>
            <a:r>
              <a:rPr kumimoji="1" lang="zh-CN" altLang="en-US" dirty="0" smtClean="0"/>
              <a:t> </a:t>
            </a:r>
            <a:r>
              <a:rPr kumimoji="1" lang="en-US" altLang="zh-CN" dirty="0" smtClean="0"/>
              <a:t>Handler</a:t>
            </a:r>
            <a:r>
              <a:rPr kumimoji="1" lang="zh-CN" altLang="en-US" dirty="0" smtClean="0"/>
              <a:t> </a:t>
            </a:r>
            <a:r>
              <a:rPr kumimoji="1" lang="en-US" altLang="zh-CN" dirty="0" smtClean="0"/>
              <a:t>in</a:t>
            </a:r>
            <a:r>
              <a:rPr kumimoji="1" lang="zh-CN" altLang="en-US" dirty="0" smtClean="0"/>
              <a:t> </a:t>
            </a:r>
            <a:r>
              <a:rPr kumimoji="1" lang="en-US" altLang="zh-CN" dirty="0" smtClean="0"/>
              <a:t>Kernel</a:t>
            </a:r>
            <a:endParaRPr kumimoji="1" lang="zh-CN" altLang="en-US" dirty="0"/>
          </a:p>
        </p:txBody>
      </p:sp>
      <p:sp>
        <p:nvSpPr>
          <p:cNvPr id="3" name="内容占位符 2"/>
          <p:cNvSpPr>
            <a:spLocks noGrp="1"/>
          </p:cNvSpPr>
          <p:nvPr>
            <p:ph idx="1"/>
          </p:nvPr>
        </p:nvSpPr>
        <p:spPr/>
        <p:txBody>
          <a:bodyPr/>
          <a:lstStyle/>
          <a:p>
            <a:r>
              <a:rPr kumimoji="1" lang="en-US" altLang="zh-CN" dirty="0" smtClean="0"/>
              <a:t>The</a:t>
            </a:r>
            <a:r>
              <a:rPr kumimoji="1" lang="zh-CN" altLang="en-US" dirty="0" smtClean="0"/>
              <a:t> </a:t>
            </a:r>
            <a:r>
              <a:rPr kumimoji="1" lang="en-US" altLang="zh-CN" dirty="0" smtClean="0"/>
              <a:t>‘</a:t>
            </a:r>
            <a:r>
              <a:rPr kumimoji="1" lang="en-US" altLang="zh-CN" dirty="0" err="1" smtClean="0"/>
              <a:t>iret</a:t>
            </a:r>
            <a:r>
              <a:rPr kumimoji="1" lang="en-US" altLang="zh-CN" dirty="0" smtClean="0"/>
              <a:t>’</a:t>
            </a:r>
            <a:r>
              <a:rPr kumimoji="1" lang="zh-CN" altLang="en-US" dirty="0" smtClean="0"/>
              <a:t> </a:t>
            </a:r>
            <a:r>
              <a:rPr kumimoji="1" lang="en-US" altLang="zh-CN" dirty="0" smtClean="0"/>
              <a:t>instruction</a:t>
            </a:r>
            <a:endParaRPr kumimoji="1" lang="zh-CN" altLang="en-US" dirty="0" smtClean="0"/>
          </a:p>
          <a:p>
            <a:pPr lvl="1"/>
            <a:r>
              <a:rPr kumimoji="1" lang="en-US" altLang="zh-CN" dirty="0" smtClean="0"/>
              <a:t>Restore</a:t>
            </a:r>
            <a:r>
              <a:rPr kumimoji="1" lang="zh-CN" altLang="en-US" dirty="0" smtClean="0"/>
              <a:t> </a:t>
            </a:r>
            <a:r>
              <a:rPr kumimoji="1" lang="en-US" altLang="zh-CN" dirty="0" smtClean="0"/>
              <a:t>the</a:t>
            </a:r>
            <a:r>
              <a:rPr kumimoji="1" lang="zh-CN" altLang="en-US" dirty="0" smtClean="0"/>
              <a:t> </a:t>
            </a:r>
            <a:r>
              <a:rPr kumimoji="1" lang="en-US" altLang="zh-CN" dirty="0" smtClean="0"/>
              <a:t>process’s</a:t>
            </a:r>
            <a:r>
              <a:rPr kumimoji="1" lang="zh-CN" altLang="en-US" dirty="0" smtClean="0"/>
              <a:t> </a:t>
            </a:r>
            <a:r>
              <a:rPr kumimoji="1" lang="en-US" altLang="zh-CN" dirty="0" smtClean="0"/>
              <a:t>context</a:t>
            </a:r>
            <a:endParaRPr kumimoji="1" lang="zh-CN" altLang="en-US" dirty="0" smtClean="0"/>
          </a:p>
          <a:p>
            <a:pPr lvl="1"/>
            <a:r>
              <a:rPr kumimoji="1" lang="en-US" altLang="zh-CN" dirty="0" smtClean="0"/>
              <a:t>Switch</a:t>
            </a:r>
            <a:r>
              <a:rPr kumimoji="1" lang="zh-CN" altLang="en-US" dirty="0" smtClean="0"/>
              <a:t> </a:t>
            </a:r>
            <a:r>
              <a:rPr kumimoji="1" lang="en-US" altLang="zh-CN" dirty="0" smtClean="0"/>
              <a:t>from</a:t>
            </a:r>
            <a:r>
              <a:rPr kumimoji="1" lang="zh-CN" altLang="en-US" dirty="0" smtClean="0"/>
              <a:t> </a:t>
            </a:r>
            <a:r>
              <a:rPr kumimoji="1" lang="en-US" altLang="zh-CN" dirty="0" smtClean="0"/>
              <a:t>kernel</a:t>
            </a:r>
            <a:r>
              <a:rPr kumimoji="1" lang="zh-CN" altLang="en-US" dirty="0" smtClean="0"/>
              <a:t> </a:t>
            </a:r>
            <a:r>
              <a:rPr kumimoji="1" lang="en-US" altLang="zh-CN" dirty="0" smtClean="0"/>
              <a:t>mode</a:t>
            </a:r>
            <a:r>
              <a:rPr kumimoji="1" lang="zh-CN" altLang="en-US" dirty="0" smtClean="0"/>
              <a:t> </a:t>
            </a:r>
            <a:r>
              <a:rPr kumimoji="1" lang="en-US" altLang="zh-CN" dirty="0" smtClean="0"/>
              <a:t>to</a:t>
            </a:r>
            <a:r>
              <a:rPr kumimoji="1" lang="zh-CN" altLang="en-US" dirty="0" smtClean="0"/>
              <a:t> </a:t>
            </a:r>
            <a:r>
              <a:rPr kumimoji="1" lang="en-US" altLang="zh-CN" dirty="0" smtClean="0"/>
              <a:t>user</a:t>
            </a:r>
            <a:r>
              <a:rPr kumimoji="1" lang="zh-CN" altLang="en-US" dirty="0" smtClean="0"/>
              <a:t> </a:t>
            </a:r>
            <a:r>
              <a:rPr kumimoji="1" lang="en-US" altLang="zh-CN" dirty="0" smtClean="0"/>
              <a:t>mode</a:t>
            </a:r>
            <a:endParaRPr kumimoji="1" lang="zh-CN" altLang="en-US" dirty="0" smtClean="0"/>
          </a:p>
          <a:p>
            <a:pPr lvl="1"/>
            <a:r>
              <a:rPr kumimoji="1" lang="en-US" altLang="zh-CN" dirty="0" smtClean="0"/>
              <a:t>Continue</a:t>
            </a:r>
            <a:r>
              <a:rPr kumimoji="1" lang="zh-CN" altLang="en-US" dirty="0" smtClean="0"/>
              <a:t> </a:t>
            </a:r>
            <a:r>
              <a:rPr kumimoji="1" lang="en-US" altLang="zh-CN" dirty="0" smtClean="0"/>
              <a:t>the</a:t>
            </a:r>
            <a:r>
              <a:rPr kumimoji="1" lang="zh-CN" altLang="en-US" dirty="0" smtClean="0"/>
              <a:t> </a:t>
            </a:r>
            <a:r>
              <a:rPr kumimoji="1" lang="en-US" altLang="zh-CN" dirty="0" smtClean="0"/>
              <a:t>execution</a:t>
            </a:r>
            <a:r>
              <a:rPr kumimoji="1" lang="zh-CN" altLang="en-US" dirty="0" smtClean="0"/>
              <a:t> </a:t>
            </a:r>
            <a:r>
              <a:rPr kumimoji="1" lang="en-US" altLang="zh-CN" dirty="0" smtClean="0"/>
              <a:t>of</a:t>
            </a:r>
            <a:r>
              <a:rPr kumimoji="1" lang="zh-CN" altLang="en-US" dirty="0" smtClean="0"/>
              <a:t> </a:t>
            </a:r>
            <a:r>
              <a:rPr kumimoji="1" lang="en-US" altLang="zh-CN" dirty="0" smtClean="0"/>
              <a:t>user’s</a:t>
            </a:r>
            <a:r>
              <a:rPr kumimoji="1" lang="zh-CN" altLang="en-US" dirty="0" smtClean="0"/>
              <a:t> </a:t>
            </a:r>
            <a:r>
              <a:rPr kumimoji="1" lang="en-US" altLang="zh-CN" dirty="0" smtClean="0"/>
              <a:t>process</a:t>
            </a:r>
            <a:endParaRPr kumimoji="1" lang="zh-CN" altLang="en-US" dirty="0"/>
          </a:p>
        </p:txBody>
      </p:sp>
    </p:spTree>
    <p:extLst>
      <p:ext uri="{BB962C8B-B14F-4D97-AF65-F5344CB8AC3E}">
        <p14:creationId xmlns:p14="http://schemas.microsoft.com/office/powerpoint/2010/main" val="1115309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Simplified:</a:t>
            </a:r>
            <a:r>
              <a:rPr kumimoji="1" lang="zh-CN" altLang="en-US" dirty="0" smtClean="0"/>
              <a:t> </a:t>
            </a:r>
            <a:r>
              <a:rPr kumimoji="1" lang="en-US" altLang="zh-CN" dirty="0" smtClean="0"/>
              <a:t>Call</a:t>
            </a:r>
            <a:r>
              <a:rPr kumimoji="1" lang="zh-CN" altLang="en-US" dirty="0" smtClean="0"/>
              <a:t> </a:t>
            </a:r>
            <a:r>
              <a:rPr kumimoji="1" lang="en-US" altLang="zh-CN" dirty="0" smtClean="0"/>
              <a:t>OS</a:t>
            </a:r>
            <a:r>
              <a:rPr kumimoji="1" lang="zh-CN" altLang="en-US" dirty="0" smtClean="0"/>
              <a:t> </a:t>
            </a:r>
            <a:r>
              <a:rPr kumimoji="1" lang="en-US" altLang="zh-CN" dirty="0" smtClean="0"/>
              <a:t>Services</a:t>
            </a:r>
            <a:r>
              <a:rPr kumimoji="1" lang="zh-CN" altLang="en-US" dirty="0" smtClean="0"/>
              <a:t> </a:t>
            </a:r>
            <a:r>
              <a:rPr kumimoji="1" lang="en-US" altLang="zh-CN" dirty="0" smtClean="0"/>
              <a:t>from</a:t>
            </a:r>
            <a:r>
              <a:rPr kumimoji="1" lang="zh-CN" altLang="en-US" dirty="0" smtClean="0"/>
              <a:t> </a:t>
            </a:r>
            <a:r>
              <a:rPr kumimoji="1" lang="en-US" altLang="zh-CN" dirty="0" smtClean="0"/>
              <a:t>Apps</a:t>
            </a:r>
            <a:r>
              <a:rPr kumimoji="1" lang="zh-CN" altLang="en-US" dirty="0" smtClean="0"/>
              <a:t> </a:t>
            </a:r>
            <a:r>
              <a:rPr kumimoji="1" lang="en-US" altLang="zh-CN" dirty="0" smtClean="0"/>
              <a:t>and</a:t>
            </a:r>
            <a:r>
              <a:rPr kumimoji="1" lang="zh-CN" altLang="en-US" dirty="0" smtClean="0"/>
              <a:t> </a:t>
            </a:r>
            <a:r>
              <a:rPr kumimoji="1" lang="en-US" altLang="zh-CN" dirty="0" smtClean="0"/>
              <a:t>Devices</a:t>
            </a:r>
            <a:endParaRPr kumimoji="1" lang="zh-CN" altLang="en-US" dirty="0"/>
          </a:p>
        </p:txBody>
      </p:sp>
      <p:sp>
        <p:nvSpPr>
          <p:cNvPr id="4" name="矩形 3"/>
          <p:cNvSpPr/>
          <p:nvPr/>
        </p:nvSpPr>
        <p:spPr>
          <a:xfrm>
            <a:off x="6588224" y="3212976"/>
            <a:ext cx="1152128" cy="28803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6588224" y="3501008"/>
            <a:ext cx="1152128" cy="28803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6588224" y="3789040"/>
            <a:ext cx="1152128" cy="28803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6588224" y="4077072"/>
            <a:ext cx="1152128" cy="28803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7591529" y="3284984"/>
            <a:ext cx="1512169" cy="923330"/>
          </a:xfrm>
          <a:prstGeom prst="rect">
            <a:avLst/>
          </a:prstGeom>
          <a:noFill/>
        </p:spPr>
        <p:txBody>
          <a:bodyPr wrap="square" rtlCol="0">
            <a:spAutoFit/>
          </a:bodyPr>
          <a:lstStyle/>
          <a:p>
            <a:pPr algn="ctr">
              <a:lnSpc>
                <a:spcPct val="150000"/>
              </a:lnSpc>
            </a:pPr>
            <a:r>
              <a:rPr kumimoji="1" lang="en-US" altLang="zh-CN" dirty="0">
                <a:solidFill>
                  <a:schemeClr val="tx2"/>
                </a:solidFill>
                <a:latin typeface="Microsoft YaHei Light" charset="0"/>
                <a:ea typeface="Microsoft YaHei Light" charset="0"/>
                <a:cs typeface="Microsoft YaHei Light" charset="0"/>
              </a:rPr>
              <a:t>Exception</a:t>
            </a:r>
            <a:r>
              <a:rPr kumimoji="1" lang="zh-CN" altLang="en-US" dirty="0">
                <a:solidFill>
                  <a:schemeClr val="tx2"/>
                </a:solidFill>
                <a:latin typeface="Microsoft YaHei Light" charset="0"/>
                <a:ea typeface="Microsoft YaHei Light" charset="0"/>
                <a:cs typeface="Microsoft YaHei Light" charset="0"/>
              </a:rPr>
              <a:t> </a:t>
            </a:r>
          </a:p>
          <a:p>
            <a:pPr algn="ctr">
              <a:lnSpc>
                <a:spcPct val="150000"/>
              </a:lnSpc>
            </a:pPr>
            <a:r>
              <a:rPr kumimoji="1" lang="en-US" altLang="zh-CN" dirty="0">
                <a:solidFill>
                  <a:schemeClr val="tx2"/>
                </a:solidFill>
                <a:latin typeface="Microsoft YaHei Light" charset="0"/>
                <a:ea typeface="Microsoft YaHei Light" charset="0"/>
                <a:cs typeface="Microsoft YaHei Light" charset="0"/>
              </a:rPr>
              <a:t>Table</a:t>
            </a:r>
            <a:endParaRPr kumimoji="1" lang="zh-CN" altLang="en-US" dirty="0">
              <a:solidFill>
                <a:schemeClr val="tx2"/>
              </a:solidFill>
              <a:latin typeface="Microsoft YaHei Light" charset="0"/>
              <a:ea typeface="Microsoft YaHei Light" charset="0"/>
              <a:cs typeface="Microsoft YaHei Light" charset="0"/>
            </a:endParaRPr>
          </a:p>
        </p:txBody>
      </p:sp>
      <p:cxnSp>
        <p:nvCxnSpPr>
          <p:cNvPr id="10" name="直线连接符 9"/>
          <p:cNvCxnSpPr/>
          <p:nvPr/>
        </p:nvCxnSpPr>
        <p:spPr>
          <a:xfrm>
            <a:off x="755576" y="2751311"/>
            <a:ext cx="47525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755576" y="5013176"/>
            <a:ext cx="475252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60384" y="2103239"/>
            <a:ext cx="2510664" cy="461665"/>
          </a:xfrm>
          <a:prstGeom prst="rect">
            <a:avLst/>
          </a:prstGeom>
          <a:noFill/>
        </p:spPr>
        <p:txBody>
          <a:bodyPr wrap="square" rtlCol="0">
            <a:spAutoFit/>
          </a:bodyPr>
          <a:lstStyle/>
          <a:p>
            <a:r>
              <a:rPr kumimoji="1" lang="en-US" altLang="zh-CN" sz="2400" dirty="0">
                <a:solidFill>
                  <a:schemeClr val="tx2">
                    <a:lumMod val="75000"/>
                  </a:schemeClr>
                </a:solidFill>
                <a:latin typeface="Microsoft YaHei Light" charset="0"/>
                <a:ea typeface="Microsoft YaHei Light" charset="0"/>
                <a:cs typeface="Microsoft YaHei Light" charset="0"/>
              </a:rPr>
              <a:t>Application</a:t>
            </a:r>
            <a:r>
              <a:rPr kumimoji="1" lang="zh-CN" altLang="en-US" sz="2400" dirty="0">
                <a:solidFill>
                  <a:schemeClr val="tx2">
                    <a:lumMod val="75000"/>
                  </a:schemeClr>
                </a:solidFill>
                <a:latin typeface="Microsoft YaHei Light" charset="0"/>
                <a:ea typeface="Microsoft YaHei Light" charset="0"/>
                <a:cs typeface="Microsoft YaHei Light" charset="0"/>
              </a:rPr>
              <a:t> </a:t>
            </a:r>
            <a:r>
              <a:rPr kumimoji="1" lang="en-US" altLang="zh-CN" sz="2400" dirty="0">
                <a:solidFill>
                  <a:schemeClr val="tx2">
                    <a:lumMod val="75000"/>
                  </a:schemeClr>
                </a:solidFill>
                <a:latin typeface="Microsoft YaHei Light" charset="0"/>
                <a:ea typeface="Microsoft YaHei Light" charset="0"/>
                <a:cs typeface="Microsoft YaHei Light" charset="0"/>
              </a:rPr>
              <a:t>(CPU)</a:t>
            </a:r>
            <a:endParaRPr kumimoji="1" lang="zh-CN" altLang="en-US" sz="2400" dirty="0">
              <a:solidFill>
                <a:schemeClr val="tx2">
                  <a:lumMod val="75000"/>
                </a:schemeClr>
              </a:solidFill>
              <a:latin typeface="Microsoft YaHei Light" charset="0"/>
              <a:ea typeface="Microsoft YaHei Light" charset="0"/>
              <a:cs typeface="Microsoft YaHei Light" charset="0"/>
            </a:endParaRPr>
          </a:p>
        </p:txBody>
      </p:sp>
      <p:sp>
        <p:nvSpPr>
          <p:cNvPr id="13" name="文本框 12"/>
          <p:cNvSpPr txBox="1"/>
          <p:nvPr/>
        </p:nvSpPr>
        <p:spPr>
          <a:xfrm>
            <a:off x="755577" y="3615408"/>
            <a:ext cx="787280" cy="461665"/>
          </a:xfrm>
          <a:prstGeom prst="rect">
            <a:avLst/>
          </a:prstGeom>
          <a:noFill/>
        </p:spPr>
        <p:txBody>
          <a:bodyPr wrap="square" rtlCol="0">
            <a:spAutoFit/>
          </a:bodyPr>
          <a:lstStyle/>
          <a:p>
            <a:r>
              <a:rPr kumimoji="1" lang="en-US" altLang="zh-CN" sz="2400" dirty="0">
                <a:solidFill>
                  <a:schemeClr val="tx2"/>
                </a:solidFill>
                <a:latin typeface="Microsoft YaHei Light" charset="0"/>
                <a:ea typeface="Microsoft YaHei Light" charset="0"/>
                <a:cs typeface="Microsoft YaHei Light" charset="0"/>
              </a:rPr>
              <a:t>OS</a:t>
            </a:r>
            <a:endParaRPr kumimoji="1" lang="zh-CN" altLang="en-US" sz="2400" dirty="0">
              <a:solidFill>
                <a:schemeClr val="tx2"/>
              </a:solidFill>
              <a:latin typeface="Microsoft YaHei Light" charset="0"/>
              <a:ea typeface="Microsoft YaHei Light" charset="0"/>
              <a:cs typeface="Microsoft YaHei Light" charset="0"/>
            </a:endParaRPr>
          </a:p>
        </p:txBody>
      </p:sp>
      <p:sp>
        <p:nvSpPr>
          <p:cNvPr id="14" name="文本框 13"/>
          <p:cNvSpPr txBox="1"/>
          <p:nvPr/>
        </p:nvSpPr>
        <p:spPr>
          <a:xfrm>
            <a:off x="755577" y="5229199"/>
            <a:ext cx="2083423" cy="461665"/>
          </a:xfrm>
          <a:prstGeom prst="rect">
            <a:avLst/>
          </a:prstGeom>
          <a:noFill/>
        </p:spPr>
        <p:txBody>
          <a:bodyPr wrap="square" rtlCol="0">
            <a:spAutoFit/>
          </a:bodyPr>
          <a:lstStyle/>
          <a:p>
            <a:r>
              <a:rPr kumimoji="1" lang="en-US" altLang="zh-CN" sz="2400" dirty="0">
                <a:solidFill>
                  <a:schemeClr val="tx2"/>
                </a:solidFill>
                <a:latin typeface="Microsoft YaHei Light" charset="0"/>
                <a:ea typeface="Microsoft YaHei Light" charset="0"/>
                <a:cs typeface="Microsoft YaHei Light" charset="0"/>
              </a:rPr>
              <a:t>I/O</a:t>
            </a:r>
            <a:r>
              <a:rPr kumimoji="1" lang="zh-CN" altLang="en-US" sz="2400" dirty="0">
                <a:solidFill>
                  <a:schemeClr val="tx2"/>
                </a:solidFill>
                <a:latin typeface="Microsoft YaHei Light" charset="0"/>
                <a:ea typeface="Microsoft YaHei Light" charset="0"/>
                <a:cs typeface="Microsoft YaHei Light" charset="0"/>
              </a:rPr>
              <a:t> </a:t>
            </a:r>
            <a:r>
              <a:rPr kumimoji="1" lang="en-US" altLang="zh-CN" sz="2400" dirty="0">
                <a:solidFill>
                  <a:schemeClr val="tx2"/>
                </a:solidFill>
                <a:latin typeface="Microsoft YaHei Light" charset="0"/>
                <a:ea typeface="Microsoft YaHei Light" charset="0"/>
                <a:cs typeface="Microsoft YaHei Light" charset="0"/>
              </a:rPr>
              <a:t>Device</a:t>
            </a:r>
            <a:endParaRPr kumimoji="1" lang="zh-CN" altLang="en-US" sz="2400" dirty="0">
              <a:solidFill>
                <a:schemeClr val="tx2"/>
              </a:solidFill>
              <a:latin typeface="Microsoft YaHei Light" charset="0"/>
              <a:ea typeface="Microsoft YaHei Light" charset="0"/>
              <a:cs typeface="Microsoft YaHei Light" charset="0"/>
            </a:endParaRPr>
          </a:p>
        </p:txBody>
      </p:sp>
      <p:cxnSp>
        <p:nvCxnSpPr>
          <p:cNvPr id="16" name="肘形连接符 15"/>
          <p:cNvCxnSpPr>
            <a:endCxn id="4" idx="0"/>
          </p:cNvCxnSpPr>
          <p:nvPr/>
        </p:nvCxnSpPr>
        <p:spPr>
          <a:xfrm>
            <a:off x="5292080" y="2334070"/>
            <a:ext cx="1872208" cy="878906"/>
          </a:xfrm>
          <a:prstGeom prst="bentConnector2">
            <a:avLst/>
          </a:prstGeom>
          <a:ln>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肘形连接符 16"/>
          <p:cNvCxnSpPr>
            <a:endCxn id="7" idx="2"/>
          </p:cNvCxnSpPr>
          <p:nvPr/>
        </p:nvCxnSpPr>
        <p:spPr>
          <a:xfrm flipV="1">
            <a:off x="5287272" y="4365104"/>
            <a:ext cx="1877016" cy="1109736"/>
          </a:xfrm>
          <a:prstGeom prst="bentConnector2">
            <a:avLst/>
          </a:prstGeom>
          <a:ln>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3847112" y="3212976"/>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线连接符 21"/>
          <p:cNvCxnSpPr/>
          <p:nvPr/>
        </p:nvCxnSpPr>
        <p:spPr>
          <a:xfrm>
            <a:off x="3847112" y="3356992"/>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3847112" y="3501008"/>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a:off x="3847112" y="3501008"/>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a:off x="3847112" y="3645024"/>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a:off x="3847112" y="3789040"/>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a:off x="3847112" y="3933056"/>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a:off x="3847112" y="4077072"/>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a:off x="3847112" y="4221088"/>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直线连接符 29"/>
          <p:cNvCxnSpPr/>
          <p:nvPr/>
        </p:nvCxnSpPr>
        <p:spPr>
          <a:xfrm>
            <a:off x="3847112" y="4365104"/>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3847112" y="4509120"/>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a:off x="3847112" y="4653136"/>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5" idx="1"/>
          </p:cNvCxnSpPr>
          <p:nvPr/>
        </p:nvCxnSpPr>
        <p:spPr>
          <a:xfrm rot="10800000">
            <a:off x="4567193" y="3356992"/>
            <a:ext cx="2021033" cy="288032"/>
          </a:xfrm>
          <a:prstGeom prst="bentConnector3">
            <a:avLst>
              <a:gd name="adj1" fmla="val 50000"/>
            </a:avLst>
          </a:prstGeom>
          <a:ln>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6" idx="1"/>
          </p:cNvCxnSpPr>
          <p:nvPr/>
        </p:nvCxnSpPr>
        <p:spPr>
          <a:xfrm rot="10800000" flipV="1">
            <a:off x="4567192" y="3933056"/>
            <a:ext cx="2021032" cy="504055"/>
          </a:xfrm>
          <a:prstGeom prst="bentConnector3">
            <a:avLst>
              <a:gd name="adj1" fmla="val 50000"/>
            </a:avLst>
          </a:prstGeom>
          <a:ln>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449908" y="3615408"/>
            <a:ext cx="1325197" cy="461665"/>
          </a:xfrm>
          <a:prstGeom prst="rect">
            <a:avLst/>
          </a:prstGeom>
          <a:noFill/>
        </p:spPr>
        <p:txBody>
          <a:bodyPr wrap="square" rtlCol="0">
            <a:spAutoFit/>
          </a:bodyPr>
          <a:lstStyle/>
          <a:p>
            <a:r>
              <a:rPr kumimoji="1" lang="en-US" altLang="zh-CN" sz="2400" dirty="0">
                <a:solidFill>
                  <a:schemeClr val="tx2"/>
                </a:solidFill>
                <a:latin typeface="Microsoft YaHei Light" charset="0"/>
                <a:ea typeface="Microsoft YaHei Light" charset="0"/>
                <a:cs typeface="Microsoft YaHei Light" charset="0"/>
              </a:rPr>
              <a:t>Services</a:t>
            </a:r>
            <a:endParaRPr kumimoji="1" lang="zh-CN" altLang="en-US" sz="2400" dirty="0">
              <a:solidFill>
                <a:schemeClr val="tx2"/>
              </a:solidFill>
              <a:latin typeface="Microsoft YaHei Light" charset="0"/>
              <a:ea typeface="Microsoft YaHei Light" charset="0"/>
              <a:cs typeface="Microsoft YaHei Light" charset="0"/>
            </a:endParaRPr>
          </a:p>
        </p:txBody>
      </p:sp>
      <p:sp>
        <p:nvSpPr>
          <p:cNvPr id="34" name="文本框 33"/>
          <p:cNvSpPr txBox="1"/>
          <p:nvPr/>
        </p:nvSpPr>
        <p:spPr>
          <a:xfrm>
            <a:off x="5292080" y="1907540"/>
            <a:ext cx="1872208" cy="369332"/>
          </a:xfrm>
          <a:prstGeom prst="rect">
            <a:avLst/>
          </a:prstGeom>
          <a:noFill/>
        </p:spPr>
        <p:txBody>
          <a:bodyPr wrap="square" rtlCol="0">
            <a:spAutoFit/>
          </a:bodyPr>
          <a:lstStyle/>
          <a:p>
            <a:pPr algn="ctr"/>
            <a:r>
              <a:rPr kumimoji="1" lang="en-US" altLang="zh-CN">
                <a:solidFill>
                  <a:schemeClr val="accent2"/>
                </a:solidFill>
                <a:latin typeface="Microsoft YaHei Light" charset="0"/>
                <a:ea typeface="Microsoft YaHei Light" charset="0"/>
                <a:cs typeface="Microsoft YaHei Light" charset="0"/>
              </a:rPr>
              <a:t>Exception</a:t>
            </a:r>
            <a:endParaRPr kumimoji="1" lang="zh-CN" altLang="en-US" dirty="0">
              <a:solidFill>
                <a:schemeClr val="accent2"/>
              </a:solidFill>
              <a:latin typeface="Microsoft YaHei Light" charset="0"/>
              <a:ea typeface="Microsoft YaHei Light" charset="0"/>
              <a:cs typeface="Microsoft YaHei Light" charset="0"/>
            </a:endParaRPr>
          </a:p>
        </p:txBody>
      </p:sp>
      <p:sp>
        <p:nvSpPr>
          <p:cNvPr id="35" name="文本框 34"/>
          <p:cNvSpPr txBox="1"/>
          <p:nvPr/>
        </p:nvSpPr>
        <p:spPr>
          <a:xfrm>
            <a:off x="5287272" y="5517230"/>
            <a:ext cx="1872208" cy="369332"/>
          </a:xfrm>
          <a:prstGeom prst="rect">
            <a:avLst/>
          </a:prstGeom>
          <a:noFill/>
        </p:spPr>
        <p:txBody>
          <a:bodyPr wrap="square" rtlCol="0">
            <a:spAutoFit/>
          </a:bodyPr>
          <a:lstStyle/>
          <a:p>
            <a:pPr algn="ctr"/>
            <a:r>
              <a:rPr kumimoji="1" lang="en-US" altLang="zh-CN" dirty="0">
                <a:solidFill>
                  <a:schemeClr val="accent2"/>
                </a:solidFill>
                <a:latin typeface="Microsoft YaHei Light" charset="0"/>
                <a:ea typeface="Microsoft YaHei Light" charset="0"/>
                <a:cs typeface="Microsoft YaHei Light" charset="0"/>
              </a:rPr>
              <a:t>Interrupt</a:t>
            </a:r>
            <a:endParaRPr kumimoji="1" lang="zh-CN" altLang="en-US" dirty="0">
              <a:solidFill>
                <a:schemeClr val="accent2"/>
              </a:solidFill>
              <a:latin typeface="Microsoft YaHei Light" charset="0"/>
              <a:ea typeface="Microsoft YaHei Light" charset="0"/>
              <a:cs typeface="Microsoft YaHei Light" charset="0"/>
            </a:endParaRPr>
          </a:p>
        </p:txBody>
      </p:sp>
    </p:spTree>
    <p:extLst>
      <p:ext uri="{BB962C8B-B14F-4D97-AF65-F5344CB8AC3E}">
        <p14:creationId xmlns:p14="http://schemas.microsoft.com/office/powerpoint/2010/main" val="2040347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xv6:</a:t>
            </a:r>
            <a:r>
              <a:rPr lang="zh-CN" altLang="en-US" dirty="0" smtClean="0"/>
              <a:t> </a:t>
            </a:r>
            <a:r>
              <a:rPr lang="en-US" altLang="zh-CN" dirty="0" smtClean="0"/>
              <a:t>Initialize</a:t>
            </a:r>
            <a:r>
              <a:rPr lang="zh-CN" altLang="en-US" dirty="0" smtClean="0"/>
              <a:t> </a:t>
            </a:r>
            <a:r>
              <a:rPr lang="en-US" altLang="zh-CN" dirty="0" smtClean="0"/>
              <a:t>the</a:t>
            </a:r>
            <a:r>
              <a:rPr lang="zh-CN" altLang="en-US" dirty="0" smtClean="0"/>
              <a:t> </a:t>
            </a:r>
            <a:r>
              <a:rPr lang="en-US" altLang="zh-CN" dirty="0" smtClean="0"/>
              <a:t>Exception</a:t>
            </a:r>
            <a:r>
              <a:rPr lang="zh-CN" altLang="en-US" dirty="0" smtClean="0"/>
              <a:t> </a:t>
            </a:r>
            <a:r>
              <a:rPr lang="en-US" altLang="zh-CN" dirty="0" smtClean="0"/>
              <a:t>Table</a:t>
            </a:r>
            <a:endParaRPr lang="en-US" dirty="0"/>
          </a:p>
        </p:txBody>
      </p:sp>
      <p:pic>
        <p:nvPicPr>
          <p:cNvPr id="4" name="Picture 3"/>
          <p:cNvPicPr>
            <a:picLocks noChangeAspect="1"/>
          </p:cNvPicPr>
          <p:nvPr/>
        </p:nvPicPr>
        <p:blipFill>
          <a:blip r:embed="rId2"/>
          <a:stretch>
            <a:fillRect/>
          </a:stretch>
        </p:blipFill>
        <p:spPr>
          <a:xfrm>
            <a:off x="539553" y="1814977"/>
            <a:ext cx="6264617" cy="1858982"/>
          </a:xfrm>
          <a:prstGeom prst="rect">
            <a:avLst/>
          </a:prstGeom>
        </p:spPr>
      </p:pic>
      <p:pic>
        <p:nvPicPr>
          <p:cNvPr id="5" name="Picture 4"/>
          <p:cNvPicPr>
            <a:picLocks noChangeAspect="1"/>
          </p:cNvPicPr>
          <p:nvPr/>
        </p:nvPicPr>
        <p:blipFill>
          <a:blip r:embed="rId3"/>
          <a:stretch>
            <a:fillRect/>
          </a:stretch>
        </p:blipFill>
        <p:spPr>
          <a:xfrm>
            <a:off x="546521" y="3901089"/>
            <a:ext cx="6257649" cy="2382173"/>
          </a:xfrm>
          <a:prstGeom prst="rect">
            <a:avLst/>
          </a:prstGeom>
        </p:spPr>
      </p:pic>
      <p:pic>
        <p:nvPicPr>
          <p:cNvPr id="6" name="图片 5"/>
          <p:cNvPicPr>
            <a:picLocks noChangeAspect="1"/>
          </p:cNvPicPr>
          <p:nvPr/>
        </p:nvPicPr>
        <p:blipFill>
          <a:blip r:embed="rId4"/>
          <a:stretch>
            <a:fillRect/>
          </a:stretch>
        </p:blipFill>
        <p:spPr>
          <a:xfrm>
            <a:off x="7236296" y="3128184"/>
            <a:ext cx="1566592" cy="3158317"/>
          </a:xfrm>
          <a:prstGeom prst="rect">
            <a:avLst/>
          </a:prstGeom>
        </p:spPr>
      </p:pic>
    </p:spTree>
    <p:extLst>
      <p:ext uri="{BB962C8B-B14F-4D97-AF65-F5344CB8AC3E}">
        <p14:creationId xmlns:p14="http://schemas.microsoft.com/office/powerpoint/2010/main" val="3296726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524474"/>
          </a:xfrm>
        </p:spPr>
        <p:txBody>
          <a:bodyPr>
            <a:normAutofit/>
          </a:bodyPr>
          <a:lstStyle/>
          <a:p>
            <a:pPr algn="l"/>
            <a:r>
              <a:rPr kumimoji="1" lang="en-US" altLang="zh-CN" dirty="0" smtClean="0"/>
              <a:t>xv6:</a:t>
            </a:r>
            <a:r>
              <a:rPr kumimoji="1" lang="zh-CN" altLang="en-US" dirty="0" smtClean="0"/>
              <a:t> </a:t>
            </a:r>
            <a:r>
              <a:rPr kumimoji="1" lang="en-US" altLang="zh-CN" dirty="0" smtClean="0"/>
              <a:t/>
            </a:r>
            <a:br>
              <a:rPr kumimoji="1" lang="en-US" altLang="zh-CN" dirty="0" smtClean="0"/>
            </a:br>
            <a:r>
              <a:rPr kumimoji="1" lang="en-US" altLang="zh-CN" dirty="0" smtClean="0"/>
              <a:t>Trap</a:t>
            </a:r>
            <a:endParaRPr kumimoji="1" lang="zh-CN" altLang="en-US" dirty="0"/>
          </a:p>
        </p:txBody>
      </p:sp>
      <p:pic>
        <p:nvPicPr>
          <p:cNvPr id="4" name="图片 3"/>
          <p:cNvPicPr>
            <a:picLocks noChangeAspect="1"/>
          </p:cNvPicPr>
          <p:nvPr/>
        </p:nvPicPr>
        <p:blipFill>
          <a:blip r:embed="rId2"/>
          <a:stretch>
            <a:fillRect/>
          </a:stretch>
        </p:blipFill>
        <p:spPr>
          <a:xfrm>
            <a:off x="2327120" y="571501"/>
            <a:ext cx="3364270" cy="5715000"/>
          </a:xfrm>
          <a:prstGeom prst="rect">
            <a:avLst/>
          </a:prstGeom>
        </p:spPr>
      </p:pic>
      <p:pic>
        <p:nvPicPr>
          <p:cNvPr id="5" name="图片 4"/>
          <p:cNvPicPr>
            <a:picLocks noChangeAspect="1"/>
          </p:cNvPicPr>
          <p:nvPr/>
        </p:nvPicPr>
        <p:blipFill>
          <a:blip r:embed="rId3"/>
          <a:stretch>
            <a:fillRect/>
          </a:stretch>
        </p:blipFill>
        <p:spPr>
          <a:xfrm>
            <a:off x="6047487" y="2267746"/>
            <a:ext cx="2790142" cy="4018755"/>
          </a:xfrm>
          <a:prstGeom prst="rect">
            <a:avLst/>
          </a:prstGeom>
        </p:spPr>
      </p:pic>
      <p:cxnSp>
        <p:nvCxnSpPr>
          <p:cNvPr id="8" name="直线箭头连接符 7"/>
          <p:cNvCxnSpPr/>
          <p:nvPr/>
        </p:nvCxnSpPr>
        <p:spPr>
          <a:xfrm flipH="1">
            <a:off x="4283968" y="4077072"/>
            <a:ext cx="36004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677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kumimoji="0" lang="en-US" altLang="zh-CN" dirty="0" smtClean="0">
                <a:latin typeface="Garamond" charset="0"/>
                <a:ea typeface="宋体" charset="0"/>
              </a:rPr>
              <a:t>Review:</a:t>
            </a:r>
            <a:r>
              <a:rPr kumimoji="0" lang="zh-CN" altLang="en-US" dirty="0" smtClean="0">
                <a:latin typeface="Garamond" charset="0"/>
                <a:ea typeface="宋体" charset="0"/>
              </a:rPr>
              <a:t> </a:t>
            </a:r>
            <a:r>
              <a:rPr kumimoji="0" lang="en-US" altLang="zh-CN" dirty="0" smtClean="0">
                <a:latin typeface="Garamond" charset="0"/>
                <a:ea typeface="宋体" charset="0"/>
              </a:rPr>
              <a:t>IPC</a:t>
            </a:r>
            <a:endParaRPr kumimoji="0" lang="en-US" altLang="zh-CN" dirty="0">
              <a:latin typeface="Garamond" charset="0"/>
              <a:ea typeface="宋体" charset="0"/>
            </a:endParaRPr>
          </a:p>
        </p:txBody>
      </p:sp>
      <p:sp>
        <p:nvSpPr>
          <p:cNvPr id="86019" name="Rectangle 3"/>
          <p:cNvSpPr>
            <a:spLocks noGrp="1" noChangeArrowheads="1"/>
          </p:cNvSpPr>
          <p:nvPr>
            <p:ph type="body" idx="1"/>
          </p:nvPr>
        </p:nvSpPr>
        <p:spPr>
          <a:xfrm>
            <a:off x="400050" y="1257300"/>
            <a:ext cx="8286750" cy="4873625"/>
          </a:xfrm>
        </p:spPr>
        <p:txBody>
          <a:bodyPr/>
          <a:lstStyle/>
          <a:p>
            <a:r>
              <a:rPr kumimoji="0" lang="en-US" altLang="zh-CN" dirty="0">
                <a:latin typeface="Arial" charset="0"/>
                <a:ea typeface="宋体" charset="0"/>
              </a:rPr>
              <a:t>Cooperating processes need </a:t>
            </a:r>
            <a:r>
              <a:rPr kumimoji="0" lang="en-US" altLang="zh-CN" b="1" dirty="0" smtClean="0">
                <a:latin typeface="Arial" charset="0"/>
                <a:ea typeface="宋体" charset="0"/>
              </a:rPr>
              <a:t>inter-process </a:t>
            </a:r>
            <a:r>
              <a:rPr kumimoji="0" lang="en-US" altLang="zh-CN" b="1" dirty="0">
                <a:latin typeface="Arial" charset="0"/>
                <a:ea typeface="宋体" charset="0"/>
              </a:rPr>
              <a:t>communication </a:t>
            </a:r>
            <a:r>
              <a:rPr kumimoji="0" lang="en-US" altLang="zh-CN" dirty="0">
                <a:latin typeface="Arial" charset="0"/>
                <a:ea typeface="宋体" charset="0"/>
              </a:rPr>
              <a:t>(</a:t>
            </a:r>
            <a:r>
              <a:rPr kumimoji="0" lang="en-US" altLang="zh-CN" b="1" dirty="0">
                <a:latin typeface="Arial" charset="0"/>
                <a:ea typeface="宋体" charset="0"/>
              </a:rPr>
              <a:t>IPC</a:t>
            </a:r>
            <a:r>
              <a:rPr kumimoji="0" lang="en-US" altLang="zh-CN" dirty="0">
                <a:latin typeface="Arial" charset="0"/>
                <a:ea typeface="宋体" charset="0"/>
              </a:rPr>
              <a:t>)</a:t>
            </a:r>
          </a:p>
          <a:p>
            <a:endParaRPr kumimoji="0" lang="en-US" altLang="zh-CN" dirty="0">
              <a:latin typeface="Arial" charset="0"/>
              <a:ea typeface="宋体" charset="0"/>
            </a:endParaRPr>
          </a:p>
          <a:p>
            <a:r>
              <a:rPr kumimoji="0" lang="en-US" altLang="zh-CN" dirty="0">
                <a:latin typeface="Arial" charset="0"/>
                <a:ea typeface="宋体" charset="0"/>
              </a:rPr>
              <a:t>Two models of IPC</a:t>
            </a:r>
          </a:p>
          <a:p>
            <a:pPr lvl="1"/>
            <a:r>
              <a:rPr kumimoji="0" lang="en-US" altLang="zh-CN" dirty="0">
                <a:latin typeface="Arial" charset="0"/>
                <a:ea typeface="宋体" charset="0"/>
              </a:rPr>
              <a:t>Shared memory</a:t>
            </a:r>
          </a:p>
          <a:p>
            <a:pPr lvl="1"/>
            <a:r>
              <a:rPr kumimoji="0" lang="en-US" altLang="zh-CN" dirty="0">
                <a:latin typeface="Arial" charset="0"/>
                <a:ea typeface="宋体" charset="0"/>
              </a:rPr>
              <a:t>Message passing</a:t>
            </a:r>
          </a:p>
          <a:p>
            <a:r>
              <a:rPr kumimoji="0" lang="en-US" altLang="zh-CN" dirty="0" smtClean="0">
                <a:latin typeface="Arial" charset="0"/>
                <a:ea typeface="宋体" charset="0"/>
              </a:rPr>
              <a:t>In POSIX</a:t>
            </a:r>
          </a:p>
          <a:p>
            <a:pPr lvl="1"/>
            <a:r>
              <a:rPr lang="en-US" altLang="zh-CN" dirty="0" smtClean="0">
                <a:latin typeface="Arial" charset="0"/>
                <a:ea typeface="宋体" charset="0"/>
              </a:rPr>
              <a:t>Pipe, </a:t>
            </a:r>
            <a:r>
              <a:rPr lang="en-US" altLang="zh-CN" dirty="0" err="1" smtClean="0">
                <a:latin typeface="Arial" charset="0"/>
                <a:ea typeface="宋体" charset="0"/>
              </a:rPr>
              <a:t>msg</a:t>
            </a:r>
            <a:r>
              <a:rPr lang="en-US" altLang="zh-CN" dirty="0" smtClean="0">
                <a:latin typeface="Arial" charset="0"/>
                <a:ea typeface="宋体" charset="0"/>
              </a:rPr>
              <a:t> passing, signal, shared memory, semaphore, etc</a:t>
            </a:r>
            <a:r>
              <a:rPr lang="en-US" altLang="zh-CN" dirty="0" smtClean="0">
                <a:latin typeface="Arial" charset="0"/>
                <a:ea typeface="宋体" charset="0"/>
              </a:rPr>
              <a:t>.</a:t>
            </a:r>
          </a:p>
          <a:p>
            <a:r>
              <a:rPr kumimoji="0" lang="en-US" altLang="zh-CN" dirty="0" smtClean="0">
                <a:latin typeface="Arial" charset="0"/>
                <a:ea typeface="宋体" charset="0"/>
              </a:rPr>
              <a:t>LRPC: Lightweight RPC</a:t>
            </a:r>
            <a:endParaRPr kumimoji="0" lang="zh-CN" altLang="en-US" dirty="0">
              <a:latin typeface="Arial" charset="0"/>
              <a:ea typeface="宋体" charset="0"/>
            </a:endParaRPr>
          </a:p>
        </p:txBody>
      </p:sp>
    </p:spTree>
    <p:extLst>
      <p:ext uri="{BB962C8B-B14F-4D97-AF65-F5344CB8AC3E}">
        <p14:creationId xmlns:p14="http://schemas.microsoft.com/office/powerpoint/2010/main" val="1344593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Interrupt</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51119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zh-CN" dirty="0"/>
              <a:t>Varying </a:t>
            </a:r>
            <a:r>
              <a:rPr lang="en-US" altLang="zh-CN" dirty="0" smtClean="0"/>
              <a:t>Terminology for </a:t>
            </a:r>
            <a:r>
              <a:rPr lang="en-US" altLang="zh-CN" dirty="0"/>
              <a:t>Intel</a:t>
            </a:r>
            <a:endParaRPr lang="en-US" dirty="0"/>
          </a:p>
        </p:txBody>
      </p:sp>
      <p:sp>
        <p:nvSpPr>
          <p:cNvPr id="5123" name="Rectangle 3"/>
          <p:cNvSpPr>
            <a:spLocks noGrp="1" noChangeArrowheads="1"/>
          </p:cNvSpPr>
          <p:nvPr>
            <p:ph type="body" idx="1"/>
          </p:nvPr>
        </p:nvSpPr>
        <p:spPr>
          <a:xfrm>
            <a:off x="457200" y="1905000"/>
            <a:ext cx="8229600" cy="4260304"/>
          </a:xfrm>
        </p:spPr>
        <p:txBody>
          <a:bodyPr>
            <a:normAutofit fontScale="70000" lnSpcReduction="20000"/>
          </a:bodyPr>
          <a:lstStyle/>
          <a:p>
            <a:pPr>
              <a:lnSpc>
                <a:spcPct val="130000"/>
              </a:lnSpc>
            </a:pPr>
            <a:r>
              <a:rPr lang="en-US" b="1" dirty="0" smtClean="0"/>
              <a:t>Interrupt</a:t>
            </a:r>
            <a:r>
              <a:rPr lang="en-US" altLang="zh-CN" b="1" dirty="0" smtClean="0"/>
              <a:t>s</a:t>
            </a:r>
            <a:r>
              <a:rPr lang="en-US" dirty="0" smtClean="0"/>
              <a:t> (asynchronous</a:t>
            </a:r>
            <a:r>
              <a:rPr lang="en-US" dirty="0"/>
              <a:t>, device generated)</a:t>
            </a:r>
          </a:p>
          <a:p>
            <a:pPr lvl="1">
              <a:lnSpc>
                <a:spcPct val="130000"/>
              </a:lnSpc>
            </a:pPr>
            <a:r>
              <a:rPr lang="en-US" dirty="0" err="1"/>
              <a:t>Maskable</a:t>
            </a:r>
            <a:r>
              <a:rPr lang="en-US" dirty="0"/>
              <a:t>: device-generated, associated with IRQs (interrupt request lines); may be temporarily disabled (still pending)</a:t>
            </a:r>
          </a:p>
          <a:p>
            <a:pPr lvl="1">
              <a:lnSpc>
                <a:spcPct val="130000"/>
              </a:lnSpc>
            </a:pPr>
            <a:r>
              <a:rPr lang="en-US" dirty="0" err="1"/>
              <a:t>Nonmaskable</a:t>
            </a:r>
            <a:r>
              <a:rPr lang="en-US" dirty="0"/>
              <a:t>: some critical hardware failures</a:t>
            </a:r>
          </a:p>
          <a:p>
            <a:pPr>
              <a:lnSpc>
                <a:spcPct val="130000"/>
              </a:lnSpc>
            </a:pPr>
            <a:r>
              <a:rPr lang="en-US" b="1" dirty="0"/>
              <a:t>Exceptions</a:t>
            </a:r>
            <a:r>
              <a:rPr lang="en-US" dirty="0"/>
              <a:t> </a:t>
            </a:r>
            <a:r>
              <a:rPr lang="en-US" dirty="0" smtClean="0"/>
              <a:t>(synchronous, from software)</a:t>
            </a:r>
            <a:endParaRPr lang="en-US" dirty="0"/>
          </a:p>
          <a:p>
            <a:pPr lvl="1">
              <a:lnSpc>
                <a:spcPct val="130000"/>
              </a:lnSpc>
            </a:pPr>
            <a:r>
              <a:rPr lang="en-US" dirty="0"/>
              <a:t>Processor-detected</a:t>
            </a:r>
          </a:p>
          <a:p>
            <a:pPr lvl="2">
              <a:lnSpc>
                <a:spcPct val="130000"/>
              </a:lnSpc>
            </a:pPr>
            <a:r>
              <a:rPr lang="en-US" b="1" dirty="0">
                <a:solidFill>
                  <a:schemeClr val="accent2"/>
                </a:solidFill>
              </a:rPr>
              <a:t>Faults</a:t>
            </a:r>
            <a:r>
              <a:rPr lang="en-US" dirty="0"/>
              <a:t> – correctable (</a:t>
            </a:r>
            <a:r>
              <a:rPr lang="en-US" dirty="0" err="1"/>
              <a:t>restartable</a:t>
            </a:r>
            <a:r>
              <a:rPr lang="en-US" dirty="0"/>
              <a:t>); e.g. page fault</a:t>
            </a:r>
          </a:p>
          <a:p>
            <a:pPr lvl="2">
              <a:lnSpc>
                <a:spcPct val="130000"/>
              </a:lnSpc>
            </a:pPr>
            <a:r>
              <a:rPr lang="en-US" b="1" dirty="0">
                <a:solidFill>
                  <a:schemeClr val="accent2"/>
                </a:solidFill>
              </a:rPr>
              <a:t>Traps</a:t>
            </a:r>
            <a:r>
              <a:rPr lang="en-US" dirty="0"/>
              <a:t> – no </a:t>
            </a:r>
            <a:r>
              <a:rPr lang="en-US" dirty="0" err="1"/>
              <a:t>reexecution</a:t>
            </a:r>
            <a:r>
              <a:rPr lang="en-US" dirty="0"/>
              <a:t> needed; e.g. breakpoint</a:t>
            </a:r>
          </a:p>
          <a:p>
            <a:pPr lvl="2">
              <a:lnSpc>
                <a:spcPct val="130000"/>
              </a:lnSpc>
            </a:pPr>
            <a:r>
              <a:rPr lang="en-US" b="1" dirty="0">
                <a:solidFill>
                  <a:schemeClr val="accent2"/>
                </a:solidFill>
              </a:rPr>
              <a:t>Aborts</a:t>
            </a:r>
            <a:r>
              <a:rPr lang="en-US" dirty="0"/>
              <a:t> – severe error; process usually terminated (by signal)</a:t>
            </a:r>
          </a:p>
          <a:p>
            <a:pPr lvl="1">
              <a:lnSpc>
                <a:spcPct val="130000"/>
              </a:lnSpc>
            </a:pPr>
            <a:r>
              <a:rPr lang="en-US" dirty="0"/>
              <a:t>Programmed exceptions (</a:t>
            </a:r>
            <a:r>
              <a:rPr lang="en-US" b="1" dirty="0"/>
              <a:t>software interrupts</a:t>
            </a:r>
            <a:r>
              <a:rPr lang="en-US" dirty="0"/>
              <a:t>)</a:t>
            </a:r>
          </a:p>
          <a:p>
            <a:pPr lvl="2">
              <a:lnSpc>
                <a:spcPct val="130000"/>
              </a:lnSpc>
            </a:pPr>
            <a:r>
              <a:rPr lang="en-US" dirty="0" err="1"/>
              <a:t>int</a:t>
            </a:r>
            <a:r>
              <a:rPr lang="en-US" dirty="0"/>
              <a:t> (system call), int3 (breakpoint)</a:t>
            </a:r>
          </a:p>
          <a:p>
            <a:pPr lvl="2">
              <a:lnSpc>
                <a:spcPct val="130000"/>
              </a:lnSpc>
            </a:pPr>
            <a:r>
              <a:rPr lang="en-US" dirty="0"/>
              <a:t>into (overflow), bounds (address check)</a:t>
            </a:r>
          </a:p>
        </p:txBody>
      </p:sp>
    </p:spTree>
    <p:extLst>
      <p:ext uri="{BB962C8B-B14F-4D97-AF65-F5344CB8AC3E}">
        <p14:creationId xmlns:p14="http://schemas.microsoft.com/office/powerpoint/2010/main" val="3678462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Terms</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Vector, Interrupt vector, Trap number</a:t>
            </a:r>
          </a:p>
          <a:p>
            <a:r>
              <a:rPr kumimoji="1" lang="en-US" altLang="zh-CN" dirty="0"/>
              <a:t>IRQ: Interrupt Request</a:t>
            </a:r>
          </a:p>
          <a:p>
            <a:r>
              <a:rPr kumimoji="1" lang="en-US" altLang="zh-CN" dirty="0" smtClean="0"/>
              <a:t>(Soft</a:t>
            </a:r>
            <a:r>
              <a:rPr kumimoji="1" lang="zh-CN" altLang="en-US" dirty="0" smtClean="0"/>
              <a:t> </a:t>
            </a:r>
            <a:r>
              <a:rPr kumimoji="1" lang="en-US" altLang="zh-CN" dirty="0"/>
              <a:t>IRQ:</a:t>
            </a:r>
            <a:r>
              <a:rPr kumimoji="1" lang="zh-CN" altLang="en-US" dirty="0"/>
              <a:t> </a:t>
            </a:r>
            <a:r>
              <a:rPr kumimoji="1" lang="en-US" altLang="zh-CN" dirty="0"/>
              <a:t>A</a:t>
            </a:r>
            <a:r>
              <a:rPr kumimoji="1" lang="zh-CN" altLang="en-US" dirty="0"/>
              <a:t> </a:t>
            </a:r>
            <a:r>
              <a:rPr kumimoji="1" lang="en-US" altLang="zh-CN" dirty="0"/>
              <a:t>mechanism</a:t>
            </a:r>
            <a:r>
              <a:rPr kumimoji="1" lang="zh-CN" altLang="en-US" dirty="0"/>
              <a:t> </a:t>
            </a:r>
            <a:r>
              <a:rPr kumimoji="1" lang="en-US" altLang="zh-CN" dirty="0"/>
              <a:t>to</a:t>
            </a:r>
            <a:r>
              <a:rPr kumimoji="1" lang="zh-CN" altLang="en-US" dirty="0"/>
              <a:t> </a:t>
            </a:r>
            <a:r>
              <a:rPr kumimoji="1" lang="en-US" altLang="zh-CN" dirty="0"/>
              <a:t>implement</a:t>
            </a:r>
            <a:r>
              <a:rPr kumimoji="1" lang="zh-CN" altLang="en-US" dirty="0"/>
              <a:t> </a:t>
            </a:r>
            <a:r>
              <a:rPr kumimoji="1" lang="en-US" altLang="zh-CN" dirty="0"/>
              <a:t>bottom</a:t>
            </a:r>
            <a:r>
              <a:rPr kumimoji="1" lang="zh-CN" altLang="en-US" dirty="0"/>
              <a:t> </a:t>
            </a:r>
            <a:r>
              <a:rPr kumimoji="1" lang="en-US" altLang="zh-CN" dirty="0" smtClean="0"/>
              <a:t>half)</a:t>
            </a:r>
          </a:p>
          <a:p>
            <a:pPr lvl="1"/>
            <a:r>
              <a:rPr kumimoji="1" lang="en-US" altLang="zh-CN" dirty="0" smtClean="0"/>
              <a:t>Has nothing to do with IRQ!</a:t>
            </a:r>
            <a:endParaRPr kumimoji="1" lang="en-US" altLang="zh-CN" dirty="0"/>
          </a:p>
          <a:p>
            <a:endParaRPr kumimoji="1" lang="en-US" altLang="zh-CN" dirty="0" smtClean="0"/>
          </a:p>
          <a:p>
            <a:r>
              <a:rPr kumimoji="1" lang="en-US" altLang="zh-CN" dirty="0" smtClean="0"/>
              <a:t>Interrupt</a:t>
            </a:r>
            <a:r>
              <a:rPr kumimoji="1" lang="en-US" altLang="zh-CN" dirty="0"/>
              <a:t>, trap, fault, exception</a:t>
            </a:r>
          </a:p>
          <a:p>
            <a:r>
              <a:rPr kumimoji="1" lang="en-US" altLang="zh-CN" dirty="0"/>
              <a:t>Software </a:t>
            </a:r>
            <a:r>
              <a:rPr kumimoji="1" lang="en-US" altLang="zh-CN" dirty="0" smtClean="0"/>
              <a:t>interrupt / system call</a:t>
            </a:r>
            <a:endParaRPr kumimoji="1" lang="zh-CN" altLang="en-US" dirty="0"/>
          </a:p>
          <a:p>
            <a:endParaRPr kumimoji="1" lang="en-US" altLang="zh-CN" dirty="0" smtClean="0"/>
          </a:p>
          <a:p>
            <a:r>
              <a:rPr kumimoji="1" lang="en-US" altLang="zh-CN" dirty="0" smtClean="0"/>
              <a:t>IDT: Interrupt Descriptor</a:t>
            </a:r>
            <a:r>
              <a:rPr kumimoji="1" lang="zh-CN" altLang="en-US" dirty="0" smtClean="0"/>
              <a:t> </a:t>
            </a:r>
            <a:r>
              <a:rPr kumimoji="1" lang="en-US" altLang="zh-CN" dirty="0" smtClean="0"/>
              <a:t>Table</a:t>
            </a:r>
          </a:p>
          <a:p>
            <a:r>
              <a:rPr kumimoji="1" lang="en-US" altLang="zh-CN" dirty="0" smtClean="0"/>
              <a:t>ISP:</a:t>
            </a:r>
            <a:r>
              <a:rPr kumimoji="1" lang="zh-CN" altLang="en-US" dirty="0" smtClean="0"/>
              <a:t> </a:t>
            </a:r>
            <a:r>
              <a:rPr kumimoji="1" lang="en-US" altLang="zh-CN" dirty="0" smtClean="0"/>
              <a:t>Interrupt</a:t>
            </a:r>
            <a:r>
              <a:rPr kumimoji="1" lang="zh-CN" altLang="en-US" dirty="0" smtClean="0"/>
              <a:t> </a:t>
            </a:r>
            <a:r>
              <a:rPr kumimoji="1" lang="en-US" altLang="zh-CN" dirty="0" smtClean="0"/>
              <a:t>Service</a:t>
            </a:r>
            <a:r>
              <a:rPr kumimoji="1" lang="zh-CN" altLang="en-US" dirty="0" smtClean="0"/>
              <a:t> </a:t>
            </a:r>
            <a:r>
              <a:rPr kumimoji="1" lang="en-US" altLang="zh-CN" dirty="0" smtClean="0"/>
              <a:t>Procedure</a:t>
            </a:r>
          </a:p>
        </p:txBody>
      </p:sp>
    </p:spTree>
    <p:extLst>
      <p:ext uri="{BB962C8B-B14F-4D97-AF65-F5344CB8AC3E}">
        <p14:creationId xmlns:p14="http://schemas.microsoft.com/office/powerpoint/2010/main" val="2677794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Intel-Reserved ID-Numbers</a:t>
            </a:r>
          </a:p>
        </p:txBody>
      </p:sp>
      <p:sp>
        <p:nvSpPr>
          <p:cNvPr id="182275" name="Rectangle 3"/>
          <p:cNvSpPr>
            <a:spLocks noGrp="1" noChangeArrowheads="1"/>
          </p:cNvSpPr>
          <p:nvPr>
            <p:ph type="body" idx="1"/>
          </p:nvPr>
        </p:nvSpPr>
        <p:spPr>
          <a:xfrm>
            <a:off x="457200" y="1600200"/>
            <a:ext cx="8229600" cy="4937158"/>
          </a:xfrm>
        </p:spPr>
        <p:txBody>
          <a:bodyPr>
            <a:normAutofit/>
          </a:bodyPr>
          <a:lstStyle/>
          <a:p>
            <a:r>
              <a:rPr lang="en-US" sz="2000" dirty="0"/>
              <a:t>Of the 256 possible interrupt ID numbers, Intel reserves the first 32 for </a:t>
            </a:r>
            <a:r>
              <a:rPr lang="ja-JP" altLang="en-US" sz="2000" dirty="0">
                <a:latin typeface="Arial"/>
              </a:rPr>
              <a:t>‘</a:t>
            </a:r>
            <a:r>
              <a:rPr lang="en-US" sz="2000" dirty="0"/>
              <a:t>exceptions</a:t>
            </a:r>
            <a:r>
              <a:rPr lang="ja-JP" altLang="en-US" sz="2000" dirty="0">
                <a:latin typeface="Arial"/>
              </a:rPr>
              <a:t>’</a:t>
            </a:r>
            <a:endParaRPr lang="en-US" sz="2000" dirty="0"/>
          </a:p>
          <a:p>
            <a:r>
              <a:rPr lang="en-US" sz="2000" dirty="0"/>
              <a:t>OS</a:t>
            </a:r>
            <a:r>
              <a:rPr lang="ja-JP" altLang="en-US" sz="2000" dirty="0">
                <a:latin typeface="Arial"/>
              </a:rPr>
              <a:t>’</a:t>
            </a:r>
            <a:r>
              <a:rPr lang="en-US" sz="2000" dirty="0"/>
              <a:t>s such as Linux are free to use the remaining 224 available interrupt ID numbers for their own purposes (e.g., for service-requests from external devices, or for other purposes such as system-calls)</a:t>
            </a:r>
          </a:p>
          <a:p>
            <a:r>
              <a:rPr lang="en-US" sz="2000" dirty="0"/>
              <a:t>Examples:</a:t>
            </a:r>
          </a:p>
          <a:p>
            <a:pPr lvl="1"/>
            <a:r>
              <a:rPr lang="en-US" sz="2000" dirty="0"/>
              <a:t> 0: divide-overflow fault</a:t>
            </a:r>
          </a:p>
          <a:p>
            <a:pPr lvl="1"/>
            <a:r>
              <a:rPr lang="en-US" sz="2000" dirty="0"/>
              <a:t> 6: Undefined </a:t>
            </a:r>
            <a:r>
              <a:rPr lang="en-US" sz="2000" dirty="0" err="1"/>
              <a:t>Opcode</a:t>
            </a:r>
            <a:endParaRPr lang="en-US" sz="2000" dirty="0"/>
          </a:p>
          <a:p>
            <a:pPr lvl="1"/>
            <a:r>
              <a:rPr lang="en-US" sz="2000" dirty="0"/>
              <a:t> 7: Coprocessor Not Available</a:t>
            </a:r>
          </a:p>
          <a:p>
            <a:pPr lvl="1"/>
            <a:r>
              <a:rPr lang="en-US" sz="2000" dirty="0"/>
              <a:t>11: Segment-Not-Present fault</a:t>
            </a:r>
          </a:p>
          <a:p>
            <a:pPr lvl="1"/>
            <a:r>
              <a:rPr lang="en-US" sz="2000" dirty="0"/>
              <a:t>12: Stack fault</a:t>
            </a:r>
          </a:p>
          <a:p>
            <a:pPr lvl="1"/>
            <a:r>
              <a:rPr lang="en-US" sz="2000" dirty="0"/>
              <a:t>13: General Protection Exception</a:t>
            </a:r>
          </a:p>
          <a:p>
            <a:pPr lvl="1"/>
            <a:r>
              <a:rPr lang="en-US" sz="2000" dirty="0"/>
              <a:t>14: Page-Fault </a:t>
            </a:r>
            <a:r>
              <a:rPr lang="en-US" sz="2000" dirty="0" smtClean="0"/>
              <a:t>Exception</a:t>
            </a:r>
            <a:endParaRPr lang="en-US" sz="2000" dirty="0"/>
          </a:p>
        </p:txBody>
      </p:sp>
    </p:spTree>
    <p:extLst>
      <p:ext uri="{BB962C8B-B14F-4D97-AF65-F5344CB8AC3E}">
        <p14:creationId xmlns:p14="http://schemas.microsoft.com/office/powerpoint/2010/main" val="3798360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normAutofit lnSpcReduction="10000"/>
          </a:bodyPr>
          <a:lstStyle/>
          <a:p>
            <a:r>
              <a:rPr lang="en-US" dirty="0"/>
              <a:t>Interrupts are similar to system calls, except devices generate them at any </a:t>
            </a:r>
            <a:r>
              <a:rPr lang="en-US" dirty="0" smtClean="0"/>
              <a:t>time</a:t>
            </a:r>
          </a:p>
          <a:p>
            <a:endParaRPr lang="en-US" dirty="0"/>
          </a:p>
          <a:p>
            <a:r>
              <a:rPr lang="en-US" dirty="0" smtClean="0"/>
              <a:t>There </a:t>
            </a:r>
            <a:r>
              <a:rPr lang="en-US" dirty="0"/>
              <a:t>is hardware on the motherboard to signal the CPU when a device needs </a:t>
            </a:r>
            <a:r>
              <a:rPr lang="en-US" dirty="0" smtClean="0"/>
              <a:t>attention </a:t>
            </a:r>
            <a:r>
              <a:rPr lang="en-US" dirty="0"/>
              <a:t>(e.g., the user has typed a character on the keyboard</a:t>
            </a:r>
            <a:r>
              <a:rPr lang="en-US" dirty="0" smtClean="0"/>
              <a:t>)</a:t>
            </a:r>
          </a:p>
          <a:p>
            <a:endParaRPr lang="en-US" dirty="0"/>
          </a:p>
          <a:p>
            <a:r>
              <a:rPr lang="en-US" dirty="0" smtClean="0"/>
              <a:t>We </a:t>
            </a:r>
            <a:r>
              <a:rPr lang="en-US" dirty="0"/>
              <a:t>must program the </a:t>
            </a:r>
            <a:r>
              <a:rPr lang="en-US" dirty="0" smtClean="0"/>
              <a:t>device </a:t>
            </a:r>
            <a:r>
              <a:rPr lang="en-US" dirty="0"/>
              <a:t>to generate an interrupt, and arrange that a CPU receives the </a:t>
            </a:r>
            <a:r>
              <a:rPr lang="en-US" dirty="0" smtClean="0"/>
              <a:t>interrupt</a:t>
            </a:r>
            <a:endParaRPr lang="en-US" dirty="0"/>
          </a:p>
          <a:p>
            <a:endParaRPr lang="en-US" dirty="0"/>
          </a:p>
        </p:txBody>
      </p:sp>
    </p:spTree>
    <p:extLst>
      <p:ext uri="{BB962C8B-B14F-4D97-AF65-F5344CB8AC3E}">
        <p14:creationId xmlns:p14="http://schemas.microsoft.com/office/powerpoint/2010/main" val="2557514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Interrupt Response Sequence</a:t>
            </a:r>
            <a:endParaRPr kumimoji="1" lang="zh-CN" altLang="en-US" dirty="0"/>
          </a:p>
        </p:txBody>
      </p:sp>
      <p:pic>
        <p:nvPicPr>
          <p:cNvPr id="4" name="图片 3"/>
          <p:cNvPicPr>
            <a:picLocks noChangeAspect="1"/>
          </p:cNvPicPr>
          <p:nvPr/>
        </p:nvPicPr>
        <p:blipFill>
          <a:blip r:embed="rId2"/>
          <a:stretch>
            <a:fillRect/>
          </a:stretch>
        </p:blipFill>
        <p:spPr>
          <a:xfrm>
            <a:off x="301144" y="1750660"/>
            <a:ext cx="8502431" cy="4804183"/>
          </a:xfrm>
          <a:prstGeom prst="rect">
            <a:avLst/>
          </a:prstGeom>
        </p:spPr>
      </p:pic>
    </p:spTree>
    <p:extLst>
      <p:ext uri="{BB962C8B-B14F-4D97-AF65-F5344CB8AC3E}">
        <p14:creationId xmlns:p14="http://schemas.microsoft.com/office/powerpoint/2010/main" val="40326397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Boards</a:t>
            </a:r>
            <a:endParaRPr lang="en-US" dirty="0"/>
          </a:p>
        </p:txBody>
      </p:sp>
      <p:sp>
        <p:nvSpPr>
          <p:cNvPr id="3" name="Content Placeholder 2"/>
          <p:cNvSpPr>
            <a:spLocks noGrp="1"/>
          </p:cNvSpPr>
          <p:nvPr>
            <p:ph idx="1"/>
          </p:nvPr>
        </p:nvSpPr>
        <p:spPr/>
        <p:txBody>
          <a:bodyPr>
            <a:normAutofit/>
          </a:bodyPr>
          <a:lstStyle/>
          <a:p>
            <a:r>
              <a:rPr lang="en-US" dirty="0" smtClean="0"/>
              <a:t>PIC (Programmable Interrupt Controller)</a:t>
            </a:r>
          </a:p>
          <a:p>
            <a:pPr lvl="1"/>
            <a:r>
              <a:rPr lang="en-US" dirty="0" err="1" smtClean="0"/>
              <a:t>picirq.c</a:t>
            </a:r>
            <a:endParaRPr lang="en-US" dirty="0" smtClean="0"/>
          </a:p>
          <a:p>
            <a:pPr lvl="1"/>
            <a:r>
              <a:rPr lang="en-US" dirty="0" smtClean="0"/>
              <a:t>8259A chip</a:t>
            </a:r>
          </a:p>
          <a:p>
            <a:pPr lvl="1"/>
            <a:r>
              <a:rPr lang="en-US" dirty="0" smtClean="0"/>
              <a:t>Each PIC handles 8 interrupts, and multiplex them on the interrupt pin of the processor</a:t>
            </a:r>
          </a:p>
          <a:p>
            <a:pPr lvl="1"/>
            <a:r>
              <a:rPr lang="en-US" dirty="0" smtClean="0"/>
              <a:t>PIC can be cascaded</a:t>
            </a:r>
          </a:p>
          <a:p>
            <a:pPr lvl="2"/>
            <a:r>
              <a:rPr lang="en-US" dirty="0" smtClean="0"/>
              <a:t>Master: 0 to 7</a:t>
            </a:r>
          </a:p>
          <a:p>
            <a:pPr lvl="2"/>
            <a:r>
              <a:rPr lang="en-US" dirty="0" smtClean="0"/>
              <a:t>Slave: 8 to 15</a:t>
            </a:r>
          </a:p>
          <a:p>
            <a:pPr lvl="1"/>
            <a:r>
              <a:rPr lang="en-US" dirty="0" smtClean="0"/>
              <a:t>Read </a:t>
            </a:r>
            <a:r>
              <a:rPr lang="en-US" dirty="0" err="1" smtClean="0"/>
              <a:t>timer.c</a:t>
            </a:r>
            <a:r>
              <a:rPr lang="en-US" dirty="0"/>
              <a:t> </a:t>
            </a:r>
            <a:r>
              <a:rPr lang="en-US" dirty="0" smtClean="0"/>
              <a:t>for timer </a:t>
            </a:r>
            <a:r>
              <a:rPr lang="en-US" dirty="0" err="1" smtClean="0"/>
              <a:t>init</a:t>
            </a:r>
            <a:endParaRPr lang="en-US" dirty="0" smtClean="0"/>
          </a:p>
        </p:txBody>
      </p:sp>
    </p:spTree>
    <p:extLst>
      <p:ext uri="{BB962C8B-B14F-4D97-AF65-F5344CB8AC3E}">
        <p14:creationId xmlns:p14="http://schemas.microsoft.com/office/powerpoint/2010/main" val="1195826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8259A </a:t>
            </a:r>
            <a:r>
              <a:rPr kumimoji="1" lang="en-US" altLang="zh-CN" dirty="0" smtClean="0"/>
              <a:t>Programmable</a:t>
            </a:r>
            <a:r>
              <a:rPr kumimoji="1" lang="en-US" altLang="zh-CN" dirty="0"/>
              <a:t/>
            </a:r>
            <a:br>
              <a:rPr kumimoji="1" lang="en-US" altLang="zh-CN" dirty="0"/>
            </a:br>
            <a:r>
              <a:rPr kumimoji="1" lang="en-US" altLang="zh-CN" dirty="0"/>
              <a:t>Interrupt Controller (PIC)</a:t>
            </a:r>
            <a:endParaRPr kumimoji="1" lang="zh-CN" altLang="en-US" dirty="0"/>
          </a:p>
        </p:txBody>
      </p:sp>
      <p:sp>
        <p:nvSpPr>
          <p:cNvPr id="3" name="内容占位符 2"/>
          <p:cNvSpPr>
            <a:spLocks noGrp="1"/>
          </p:cNvSpPr>
          <p:nvPr>
            <p:ph idx="1"/>
          </p:nvPr>
        </p:nvSpPr>
        <p:spPr>
          <a:xfrm>
            <a:off x="457200" y="1600200"/>
            <a:ext cx="4223556" cy="4525963"/>
          </a:xfrm>
        </p:spPr>
        <p:txBody>
          <a:bodyPr>
            <a:normAutofit/>
          </a:bodyPr>
          <a:lstStyle/>
          <a:p>
            <a:r>
              <a:rPr kumimoji="1" lang="en-US" altLang="zh-CN" sz="2400" dirty="0"/>
              <a:t>8259A is a 28-pin integrated circuit which was designed specifically </a:t>
            </a:r>
            <a:r>
              <a:rPr kumimoji="1" lang="en-US" altLang="zh-CN" sz="2400" dirty="0" smtClean="0"/>
              <a:t>for</a:t>
            </a:r>
            <a:r>
              <a:rPr kumimoji="1" lang="zh-CN" altLang="en-US" sz="2400" dirty="0" smtClean="0"/>
              <a:t> </a:t>
            </a:r>
            <a:r>
              <a:rPr kumimoji="1" lang="en-US" altLang="zh-CN" sz="2400" dirty="0" smtClean="0"/>
              <a:t>the </a:t>
            </a:r>
            <a:r>
              <a:rPr kumimoji="1" lang="en-US" altLang="zh-CN" sz="2400" dirty="0"/>
              <a:t>8088/8086 microprocessors</a:t>
            </a:r>
            <a:endParaRPr kumimoji="1" lang="zh-CN" altLang="en-US" sz="2400" dirty="0"/>
          </a:p>
        </p:txBody>
      </p:sp>
      <p:pic>
        <p:nvPicPr>
          <p:cNvPr id="4" name="图片 3"/>
          <p:cNvPicPr>
            <a:picLocks noChangeAspect="1"/>
          </p:cNvPicPr>
          <p:nvPr/>
        </p:nvPicPr>
        <p:blipFill>
          <a:blip r:embed="rId3"/>
          <a:stretch>
            <a:fillRect/>
          </a:stretch>
        </p:blipFill>
        <p:spPr>
          <a:xfrm>
            <a:off x="4680756" y="1600200"/>
            <a:ext cx="4267909" cy="4660476"/>
          </a:xfrm>
          <a:prstGeom prst="rect">
            <a:avLst/>
          </a:prstGeom>
        </p:spPr>
      </p:pic>
    </p:spTree>
    <p:extLst>
      <p:ext uri="{BB962C8B-B14F-4D97-AF65-F5344CB8AC3E}">
        <p14:creationId xmlns:p14="http://schemas.microsoft.com/office/powerpoint/2010/main" val="2258914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ChangeArrowheads="1"/>
          </p:cNvSpPr>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en-US" sz="3900" b="1">
                <a:solidFill>
                  <a:schemeClr val="tx2"/>
                </a:solidFill>
              </a:rPr>
              <a:t>Interrupt Hardware</a:t>
            </a:r>
          </a:p>
        </p:txBody>
      </p:sp>
      <p:sp>
        <p:nvSpPr>
          <p:cNvPr id="229379" name="Rectangle 3"/>
          <p:cNvSpPr>
            <a:spLocks noChangeArrowheads="1"/>
          </p:cNvSpPr>
          <p:nvPr/>
        </p:nvSpPr>
        <p:spPr bwMode="auto">
          <a:xfrm>
            <a:off x="7315200" y="1600200"/>
            <a:ext cx="1143000" cy="2057400"/>
          </a:xfrm>
          <a:prstGeom prst="rect">
            <a:avLst/>
          </a:prstGeom>
          <a:solidFill>
            <a:srgbClr val="CCCC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 x86</a:t>
            </a:r>
          </a:p>
          <a:p>
            <a:pPr algn="ctr"/>
            <a:r>
              <a:rPr lang="en-US" sz="2800"/>
              <a:t>CPU</a:t>
            </a:r>
          </a:p>
        </p:txBody>
      </p:sp>
      <p:sp>
        <p:nvSpPr>
          <p:cNvPr id="229380" name="Rectangle 4"/>
          <p:cNvSpPr>
            <a:spLocks noChangeArrowheads="1"/>
          </p:cNvSpPr>
          <p:nvPr/>
        </p:nvSpPr>
        <p:spPr bwMode="auto">
          <a:xfrm>
            <a:off x="5181600" y="1600200"/>
            <a:ext cx="990600" cy="2057400"/>
          </a:xfrm>
          <a:prstGeom prst="rect">
            <a:avLst/>
          </a:prstGeom>
          <a:solidFill>
            <a:srgbClr val="FF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b="1" dirty="0"/>
              <a:t>Master</a:t>
            </a:r>
          </a:p>
          <a:p>
            <a:pPr algn="ctr"/>
            <a:r>
              <a:rPr lang="en-US" sz="2000" b="1" dirty="0"/>
              <a:t>PIC</a:t>
            </a:r>
          </a:p>
          <a:p>
            <a:pPr algn="ctr"/>
            <a:r>
              <a:rPr lang="en-US" sz="2000" b="1" dirty="0"/>
              <a:t>(8259)</a:t>
            </a:r>
          </a:p>
        </p:txBody>
      </p:sp>
      <p:sp>
        <p:nvSpPr>
          <p:cNvPr id="229381" name="Rectangle 5"/>
          <p:cNvSpPr>
            <a:spLocks noChangeArrowheads="1"/>
          </p:cNvSpPr>
          <p:nvPr/>
        </p:nvSpPr>
        <p:spPr bwMode="auto">
          <a:xfrm>
            <a:off x="3048000" y="1600200"/>
            <a:ext cx="990600" cy="2057400"/>
          </a:xfrm>
          <a:prstGeom prst="rect">
            <a:avLst/>
          </a:prstGeom>
          <a:solidFill>
            <a:srgbClr val="FF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b="1" dirty="0"/>
              <a:t>Slave</a:t>
            </a:r>
          </a:p>
          <a:p>
            <a:pPr algn="ctr"/>
            <a:r>
              <a:rPr lang="en-US" sz="2000" b="1" dirty="0"/>
              <a:t>PIC</a:t>
            </a:r>
          </a:p>
          <a:p>
            <a:pPr algn="ctr"/>
            <a:r>
              <a:rPr lang="en-US" sz="2000" b="1" dirty="0"/>
              <a:t>(8259)</a:t>
            </a:r>
          </a:p>
        </p:txBody>
      </p:sp>
      <p:sp>
        <p:nvSpPr>
          <p:cNvPr id="229382" name="Line 6"/>
          <p:cNvSpPr>
            <a:spLocks noChangeShapeType="1"/>
          </p:cNvSpPr>
          <p:nvPr/>
        </p:nvSpPr>
        <p:spPr bwMode="auto">
          <a:xfrm>
            <a:off x="2133600" y="1828800"/>
            <a:ext cx="9144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3" name="Line 7"/>
          <p:cNvSpPr>
            <a:spLocks noChangeShapeType="1"/>
          </p:cNvSpPr>
          <p:nvPr/>
        </p:nvSpPr>
        <p:spPr bwMode="auto">
          <a:xfrm>
            <a:off x="2133600" y="2057400"/>
            <a:ext cx="9144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4" name="Line 8"/>
          <p:cNvSpPr>
            <a:spLocks noChangeShapeType="1"/>
          </p:cNvSpPr>
          <p:nvPr/>
        </p:nvSpPr>
        <p:spPr bwMode="auto">
          <a:xfrm>
            <a:off x="1905000" y="2286000"/>
            <a:ext cx="1143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5" name="Line 9"/>
          <p:cNvSpPr>
            <a:spLocks noChangeShapeType="1"/>
          </p:cNvSpPr>
          <p:nvPr/>
        </p:nvSpPr>
        <p:spPr bwMode="auto">
          <a:xfrm>
            <a:off x="2133600" y="2514600"/>
            <a:ext cx="9144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6" name="Line 10"/>
          <p:cNvSpPr>
            <a:spLocks noChangeShapeType="1"/>
          </p:cNvSpPr>
          <p:nvPr/>
        </p:nvSpPr>
        <p:spPr bwMode="auto">
          <a:xfrm>
            <a:off x="2133600" y="2743200"/>
            <a:ext cx="9144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7" name="Line 11"/>
          <p:cNvSpPr>
            <a:spLocks noChangeShapeType="1"/>
          </p:cNvSpPr>
          <p:nvPr/>
        </p:nvSpPr>
        <p:spPr bwMode="auto">
          <a:xfrm>
            <a:off x="1905000" y="2971800"/>
            <a:ext cx="1143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8" name="Line 12"/>
          <p:cNvSpPr>
            <a:spLocks noChangeShapeType="1"/>
          </p:cNvSpPr>
          <p:nvPr/>
        </p:nvSpPr>
        <p:spPr bwMode="auto">
          <a:xfrm>
            <a:off x="2133600" y="3200400"/>
            <a:ext cx="9144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9" name="Line 13"/>
          <p:cNvSpPr>
            <a:spLocks noChangeShapeType="1"/>
          </p:cNvSpPr>
          <p:nvPr/>
        </p:nvSpPr>
        <p:spPr bwMode="auto">
          <a:xfrm>
            <a:off x="1905000" y="3429000"/>
            <a:ext cx="1143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90" name="Line 14"/>
          <p:cNvSpPr>
            <a:spLocks noChangeShapeType="1"/>
          </p:cNvSpPr>
          <p:nvPr/>
        </p:nvSpPr>
        <p:spPr bwMode="auto">
          <a:xfrm>
            <a:off x="4495800" y="1828800"/>
            <a:ext cx="685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91" name="Line 15"/>
          <p:cNvSpPr>
            <a:spLocks noChangeShapeType="1"/>
          </p:cNvSpPr>
          <p:nvPr/>
        </p:nvSpPr>
        <p:spPr bwMode="auto">
          <a:xfrm>
            <a:off x="4495800" y="2057400"/>
            <a:ext cx="685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92" name="Line 16"/>
          <p:cNvSpPr>
            <a:spLocks noChangeShapeType="1"/>
          </p:cNvSpPr>
          <p:nvPr/>
        </p:nvSpPr>
        <p:spPr bwMode="auto">
          <a:xfrm>
            <a:off x="4495800" y="2286000"/>
            <a:ext cx="685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93" name="Line 17"/>
          <p:cNvSpPr>
            <a:spLocks noChangeShapeType="1"/>
          </p:cNvSpPr>
          <p:nvPr/>
        </p:nvSpPr>
        <p:spPr bwMode="auto">
          <a:xfrm>
            <a:off x="4495800" y="2514600"/>
            <a:ext cx="685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94" name="Line 18"/>
          <p:cNvSpPr>
            <a:spLocks noChangeShapeType="1"/>
          </p:cNvSpPr>
          <p:nvPr/>
        </p:nvSpPr>
        <p:spPr bwMode="auto">
          <a:xfrm>
            <a:off x="4495800" y="2743200"/>
            <a:ext cx="685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95" name="Line 19"/>
          <p:cNvSpPr>
            <a:spLocks noChangeShapeType="1"/>
          </p:cNvSpPr>
          <p:nvPr/>
        </p:nvSpPr>
        <p:spPr bwMode="auto">
          <a:xfrm>
            <a:off x="4038600" y="2971800"/>
            <a:ext cx="1143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96" name="Line 20"/>
          <p:cNvSpPr>
            <a:spLocks noChangeShapeType="1"/>
          </p:cNvSpPr>
          <p:nvPr/>
        </p:nvSpPr>
        <p:spPr bwMode="auto">
          <a:xfrm>
            <a:off x="4495800" y="3200400"/>
            <a:ext cx="685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97" name="Line 21"/>
          <p:cNvSpPr>
            <a:spLocks noChangeShapeType="1"/>
          </p:cNvSpPr>
          <p:nvPr/>
        </p:nvSpPr>
        <p:spPr bwMode="auto">
          <a:xfrm>
            <a:off x="4876800" y="34290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98" name="Line 22"/>
          <p:cNvSpPr>
            <a:spLocks noChangeShapeType="1"/>
          </p:cNvSpPr>
          <p:nvPr/>
        </p:nvSpPr>
        <p:spPr bwMode="auto">
          <a:xfrm>
            <a:off x="6172200" y="2971800"/>
            <a:ext cx="1143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99" name="Text Box 23"/>
          <p:cNvSpPr txBox="1">
            <a:spLocks noChangeArrowheads="1"/>
          </p:cNvSpPr>
          <p:nvPr/>
        </p:nvSpPr>
        <p:spPr bwMode="auto">
          <a:xfrm>
            <a:off x="6400800" y="2605088"/>
            <a:ext cx="717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INTR</a:t>
            </a:r>
          </a:p>
        </p:txBody>
      </p:sp>
      <p:sp>
        <p:nvSpPr>
          <p:cNvPr id="229400" name="Rectangle 24"/>
          <p:cNvSpPr>
            <a:spLocks noChangeArrowheads="1"/>
          </p:cNvSpPr>
          <p:nvPr/>
        </p:nvSpPr>
        <p:spPr bwMode="auto">
          <a:xfrm>
            <a:off x="4800600" y="3810000"/>
            <a:ext cx="3505200" cy="381000"/>
          </a:xfrm>
          <a:prstGeom prst="rect">
            <a:avLst/>
          </a:prstGeom>
          <a:solidFill>
            <a:srgbClr val="99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Programmable Interval-Timer</a:t>
            </a:r>
          </a:p>
        </p:txBody>
      </p:sp>
      <p:sp>
        <p:nvSpPr>
          <p:cNvPr id="229401" name="Line 25"/>
          <p:cNvSpPr>
            <a:spLocks noChangeShapeType="1"/>
          </p:cNvSpPr>
          <p:nvPr/>
        </p:nvSpPr>
        <p:spPr bwMode="auto">
          <a:xfrm>
            <a:off x="4876800" y="3429000"/>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402" name="Rectangle 26"/>
          <p:cNvSpPr>
            <a:spLocks noChangeArrowheads="1"/>
          </p:cNvSpPr>
          <p:nvPr/>
        </p:nvSpPr>
        <p:spPr bwMode="auto">
          <a:xfrm>
            <a:off x="1752600" y="3810000"/>
            <a:ext cx="2286000" cy="381000"/>
          </a:xfrm>
          <a:prstGeom prst="rect">
            <a:avLst/>
          </a:prstGeom>
          <a:solidFill>
            <a:srgbClr val="99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Keyboard Controller</a:t>
            </a:r>
          </a:p>
        </p:txBody>
      </p:sp>
      <p:sp>
        <p:nvSpPr>
          <p:cNvPr id="229403" name="Line 27"/>
          <p:cNvSpPr>
            <a:spLocks noChangeShapeType="1"/>
          </p:cNvSpPr>
          <p:nvPr/>
        </p:nvSpPr>
        <p:spPr bwMode="auto">
          <a:xfrm>
            <a:off x="4495800" y="3200400"/>
            <a:ext cx="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404" name="Rectangle 28"/>
          <p:cNvSpPr>
            <a:spLocks noChangeArrowheads="1"/>
          </p:cNvSpPr>
          <p:nvPr/>
        </p:nvSpPr>
        <p:spPr bwMode="auto">
          <a:xfrm>
            <a:off x="381000" y="3276600"/>
            <a:ext cx="1905000" cy="381000"/>
          </a:xfrm>
          <a:prstGeom prst="rect">
            <a:avLst/>
          </a:prstGeom>
          <a:solidFill>
            <a:srgbClr val="99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Real-Time Clock</a:t>
            </a:r>
          </a:p>
        </p:txBody>
      </p:sp>
      <p:sp>
        <p:nvSpPr>
          <p:cNvPr id="229406" name="Text Box 30"/>
          <p:cNvSpPr txBox="1">
            <a:spLocks noChangeArrowheads="1"/>
          </p:cNvSpPr>
          <p:nvPr/>
        </p:nvSpPr>
        <p:spPr bwMode="auto">
          <a:xfrm>
            <a:off x="365125" y="1219200"/>
            <a:ext cx="1920875"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600" i="1">
                <a:solidFill>
                  <a:srgbClr val="CC3300"/>
                </a:solidFill>
              </a:rPr>
              <a:t>Legacy PC Design </a:t>
            </a:r>
          </a:p>
          <a:p>
            <a:pPr algn="ctr"/>
            <a:r>
              <a:rPr lang="en-US" sz="1600" i="1">
                <a:solidFill>
                  <a:srgbClr val="CC3300"/>
                </a:solidFill>
              </a:rPr>
              <a:t>(for single-proc </a:t>
            </a:r>
          </a:p>
          <a:p>
            <a:pPr algn="ctr"/>
            <a:r>
              <a:rPr lang="en-US" sz="1600" i="1">
                <a:solidFill>
                  <a:srgbClr val="CC3300"/>
                </a:solidFill>
              </a:rPr>
              <a:t>systems)</a:t>
            </a:r>
            <a:endParaRPr lang="en-US" sz="1600"/>
          </a:p>
        </p:txBody>
      </p:sp>
      <p:sp>
        <p:nvSpPr>
          <p:cNvPr id="229407" name="Rectangle 31"/>
          <p:cNvSpPr>
            <a:spLocks noChangeArrowheads="1"/>
          </p:cNvSpPr>
          <p:nvPr/>
        </p:nvSpPr>
        <p:spPr bwMode="auto">
          <a:xfrm>
            <a:off x="457200" y="2743200"/>
            <a:ext cx="1447800" cy="381000"/>
          </a:xfrm>
          <a:prstGeom prst="rect">
            <a:avLst/>
          </a:prstGeom>
          <a:solidFill>
            <a:srgbClr val="99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SCSI Disk</a:t>
            </a:r>
          </a:p>
        </p:txBody>
      </p:sp>
      <p:sp>
        <p:nvSpPr>
          <p:cNvPr id="229408" name="Rectangle 32"/>
          <p:cNvSpPr>
            <a:spLocks noChangeArrowheads="1"/>
          </p:cNvSpPr>
          <p:nvPr/>
        </p:nvSpPr>
        <p:spPr bwMode="auto">
          <a:xfrm>
            <a:off x="457200" y="2057400"/>
            <a:ext cx="1447800" cy="381000"/>
          </a:xfrm>
          <a:prstGeom prst="rect">
            <a:avLst/>
          </a:prstGeom>
          <a:solidFill>
            <a:srgbClr val="99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Ethernet</a:t>
            </a:r>
          </a:p>
        </p:txBody>
      </p:sp>
      <p:sp>
        <p:nvSpPr>
          <p:cNvPr id="229409" name="Rectangle 33"/>
          <p:cNvSpPr>
            <a:spLocks noChangeArrowheads="1"/>
          </p:cNvSpPr>
          <p:nvPr/>
        </p:nvSpPr>
        <p:spPr bwMode="auto">
          <a:xfrm>
            <a:off x="685800" y="4386263"/>
            <a:ext cx="7848600" cy="2471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2"/>
              </a:buClr>
              <a:buSzPct val="70000"/>
              <a:buFont typeface="Wingdings" charset="0"/>
              <a:buChar char="l"/>
            </a:pPr>
            <a:r>
              <a:rPr lang="en-US" sz="2400"/>
              <a:t>I/O devices have (unique or shared) </a:t>
            </a:r>
            <a:r>
              <a:rPr lang="en-US" sz="2400" i="1"/>
              <a:t>Interrupt Request Lines </a:t>
            </a:r>
            <a:r>
              <a:rPr lang="en-US" sz="2400"/>
              <a:t>(IRQs)</a:t>
            </a:r>
          </a:p>
          <a:p>
            <a:pPr marL="342900" indent="-342900">
              <a:spcBef>
                <a:spcPct val="20000"/>
              </a:spcBef>
              <a:buClr>
                <a:schemeClr val="tx2"/>
              </a:buClr>
              <a:buSzPct val="70000"/>
              <a:buFont typeface="Wingdings" charset="0"/>
              <a:buChar char="l"/>
            </a:pPr>
            <a:r>
              <a:rPr lang="en-US" sz="2400"/>
              <a:t>IRQs are mapped by special hardware to </a:t>
            </a:r>
            <a:r>
              <a:rPr lang="en-US" sz="2400" i="1"/>
              <a:t>interrupt vectors</a:t>
            </a:r>
            <a:r>
              <a:rPr lang="en-US" sz="2400"/>
              <a:t>, and passed to the CPU</a:t>
            </a:r>
          </a:p>
          <a:p>
            <a:pPr marL="342900" indent="-342900">
              <a:spcBef>
                <a:spcPct val="20000"/>
              </a:spcBef>
              <a:buClr>
                <a:schemeClr val="tx2"/>
              </a:buClr>
              <a:buSzPct val="70000"/>
              <a:buFont typeface="Wingdings" charset="0"/>
              <a:buChar char="l"/>
            </a:pPr>
            <a:r>
              <a:rPr lang="en-US" sz="2400"/>
              <a:t>This hardware is called a </a:t>
            </a:r>
            <a:r>
              <a:rPr lang="en-US" sz="2400" i="1"/>
              <a:t>Programmable Interrupt Controller</a:t>
            </a:r>
            <a:r>
              <a:rPr lang="en-US" sz="2400"/>
              <a:t> (PIC)</a:t>
            </a:r>
          </a:p>
        </p:txBody>
      </p:sp>
      <p:sp>
        <p:nvSpPr>
          <p:cNvPr id="229410" name="Line 34"/>
          <p:cNvSpPr>
            <a:spLocks noChangeShapeType="1"/>
          </p:cNvSpPr>
          <p:nvPr/>
        </p:nvSpPr>
        <p:spPr bwMode="auto">
          <a:xfrm flipH="1">
            <a:off x="4038600" y="4038600"/>
            <a:ext cx="457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411" name="Text Box 35"/>
          <p:cNvSpPr txBox="1">
            <a:spLocks noChangeArrowheads="1"/>
          </p:cNvSpPr>
          <p:nvPr/>
        </p:nvSpPr>
        <p:spPr bwMode="auto">
          <a:xfrm>
            <a:off x="4343400" y="1462088"/>
            <a:ext cx="7048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IRQs</a:t>
            </a:r>
          </a:p>
        </p:txBody>
      </p:sp>
      <p:pic>
        <p:nvPicPr>
          <p:cNvPr id="2" name="Picture 1"/>
          <p:cNvPicPr>
            <a:picLocks noChangeAspect="1"/>
          </p:cNvPicPr>
          <p:nvPr/>
        </p:nvPicPr>
        <p:blipFill>
          <a:blip r:embed="rId2"/>
          <a:stretch>
            <a:fillRect/>
          </a:stretch>
        </p:blipFill>
        <p:spPr>
          <a:xfrm>
            <a:off x="6320839" y="183798"/>
            <a:ext cx="2137361" cy="1233840"/>
          </a:xfrm>
          <a:prstGeom prst="rect">
            <a:avLst/>
          </a:prstGeom>
        </p:spPr>
      </p:pic>
    </p:spTree>
    <p:extLst>
      <p:ext uri="{BB962C8B-B14F-4D97-AF65-F5344CB8AC3E}">
        <p14:creationId xmlns:p14="http://schemas.microsoft.com/office/powerpoint/2010/main" val="2912383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APIC, IO-APIC, LAPIC</a:t>
            </a:r>
          </a:p>
        </p:txBody>
      </p:sp>
      <p:sp>
        <p:nvSpPr>
          <p:cNvPr id="199683" name="Rectangle 3"/>
          <p:cNvSpPr>
            <a:spLocks noGrp="1" noChangeArrowheads="1"/>
          </p:cNvSpPr>
          <p:nvPr>
            <p:ph type="body" idx="1"/>
          </p:nvPr>
        </p:nvSpPr>
        <p:spPr>
          <a:xfrm>
            <a:off x="685800" y="1360636"/>
            <a:ext cx="8229600" cy="5715000"/>
          </a:xfrm>
        </p:spPr>
        <p:txBody>
          <a:bodyPr>
            <a:normAutofit fontScale="92500" lnSpcReduction="10000"/>
          </a:bodyPr>
          <a:lstStyle/>
          <a:p>
            <a:pPr>
              <a:lnSpc>
                <a:spcPct val="120000"/>
              </a:lnSpc>
            </a:pPr>
            <a:r>
              <a:rPr lang="en-US" sz="2600" dirty="0"/>
              <a:t>Advanced PIC (APIC) for SMP systems</a:t>
            </a:r>
          </a:p>
          <a:p>
            <a:pPr lvl="1">
              <a:lnSpc>
                <a:spcPct val="120000"/>
              </a:lnSpc>
            </a:pPr>
            <a:r>
              <a:rPr lang="en-US" sz="2200" dirty="0"/>
              <a:t>Used in all modern systems</a:t>
            </a:r>
          </a:p>
          <a:p>
            <a:pPr lvl="1">
              <a:lnSpc>
                <a:spcPct val="120000"/>
              </a:lnSpc>
            </a:pPr>
            <a:r>
              <a:rPr lang="en-US" sz="2200" dirty="0"/>
              <a:t>Interrupts </a:t>
            </a:r>
            <a:r>
              <a:rPr lang="ja-JP" altLang="en-US" sz="2200" dirty="0">
                <a:latin typeface="Arial"/>
              </a:rPr>
              <a:t>“</a:t>
            </a:r>
            <a:r>
              <a:rPr lang="en-US" sz="2200" dirty="0"/>
              <a:t>routed</a:t>
            </a:r>
            <a:r>
              <a:rPr lang="ja-JP" altLang="en-US" sz="2200" dirty="0">
                <a:latin typeface="Arial"/>
              </a:rPr>
              <a:t>”</a:t>
            </a:r>
            <a:r>
              <a:rPr lang="en-US" sz="2200" dirty="0"/>
              <a:t> to CPU over system bus</a:t>
            </a:r>
          </a:p>
          <a:p>
            <a:pPr lvl="1">
              <a:lnSpc>
                <a:spcPct val="120000"/>
              </a:lnSpc>
            </a:pPr>
            <a:r>
              <a:rPr lang="en-US" sz="2200" dirty="0"/>
              <a:t>IPI: inter-processor interrupt</a:t>
            </a:r>
          </a:p>
          <a:p>
            <a:pPr>
              <a:lnSpc>
                <a:spcPct val="120000"/>
              </a:lnSpc>
            </a:pPr>
            <a:r>
              <a:rPr lang="en-US" sz="2600" dirty="0"/>
              <a:t>Local APIC (LAPIC) versus </a:t>
            </a:r>
            <a:r>
              <a:rPr lang="ja-JP" altLang="en-US" sz="2600" dirty="0">
                <a:latin typeface="Arial"/>
              </a:rPr>
              <a:t>“</a:t>
            </a:r>
            <a:r>
              <a:rPr lang="en-US" sz="2600" dirty="0"/>
              <a:t>frontend</a:t>
            </a:r>
            <a:r>
              <a:rPr lang="ja-JP" altLang="en-US" sz="2600" dirty="0">
                <a:latin typeface="Arial"/>
              </a:rPr>
              <a:t>”</a:t>
            </a:r>
            <a:r>
              <a:rPr lang="en-US" sz="2600" dirty="0"/>
              <a:t> IO-APIC</a:t>
            </a:r>
          </a:p>
          <a:p>
            <a:pPr lvl="1">
              <a:lnSpc>
                <a:spcPct val="120000"/>
              </a:lnSpc>
            </a:pPr>
            <a:r>
              <a:rPr lang="en-US" sz="2200" dirty="0"/>
              <a:t>Devices connect to front-end IO-APIC</a:t>
            </a:r>
          </a:p>
          <a:p>
            <a:pPr lvl="1">
              <a:lnSpc>
                <a:spcPct val="120000"/>
              </a:lnSpc>
            </a:pPr>
            <a:r>
              <a:rPr lang="en-US" sz="2200" dirty="0"/>
              <a:t>IO-APIC communicates (over bus) with Local APIC</a:t>
            </a:r>
          </a:p>
          <a:p>
            <a:pPr>
              <a:lnSpc>
                <a:spcPct val="120000"/>
              </a:lnSpc>
            </a:pPr>
            <a:r>
              <a:rPr lang="en-US" sz="2600" dirty="0"/>
              <a:t>Interrupt routing</a:t>
            </a:r>
          </a:p>
          <a:p>
            <a:pPr lvl="1">
              <a:lnSpc>
                <a:spcPct val="120000"/>
              </a:lnSpc>
            </a:pPr>
            <a:r>
              <a:rPr lang="en-US" sz="2200" dirty="0"/>
              <a:t>Allows broadcast or selective routing of interrupts</a:t>
            </a:r>
          </a:p>
          <a:p>
            <a:pPr lvl="1">
              <a:lnSpc>
                <a:spcPct val="120000"/>
              </a:lnSpc>
            </a:pPr>
            <a:r>
              <a:rPr lang="en-US" sz="2200" dirty="0"/>
              <a:t>Ability to distribute interrupt handling load</a:t>
            </a:r>
          </a:p>
          <a:p>
            <a:pPr lvl="1">
              <a:lnSpc>
                <a:spcPct val="120000"/>
              </a:lnSpc>
            </a:pPr>
            <a:r>
              <a:rPr lang="en-US" sz="2200" dirty="0"/>
              <a:t>Routes to lowest priority process </a:t>
            </a:r>
          </a:p>
          <a:p>
            <a:pPr lvl="2">
              <a:lnSpc>
                <a:spcPct val="120000"/>
              </a:lnSpc>
            </a:pPr>
            <a:r>
              <a:rPr lang="en-US" sz="2100" dirty="0"/>
              <a:t>Special register: Task Priority Register (TPR</a:t>
            </a:r>
            <a:r>
              <a:rPr lang="en-US" sz="2100" dirty="0" smtClean="0"/>
              <a:t>)</a:t>
            </a:r>
            <a:r>
              <a:rPr lang="en-US" altLang="zh-CN" sz="2100" dirty="0" smtClean="0"/>
              <a:t>,</a:t>
            </a:r>
            <a:r>
              <a:rPr lang="zh-CN" altLang="en-US" sz="2100" dirty="0"/>
              <a:t> </a:t>
            </a:r>
            <a:r>
              <a:rPr lang="en-US" altLang="zh-CN" sz="2100" dirty="0" smtClean="0"/>
              <a:t>i.e.,</a:t>
            </a:r>
            <a:r>
              <a:rPr lang="zh-CN" altLang="en-US" sz="2100" dirty="0" smtClean="0"/>
              <a:t> </a:t>
            </a:r>
            <a:r>
              <a:rPr lang="en-US" altLang="zh-CN" sz="2100" dirty="0" smtClean="0"/>
              <a:t>locking</a:t>
            </a:r>
            <a:endParaRPr lang="en-US" sz="2100" dirty="0"/>
          </a:p>
          <a:p>
            <a:pPr lvl="1">
              <a:lnSpc>
                <a:spcPct val="120000"/>
              </a:lnSpc>
            </a:pPr>
            <a:r>
              <a:rPr lang="en-US" sz="2200" dirty="0"/>
              <a:t>Arbitrates (round-robin) if equal priority</a:t>
            </a:r>
          </a:p>
        </p:txBody>
      </p:sp>
    </p:spTree>
    <p:extLst>
      <p:ext uri="{BB962C8B-B14F-4D97-AF65-F5344CB8AC3E}">
        <p14:creationId xmlns:p14="http://schemas.microsoft.com/office/powerpoint/2010/main" val="36298495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Concepts</a:t>
            </a:r>
            <a:endParaRPr lang="en-US" dirty="0"/>
          </a:p>
        </p:txBody>
      </p:sp>
      <p:sp>
        <p:nvSpPr>
          <p:cNvPr id="5" name="Content Placeholder 4"/>
          <p:cNvSpPr>
            <a:spLocks noGrp="1"/>
          </p:cNvSpPr>
          <p:nvPr>
            <p:ph idx="1"/>
          </p:nvPr>
        </p:nvSpPr>
        <p:spPr/>
        <p:txBody>
          <a:bodyPr/>
          <a:lstStyle/>
          <a:p>
            <a:r>
              <a:rPr lang="en-US" dirty="0" smtClean="0"/>
              <a:t>Exception</a:t>
            </a:r>
            <a:endParaRPr lang="en-US" dirty="0" smtClean="0"/>
          </a:p>
          <a:p>
            <a:pPr lvl="1"/>
            <a:r>
              <a:rPr lang="en-US" dirty="0" smtClean="0"/>
              <a:t>refers </a:t>
            </a:r>
            <a:r>
              <a:rPr lang="en-US" dirty="0"/>
              <a:t>to an illegal program </a:t>
            </a:r>
            <a:r>
              <a:rPr lang="en-US" dirty="0" smtClean="0"/>
              <a:t>action</a:t>
            </a:r>
          </a:p>
          <a:p>
            <a:r>
              <a:rPr lang="en-US" altLang="zh-CN" dirty="0" smtClean="0"/>
              <a:t>I</a:t>
            </a:r>
            <a:r>
              <a:rPr lang="en-US" dirty="0" smtClean="0"/>
              <a:t>nterrupt</a:t>
            </a:r>
          </a:p>
          <a:p>
            <a:pPr lvl="1"/>
            <a:r>
              <a:rPr lang="en-US" dirty="0"/>
              <a:t>refers to a signal generated by a hardware </a:t>
            </a:r>
            <a:r>
              <a:rPr lang="en-US" dirty="0" smtClean="0"/>
              <a:t>device</a:t>
            </a:r>
          </a:p>
          <a:p>
            <a:r>
              <a:rPr lang="en-US" altLang="zh-CN" dirty="0"/>
              <a:t>System call</a:t>
            </a:r>
          </a:p>
          <a:p>
            <a:pPr lvl="1"/>
            <a:r>
              <a:rPr lang="en-US" altLang="zh-CN" dirty="0"/>
              <a:t>a user program can ask for an operating system service</a:t>
            </a:r>
          </a:p>
          <a:p>
            <a:pPr lvl="1"/>
            <a:endParaRPr lang="en-US" dirty="0"/>
          </a:p>
        </p:txBody>
      </p:sp>
    </p:spTree>
    <p:extLst>
      <p:ext uri="{BB962C8B-B14F-4D97-AF65-F5344CB8AC3E}">
        <p14:creationId xmlns:p14="http://schemas.microsoft.com/office/powerpoint/2010/main" val="22722051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1752600" y="1905000"/>
            <a:ext cx="2819400" cy="2057400"/>
          </a:xfrm>
          <a:prstGeom prst="rect">
            <a:avLst/>
          </a:prstGeom>
          <a:solidFill>
            <a:srgbClr val="6FBDC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Multi-CORE CPU</a:t>
            </a:r>
          </a:p>
          <a:p>
            <a:pPr algn="ctr"/>
            <a:endParaRPr lang="en-US"/>
          </a:p>
          <a:p>
            <a:pPr algn="ctr"/>
            <a:endParaRPr lang="en-US"/>
          </a:p>
          <a:p>
            <a:pPr algn="ctr"/>
            <a:endParaRPr lang="en-US"/>
          </a:p>
          <a:p>
            <a:pPr algn="ctr"/>
            <a:endParaRPr lang="en-US"/>
          </a:p>
          <a:p>
            <a:pPr algn="ctr"/>
            <a:endParaRPr lang="en-US"/>
          </a:p>
          <a:p>
            <a:pPr algn="ctr"/>
            <a:endParaRPr lang="en-US"/>
          </a:p>
        </p:txBody>
      </p:sp>
      <p:sp>
        <p:nvSpPr>
          <p:cNvPr id="188419" name="Rectangle 3"/>
          <p:cNvSpPr>
            <a:spLocks noGrp="1" noChangeArrowheads="1"/>
          </p:cNvSpPr>
          <p:nvPr>
            <p:ph type="title"/>
          </p:nvPr>
        </p:nvSpPr>
        <p:spPr/>
        <p:txBody>
          <a:bodyPr/>
          <a:lstStyle/>
          <a:p>
            <a:r>
              <a:rPr lang="en-US" dirty="0"/>
              <a:t>Multiple </a:t>
            </a:r>
            <a:r>
              <a:rPr lang="en-US" dirty="0" smtClean="0"/>
              <a:t>Processors </a:t>
            </a:r>
            <a:endParaRPr lang="en-US" dirty="0"/>
          </a:p>
        </p:txBody>
      </p:sp>
      <p:sp>
        <p:nvSpPr>
          <p:cNvPr id="188420" name="Rectangle 4"/>
          <p:cNvSpPr>
            <a:spLocks noChangeArrowheads="1"/>
          </p:cNvSpPr>
          <p:nvPr/>
        </p:nvSpPr>
        <p:spPr bwMode="auto">
          <a:xfrm>
            <a:off x="1981200" y="23622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CPU</a:t>
            </a:r>
          </a:p>
          <a:p>
            <a:pPr algn="ctr"/>
            <a:r>
              <a:rPr lang="en-US"/>
              <a:t>0</a:t>
            </a:r>
          </a:p>
        </p:txBody>
      </p:sp>
      <p:sp>
        <p:nvSpPr>
          <p:cNvPr id="188421" name="Rectangle 5"/>
          <p:cNvSpPr>
            <a:spLocks noChangeArrowheads="1"/>
          </p:cNvSpPr>
          <p:nvPr/>
        </p:nvSpPr>
        <p:spPr bwMode="auto">
          <a:xfrm>
            <a:off x="3429000" y="23622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CPU</a:t>
            </a:r>
          </a:p>
          <a:p>
            <a:pPr algn="ctr"/>
            <a:r>
              <a:rPr lang="en-US"/>
              <a:t>1</a:t>
            </a:r>
          </a:p>
        </p:txBody>
      </p:sp>
      <p:sp>
        <p:nvSpPr>
          <p:cNvPr id="188422" name="Rectangle 6"/>
          <p:cNvSpPr>
            <a:spLocks noChangeArrowheads="1"/>
          </p:cNvSpPr>
          <p:nvPr/>
        </p:nvSpPr>
        <p:spPr bwMode="auto">
          <a:xfrm>
            <a:off x="6629400" y="2438400"/>
            <a:ext cx="914400" cy="1295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I/O</a:t>
            </a:r>
          </a:p>
          <a:p>
            <a:pPr algn="ctr"/>
            <a:r>
              <a:rPr lang="en-US"/>
              <a:t>APIC</a:t>
            </a:r>
          </a:p>
        </p:txBody>
      </p:sp>
      <p:sp>
        <p:nvSpPr>
          <p:cNvPr id="188423" name="Rectangle 7"/>
          <p:cNvSpPr>
            <a:spLocks noChangeArrowheads="1"/>
          </p:cNvSpPr>
          <p:nvPr/>
        </p:nvSpPr>
        <p:spPr bwMode="auto">
          <a:xfrm>
            <a:off x="1981200" y="3276600"/>
            <a:ext cx="9144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LOCAL</a:t>
            </a:r>
          </a:p>
          <a:p>
            <a:pPr algn="ctr"/>
            <a:r>
              <a:rPr lang="en-US" sz="1600"/>
              <a:t>APIC</a:t>
            </a:r>
          </a:p>
        </p:txBody>
      </p:sp>
      <p:sp>
        <p:nvSpPr>
          <p:cNvPr id="188424" name="Rectangle 8"/>
          <p:cNvSpPr>
            <a:spLocks noChangeArrowheads="1"/>
          </p:cNvSpPr>
          <p:nvPr/>
        </p:nvSpPr>
        <p:spPr bwMode="auto">
          <a:xfrm>
            <a:off x="3429000" y="3276600"/>
            <a:ext cx="9144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LOCAL</a:t>
            </a:r>
          </a:p>
          <a:p>
            <a:pPr algn="ctr"/>
            <a:r>
              <a:rPr lang="en-US" sz="1600"/>
              <a:t>APIC</a:t>
            </a:r>
          </a:p>
        </p:txBody>
      </p:sp>
      <p:sp>
        <p:nvSpPr>
          <p:cNvPr id="188425" name="Line 9"/>
          <p:cNvSpPr>
            <a:spLocks noChangeShapeType="1"/>
          </p:cNvSpPr>
          <p:nvPr/>
        </p:nvSpPr>
        <p:spPr bwMode="auto">
          <a:xfrm>
            <a:off x="1219200" y="4572000"/>
            <a:ext cx="6934200" cy="0"/>
          </a:xfrm>
          <a:prstGeom prst="line">
            <a:avLst/>
          </a:prstGeom>
          <a:noFill/>
          <a:ln w="7620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8426" name="Line 10"/>
          <p:cNvSpPr>
            <a:spLocks noChangeShapeType="1"/>
          </p:cNvSpPr>
          <p:nvPr/>
        </p:nvSpPr>
        <p:spPr bwMode="auto">
          <a:xfrm>
            <a:off x="2362200" y="3733800"/>
            <a:ext cx="0" cy="83820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8427" name="Line 11"/>
          <p:cNvSpPr>
            <a:spLocks noChangeShapeType="1"/>
          </p:cNvSpPr>
          <p:nvPr/>
        </p:nvSpPr>
        <p:spPr bwMode="auto">
          <a:xfrm>
            <a:off x="3886200" y="3733800"/>
            <a:ext cx="0" cy="83820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8428" name="Line 12"/>
          <p:cNvSpPr>
            <a:spLocks noChangeShapeType="1"/>
          </p:cNvSpPr>
          <p:nvPr/>
        </p:nvSpPr>
        <p:spPr bwMode="auto">
          <a:xfrm>
            <a:off x="7086600" y="3733800"/>
            <a:ext cx="0" cy="83820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8429" name="Text Box 13"/>
          <p:cNvSpPr txBox="1">
            <a:spLocks noChangeArrowheads="1"/>
          </p:cNvSpPr>
          <p:nvPr/>
        </p:nvSpPr>
        <p:spPr bwMode="auto">
          <a:xfrm>
            <a:off x="1447800" y="4876800"/>
            <a:ext cx="6242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  Advanced Programmable Interrupt Controller is needed to</a:t>
            </a:r>
          </a:p>
          <a:p>
            <a:r>
              <a:rPr lang="en-US"/>
              <a:t>  perform </a:t>
            </a:r>
            <a:r>
              <a:rPr lang="ja-JP" altLang="en-US">
                <a:latin typeface="Arial"/>
              </a:rPr>
              <a:t>‘</a:t>
            </a:r>
            <a:r>
              <a:rPr lang="en-US"/>
              <a:t>routing</a:t>
            </a:r>
            <a:r>
              <a:rPr lang="ja-JP" altLang="en-US">
                <a:latin typeface="Arial"/>
              </a:rPr>
              <a:t>’</a:t>
            </a:r>
            <a:r>
              <a:rPr lang="en-US"/>
              <a:t> of I/O requests from peripherals to CPUs</a:t>
            </a:r>
          </a:p>
          <a:p>
            <a:endParaRPr lang="en-US"/>
          </a:p>
          <a:p>
            <a:endParaRPr lang="en-US"/>
          </a:p>
          <a:p>
            <a:r>
              <a:rPr lang="en-US"/>
              <a:t>(The legacy PICs are masked when the APICs are enabled)</a:t>
            </a:r>
          </a:p>
        </p:txBody>
      </p:sp>
    </p:spTree>
    <p:extLst>
      <p:ext uri="{BB962C8B-B14F-4D97-AF65-F5344CB8AC3E}">
        <p14:creationId xmlns:p14="http://schemas.microsoft.com/office/powerpoint/2010/main" val="32097266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Multi-processor PC Boards</a:t>
            </a:r>
            <a:endParaRPr lang="en-US" dirty="0"/>
          </a:p>
        </p:txBody>
      </p:sp>
      <p:sp>
        <p:nvSpPr>
          <p:cNvPr id="3" name="Content Placeholder 2"/>
          <p:cNvSpPr>
            <a:spLocks noGrp="1"/>
          </p:cNvSpPr>
          <p:nvPr>
            <p:ph idx="1"/>
          </p:nvPr>
        </p:nvSpPr>
        <p:spPr/>
        <p:txBody>
          <a:bodyPr>
            <a:normAutofit/>
          </a:bodyPr>
          <a:lstStyle/>
          <a:p>
            <a:r>
              <a:rPr lang="en-US" dirty="0" smtClean="0"/>
              <a:t>Two parts in XV6</a:t>
            </a:r>
          </a:p>
          <a:p>
            <a:pPr lvl="1"/>
            <a:r>
              <a:rPr lang="en-US" dirty="0" smtClean="0"/>
              <a:t>IO APIC, for the I/O system</a:t>
            </a:r>
          </a:p>
          <a:p>
            <a:pPr lvl="2"/>
            <a:r>
              <a:rPr lang="en-US" dirty="0" err="1" smtClean="0"/>
              <a:t>ioapic.c</a:t>
            </a:r>
            <a:endParaRPr lang="en-US" dirty="0" smtClean="0"/>
          </a:p>
          <a:p>
            <a:pPr lvl="1"/>
            <a:r>
              <a:rPr lang="en-US" dirty="0" smtClean="0"/>
              <a:t>Local APIC, for each processor</a:t>
            </a:r>
          </a:p>
          <a:p>
            <a:pPr lvl="2"/>
            <a:r>
              <a:rPr lang="en-US" dirty="0" err="1" smtClean="0"/>
              <a:t>lapic.c</a:t>
            </a:r>
            <a:endParaRPr lang="en-US" dirty="0" smtClean="0"/>
          </a:p>
          <a:p>
            <a:r>
              <a:rPr lang="en-US" dirty="0" smtClean="0"/>
              <a:t>XV6 is designed for multi-processor</a:t>
            </a:r>
          </a:p>
          <a:p>
            <a:pPr lvl="1"/>
            <a:r>
              <a:rPr lang="en-US" dirty="0" smtClean="0"/>
              <a:t>Each processor must be programmed to receive interrupts</a:t>
            </a:r>
            <a:endParaRPr lang="en-US" dirty="0"/>
          </a:p>
        </p:txBody>
      </p:sp>
    </p:spTree>
    <p:extLst>
      <p:ext uri="{BB962C8B-B14F-4D97-AF65-F5344CB8AC3E}">
        <p14:creationId xmlns:p14="http://schemas.microsoft.com/office/powerpoint/2010/main" val="2350833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Assigning IRQs to Devices</a:t>
            </a:r>
          </a:p>
        </p:txBody>
      </p:sp>
      <p:sp>
        <p:nvSpPr>
          <p:cNvPr id="144387" name="Rectangle 3"/>
          <p:cNvSpPr>
            <a:spLocks noGrp="1" noChangeArrowheads="1"/>
          </p:cNvSpPr>
          <p:nvPr>
            <p:ph type="body" idx="1"/>
          </p:nvPr>
        </p:nvSpPr>
        <p:spPr>
          <a:xfrm>
            <a:off x="457200" y="1600200"/>
            <a:ext cx="8229600" cy="4899802"/>
          </a:xfrm>
        </p:spPr>
        <p:txBody>
          <a:bodyPr>
            <a:normAutofit/>
          </a:bodyPr>
          <a:lstStyle/>
          <a:p>
            <a:pPr>
              <a:lnSpc>
                <a:spcPct val="120000"/>
              </a:lnSpc>
            </a:pPr>
            <a:r>
              <a:rPr lang="en-US" sz="2100" dirty="0"/>
              <a:t>IRQ assignment is hardware-dependent</a:t>
            </a:r>
          </a:p>
          <a:p>
            <a:pPr lvl="1">
              <a:lnSpc>
                <a:spcPct val="120000"/>
              </a:lnSpc>
            </a:pPr>
            <a:r>
              <a:rPr lang="en-US" sz="1700" dirty="0"/>
              <a:t>Sometimes it</a:t>
            </a:r>
            <a:r>
              <a:rPr lang="ja-JP" altLang="en-US" sz="1700" dirty="0">
                <a:latin typeface="Arial"/>
              </a:rPr>
              <a:t>’</a:t>
            </a:r>
            <a:r>
              <a:rPr lang="en-US" sz="1700" dirty="0"/>
              <a:t>s hardwired, sometimes it</a:t>
            </a:r>
            <a:r>
              <a:rPr lang="ja-JP" altLang="en-US" sz="1700" dirty="0">
                <a:latin typeface="Arial"/>
              </a:rPr>
              <a:t>’</a:t>
            </a:r>
            <a:r>
              <a:rPr lang="en-US" sz="1700" dirty="0"/>
              <a:t>s set physically, sometimes it</a:t>
            </a:r>
            <a:r>
              <a:rPr lang="ja-JP" altLang="en-US" sz="1700" dirty="0">
                <a:latin typeface="Arial"/>
              </a:rPr>
              <a:t>’</a:t>
            </a:r>
            <a:r>
              <a:rPr lang="en-US" sz="1700" dirty="0"/>
              <a:t>s programmable</a:t>
            </a:r>
          </a:p>
          <a:p>
            <a:pPr lvl="1">
              <a:lnSpc>
                <a:spcPct val="120000"/>
              </a:lnSpc>
            </a:pPr>
            <a:r>
              <a:rPr lang="en-US" sz="1700" dirty="0"/>
              <a:t>PCI bus usually assigns IRQs at boot</a:t>
            </a:r>
          </a:p>
          <a:p>
            <a:pPr>
              <a:lnSpc>
                <a:spcPct val="120000"/>
              </a:lnSpc>
            </a:pPr>
            <a:r>
              <a:rPr lang="en-US" sz="2100" dirty="0"/>
              <a:t>Some IRQs are fixed by the architecture</a:t>
            </a:r>
          </a:p>
          <a:p>
            <a:pPr lvl="1">
              <a:lnSpc>
                <a:spcPct val="120000"/>
              </a:lnSpc>
            </a:pPr>
            <a:r>
              <a:rPr lang="en-US" sz="2000" dirty="0"/>
              <a:t>IRQ0: Interval timer</a:t>
            </a:r>
          </a:p>
          <a:p>
            <a:pPr lvl="1">
              <a:lnSpc>
                <a:spcPct val="120000"/>
              </a:lnSpc>
            </a:pPr>
            <a:r>
              <a:rPr lang="en-US" sz="2000" dirty="0"/>
              <a:t>IRQ2: Cascade pin for 8259A</a:t>
            </a:r>
          </a:p>
          <a:p>
            <a:pPr>
              <a:lnSpc>
                <a:spcPct val="120000"/>
              </a:lnSpc>
            </a:pPr>
            <a:r>
              <a:rPr lang="en-US" sz="2100" dirty="0"/>
              <a:t>Linux device drivers request IRQs when the device is opened</a:t>
            </a:r>
          </a:p>
          <a:p>
            <a:pPr lvl="1">
              <a:lnSpc>
                <a:spcPct val="120000"/>
              </a:lnSpc>
            </a:pPr>
            <a:r>
              <a:rPr lang="en-US" sz="1700" dirty="0"/>
              <a:t>Note: especially useful for dynamically-loaded drivers, such as for USB or PCMCIA devices</a:t>
            </a:r>
          </a:p>
          <a:p>
            <a:pPr lvl="1">
              <a:lnSpc>
                <a:spcPct val="120000"/>
              </a:lnSpc>
            </a:pPr>
            <a:r>
              <a:rPr lang="en-US" sz="1700" dirty="0"/>
              <a:t>Two devices that </a:t>
            </a:r>
            <a:r>
              <a:rPr lang="en-US" sz="1700" dirty="0" err="1"/>
              <a:t>aren</a:t>
            </a:r>
            <a:r>
              <a:rPr lang="ja-JP" altLang="en-US" sz="1700" dirty="0">
                <a:latin typeface="Arial"/>
              </a:rPr>
              <a:t>’</a:t>
            </a:r>
            <a:r>
              <a:rPr lang="en-US" sz="1700" dirty="0"/>
              <a:t>t used at the same time can share an IRQ, even if the hardware </a:t>
            </a:r>
            <a:r>
              <a:rPr lang="en-US" sz="1700" dirty="0" err="1"/>
              <a:t>doesn</a:t>
            </a:r>
            <a:r>
              <a:rPr lang="ja-JP" altLang="en-US" sz="1700" dirty="0">
                <a:latin typeface="Arial"/>
              </a:rPr>
              <a:t>’</a:t>
            </a:r>
            <a:r>
              <a:rPr lang="en-US" sz="1700" dirty="0"/>
              <a:t>t support simultaneous sharing</a:t>
            </a:r>
          </a:p>
        </p:txBody>
      </p:sp>
    </p:spTree>
    <p:extLst>
      <p:ext uri="{BB962C8B-B14F-4D97-AF65-F5344CB8AC3E}">
        <p14:creationId xmlns:p14="http://schemas.microsoft.com/office/powerpoint/2010/main" val="338328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Some</a:t>
            </a:r>
            <a:r>
              <a:rPr kumimoji="1" lang="zh-CN" altLang="en-US" dirty="0" smtClean="0"/>
              <a:t> </a:t>
            </a:r>
            <a:r>
              <a:rPr kumimoji="1" lang="en-US" altLang="zh-CN" dirty="0" smtClean="0"/>
              <a:t>Details</a:t>
            </a:r>
            <a:r>
              <a:rPr kumimoji="1" lang="zh-CN" altLang="en-US" dirty="0" smtClean="0"/>
              <a:t> </a:t>
            </a:r>
            <a:r>
              <a:rPr kumimoji="1" lang="en-US" altLang="zh-CN" dirty="0" smtClean="0"/>
              <a:t>on</a:t>
            </a:r>
            <a:r>
              <a:rPr kumimoji="1" lang="zh-CN" altLang="en-US" dirty="0" smtClean="0"/>
              <a:t> </a:t>
            </a:r>
            <a:r>
              <a:rPr kumimoji="1" lang="en-US" altLang="zh-CN" smtClean="0"/>
              <a:t>IRQ</a:t>
            </a:r>
            <a:endParaRPr kumimoji="1" lang="zh-CN" altLang="en-US" dirty="0"/>
          </a:p>
        </p:txBody>
      </p:sp>
      <p:sp>
        <p:nvSpPr>
          <p:cNvPr id="3" name="内容占位符 2"/>
          <p:cNvSpPr>
            <a:spLocks noGrp="1"/>
          </p:cNvSpPr>
          <p:nvPr>
            <p:ph idx="1"/>
          </p:nvPr>
        </p:nvSpPr>
        <p:spPr>
          <a:xfrm>
            <a:off x="457200" y="1600200"/>
            <a:ext cx="8229600" cy="4950502"/>
          </a:xfrm>
        </p:spPr>
        <p:txBody>
          <a:bodyPr>
            <a:noAutofit/>
          </a:bodyPr>
          <a:lstStyle/>
          <a:p>
            <a:r>
              <a:rPr kumimoji="1" lang="en-US" altLang="zh-CN" sz="2400" dirty="0"/>
              <a:t>Some hardware IRQs are </a:t>
            </a:r>
            <a:r>
              <a:rPr kumimoji="1" lang="en-US" altLang="zh-CN" sz="2400" dirty="0" smtClean="0"/>
              <a:t>pre-determined</a:t>
            </a:r>
            <a:endParaRPr kumimoji="1" lang="zh-CN" altLang="en-US" sz="2400" dirty="0" smtClean="0"/>
          </a:p>
          <a:p>
            <a:pPr lvl="1"/>
            <a:r>
              <a:rPr kumimoji="1" lang="en-US" altLang="zh-CN" sz="2000" dirty="0" smtClean="0"/>
              <a:t>such </a:t>
            </a:r>
            <a:r>
              <a:rPr kumimoji="1" lang="en-US" altLang="zh-CN" sz="2000" dirty="0"/>
              <a:t>as the system timer (IRQ0), </a:t>
            </a:r>
            <a:r>
              <a:rPr kumimoji="1" lang="en-US" altLang="zh-CN" sz="2000" dirty="0" smtClean="0"/>
              <a:t>Keyboard </a:t>
            </a:r>
            <a:r>
              <a:rPr kumimoji="1" lang="en-US" altLang="zh-CN" sz="2000" dirty="0"/>
              <a:t>controller (IRQ1), </a:t>
            </a:r>
            <a:endParaRPr kumimoji="1" lang="zh-CN" altLang="en-US" sz="2000" dirty="0" smtClean="0"/>
          </a:p>
          <a:p>
            <a:pPr lvl="1"/>
            <a:r>
              <a:rPr kumimoji="1" lang="en-US" altLang="zh-CN" sz="2000" dirty="0" smtClean="0"/>
              <a:t>floppy </a:t>
            </a:r>
            <a:r>
              <a:rPr kumimoji="1" lang="en-US" altLang="zh-CN" sz="2000" dirty="0"/>
              <a:t>controller (IRQ6), </a:t>
            </a:r>
            <a:r>
              <a:rPr kumimoji="1" lang="en-US" altLang="zh-CN" sz="2000" dirty="0" smtClean="0"/>
              <a:t>real-time </a:t>
            </a:r>
            <a:r>
              <a:rPr kumimoji="1" lang="en-US" altLang="zh-CN" sz="2000" dirty="0"/>
              <a:t>clock (IRQ8) and </a:t>
            </a:r>
            <a:endParaRPr kumimoji="1" lang="zh-CN" altLang="en-US" sz="2000" dirty="0" smtClean="0"/>
          </a:p>
          <a:p>
            <a:pPr lvl="1"/>
            <a:r>
              <a:rPr kumimoji="1" lang="en-US" altLang="zh-CN" sz="2000" dirty="0" smtClean="0"/>
              <a:t>Math </a:t>
            </a:r>
            <a:r>
              <a:rPr kumimoji="1" lang="en-US" altLang="zh-CN" sz="2000" dirty="0"/>
              <a:t>Co-processor (IRQ13). </a:t>
            </a:r>
            <a:endParaRPr kumimoji="1" lang="zh-CN" altLang="en-US" sz="2000" dirty="0" smtClean="0"/>
          </a:p>
          <a:p>
            <a:r>
              <a:rPr kumimoji="1" lang="en-US" altLang="zh-CN" sz="2400" dirty="0" smtClean="0"/>
              <a:t>Most </a:t>
            </a:r>
            <a:r>
              <a:rPr kumimoji="1" lang="en-US" altLang="zh-CN" sz="2400" dirty="0"/>
              <a:t>others are ‘user’ </a:t>
            </a:r>
            <a:r>
              <a:rPr kumimoji="1" lang="en-US" altLang="zh-CN" sz="2400" dirty="0" smtClean="0"/>
              <a:t>determined</a:t>
            </a:r>
            <a:endParaRPr kumimoji="1" lang="zh-CN" altLang="en-US" sz="2400" dirty="0" smtClean="0"/>
          </a:p>
          <a:p>
            <a:pPr lvl="1"/>
            <a:r>
              <a:rPr kumimoji="1" lang="en-US" altLang="zh-CN" sz="2000" dirty="0" smtClean="0"/>
              <a:t>via </a:t>
            </a:r>
            <a:r>
              <a:rPr kumimoji="1" lang="en-US" altLang="zh-CN" sz="2000" dirty="0"/>
              <a:t>hardware (with jumpers</a:t>
            </a:r>
            <a:r>
              <a:rPr kumimoji="1" lang="en-US" altLang="zh-CN" sz="2000" dirty="0" smtClean="0"/>
              <a:t>)</a:t>
            </a:r>
            <a:endParaRPr kumimoji="1" lang="zh-CN" altLang="en-US" sz="2000" dirty="0" smtClean="0"/>
          </a:p>
          <a:p>
            <a:pPr lvl="1"/>
            <a:r>
              <a:rPr kumimoji="1" lang="en-US" altLang="zh-CN" sz="2000" dirty="0" smtClean="0"/>
              <a:t>via</a:t>
            </a:r>
            <a:r>
              <a:rPr kumimoji="1" lang="zh-CN" altLang="en-US" sz="2000" dirty="0" smtClean="0"/>
              <a:t> </a:t>
            </a:r>
            <a:r>
              <a:rPr kumimoji="1" lang="en-US" altLang="zh-CN" sz="2000" dirty="0" smtClean="0"/>
              <a:t>software </a:t>
            </a:r>
            <a:r>
              <a:rPr kumimoji="1" lang="en-US" altLang="zh-CN" sz="2000" dirty="0"/>
              <a:t>(such as installable drivers) with </a:t>
            </a:r>
            <a:r>
              <a:rPr kumimoji="1" lang="en-US" altLang="zh-CN" sz="2000" dirty="0" smtClean="0"/>
              <a:t>firmware</a:t>
            </a:r>
            <a:r>
              <a:rPr kumimoji="1" lang="zh-CN" altLang="en-US" sz="2000" dirty="0" smtClean="0"/>
              <a:t> </a:t>
            </a:r>
            <a:r>
              <a:rPr kumimoji="1" lang="en-US" altLang="zh-CN" sz="2000" dirty="0" smtClean="0"/>
              <a:t>(PNP)</a:t>
            </a:r>
            <a:endParaRPr kumimoji="1" lang="zh-CN" altLang="en-US" sz="2000" dirty="0" smtClean="0"/>
          </a:p>
          <a:p>
            <a:r>
              <a:rPr kumimoji="1" lang="en-US" altLang="zh-CN" sz="2400" dirty="0" smtClean="0"/>
              <a:t>IRQs </a:t>
            </a:r>
            <a:r>
              <a:rPr kumimoji="1" lang="en-US" altLang="zh-CN" sz="2400" dirty="0"/>
              <a:t>that are usually available for add-on </a:t>
            </a:r>
            <a:r>
              <a:rPr kumimoji="1" lang="en-US" altLang="zh-CN" sz="2400" dirty="0" smtClean="0"/>
              <a:t>devices:</a:t>
            </a:r>
            <a:endParaRPr kumimoji="1" lang="zh-CN" altLang="en-US" sz="2400" dirty="0" smtClean="0"/>
          </a:p>
          <a:p>
            <a:pPr lvl="1"/>
            <a:r>
              <a:rPr kumimoji="1" lang="en-US" altLang="zh-CN" sz="2000" dirty="0"/>
              <a:t>M</a:t>
            </a:r>
            <a:r>
              <a:rPr kumimoji="1" lang="en-US" altLang="zh-CN" sz="2000" dirty="0" smtClean="0"/>
              <a:t>odem </a:t>
            </a:r>
            <a:r>
              <a:rPr kumimoji="1" lang="en-US" altLang="zh-CN" sz="2000" dirty="0"/>
              <a:t>(IRQ5), printer (IRQ7), Sound Card (IRQ9/IRQ10), </a:t>
            </a:r>
            <a:endParaRPr kumimoji="1" lang="zh-CN" altLang="en-US" sz="2000" dirty="0" smtClean="0"/>
          </a:p>
          <a:p>
            <a:pPr lvl="1"/>
            <a:r>
              <a:rPr kumimoji="1" lang="en-US" altLang="zh-CN" sz="2000" dirty="0" smtClean="0"/>
              <a:t>Video </a:t>
            </a:r>
            <a:r>
              <a:rPr kumimoji="1" lang="en-US" altLang="zh-CN" sz="2000" dirty="0"/>
              <a:t>Card (IRQ11) and PS/2 mouse (IRQ12). </a:t>
            </a:r>
            <a:endParaRPr kumimoji="1" lang="zh-CN" altLang="en-US" sz="2000" dirty="0" smtClean="0"/>
          </a:p>
          <a:p>
            <a:pPr lvl="1"/>
            <a:r>
              <a:rPr kumimoji="1" lang="en-US" altLang="zh-CN" sz="2000" dirty="0" smtClean="0"/>
              <a:t>IRQ3 </a:t>
            </a:r>
            <a:r>
              <a:rPr kumimoji="1" lang="en-US" altLang="zh-CN" sz="2000" dirty="0"/>
              <a:t>and IRQ4 are usually reserved for serial </a:t>
            </a:r>
            <a:r>
              <a:rPr kumimoji="1" lang="en-US" altLang="zh-CN" sz="2000" dirty="0" smtClean="0"/>
              <a:t>ports</a:t>
            </a:r>
            <a:endParaRPr kumimoji="1" lang="zh-CN" altLang="en-US" sz="2000" dirty="0" smtClean="0"/>
          </a:p>
          <a:p>
            <a:pPr lvl="1"/>
            <a:r>
              <a:rPr kumimoji="1" lang="en-US" altLang="zh-CN" sz="2000" dirty="0" smtClean="0"/>
              <a:t>IRQ14 </a:t>
            </a:r>
            <a:r>
              <a:rPr kumimoji="1" lang="en-US" altLang="zh-CN" sz="2000" dirty="0"/>
              <a:t>and IRQ15 are used for the IDE </a:t>
            </a:r>
            <a:r>
              <a:rPr kumimoji="1" lang="en-US" altLang="zh-CN" sz="2000" dirty="0" smtClean="0"/>
              <a:t>(</a:t>
            </a:r>
            <a:r>
              <a:rPr kumimoji="1" lang="en-US" altLang="zh-CN" sz="2000" dirty="0"/>
              <a:t>primary and secondary).</a:t>
            </a:r>
            <a:endParaRPr kumimoji="1" lang="zh-CN" altLang="en-US" sz="2000" dirty="0"/>
          </a:p>
        </p:txBody>
      </p:sp>
    </p:spTree>
    <p:extLst>
      <p:ext uri="{BB962C8B-B14F-4D97-AF65-F5344CB8AC3E}">
        <p14:creationId xmlns:p14="http://schemas.microsoft.com/office/powerpoint/2010/main" val="1738909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Assigning Vectors to IRQs</a:t>
            </a:r>
          </a:p>
        </p:txBody>
      </p:sp>
      <p:sp>
        <p:nvSpPr>
          <p:cNvPr id="232451" name="Rectangle 3"/>
          <p:cNvSpPr>
            <a:spLocks noGrp="1" noChangeArrowheads="1"/>
          </p:cNvSpPr>
          <p:nvPr>
            <p:ph type="body" idx="1"/>
          </p:nvPr>
        </p:nvSpPr>
        <p:spPr>
          <a:xfrm>
            <a:off x="457200" y="1524000"/>
            <a:ext cx="8229600" cy="4411663"/>
          </a:xfrm>
        </p:spPr>
        <p:txBody>
          <a:bodyPr/>
          <a:lstStyle/>
          <a:p>
            <a:r>
              <a:rPr lang="en-US" sz="2600" dirty="0"/>
              <a:t>Vector: index (0-255) into interrupt descriptor table</a:t>
            </a:r>
          </a:p>
          <a:p>
            <a:r>
              <a:rPr lang="en-US" sz="2600" dirty="0"/>
              <a:t>Vectors </a:t>
            </a:r>
            <a:r>
              <a:rPr lang="en-US" sz="2600" dirty="0" smtClean="0"/>
              <a:t>are usually </a:t>
            </a:r>
            <a:r>
              <a:rPr lang="en-US" sz="2600" dirty="0">
                <a:solidFill>
                  <a:srgbClr val="FF0000"/>
                </a:solidFill>
              </a:rPr>
              <a:t>IRQ# + 32</a:t>
            </a:r>
          </a:p>
          <a:p>
            <a:pPr lvl="1"/>
            <a:r>
              <a:rPr lang="en-US" sz="2200" dirty="0"/>
              <a:t>Below 32 reserved for non-</a:t>
            </a:r>
            <a:r>
              <a:rPr lang="en-US" sz="2200" dirty="0" err="1"/>
              <a:t>maskable</a:t>
            </a:r>
            <a:r>
              <a:rPr lang="en-US" sz="2200" dirty="0"/>
              <a:t> </a:t>
            </a:r>
            <a:r>
              <a:rPr lang="en-US" sz="2200" dirty="0" err="1"/>
              <a:t>intr</a:t>
            </a:r>
            <a:r>
              <a:rPr lang="en-US" sz="2200" dirty="0"/>
              <a:t> &amp; exceptions</a:t>
            </a:r>
          </a:p>
          <a:p>
            <a:pPr lvl="1"/>
            <a:r>
              <a:rPr lang="en-US" sz="2200" dirty="0" err="1"/>
              <a:t>Maskable</a:t>
            </a:r>
            <a:r>
              <a:rPr lang="en-US" sz="2200" dirty="0"/>
              <a:t> interrupts can be assigned as needed</a:t>
            </a:r>
          </a:p>
          <a:p>
            <a:pPr lvl="1"/>
            <a:r>
              <a:rPr lang="en-US" sz="2200" dirty="0"/>
              <a:t>Vector 128 used for </a:t>
            </a:r>
            <a:r>
              <a:rPr lang="en-US" sz="2200" dirty="0" err="1"/>
              <a:t>syscall</a:t>
            </a:r>
            <a:endParaRPr lang="en-US" sz="2200" dirty="0"/>
          </a:p>
          <a:p>
            <a:pPr lvl="1"/>
            <a:r>
              <a:rPr lang="en-US" sz="2200" dirty="0"/>
              <a:t>Vectors 251-255 used for IPI</a:t>
            </a:r>
          </a:p>
          <a:p>
            <a:endParaRPr lang="en-US" sz="2800" dirty="0"/>
          </a:p>
          <a:p>
            <a:endParaRPr lang="en-US" sz="2600" dirty="0"/>
          </a:p>
        </p:txBody>
      </p:sp>
    </p:spTree>
    <p:extLst>
      <p:ext uri="{BB962C8B-B14F-4D97-AF65-F5344CB8AC3E}">
        <p14:creationId xmlns:p14="http://schemas.microsoft.com/office/powerpoint/2010/main" val="424589359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Putting It All Together</a:t>
            </a:r>
          </a:p>
        </p:txBody>
      </p:sp>
      <p:sp>
        <p:nvSpPr>
          <p:cNvPr id="198659" name="Rectangle 3"/>
          <p:cNvSpPr>
            <a:spLocks noChangeArrowheads="1"/>
          </p:cNvSpPr>
          <p:nvPr/>
        </p:nvSpPr>
        <p:spPr bwMode="auto">
          <a:xfrm>
            <a:off x="1828800" y="2224088"/>
            <a:ext cx="838200" cy="2133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b="1"/>
              <a:t>PIC</a:t>
            </a:r>
          </a:p>
        </p:txBody>
      </p:sp>
      <p:sp>
        <p:nvSpPr>
          <p:cNvPr id="198660" name="Rectangle 4"/>
          <p:cNvSpPr>
            <a:spLocks noChangeArrowheads="1"/>
          </p:cNvSpPr>
          <p:nvPr/>
        </p:nvSpPr>
        <p:spPr bwMode="auto">
          <a:xfrm>
            <a:off x="3886200" y="2605088"/>
            <a:ext cx="1600200" cy="1371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b="1"/>
              <a:t>CPU</a:t>
            </a:r>
          </a:p>
        </p:txBody>
      </p:sp>
      <p:sp>
        <p:nvSpPr>
          <p:cNvPr id="198661" name="Line 5"/>
          <p:cNvSpPr>
            <a:spLocks noChangeShapeType="1"/>
          </p:cNvSpPr>
          <p:nvPr/>
        </p:nvSpPr>
        <p:spPr bwMode="auto">
          <a:xfrm>
            <a:off x="762000" y="1614488"/>
            <a:ext cx="6019800" cy="0"/>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62" name="Line 6"/>
          <p:cNvSpPr>
            <a:spLocks noChangeShapeType="1"/>
          </p:cNvSpPr>
          <p:nvPr/>
        </p:nvSpPr>
        <p:spPr bwMode="auto">
          <a:xfrm flipV="1">
            <a:off x="2209800" y="1614488"/>
            <a:ext cx="0" cy="60960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63" name="Line 7"/>
          <p:cNvSpPr>
            <a:spLocks noChangeShapeType="1"/>
          </p:cNvSpPr>
          <p:nvPr/>
        </p:nvSpPr>
        <p:spPr bwMode="auto">
          <a:xfrm flipV="1">
            <a:off x="4724400" y="1614488"/>
            <a:ext cx="0" cy="99060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64" name="Text Box 8"/>
          <p:cNvSpPr txBox="1">
            <a:spLocks noChangeArrowheads="1"/>
          </p:cNvSpPr>
          <p:nvPr/>
        </p:nvSpPr>
        <p:spPr bwMode="auto">
          <a:xfrm>
            <a:off x="5394325" y="1676400"/>
            <a:ext cx="16081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Memory Bus</a:t>
            </a:r>
          </a:p>
        </p:txBody>
      </p:sp>
      <p:sp>
        <p:nvSpPr>
          <p:cNvPr id="198665" name="Line 9"/>
          <p:cNvSpPr>
            <a:spLocks noChangeShapeType="1"/>
          </p:cNvSpPr>
          <p:nvPr/>
        </p:nvSpPr>
        <p:spPr bwMode="auto">
          <a:xfrm flipH="1" flipV="1">
            <a:off x="2743200" y="3276600"/>
            <a:ext cx="1143000" cy="1428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66" name="Text Box 10"/>
          <p:cNvSpPr txBox="1">
            <a:spLocks noChangeArrowheads="1"/>
          </p:cNvSpPr>
          <p:nvPr/>
        </p:nvSpPr>
        <p:spPr bwMode="auto">
          <a:xfrm>
            <a:off x="2895600" y="2895600"/>
            <a:ext cx="717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INTR</a:t>
            </a:r>
          </a:p>
        </p:txBody>
      </p:sp>
      <p:sp>
        <p:nvSpPr>
          <p:cNvPr id="198668" name="Text Box 12"/>
          <p:cNvSpPr txBox="1">
            <a:spLocks noChangeArrowheads="1"/>
          </p:cNvSpPr>
          <p:nvPr/>
        </p:nvSpPr>
        <p:spPr bwMode="auto">
          <a:xfrm>
            <a:off x="1524000" y="20574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0</a:t>
            </a:r>
          </a:p>
        </p:txBody>
      </p:sp>
      <p:sp>
        <p:nvSpPr>
          <p:cNvPr id="198669" name="Text Box 13"/>
          <p:cNvSpPr txBox="1">
            <a:spLocks noChangeArrowheads="1"/>
          </p:cNvSpPr>
          <p:nvPr/>
        </p:nvSpPr>
        <p:spPr bwMode="auto">
          <a:xfrm>
            <a:off x="1479550" y="4129088"/>
            <a:ext cx="349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N</a:t>
            </a:r>
          </a:p>
        </p:txBody>
      </p:sp>
      <p:sp>
        <p:nvSpPr>
          <p:cNvPr id="198670" name="Text Box 14"/>
          <p:cNvSpPr txBox="1">
            <a:spLocks noChangeArrowheads="1"/>
          </p:cNvSpPr>
          <p:nvPr/>
        </p:nvSpPr>
        <p:spPr bwMode="auto">
          <a:xfrm>
            <a:off x="646113" y="2057400"/>
            <a:ext cx="8778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IRQs</a:t>
            </a:r>
          </a:p>
        </p:txBody>
      </p:sp>
      <p:sp>
        <p:nvSpPr>
          <p:cNvPr id="198671" name="Rectangle 15"/>
          <p:cNvSpPr>
            <a:spLocks noChangeArrowheads="1"/>
          </p:cNvSpPr>
          <p:nvPr/>
        </p:nvSpPr>
        <p:spPr bwMode="auto">
          <a:xfrm>
            <a:off x="6248400" y="2819400"/>
            <a:ext cx="1143000" cy="33528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r>
              <a:rPr lang="en-US" b="1"/>
              <a:t>IDT</a:t>
            </a:r>
          </a:p>
        </p:txBody>
      </p:sp>
      <p:sp>
        <p:nvSpPr>
          <p:cNvPr id="198672" name="Text Box 16"/>
          <p:cNvSpPr txBox="1">
            <a:spLocks noChangeArrowheads="1"/>
          </p:cNvSpPr>
          <p:nvPr/>
        </p:nvSpPr>
        <p:spPr bwMode="auto">
          <a:xfrm>
            <a:off x="5867400" y="29718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0</a:t>
            </a:r>
          </a:p>
        </p:txBody>
      </p:sp>
      <p:sp>
        <p:nvSpPr>
          <p:cNvPr id="198673" name="Text Box 17"/>
          <p:cNvSpPr txBox="1">
            <a:spLocks noChangeArrowheads="1"/>
          </p:cNvSpPr>
          <p:nvPr/>
        </p:nvSpPr>
        <p:spPr bwMode="auto">
          <a:xfrm>
            <a:off x="5715000" y="6186488"/>
            <a:ext cx="565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255</a:t>
            </a:r>
          </a:p>
        </p:txBody>
      </p:sp>
      <p:sp>
        <p:nvSpPr>
          <p:cNvPr id="198674" name="Line 18"/>
          <p:cNvSpPr>
            <a:spLocks noChangeShapeType="1"/>
          </p:cNvSpPr>
          <p:nvPr/>
        </p:nvSpPr>
        <p:spPr bwMode="auto">
          <a:xfrm>
            <a:off x="762000" y="2528888"/>
            <a:ext cx="1066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75" name="Line 19"/>
          <p:cNvSpPr>
            <a:spLocks noChangeShapeType="1"/>
          </p:cNvSpPr>
          <p:nvPr/>
        </p:nvSpPr>
        <p:spPr bwMode="auto">
          <a:xfrm>
            <a:off x="762000" y="2681288"/>
            <a:ext cx="1066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76" name="Line 20"/>
          <p:cNvSpPr>
            <a:spLocks noChangeShapeType="1"/>
          </p:cNvSpPr>
          <p:nvPr/>
        </p:nvSpPr>
        <p:spPr bwMode="auto">
          <a:xfrm>
            <a:off x="762000" y="2833688"/>
            <a:ext cx="1066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77" name="Line 21"/>
          <p:cNvSpPr>
            <a:spLocks noChangeShapeType="1"/>
          </p:cNvSpPr>
          <p:nvPr/>
        </p:nvSpPr>
        <p:spPr bwMode="auto">
          <a:xfrm>
            <a:off x="762000" y="2986088"/>
            <a:ext cx="1066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78" name="Rectangle 22"/>
          <p:cNvSpPr>
            <a:spLocks noChangeArrowheads="1"/>
          </p:cNvSpPr>
          <p:nvPr/>
        </p:nvSpPr>
        <p:spPr bwMode="auto">
          <a:xfrm>
            <a:off x="7620000" y="4114800"/>
            <a:ext cx="1371600" cy="609600"/>
          </a:xfrm>
          <a:prstGeom prst="rect">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b="1"/>
              <a:t>handler</a:t>
            </a:r>
          </a:p>
        </p:txBody>
      </p:sp>
      <p:sp>
        <p:nvSpPr>
          <p:cNvPr id="198679" name="Text Box 23"/>
          <p:cNvSpPr txBox="1">
            <a:spLocks noChangeArrowheads="1"/>
          </p:cNvSpPr>
          <p:nvPr/>
        </p:nvSpPr>
        <p:spPr bwMode="auto">
          <a:xfrm>
            <a:off x="4800600" y="2562225"/>
            <a:ext cx="5365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idtr</a:t>
            </a:r>
          </a:p>
        </p:txBody>
      </p:sp>
      <p:sp>
        <p:nvSpPr>
          <p:cNvPr id="198680" name="Line 24"/>
          <p:cNvSpPr>
            <a:spLocks noChangeShapeType="1"/>
          </p:cNvSpPr>
          <p:nvPr/>
        </p:nvSpPr>
        <p:spPr bwMode="auto">
          <a:xfrm>
            <a:off x="5410200" y="2819400"/>
            <a:ext cx="7620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81" name="Line 25"/>
          <p:cNvSpPr>
            <a:spLocks noChangeShapeType="1"/>
          </p:cNvSpPr>
          <p:nvPr/>
        </p:nvSpPr>
        <p:spPr bwMode="auto">
          <a:xfrm flipV="1">
            <a:off x="6858000" y="4419600"/>
            <a:ext cx="68580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82" name="Line 26"/>
          <p:cNvSpPr>
            <a:spLocks noChangeShapeType="1"/>
          </p:cNvSpPr>
          <p:nvPr/>
        </p:nvSpPr>
        <p:spPr bwMode="auto">
          <a:xfrm>
            <a:off x="6248400" y="4495800"/>
            <a:ext cx="1143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83" name="Line 27"/>
          <p:cNvSpPr>
            <a:spLocks noChangeShapeType="1"/>
          </p:cNvSpPr>
          <p:nvPr/>
        </p:nvSpPr>
        <p:spPr bwMode="auto">
          <a:xfrm>
            <a:off x="6248400" y="4876800"/>
            <a:ext cx="1143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84" name="Line 28"/>
          <p:cNvSpPr>
            <a:spLocks noChangeShapeType="1"/>
          </p:cNvSpPr>
          <p:nvPr/>
        </p:nvSpPr>
        <p:spPr bwMode="auto">
          <a:xfrm>
            <a:off x="5562600" y="3810000"/>
            <a:ext cx="60960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85" name="Text Box 29"/>
          <p:cNvSpPr txBox="1">
            <a:spLocks noChangeArrowheads="1"/>
          </p:cNvSpPr>
          <p:nvPr/>
        </p:nvSpPr>
        <p:spPr bwMode="auto">
          <a:xfrm>
            <a:off x="1143000" y="5638800"/>
            <a:ext cx="18113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Mask points</a:t>
            </a:r>
          </a:p>
        </p:txBody>
      </p:sp>
      <p:sp>
        <p:nvSpPr>
          <p:cNvPr id="198686" name="Line 30"/>
          <p:cNvSpPr>
            <a:spLocks noChangeShapeType="1"/>
          </p:cNvSpPr>
          <p:nvPr/>
        </p:nvSpPr>
        <p:spPr bwMode="auto">
          <a:xfrm flipH="1" flipV="1">
            <a:off x="1295400" y="3124200"/>
            <a:ext cx="304800" cy="2438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87" name="Line 31"/>
          <p:cNvSpPr>
            <a:spLocks noChangeShapeType="1"/>
          </p:cNvSpPr>
          <p:nvPr/>
        </p:nvSpPr>
        <p:spPr bwMode="auto">
          <a:xfrm flipV="1">
            <a:off x="2438400" y="3367088"/>
            <a:ext cx="1295400" cy="219551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8688" name="Text Box 32"/>
          <p:cNvSpPr txBox="1">
            <a:spLocks noChangeArrowheads="1"/>
          </p:cNvSpPr>
          <p:nvPr/>
        </p:nvSpPr>
        <p:spPr bwMode="auto">
          <a:xfrm>
            <a:off x="4648200" y="3565525"/>
            <a:ext cx="8747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vector</a:t>
            </a:r>
          </a:p>
        </p:txBody>
      </p:sp>
    </p:spTree>
    <p:extLst>
      <p:ext uri="{BB962C8B-B14F-4D97-AF65-F5344CB8AC3E}">
        <p14:creationId xmlns:p14="http://schemas.microsoft.com/office/powerpoint/2010/main" val="352530617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352279"/>
            <a:ext cx="9144000" cy="2713419"/>
          </a:xfrm>
          <a:prstGeom prst="rect">
            <a:avLst/>
          </a:prstGeom>
        </p:spPr>
      </p:pic>
      <p:pic>
        <p:nvPicPr>
          <p:cNvPr id="5" name="Picture 4"/>
          <p:cNvPicPr>
            <a:picLocks noChangeAspect="1"/>
          </p:cNvPicPr>
          <p:nvPr/>
        </p:nvPicPr>
        <p:blipFill>
          <a:blip r:embed="rId3"/>
          <a:stretch>
            <a:fillRect/>
          </a:stretch>
        </p:blipFill>
        <p:spPr>
          <a:xfrm>
            <a:off x="116043" y="3429000"/>
            <a:ext cx="8940800" cy="3403600"/>
          </a:xfrm>
          <a:prstGeom prst="rect">
            <a:avLst/>
          </a:prstGeom>
        </p:spPr>
      </p:pic>
    </p:spTree>
    <p:extLst>
      <p:ext uri="{BB962C8B-B14F-4D97-AF65-F5344CB8AC3E}">
        <p14:creationId xmlns:p14="http://schemas.microsoft.com/office/powerpoint/2010/main" val="7600878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228600"/>
            <a:ext cx="9144000" cy="6395803"/>
          </a:xfrm>
          <a:prstGeom prst="rect">
            <a:avLst/>
          </a:prstGeom>
        </p:spPr>
      </p:pic>
    </p:spTree>
    <p:extLst>
      <p:ext uri="{BB962C8B-B14F-4D97-AF65-F5344CB8AC3E}">
        <p14:creationId xmlns:p14="http://schemas.microsoft.com/office/powerpoint/2010/main" val="506267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7"/>
            <a:ext cx="8229600" cy="1143000"/>
          </a:xfrm>
        </p:spPr>
        <p:txBody>
          <a:bodyPr/>
          <a:lstStyle/>
          <a:p>
            <a:r>
              <a:rPr lang="en-US" dirty="0" smtClean="0"/>
              <a:t>Timer Interrupt</a:t>
            </a:r>
            <a:endParaRPr lang="en-US" dirty="0"/>
          </a:p>
        </p:txBody>
      </p:sp>
      <p:pic>
        <p:nvPicPr>
          <p:cNvPr id="4" name="Picture 3"/>
          <p:cNvPicPr>
            <a:picLocks noChangeAspect="1"/>
          </p:cNvPicPr>
          <p:nvPr/>
        </p:nvPicPr>
        <p:blipFill>
          <a:blip r:embed="rId2"/>
          <a:stretch>
            <a:fillRect/>
          </a:stretch>
        </p:blipFill>
        <p:spPr>
          <a:xfrm>
            <a:off x="48985" y="1371601"/>
            <a:ext cx="3800514" cy="2347686"/>
          </a:xfrm>
          <a:prstGeom prst="rect">
            <a:avLst/>
          </a:prstGeom>
        </p:spPr>
      </p:pic>
      <p:pic>
        <p:nvPicPr>
          <p:cNvPr id="5" name="Picture 4"/>
          <p:cNvPicPr>
            <a:picLocks noChangeAspect="1"/>
          </p:cNvPicPr>
          <p:nvPr/>
        </p:nvPicPr>
        <p:blipFill>
          <a:blip r:embed="rId3"/>
          <a:stretch>
            <a:fillRect/>
          </a:stretch>
        </p:blipFill>
        <p:spPr>
          <a:xfrm>
            <a:off x="3870575" y="1371601"/>
            <a:ext cx="5233511" cy="5480958"/>
          </a:xfrm>
          <a:prstGeom prst="rect">
            <a:avLst/>
          </a:prstGeom>
        </p:spPr>
      </p:pic>
    </p:spTree>
    <p:extLst>
      <p:ext uri="{BB962C8B-B14F-4D97-AF65-F5344CB8AC3E}">
        <p14:creationId xmlns:p14="http://schemas.microsoft.com/office/powerpoint/2010/main" val="26992831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3600" dirty="0" smtClean="0"/>
              <a:t>Sleep &amp; Wakeup</a:t>
            </a:r>
            <a:endParaRPr kumimoji="1" lang="zh-CN" altLang="en-US" sz="3600" dirty="0"/>
          </a:p>
        </p:txBody>
      </p:sp>
      <p:pic>
        <p:nvPicPr>
          <p:cNvPr id="4" name="图片 3"/>
          <p:cNvPicPr>
            <a:picLocks noChangeAspect="1"/>
          </p:cNvPicPr>
          <p:nvPr/>
        </p:nvPicPr>
        <p:blipFill>
          <a:blip r:embed="rId2"/>
          <a:stretch>
            <a:fillRect/>
          </a:stretch>
        </p:blipFill>
        <p:spPr>
          <a:xfrm>
            <a:off x="4831215" y="0"/>
            <a:ext cx="4234227" cy="6858000"/>
          </a:xfrm>
          <a:prstGeom prst="rect">
            <a:avLst/>
          </a:prstGeom>
        </p:spPr>
      </p:pic>
      <p:pic>
        <p:nvPicPr>
          <p:cNvPr id="5" name="图片 4"/>
          <p:cNvPicPr>
            <a:picLocks noChangeAspect="1"/>
          </p:cNvPicPr>
          <p:nvPr/>
        </p:nvPicPr>
        <p:blipFill>
          <a:blip r:embed="rId3"/>
          <a:stretch>
            <a:fillRect/>
          </a:stretch>
        </p:blipFill>
        <p:spPr>
          <a:xfrm>
            <a:off x="57443" y="2958918"/>
            <a:ext cx="4721400" cy="3899082"/>
          </a:xfrm>
          <a:prstGeom prst="rect">
            <a:avLst/>
          </a:prstGeom>
        </p:spPr>
      </p:pic>
    </p:spTree>
    <p:extLst>
      <p:ext uri="{BB962C8B-B14F-4D97-AF65-F5344CB8AC3E}">
        <p14:creationId xmlns:p14="http://schemas.microsoft.com/office/powerpoint/2010/main" val="155422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Exception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599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Interrupt</a:t>
            </a:r>
            <a:r>
              <a:rPr kumimoji="1" lang="zh-CN" altLang="en-US" dirty="0" smtClean="0"/>
              <a:t> </a:t>
            </a:r>
            <a:r>
              <a:rPr kumimoji="1" lang="en-US" altLang="zh-CN" dirty="0" smtClean="0"/>
              <a:t>Priority</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When different </a:t>
            </a:r>
            <a:r>
              <a:rPr kumimoji="1" lang="en-US" altLang="zh-CN" sz="2400" dirty="0" smtClean="0"/>
              <a:t>types </a:t>
            </a:r>
            <a:r>
              <a:rPr kumimoji="1" lang="en-US" altLang="zh-CN" sz="2400" dirty="0"/>
              <a:t>of interrupt (</a:t>
            </a:r>
            <a:r>
              <a:rPr kumimoji="1" lang="en-US" altLang="zh-CN" sz="2400" dirty="0" err="1"/>
              <a:t>ie</a:t>
            </a:r>
            <a:r>
              <a:rPr kumimoji="1" lang="en-US" altLang="zh-CN" sz="2400" dirty="0"/>
              <a:t>. software, NMI, INTR or </a:t>
            </a:r>
            <a:r>
              <a:rPr kumimoji="1" lang="en-US" altLang="zh-CN" sz="2400" dirty="0" smtClean="0"/>
              <a:t>exceptions) </a:t>
            </a:r>
            <a:r>
              <a:rPr kumimoji="1" lang="en-US" altLang="zh-CN" sz="2400" dirty="0"/>
              <a:t>occur at the same time, the one with the highest priority </a:t>
            </a:r>
            <a:r>
              <a:rPr kumimoji="1" lang="en-US" altLang="zh-CN" sz="2400" dirty="0" smtClean="0"/>
              <a:t>is</a:t>
            </a:r>
            <a:r>
              <a:rPr kumimoji="1" lang="zh-CN" altLang="en-US" sz="2400" dirty="0" smtClean="0"/>
              <a:t> </a:t>
            </a:r>
            <a:r>
              <a:rPr kumimoji="1" lang="en-US" altLang="zh-CN" sz="2400" dirty="0" smtClean="0"/>
              <a:t>handled </a:t>
            </a:r>
            <a:r>
              <a:rPr kumimoji="1" lang="en-US" altLang="zh-CN" sz="2400" dirty="0"/>
              <a:t>first. Intel microprocessors use the following order of priority:</a:t>
            </a:r>
            <a:endParaRPr kumimoji="1" lang="zh-CN" altLang="en-US" sz="2400" dirty="0"/>
          </a:p>
        </p:txBody>
      </p:sp>
      <p:pic>
        <p:nvPicPr>
          <p:cNvPr id="4" name="图片 3"/>
          <p:cNvPicPr>
            <a:picLocks noChangeAspect="1"/>
          </p:cNvPicPr>
          <p:nvPr/>
        </p:nvPicPr>
        <p:blipFill>
          <a:blip r:embed="rId2"/>
          <a:stretch>
            <a:fillRect/>
          </a:stretch>
        </p:blipFill>
        <p:spPr>
          <a:xfrm>
            <a:off x="1178394" y="3600435"/>
            <a:ext cx="6687188" cy="2609634"/>
          </a:xfrm>
          <a:prstGeom prst="rect">
            <a:avLst/>
          </a:prstGeom>
        </p:spPr>
      </p:pic>
    </p:spTree>
    <p:extLst>
      <p:ext uri="{BB962C8B-B14F-4D97-AF65-F5344CB8AC3E}">
        <p14:creationId xmlns:p14="http://schemas.microsoft.com/office/powerpoint/2010/main" val="666211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EOI: End </a:t>
            </a:r>
            <a:r>
              <a:rPr lang="en-US" dirty="0" smtClean="0"/>
              <a:t>of Interrupt</a:t>
            </a:r>
            <a:endParaRPr lang="en-US" dirty="0"/>
          </a:p>
        </p:txBody>
      </p:sp>
      <p:pic>
        <p:nvPicPr>
          <p:cNvPr id="4" name="Picture 3"/>
          <p:cNvPicPr>
            <a:picLocks noChangeAspect="1"/>
          </p:cNvPicPr>
          <p:nvPr/>
        </p:nvPicPr>
        <p:blipFill>
          <a:blip r:embed="rId2"/>
          <a:stretch>
            <a:fillRect/>
          </a:stretch>
        </p:blipFill>
        <p:spPr>
          <a:xfrm>
            <a:off x="1435346" y="4618017"/>
            <a:ext cx="6235700" cy="1917700"/>
          </a:xfrm>
          <a:prstGeom prst="rect">
            <a:avLst/>
          </a:prstGeom>
        </p:spPr>
      </p:pic>
      <p:sp>
        <p:nvSpPr>
          <p:cNvPr id="6" name="Content Placeholder 4"/>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Issued to the PIC chips at the end of an IRQ-based interrupt routine</a:t>
            </a:r>
          </a:p>
          <a:p>
            <a:pPr lvl="1"/>
            <a:r>
              <a:rPr lang="en-US" dirty="0" smtClean="0"/>
              <a:t>If the IRQ came from the Master PIC, it is sufficient to issue this command only to the Master PIC; </a:t>
            </a:r>
          </a:p>
          <a:p>
            <a:pPr lvl="1"/>
            <a:r>
              <a:rPr lang="en-US" dirty="0" smtClean="0"/>
              <a:t>If the IRQ came from the Slave PIC, it is necessary to issue the command to both PIC chips</a:t>
            </a:r>
            <a:endParaRPr lang="en-US" dirty="0"/>
          </a:p>
        </p:txBody>
      </p:sp>
    </p:spTree>
    <p:extLst>
      <p:ext uri="{BB962C8B-B14F-4D97-AF65-F5344CB8AC3E}">
        <p14:creationId xmlns:p14="http://schemas.microsoft.com/office/powerpoint/2010/main" val="10685755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Nested Interrupts</a:t>
            </a:r>
          </a:p>
        </p:txBody>
      </p:sp>
      <p:sp>
        <p:nvSpPr>
          <p:cNvPr id="133123" name="Rectangle 3"/>
          <p:cNvSpPr>
            <a:spLocks noGrp="1" noChangeArrowheads="1"/>
          </p:cNvSpPr>
          <p:nvPr>
            <p:ph type="body" idx="1"/>
          </p:nvPr>
        </p:nvSpPr>
        <p:spPr/>
        <p:txBody>
          <a:bodyPr/>
          <a:lstStyle/>
          <a:p>
            <a:r>
              <a:rPr lang="en-US"/>
              <a:t>What if a second interrupt occurs while an interrupt routine is excuting?</a:t>
            </a:r>
          </a:p>
          <a:p>
            <a:r>
              <a:rPr lang="en-US"/>
              <a:t>Generally a good thing to permit that — is it possible?</a:t>
            </a:r>
          </a:p>
          <a:p>
            <a:r>
              <a:rPr lang="en-US"/>
              <a:t>And why is it a good thing?</a:t>
            </a:r>
          </a:p>
        </p:txBody>
      </p:sp>
    </p:spTree>
    <p:extLst>
      <p:ext uri="{BB962C8B-B14F-4D97-AF65-F5344CB8AC3E}">
        <p14:creationId xmlns:p14="http://schemas.microsoft.com/office/powerpoint/2010/main" val="1319957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Maximizing Parallelism</a:t>
            </a:r>
          </a:p>
        </p:txBody>
      </p:sp>
      <p:sp>
        <p:nvSpPr>
          <p:cNvPr id="134147" name="Rectangle 3"/>
          <p:cNvSpPr>
            <a:spLocks noGrp="1" noChangeArrowheads="1"/>
          </p:cNvSpPr>
          <p:nvPr>
            <p:ph type="body" idx="1"/>
          </p:nvPr>
        </p:nvSpPr>
        <p:spPr/>
        <p:txBody>
          <a:bodyPr/>
          <a:lstStyle/>
          <a:p>
            <a:r>
              <a:rPr lang="en-US"/>
              <a:t>You want to keep all I/O devices as busy as possible</a:t>
            </a:r>
          </a:p>
          <a:p>
            <a:r>
              <a:rPr lang="en-US"/>
              <a:t>In general, an I/O interrupt represents the end of an operation; another request should be issued as soon as possible</a:t>
            </a:r>
          </a:p>
          <a:p>
            <a:r>
              <a:rPr lang="en-US"/>
              <a:t>Most devices don</a:t>
            </a:r>
            <a:r>
              <a:rPr lang="ja-JP" altLang="en-US">
                <a:latin typeface="Arial"/>
              </a:rPr>
              <a:t>’</a:t>
            </a:r>
            <a:r>
              <a:rPr lang="en-US"/>
              <a:t>t interfere with each others</a:t>
            </a:r>
            <a:r>
              <a:rPr lang="ja-JP" altLang="en-US">
                <a:latin typeface="Arial"/>
              </a:rPr>
              <a:t>’</a:t>
            </a:r>
            <a:r>
              <a:rPr lang="en-US"/>
              <a:t> data structures; there</a:t>
            </a:r>
            <a:r>
              <a:rPr lang="ja-JP" altLang="en-US">
                <a:latin typeface="Arial"/>
              </a:rPr>
              <a:t>’</a:t>
            </a:r>
            <a:r>
              <a:rPr lang="en-US"/>
              <a:t>s no reason to block out other devices</a:t>
            </a:r>
          </a:p>
        </p:txBody>
      </p:sp>
    </p:spTree>
    <p:extLst>
      <p:ext uri="{BB962C8B-B14F-4D97-AF65-F5344CB8AC3E}">
        <p14:creationId xmlns:p14="http://schemas.microsoft.com/office/powerpoint/2010/main" val="19256970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Handling Nested Interrupts</a:t>
            </a:r>
          </a:p>
        </p:txBody>
      </p:sp>
      <p:sp>
        <p:nvSpPr>
          <p:cNvPr id="136195" name="Rectangle 3"/>
          <p:cNvSpPr>
            <a:spLocks noGrp="1" noChangeArrowheads="1"/>
          </p:cNvSpPr>
          <p:nvPr>
            <p:ph type="body" idx="1"/>
          </p:nvPr>
        </p:nvSpPr>
        <p:spPr/>
        <p:txBody>
          <a:bodyPr/>
          <a:lstStyle/>
          <a:p>
            <a:r>
              <a:rPr lang="en-US" dirty="0"/>
              <a:t>As soon as possible, unmask the global interrupt</a:t>
            </a:r>
          </a:p>
          <a:p>
            <a:r>
              <a:rPr lang="en-US" dirty="0"/>
              <a:t>As soon as reasonable, re-enable interrupts from that IRQ</a:t>
            </a:r>
          </a:p>
          <a:p>
            <a:r>
              <a:rPr lang="en-US" dirty="0"/>
              <a:t>But that </a:t>
            </a:r>
            <a:r>
              <a:rPr lang="en-US" dirty="0" smtClean="0"/>
              <a:t>is n</a:t>
            </a:r>
            <a:r>
              <a:rPr lang="en-US" altLang="zh-CN" dirty="0" smtClean="0"/>
              <a:t>o</a:t>
            </a:r>
            <a:r>
              <a:rPr lang="en-US" dirty="0" smtClean="0"/>
              <a:t>t </a:t>
            </a:r>
            <a:r>
              <a:rPr lang="en-US" dirty="0"/>
              <a:t>always a great idea, since it could cause </a:t>
            </a:r>
            <a:r>
              <a:rPr lang="en-US" dirty="0">
                <a:solidFill>
                  <a:srgbClr val="FF0000"/>
                </a:solidFill>
              </a:rPr>
              <a:t>re-entry</a:t>
            </a:r>
            <a:r>
              <a:rPr lang="en-US" dirty="0"/>
              <a:t> to the same handler</a:t>
            </a:r>
          </a:p>
          <a:p>
            <a:r>
              <a:rPr lang="en-US" dirty="0"/>
              <a:t>IRQ-specific mask is not enabled during interrupt-handling</a:t>
            </a:r>
          </a:p>
        </p:txBody>
      </p:sp>
    </p:spTree>
    <p:extLst>
      <p:ext uri="{BB962C8B-B14F-4D97-AF65-F5344CB8AC3E}">
        <p14:creationId xmlns:p14="http://schemas.microsoft.com/office/powerpoint/2010/main" val="3661094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Nested Execution</a:t>
            </a:r>
          </a:p>
        </p:txBody>
      </p:sp>
      <p:sp>
        <p:nvSpPr>
          <p:cNvPr id="202755" name="Rectangle 3"/>
          <p:cNvSpPr>
            <a:spLocks noGrp="1" noChangeArrowheads="1"/>
          </p:cNvSpPr>
          <p:nvPr>
            <p:ph type="body" idx="1"/>
          </p:nvPr>
        </p:nvSpPr>
        <p:spPr>
          <a:xfrm>
            <a:off x="457200" y="1600200"/>
            <a:ext cx="8229600" cy="4949610"/>
          </a:xfrm>
        </p:spPr>
        <p:txBody>
          <a:bodyPr>
            <a:normAutofit fontScale="92500"/>
          </a:bodyPr>
          <a:lstStyle/>
          <a:p>
            <a:pPr>
              <a:lnSpc>
                <a:spcPct val="130000"/>
              </a:lnSpc>
            </a:pPr>
            <a:r>
              <a:rPr lang="en-US" sz="2600" dirty="0"/>
              <a:t>Interrupts can be interrupted</a:t>
            </a:r>
          </a:p>
          <a:p>
            <a:pPr lvl="1">
              <a:lnSpc>
                <a:spcPct val="130000"/>
              </a:lnSpc>
            </a:pPr>
            <a:r>
              <a:rPr lang="en-US" sz="2200" dirty="0"/>
              <a:t>By different interrupts; handlers need not be reentrant</a:t>
            </a:r>
          </a:p>
          <a:p>
            <a:pPr lvl="1">
              <a:lnSpc>
                <a:spcPct val="130000"/>
              </a:lnSpc>
            </a:pPr>
            <a:r>
              <a:rPr lang="en-US" sz="2200" dirty="0" smtClean="0"/>
              <a:t>Small </a:t>
            </a:r>
            <a:r>
              <a:rPr lang="en-US" sz="2200" dirty="0"/>
              <a:t>portions execute with interrupts disabled</a:t>
            </a:r>
          </a:p>
          <a:p>
            <a:pPr lvl="1">
              <a:lnSpc>
                <a:spcPct val="130000"/>
              </a:lnSpc>
            </a:pPr>
            <a:r>
              <a:rPr lang="en-US" sz="2200" dirty="0"/>
              <a:t>Interrupts remain pending until </a:t>
            </a:r>
            <a:r>
              <a:rPr lang="en-US" sz="2200" dirty="0" err="1"/>
              <a:t>acked</a:t>
            </a:r>
            <a:r>
              <a:rPr lang="en-US" sz="2200" dirty="0"/>
              <a:t> by CPU</a:t>
            </a:r>
          </a:p>
          <a:p>
            <a:pPr>
              <a:lnSpc>
                <a:spcPct val="130000"/>
              </a:lnSpc>
            </a:pPr>
            <a:r>
              <a:rPr lang="en-US" sz="2600" dirty="0"/>
              <a:t>Exceptions can be interrupted</a:t>
            </a:r>
          </a:p>
          <a:p>
            <a:pPr lvl="1">
              <a:lnSpc>
                <a:spcPct val="130000"/>
              </a:lnSpc>
            </a:pPr>
            <a:r>
              <a:rPr lang="en-US" sz="2200" dirty="0"/>
              <a:t>By interrupts (devices needing service)</a:t>
            </a:r>
          </a:p>
          <a:p>
            <a:pPr>
              <a:lnSpc>
                <a:spcPct val="130000"/>
              </a:lnSpc>
            </a:pPr>
            <a:r>
              <a:rPr lang="en-US" sz="2600" dirty="0"/>
              <a:t>Exceptions can nest two levels deep</a:t>
            </a:r>
          </a:p>
          <a:p>
            <a:pPr lvl="1">
              <a:lnSpc>
                <a:spcPct val="130000"/>
              </a:lnSpc>
            </a:pPr>
            <a:r>
              <a:rPr lang="en-US" sz="2200" dirty="0"/>
              <a:t>Exceptions indicate coding error</a:t>
            </a:r>
          </a:p>
          <a:p>
            <a:pPr lvl="1">
              <a:lnSpc>
                <a:spcPct val="130000"/>
              </a:lnSpc>
            </a:pPr>
            <a:r>
              <a:rPr lang="en-US" sz="2200" dirty="0"/>
              <a:t>Exception code (kernel code) </a:t>
            </a:r>
            <a:r>
              <a:rPr lang="en-US" sz="2200" dirty="0" err="1"/>
              <a:t>shouldn</a:t>
            </a:r>
            <a:r>
              <a:rPr lang="ja-JP" altLang="en-US" sz="2200" dirty="0">
                <a:latin typeface="Arial"/>
              </a:rPr>
              <a:t>’</a:t>
            </a:r>
            <a:r>
              <a:rPr lang="en-US" sz="2200" dirty="0"/>
              <a:t>t have bugs</a:t>
            </a:r>
          </a:p>
          <a:p>
            <a:pPr lvl="1">
              <a:lnSpc>
                <a:spcPct val="130000"/>
              </a:lnSpc>
            </a:pPr>
            <a:r>
              <a:rPr lang="en-US" sz="2200" dirty="0"/>
              <a:t>Page fault is possible (trying to touch user data)</a:t>
            </a:r>
          </a:p>
          <a:p>
            <a:pPr lvl="1">
              <a:lnSpc>
                <a:spcPct val="130000"/>
              </a:lnSpc>
            </a:pPr>
            <a:endParaRPr lang="en-US" sz="2200" dirty="0"/>
          </a:p>
          <a:p>
            <a:pPr>
              <a:lnSpc>
                <a:spcPct val="130000"/>
              </a:lnSpc>
            </a:pPr>
            <a:endParaRPr lang="en-US" sz="2600" dirty="0"/>
          </a:p>
        </p:txBody>
      </p:sp>
    </p:spTree>
    <p:extLst>
      <p:ext uri="{BB962C8B-B14F-4D97-AF65-F5344CB8AC3E}">
        <p14:creationId xmlns:p14="http://schemas.microsoft.com/office/powerpoint/2010/main" val="269248716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Interrupt Masking</a:t>
            </a:r>
          </a:p>
        </p:txBody>
      </p:sp>
      <p:sp>
        <p:nvSpPr>
          <p:cNvPr id="130051" name="Rectangle 3"/>
          <p:cNvSpPr>
            <a:spLocks noGrp="1" noChangeArrowheads="1"/>
          </p:cNvSpPr>
          <p:nvPr>
            <p:ph type="body" idx="1"/>
          </p:nvPr>
        </p:nvSpPr>
        <p:spPr/>
        <p:txBody>
          <a:bodyPr/>
          <a:lstStyle/>
          <a:p>
            <a:r>
              <a:rPr lang="en-US" dirty="0"/>
              <a:t>Two different types: global and </a:t>
            </a:r>
            <a:r>
              <a:rPr lang="en-US" dirty="0" smtClean="0"/>
              <a:t>selective (per-IRQ)</a:t>
            </a:r>
            <a:endParaRPr lang="en-US" dirty="0"/>
          </a:p>
          <a:p>
            <a:pPr lvl="1"/>
            <a:r>
              <a:rPr lang="en-US" dirty="0"/>
              <a:t>Global — delays all interrupts</a:t>
            </a:r>
          </a:p>
          <a:p>
            <a:pPr lvl="1"/>
            <a:r>
              <a:rPr lang="en-US" dirty="0"/>
              <a:t>Selective — individual IRQs can be masked selectively</a:t>
            </a:r>
          </a:p>
          <a:p>
            <a:pPr lvl="1"/>
            <a:r>
              <a:rPr lang="en-US" dirty="0"/>
              <a:t>Selective masking is usually what</a:t>
            </a:r>
            <a:r>
              <a:rPr lang="ja-JP" altLang="en-US" dirty="0">
                <a:latin typeface="Arial"/>
              </a:rPr>
              <a:t>’</a:t>
            </a:r>
            <a:r>
              <a:rPr lang="en-US" dirty="0"/>
              <a:t>s needed — interference most common from two interrupts of the same </a:t>
            </a:r>
            <a:r>
              <a:rPr lang="en-US" dirty="0" smtClean="0"/>
              <a:t>type</a:t>
            </a:r>
          </a:p>
          <a:p>
            <a:endParaRPr lang="en-US" dirty="0"/>
          </a:p>
          <a:p>
            <a:r>
              <a:rPr lang="en-US" dirty="0"/>
              <a:t>NMI (Non-</a:t>
            </a:r>
            <a:r>
              <a:rPr lang="en-US" dirty="0" err="1"/>
              <a:t>Maskable</a:t>
            </a:r>
            <a:r>
              <a:rPr lang="en-US" dirty="0"/>
              <a:t> Interrupt)</a:t>
            </a:r>
          </a:p>
          <a:p>
            <a:endParaRPr lang="en-US" dirty="0"/>
          </a:p>
        </p:txBody>
      </p:sp>
    </p:spTree>
    <p:extLst>
      <p:ext uri="{BB962C8B-B14F-4D97-AF65-F5344CB8AC3E}">
        <p14:creationId xmlns:p14="http://schemas.microsoft.com/office/powerpoint/2010/main" val="99004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Triple</a:t>
            </a:r>
            <a:r>
              <a:rPr kumimoji="1" lang="zh-CN" altLang="en-US" dirty="0" smtClean="0"/>
              <a:t> </a:t>
            </a:r>
            <a:r>
              <a:rPr kumimoji="1" lang="en-US" altLang="zh-CN" dirty="0" smtClean="0"/>
              <a:t>Fault</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Things never to do in an OS #1: Swap out the page swapping code (triple-fault here we come</a:t>
            </a:r>
            <a:r>
              <a:rPr kumimoji="1" lang="en-US" altLang="zh-CN" sz="2400" dirty="0" smtClean="0"/>
              <a:t>)</a:t>
            </a:r>
            <a:r>
              <a:rPr kumimoji="1" lang="zh-CN" altLang="en-US" sz="2400" dirty="0" smtClean="0"/>
              <a:t>    </a:t>
            </a:r>
            <a:r>
              <a:rPr kumimoji="1" lang="en-US" altLang="zh-CN" sz="2400" dirty="0" smtClean="0"/>
              <a:t>—Kemp</a:t>
            </a:r>
          </a:p>
          <a:p>
            <a:endParaRPr kumimoji="1" lang="en-US" altLang="zh-CN" sz="2400" dirty="0" smtClean="0"/>
          </a:p>
          <a:p>
            <a:r>
              <a:rPr kumimoji="1" lang="en-US" altLang="zh-CN" sz="2400" dirty="0"/>
              <a:t>When a fault occurs, the CPU invokes an exception handler. </a:t>
            </a:r>
            <a:endParaRPr kumimoji="1" lang="en-US" altLang="zh-CN" sz="2400" dirty="0" smtClean="0"/>
          </a:p>
          <a:p>
            <a:r>
              <a:rPr kumimoji="1" lang="en-US" altLang="zh-CN" sz="2400" dirty="0" smtClean="0"/>
              <a:t>If </a:t>
            </a:r>
            <a:r>
              <a:rPr kumimoji="1" lang="en-US" altLang="zh-CN" sz="2400" dirty="0"/>
              <a:t>a fault occurs while trying to invoke the exception handler, that's called a double fault, which the CPU tries to handle with yet another exception handler. </a:t>
            </a:r>
            <a:endParaRPr kumimoji="1" lang="en-US" altLang="zh-CN" sz="2400" dirty="0" smtClean="0"/>
          </a:p>
          <a:p>
            <a:r>
              <a:rPr kumimoji="1" lang="en-US" altLang="zh-CN" sz="2400" dirty="0" smtClean="0"/>
              <a:t>If </a:t>
            </a:r>
            <a:r>
              <a:rPr kumimoji="1" lang="en-US" altLang="zh-CN" sz="2400" dirty="0"/>
              <a:t>that invocation results in a fault too, the system reboots with a triple fault.</a:t>
            </a:r>
            <a:endParaRPr kumimoji="1" lang="zh-CN" altLang="en-US" sz="2400" dirty="0"/>
          </a:p>
        </p:txBody>
      </p:sp>
    </p:spTree>
    <p:extLst>
      <p:ext uri="{BB962C8B-B14F-4D97-AF65-F5344CB8AC3E}">
        <p14:creationId xmlns:p14="http://schemas.microsoft.com/office/powerpoint/2010/main" val="4180646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/proc/interrupts</a:t>
            </a:r>
          </a:p>
        </p:txBody>
      </p:sp>
      <p:sp>
        <p:nvSpPr>
          <p:cNvPr id="147459" name="Rectangle 3"/>
          <p:cNvSpPr>
            <a:spLocks noGrp="1" noChangeArrowheads="1"/>
          </p:cNvSpPr>
          <p:nvPr>
            <p:ph type="body" idx="1"/>
          </p:nvPr>
        </p:nvSpPr>
        <p:spPr>
          <a:xfrm>
            <a:off x="457200" y="1455738"/>
            <a:ext cx="7620000" cy="4411662"/>
          </a:xfrm>
        </p:spPr>
        <p:txBody>
          <a:bodyPr>
            <a:normAutofit fontScale="92500" lnSpcReduction="10000"/>
          </a:bodyPr>
          <a:lstStyle/>
          <a:p>
            <a:pPr>
              <a:lnSpc>
                <a:spcPct val="80000"/>
              </a:lnSpc>
              <a:buFont typeface="Wingdings" charset="0"/>
              <a:buNone/>
            </a:pPr>
            <a:r>
              <a:rPr lang="en-US" sz="1700" b="1">
                <a:latin typeface="Courier New" charset="0"/>
                <a:cs typeface="Courier New" charset="0"/>
              </a:rPr>
              <a:t>$ cat /proc/interrupts</a:t>
            </a:r>
          </a:p>
          <a:p>
            <a:pPr>
              <a:lnSpc>
                <a:spcPct val="80000"/>
              </a:lnSpc>
              <a:buFont typeface="Wingdings" charset="0"/>
              <a:buNone/>
            </a:pPr>
            <a:r>
              <a:rPr lang="en-US" sz="1700" b="1">
                <a:latin typeface="Courier New" charset="0"/>
                <a:cs typeface="Courier New" charset="0"/>
              </a:rPr>
              <a:t>           CPU0</a:t>
            </a:r>
          </a:p>
          <a:p>
            <a:pPr>
              <a:lnSpc>
                <a:spcPct val="80000"/>
              </a:lnSpc>
              <a:buFont typeface="Wingdings" charset="0"/>
              <a:buNone/>
            </a:pPr>
            <a:r>
              <a:rPr lang="en-US" sz="1700" b="1">
                <a:latin typeface="Courier New" charset="0"/>
                <a:cs typeface="Courier New" charset="0"/>
              </a:rPr>
              <a:t>  0:  865119901          IO-APIC-edge   timer</a:t>
            </a:r>
          </a:p>
          <a:p>
            <a:pPr>
              <a:lnSpc>
                <a:spcPct val="80000"/>
              </a:lnSpc>
              <a:buFont typeface="Wingdings" charset="0"/>
              <a:buNone/>
            </a:pPr>
            <a:r>
              <a:rPr lang="en-US" sz="1700" b="1">
                <a:latin typeface="Courier New" charset="0"/>
                <a:cs typeface="Courier New" charset="0"/>
              </a:rPr>
              <a:t>  1:          4          IO-APIC-edge   keyboard</a:t>
            </a:r>
          </a:p>
          <a:p>
            <a:pPr>
              <a:lnSpc>
                <a:spcPct val="80000"/>
              </a:lnSpc>
              <a:buFont typeface="Wingdings" charset="0"/>
              <a:buNone/>
            </a:pPr>
            <a:r>
              <a:rPr lang="en-US" sz="1700" b="1">
                <a:latin typeface="Courier New" charset="0"/>
                <a:cs typeface="Courier New" charset="0"/>
              </a:rPr>
              <a:t>  2:          0          XT-PIC         cascade</a:t>
            </a:r>
          </a:p>
          <a:p>
            <a:pPr>
              <a:lnSpc>
                <a:spcPct val="80000"/>
              </a:lnSpc>
              <a:buFont typeface="Wingdings" charset="0"/>
              <a:buNone/>
            </a:pPr>
            <a:r>
              <a:rPr lang="en-US" sz="1700" b="1">
                <a:latin typeface="Courier New" charset="0"/>
                <a:cs typeface="Courier New" charset="0"/>
              </a:rPr>
              <a:t>  8:          1          IO-APIC-edge   rtc</a:t>
            </a:r>
          </a:p>
          <a:p>
            <a:pPr>
              <a:lnSpc>
                <a:spcPct val="80000"/>
              </a:lnSpc>
              <a:buFont typeface="Wingdings" charset="0"/>
              <a:buNone/>
            </a:pPr>
            <a:r>
              <a:rPr lang="en-US" sz="1700" b="1">
                <a:latin typeface="Courier New" charset="0"/>
                <a:cs typeface="Courier New" charset="0"/>
              </a:rPr>
              <a:t> 12:         20          IO-APIC-edge   PS/2 Mouse</a:t>
            </a:r>
          </a:p>
          <a:p>
            <a:pPr>
              <a:lnSpc>
                <a:spcPct val="80000"/>
              </a:lnSpc>
              <a:buFont typeface="Wingdings" charset="0"/>
              <a:buNone/>
            </a:pPr>
            <a:r>
              <a:rPr lang="en-US" sz="1700" b="1">
                <a:latin typeface="Courier New" charset="0"/>
                <a:cs typeface="Courier New" charset="0"/>
              </a:rPr>
              <a:t> 14:    6532494          IO-APIC-edge   ide0</a:t>
            </a:r>
          </a:p>
          <a:p>
            <a:pPr>
              <a:lnSpc>
                <a:spcPct val="80000"/>
              </a:lnSpc>
              <a:buFont typeface="Wingdings" charset="0"/>
              <a:buNone/>
            </a:pPr>
            <a:r>
              <a:rPr lang="en-US" sz="1700" b="1">
                <a:latin typeface="Courier New" charset="0"/>
                <a:cs typeface="Courier New" charset="0"/>
              </a:rPr>
              <a:t> 15:         34          IO-APIC-edge   ide1</a:t>
            </a:r>
          </a:p>
          <a:p>
            <a:pPr>
              <a:lnSpc>
                <a:spcPct val="80000"/>
              </a:lnSpc>
              <a:buFont typeface="Wingdings" charset="0"/>
              <a:buNone/>
            </a:pPr>
            <a:r>
              <a:rPr lang="en-US" sz="1700" b="1">
                <a:latin typeface="Courier New" charset="0"/>
                <a:cs typeface="Courier New" charset="0"/>
              </a:rPr>
              <a:t> 16:          0          IO-APIC-level  usb-uhci</a:t>
            </a:r>
          </a:p>
          <a:p>
            <a:pPr>
              <a:lnSpc>
                <a:spcPct val="80000"/>
              </a:lnSpc>
              <a:buFont typeface="Wingdings" charset="0"/>
              <a:buNone/>
            </a:pPr>
            <a:r>
              <a:rPr lang="en-US" sz="1700" b="1">
                <a:latin typeface="Courier New" charset="0"/>
                <a:cs typeface="Courier New" charset="0"/>
              </a:rPr>
              <a:t> 19:          0          IO-APIC-level  usb-uhci</a:t>
            </a:r>
          </a:p>
          <a:p>
            <a:pPr>
              <a:lnSpc>
                <a:spcPct val="80000"/>
              </a:lnSpc>
              <a:buFont typeface="Wingdings" charset="0"/>
              <a:buNone/>
            </a:pPr>
            <a:r>
              <a:rPr lang="en-US" sz="1700" b="1">
                <a:latin typeface="Courier New" charset="0"/>
                <a:cs typeface="Courier New" charset="0"/>
              </a:rPr>
              <a:t> 23:          0          IO-APIC-level  ehci-hcd</a:t>
            </a:r>
          </a:p>
          <a:p>
            <a:pPr>
              <a:lnSpc>
                <a:spcPct val="80000"/>
              </a:lnSpc>
              <a:buFont typeface="Wingdings" charset="0"/>
              <a:buNone/>
            </a:pPr>
            <a:r>
              <a:rPr lang="en-US" sz="1700" b="1">
                <a:latin typeface="Courier New" charset="0"/>
                <a:cs typeface="Courier New" charset="0"/>
              </a:rPr>
              <a:t> 32:         40          IO-APIC-level  ioc0</a:t>
            </a:r>
          </a:p>
          <a:p>
            <a:pPr>
              <a:lnSpc>
                <a:spcPct val="80000"/>
              </a:lnSpc>
              <a:buFont typeface="Wingdings" charset="0"/>
              <a:buNone/>
            </a:pPr>
            <a:r>
              <a:rPr lang="en-US" sz="1700" b="1">
                <a:latin typeface="Courier New" charset="0"/>
                <a:cs typeface="Courier New" charset="0"/>
              </a:rPr>
              <a:t> 33:         40          IO-APIC-level  ioc1</a:t>
            </a:r>
          </a:p>
          <a:p>
            <a:pPr>
              <a:lnSpc>
                <a:spcPct val="80000"/>
              </a:lnSpc>
              <a:buFont typeface="Wingdings" charset="0"/>
              <a:buNone/>
            </a:pPr>
            <a:r>
              <a:rPr lang="en-US" sz="1700" b="1">
                <a:latin typeface="Courier New" charset="0"/>
                <a:cs typeface="Courier New" charset="0"/>
              </a:rPr>
              <a:t> 48:  273306628          IO-APIC-level  eth0</a:t>
            </a:r>
          </a:p>
          <a:p>
            <a:pPr>
              <a:lnSpc>
                <a:spcPct val="80000"/>
              </a:lnSpc>
              <a:buFont typeface="Wingdings" charset="0"/>
              <a:buNone/>
            </a:pPr>
            <a:r>
              <a:rPr lang="en-US" sz="1700" b="1">
                <a:latin typeface="Courier New" charset="0"/>
                <a:cs typeface="Courier New" charset="0"/>
              </a:rPr>
              <a:t>NMI:          0</a:t>
            </a:r>
          </a:p>
          <a:p>
            <a:pPr>
              <a:lnSpc>
                <a:spcPct val="80000"/>
              </a:lnSpc>
              <a:buFont typeface="Wingdings" charset="0"/>
              <a:buNone/>
            </a:pPr>
            <a:r>
              <a:rPr lang="en-US" sz="1700" b="1">
                <a:latin typeface="Courier New" charset="0"/>
                <a:cs typeface="Courier New" charset="0"/>
              </a:rPr>
              <a:t>ERR:          0</a:t>
            </a:r>
          </a:p>
          <a:p>
            <a:pPr>
              <a:lnSpc>
                <a:spcPct val="80000"/>
              </a:lnSpc>
              <a:buFont typeface="Wingdings" charset="0"/>
              <a:buNone/>
            </a:pPr>
            <a:endParaRPr lang="en-US" sz="1700" b="1">
              <a:latin typeface="Courier New" charset="0"/>
              <a:cs typeface="Courier New" charset="0"/>
            </a:endParaRPr>
          </a:p>
          <a:p>
            <a:pPr>
              <a:lnSpc>
                <a:spcPct val="80000"/>
              </a:lnSpc>
            </a:pPr>
            <a:r>
              <a:rPr lang="en-US" sz="2000"/>
              <a:t>Columns: IRQ, count, interrupt controller, devices</a:t>
            </a:r>
          </a:p>
        </p:txBody>
      </p:sp>
    </p:spTree>
    <p:extLst>
      <p:ext uri="{BB962C8B-B14F-4D97-AF65-F5344CB8AC3E}">
        <p14:creationId xmlns:p14="http://schemas.microsoft.com/office/powerpoint/2010/main" val="40767213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More in /proc/pci:</a:t>
            </a:r>
          </a:p>
        </p:txBody>
      </p:sp>
      <p:sp>
        <p:nvSpPr>
          <p:cNvPr id="148483" name="Rectangle 3"/>
          <p:cNvSpPr>
            <a:spLocks noGrp="1" noChangeArrowheads="1"/>
          </p:cNvSpPr>
          <p:nvPr>
            <p:ph type="body" idx="1"/>
          </p:nvPr>
        </p:nvSpPr>
        <p:spPr/>
        <p:txBody>
          <a:bodyPr/>
          <a:lstStyle/>
          <a:p>
            <a:pPr>
              <a:lnSpc>
                <a:spcPct val="80000"/>
              </a:lnSpc>
              <a:buFont typeface="Wingdings" charset="0"/>
              <a:buNone/>
            </a:pPr>
            <a:r>
              <a:rPr lang="en-US" sz="1400" b="1" dirty="0">
                <a:latin typeface="Courier New" charset="0"/>
                <a:cs typeface="Courier New" charset="0"/>
              </a:rPr>
              <a:t>$ cat /</a:t>
            </a:r>
            <a:r>
              <a:rPr lang="en-US" sz="1400" b="1" dirty="0" err="1">
                <a:latin typeface="Courier New" charset="0"/>
                <a:cs typeface="Courier New" charset="0"/>
              </a:rPr>
              <a:t>proc</a:t>
            </a:r>
            <a:r>
              <a:rPr lang="en-US" sz="1400" b="1" dirty="0">
                <a:latin typeface="Courier New" charset="0"/>
                <a:cs typeface="Courier New" charset="0"/>
              </a:rPr>
              <a:t>/</a:t>
            </a:r>
            <a:r>
              <a:rPr lang="en-US" sz="1400" b="1" dirty="0" err="1">
                <a:latin typeface="Courier New" charset="0"/>
                <a:cs typeface="Courier New" charset="0"/>
              </a:rPr>
              <a:t>pci</a:t>
            </a:r>
            <a:endParaRPr lang="en-US" sz="1400" b="1" dirty="0">
              <a:latin typeface="Courier New" charset="0"/>
              <a:cs typeface="Courier New" charset="0"/>
            </a:endParaRPr>
          </a:p>
          <a:p>
            <a:pPr>
              <a:lnSpc>
                <a:spcPct val="80000"/>
              </a:lnSpc>
              <a:buFont typeface="Wingdings" charset="0"/>
              <a:buNone/>
            </a:pPr>
            <a:r>
              <a:rPr lang="en-US" sz="1400" b="1" dirty="0">
                <a:latin typeface="Courier New" charset="0"/>
                <a:cs typeface="Courier New" charset="0"/>
              </a:rPr>
              <a:t>PCI devices found:</a:t>
            </a:r>
          </a:p>
          <a:p>
            <a:pPr>
              <a:lnSpc>
                <a:spcPct val="80000"/>
              </a:lnSpc>
              <a:buFont typeface="Wingdings" charset="0"/>
              <a:buNone/>
            </a:pPr>
            <a:r>
              <a:rPr lang="en-US" sz="1400" b="1" dirty="0">
                <a:latin typeface="Courier New" charset="0"/>
                <a:cs typeface="Courier New" charset="0"/>
              </a:rPr>
              <a:t>  Bus  0, device   0, function  0:</a:t>
            </a:r>
          </a:p>
          <a:p>
            <a:pPr>
              <a:lnSpc>
                <a:spcPct val="80000"/>
              </a:lnSpc>
              <a:buFont typeface="Wingdings" charset="0"/>
              <a:buNone/>
            </a:pPr>
            <a:r>
              <a:rPr lang="en-US" sz="1400" b="1" dirty="0">
                <a:latin typeface="Courier New" charset="0"/>
                <a:cs typeface="Courier New" charset="0"/>
              </a:rPr>
              <a:t>    Host bridge: PCI device 8086:2550 (Intel Corp.) (rev 3).</a:t>
            </a:r>
          </a:p>
          <a:p>
            <a:pPr>
              <a:lnSpc>
                <a:spcPct val="80000"/>
              </a:lnSpc>
              <a:buFont typeface="Wingdings" charset="0"/>
              <a:buNone/>
            </a:pPr>
            <a:r>
              <a:rPr lang="en-US" sz="1400" b="1" dirty="0">
                <a:latin typeface="Courier New" charset="0"/>
                <a:cs typeface="Courier New" charset="0"/>
              </a:rPr>
              <a:t>      </a:t>
            </a:r>
            <a:r>
              <a:rPr lang="en-US" sz="1400" b="1" dirty="0" err="1">
                <a:latin typeface="Courier New" charset="0"/>
                <a:cs typeface="Courier New" charset="0"/>
              </a:rPr>
              <a:t>Prefetchable</a:t>
            </a:r>
            <a:r>
              <a:rPr lang="en-US" sz="1400" b="1" dirty="0">
                <a:latin typeface="Courier New" charset="0"/>
                <a:cs typeface="Courier New" charset="0"/>
              </a:rPr>
              <a:t> 32 bit memory at 0xe8000000 [0xebffffff].</a:t>
            </a:r>
          </a:p>
          <a:p>
            <a:pPr>
              <a:lnSpc>
                <a:spcPct val="80000"/>
              </a:lnSpc>
              <a:buFont typeface="Wingdings" charset="0"/>
              <a:buNone/>
            </a:pPr>
            <a:r>
              <a:rPr lang="en-US" sz="1400" b="1" dirty="0">
                <a:latin typeface="Courier New" charset="0"/>
                <a:cs typeface="Courier New" charset="0"/>
              </a:rPr>
              <a:t>  Bus  0, device  29, function  1:</a:t>
            </a:r>
          </a:p>
          <a:p>
            <a:pPr>
              <a:lnSpc>
                <a:spcPct val="80000"/>
              </a:lnSpc>
              <a:buFont typeface="Wingdings" charset="0"/>
              <a:buNone/>
            </a:pPr>
            <a:r>
              <a:rPr lang="en-US" sz="1400" b="1" dirty="0">
                <a:latin typeface="Courier New" charset="0"/>
                <a:cs typeface="Courier New" charset="0"/>
              </a:rPr>
              <a:t>    USB Controller: Intel Corp. 82801DB USB (Hub #2) (rev 2).</a:t>
            </a:r>
          </a:p>
          <a:p>
            <a:pPr>
              <a:lnSpc>
                <a:spcPct val="80000"/>
              </a:lnSpc>
              <a:buFont typeface="Wingdings" charset="0"/>
              <a:buNone/>
            </a:pPr>
            <a:r>
              <a:rPr lang="en-US" sz="1400" b="1" dirty="0">
                <a:latin typeface="Courier New" charset="0"/>
                <a:cs typeface="Courier New" charset="0"/>
              </a:rPr>
              <a:t>      IRQ 19.</a:t>
            </a:r>
          </a:p>
          <a:p>
            <a:pPr>
              <a:lnSpc>
                <a:spcPct val="80000"/>
              </a:lnSpc>
              <a:buFont typeface="Wingdings" charset="0"/>
              <a:buNone/>
            </a:pPr>
            <a:r>
              <a:rPr lang="en-US" sz="1400" b="1" dirty="0">
                <a:latin typeface="Courier New" charset="0"/>
                <a:cs typeface="Courier New" charset="0"/>
              </a:rPr>
              <a:t>      I/O at 0xd400 [0xd41f].</a:t>
            </a:r>
          </a:p>
          <a:p>
            <a:pPr>
              <a:lnSpc>
                <a:spcPct val="80000"/>
              </a:lnSpc>
              <a:buFont typeface="Wingdings" charset="0"/>
              <a:buNone/>
            </a:pPr>
            <a:r>
              <a:rPr lang="en-US" sz="1400" b="1" dirty="0">
                <a:latin typeface="Courier New" charset="0"/>
                <a:cs typeface="Courier New" charset="0"/>
              </a:rPr>
              <a:t>  Bus  0, device  31, function  1:</a:t>
            </a:r>
          </a:p>
          <a:p>
            <a:pPr>
              <a:lnSpc>
                <a:spcPct val="80000"/>
              </a:lnSpc>
              <a:buFont typeface="Wingdings" charset="0"/>
              <a:buNone/>
            </a:pPr>
            <a:r>
              <a:rPr lang="en-US" sz="1400" b="1" dirty="0">
                <a:latin typeface="Courier New" charset="0"/>
                <a:cs typeface="Courier New" charset="0"/>
              </a:rPr>
              <a:t>    IDE interface: Intel Corp. 82801DB ICH4 IDE (rev 2).</a:t>
            </a:r>
          </a:p>
          <a:p>
            <a:pPr>
              <a:lnSpc>
                <a:spcPct val="80000"/>
              </a:lnSpc>
              <a:buFont typeface="Wingdings" charset="0"/>
              <a:buNone/>
            </a:pPr>
            <a:r>
              <a:rPr lang="en-US" sz="1400" b="1" dirty="0">
                <a:latin typeface="Courier New" charset="0"/>
                <a:cs typeface="Courier New" charset="0"/>
              </a:rPr>
              <a:t>      IRQ 16.</a:t>
            </a:r>
          </a:p>
          <a:p>
            <a:pPr>
              <a:lnSpc>
                <a:spcPct val="80000"/>
              </a:lnSpc>
              <a:buFont typeface="Wingdings" charset="0"/>
              <a:buNone/>
            </a:pPr>
            <a:r>
              <a:rPr lang="en-US" sz="1400" b="1" dirty="0">
                <a:latin typeface="Courier New" charset="0"/>
                <a:cs typeface="Courier New" charset="0"/>
              </a:rPr>
              <a:t>      I/O at 0xf000 [0xf00f].</a:t>
            </a:r>
          </a:p>
          <a:p>
            <a:pPr>
              <a:lnSpc>
                <a:spcPct val="80000"/>
              </a:lnSpc>
              <a:buFont typeface="Wingdings" charset="0"/>
              <a:buNone/>
            </a:pPr>
            <a:r>
              <a:rPr lang="en-US" sz="1400" b="1" dirty="0">
                <a:latin typeface="Courier New" charset="0"/>
                <a:cs typeface="Courier New" charset="0"/>
              </a:rPr>
              <a:t>      Non-</a:t>
            </a:r>
            <a:r>
              <a:rPr lang="en-US" sz="1400" b="1" dirty="0" err="1">
                <a:latin typeface="Courier New" charset="0"/>
                <a:cs typeface="Courier New" charset="0"/>
              </a:rPr>
              <a:t>prefetchable</a:t>
            </a:r>
            <a:r>
              <a:rPr lang="en-US" sz="1400" b="1" dirty="0">
                <a:latin typeface="Courier New" charset="0"/>
                <a:cs typeface="Courier New" charset="0"/>
              </a:rPr>
              <a:t> 32 bit memory at 0x80000000 [0x800003ff].</a:t>
            </a:r>
          </a:p>
          <a:p>
            <a:pPr>
              <a:lnSpc>
                <a:spcPct val="80000"/>
              </a:lnSpc>
              <a:buFont typeface="Wingdings" charset="0"/>
              <a:buNone/>
            </a:pPr>
            <a:r>
              <a:rPr lang="en-US" sz="1400" b="1" dirty="0">
                <a:latin typeface="Courier New" charset="0"/>
                <a:cs typeface="Courier New" charset="0"/>
              </a:rPr>
              <a:t>  Bus  3, device   1, function  0:</a:t>
            </a:r>
          </a:p>
          <a:p>
            <a:pPr>
              <a:lnSpc>
                <a:spcPct val="80000"/>
              </a:lnSpc>
              <a:buFont typeface="Wingdings" charset="0"/>
              <a:buNone/>
            </a:pPr>
            <a:r>
              <a:rPr lang="en-US" sz="1400" b="1" dirty="0">
                <a:latin typeface="Courier New" charset="0"/>
                <a:cs typeface="Courier New" charset="0"/>
              </a:rPr>
              <a:t>    Ethernet controller: Broadcom </a:t>
            </a:r>
            <a:r>
              <a:rPr lang="en-US" sz="1400" b="1" dirty="0" err="1">
                <a:latin typeface="Courier New" charset="0"/>
                <a:cs typeface="Courier New" charset="0"/>
              </a:rPr>
              <a:t>NetXtreme</a:t>
            </a:r>
            <a:r>
              <a:rPr lang="en-US" sz="1400" b="1" dirty="0">
                <a:latin typeface="Courier New" charset="0"/>
                <a:cs typeface="Courier New" charset="0"/>
              </a:rPr>
              <a:t> BCM5703X Gigabit Eth (rev 2).</a:t>
            </a:r>
          </a:p>
          <a:p>
            <a:pPr>
              <a:lnSpc>
                <a:spcPct val="80000"/>
              </a:lnSpc>
              <a:buFont typeface="Wingdings" charset="0"/>
              <a:buNone/>
            </a:pPr>
            <a:r>
              <a:rPr lang="en-US" sz="1400" b="1" dirty="0">
                <a:latin typeface="Courier New" charset="0"/>
                <a:cs typeface="Courier New" charset="0"/>
              </a:rPr>
              <a:t>      IRQ 48.</a:t>
            </a:r>
          </a:p>
          <a:p>
            <a:pPr>
              <a:lnSpc>
                <a:spcPct val="80000"/>
              </a:lnSpc>
              <a:buFont typeface="Wingdings" charset="0"/>
              <a:buNone/>
            </a:pPr>
            <a:r>
              <a:rPr lang="en-US" sz="1400" b="1" dirty="0">
                <a:latin typeface="Courier New" charset="0"/>
                <a:cs typeface="Courier New" charset="0"/>
              </a:rPr>
              <a:t>      Master Capable.  Latency=64.  Min </a:t>
            </a:r>
            <a:r>
              <a:rPr lang="en-US" sz="1400" b="1" dirty="0" err="1">
                <a:latin typeface="Courier New" charset="0"/>
                <a:cs typeface="Courier New" charset="0"/>
              </a:rPr>
              <a:t>Gnt</a:t>
            </a:r>
            <a:r>
              <a:rPr lang="en-US" sz="1400" b="1" dirty="0">
                <a:latin typeface="Courier New" charset="0"/>
                <a:cs typeface="Courier New" charset="0"/>
              </a:rPr>
              <a:t>=64.</a:t>
            </a:r>
          </a:p>
          <a:p>
            <a:pPr>
              <a:lnSpc>
                <a:spcPct val="80000"/>
              </a:lnSpc>
              <a:buFont typeface="Wingdings" charset="0"/>
              <a:buNone/>
            </a:pPr>
            <a:r>
              <a:rPr lang="en-US" sz="1400" b="1" dirty="0">
                <a:latin typeface="Courier New" charset="0"/>
                <a:cs typeface="Courier New" charset="0"/>
              </a:rPr>
              <a:t>      Non-</a:t>
            </a:r>
            <a:r>
              <a:rPr lang="en-US" sz="1400" b="1" dirty="0" err="1">
                <a:latin typeface="Courier New" charset="0"/>
                <a:cs typeface="Courier New" charset="0"/>
              </a:rPr>
              <a:t>prefetchable</a:t>
            </a:r>
            <a:r>
              <a:rPr lang="en-US" sz="1400" b="1" dirty="0">
                <a:latin typeface="Courier New" charset="0"/>
                <a:cs typeface="Courier New" charset="0"/>
              </a:rPr>
              <a:t> 64 bit memory at 0xf7000000 [0xf700ffff].</a:t>
            </a:r>
          </a:p>
          <a:p>
            <a:pPr>
              <a:lnSpc>
                <a:spcPct val="80000"/>
              </a:lnSpc>
              <a:buFont typeface="Wingdings" charset="0"/>
              <a:buNone/>
            </a:pPr>
            <a:endParaRPr lang="en-US" sz="1400" b="1" dirty="0">
              <a:latin typeface="Courier New" charset="0"/>
              <a:cs typeface="Courier New" charset="0"/>
            </a:endParaRPr>
          </a:p>
          <a:p>
            <a:pPr>
              <a:lnSpc>
                <a:spcPct val="80000"/>
              </a:lnSpc>
              <a:buFont typeface="Wingdings" charset="0"/>
              <a:buNone/>
            </a:pPr>
            <a:endParaRPr lang="en-US" sz="1400" b="1" dirty="0">
              <a:latin typeface="Courier New" charset="0"/>
              <a:cs typeface="Courier New" charset="0"/>
            </a:endParaRPr>
          </a:p>
        </p:txBody>
      </p:sp>
    </p:spTree>
    <p:extLst>
      <p:ext uri="{BB962C8B-B14F-4D97-AF65-F5344CB8AC3E}">
        <p14:creationId xmlns:p14="http://schemas.microsoft.com/office/powerpoint/2010/main" val="2352699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Autofit/>
          </a:bodyPr>
          <a:lstStyle/>
          <a:p>
            <a:r>
              <a:rPr lang="en-US" sz="3600" dirty="0" smtClean="0">
                <a:ea typeface="宋体" charset="0"/>
              </a:rPr>
              <a:t>CPU’s ‘fetch-execute’ </a:t>
            </a:r>
            <a:r>
              <a:rPr lang="en-US" sz="3600" dirty="0">
                <a:ea typeface="宋体" charset="0"/>
              </a:rPr>
              <a:t>cycle</a:t>
            </a:r>
          </a:p>
        </p:txBody>
      </p:sp>
      <p:sp>
        <p:nvSpPr>
          <p:cNvPr id="164867" name="Rectangle 3"/>
          <p:cNvSpPr>
            <a:spLocks noChangeArrowheads="1"/>
          </p:cNvSpPr>
          <p:nvPr/>
        </p:nvSpPr>
        <p:spPr bwMode="auto">
          <a:xfrm>
            <a:off x="2982416" y="2222500"/>
            <a:ext cx="3175000" cy="508000"/>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latin typeface="Microsoft YaHei Light" charset="0"/>
                <a:ea typeface="Microsoft YaHei Light" charset="0"/>
                <a:cs typeface="Microsoft YaHei Light" charset="0"/>
              </a:rPr>
              <a:t>Fetch instruction at IP</a:t>
            </a:r>
          </a:p>
        </p:txBody>
      </p:sp>
      <p:sp>
        <p:nvSpPr>
          <p:cNvPr id="164868" name="Rectangle 4"/>
          <p:cNvSpPr>
            <a:spLocks noChangeArrowheads="1"/>
          </p:cNvSpPr>
          <p:nvPr/>
        </p:nvSpPr>
        <p:spPr bwMode="auto">
          <a:xfrm>
            <a:off x="2982416" y="4318000"/>
            <a:ext cx="3175000" cy="508000"/>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latin typeface="Microsoft YaHei Light" charset="0"/>
                <a:ea typeface="Microsoft YaHei Light" charset="0"/>
                <a:cs typeface="Microsoft YaHei Light" charset="0"/>
              </a:rPr>
              <a:t>Advance IP to next instruction</a:t>
            </a:r>
          </a:p>
        </p:txBody>
      </p:sp>
      <p:sp>
        <p:nvSpPr>
          <p:cNvPr id="164869" name="Rectangle 5"/>
          <p:cNvSpPr>
            <a:spLocks noChangeArrowheads="1"/>
          </p:cNvSpPr>
          <p:nvPr/>
        </p:nvSpPr>
        <p:spPr bwMode="auto">
          <a:xfrm>
            <a:off x="2982416" y="2921000"/>
            <a:ext cx="3175000" cy="508000"/>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latin typeface="Microsoft YaHei Light" charset="0"/>
                <a:ea typeface="Microsoft YaHei Light" charset="0"/>
                <a:cs typeface="Microsoft YaHei Light" charset="0"/>
              </a:rPr>
              <a:t>Decode the fetched instruction</a:t>
            </a:r>
          </a:p>
        </p:txBody>
      </p:sp>
      <p:sp>
        <p:nvSpPr>
          <p:cNvPr id="164870" name="Rectangle 6"/>
          <p:cNvSpPr>
            <a:spLocks noChangeArrowheads="1"/>
          </p:cNvSpPr>
          <p:nvPr/>
        </p:nvSpPr>
        <p:spPr bwMode="auto">
          <a:xfrm>
            <a:off x="2982416" y="3619500"/>
            <a:ext cx="3175000" cy="508000"/>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latin typeface="Microsoft YaHei Light" charset="0"/>
                <a:ea typeface="Microsoft YaHei Light" charset="0"/>
                <a:cs typeface="Microsoft YaHei Light" charset="0"/>
              </a:rPr>
              <a:t>Execute the decoded instruction</a:t>
            </a:r>
          </a:p>
        </p:txBody>
      </p:sp>
      <p:sp>
        <p:nvSpPr>
          <p:cNvPr id="164871" name="Line 7"/>
          <p:cNvSpPr>
            <a:spLocks noChangeShapeType="1"/>
          </p:cNvSpPr>
          <p:nvPr/>
        </p:nvSpPr>
        <p:spPr bwMode="auto">
          <a:xfrm>
            <a:off x="4569916" y="1841500"/>
            <a:ext cx="0" cy="3810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72" name="Line 8"/>
          <p:cNvSpPr>
            <a:spLocks noChangeShapeType="1"/>
          </p:cNvSpPr>
          <p:nvPr/>
        </p:nvSpPr>
        <p:spPr bwMode="auto">
          <a:xfrm>
            <a:off x="4569916" y="2730500"/>
            <a:ext cx="0" cy="1905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73" name="Line 9"/>
          <p:cNvSpPr>
            <a:spLocks noChangeShapeType="1"/>
          </p:cNvSpPr>
          <p:nvPr/>
        </p:nvSpPr>
        <p:spPr bwMode="auto">
          <a:xfrm>
            <a:off x="4569916" y="3429000"/>
            <a:ext cx="0" cy="1905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74" name="Line 10"/>
          <p:cNvSpPr>
            <a:spLocks noChangeShapeType="1"/>
          </p:cNvSpPr>
          <p:nvPr/>
        </p:nvSpPr>
        <p:spPr bwMode="auto">
          <a:xfrm>
            <a:off x="4569916" y="4127500"/>
            <a:ext cx="0" cy="1905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75" name="Line 11"/>
          <p:cNvSpPr>
            <a:spLocks noChangeShapeType="1"/>
          </p:cNvSpPr>
          <p:nvPr/>
        </p:nvSpPr>
        <p:spPr bwMode="auto">
          <a:xfrm>
            <a:off x="4569916" y="4826000"/>
            <a:ext cx="0" cy="1905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76" name="AutoShape 12"/>
          <p:cNvSpPr>
            <a:spLocks noChangeArrowheads="1"/>
          </p:cNvSpPr>
          <p:nvPr/>
        </p:nvSpPr>
        <p:spPr bwMode="auto">
          <a:xfrm>
            <a:off x="3236416" y="5016500"/>
            <a:ext cx="2667000" cy="762000"/>
          </a:xfrm>
          <a:prstGeom prst="diamond">
            <a:avLst/>
          </a:prstGeom>
          <a:solidFill>
            <a:schemeClr val="accent1">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latin typeface="Microsoft YaHei Light" charset="0"/>
                <a:ea typeface="Microsoft YaHei Light" charset="0"/>
                <a:cs typeface="Microsoft YaHei Light" charset="0"/>
              </a:rPr>
              <a:t>Interrupt?</a:t>
            </a:r>
          </a:p>
        </p:txBody>
      </p:sp>
      <p:sp>
        <p:nvSpPr>
          <p:cNvPr id="164877" name="Line 13"/>
          <p:cNvSpPr>
            <a:spLocks noChangeShapeType="1"/>
          </p:cNvSpPr>
          <p:nvPr/>
        </p:nvSpPr>
        <p:spPr bwMode="auto">
          <a:xfrm>
            <a:off x="4569916" y="5778500"/>
            <a:ext cx="0" cy="2540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78" name="Line 14"/>
          <p:cNvSpPr>
            <a:spLocks noChangeShapeType="1"/>
          </p:cNvSpPr>
          <p:nvPr/>
        </p:nvSpPr>
        <p:spPr bwMode="auto">
          <a:xfrm flipH="1">
            <a:off x="2728416" y="6032500"/>
            <a:ext cx="184150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79" name="Line 15"/>
          <p:cNvSpPr>
            <a:spLocks noChangeShapeType="1"/>
          </p:cNvSpPr>
          <p:nvPr/>
        </p:nvSpPr>
        <p:spPr bwMode="auto">
          <a:xfrm flipV="1">
            <a:off x="2735684" y="1841500"/>
            <a:ext cx="0" cy="41910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80" name="Line 16"/>
          <p:cNvSpPr>
            <a:spLocks noChangeShapeType="1"/>
          </p:cNvSpPr>
          <p:nvPr/>
        </p:nvSpPr>
        <p:spPr bwMode="auto">
          <a:xfrm>
            <a:off x="2728416" y="1841500"/>
            <a:ext cx="184150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81" name="Text Box 17"/>
          <p:cNvSpPr txBox="1">
            <a:spLocks noChangeArrowheads="1"/>
          </p:cNvSpPr>
          <p:nvPr/>
        </p:nvSpPr>
        <p:spPr bwMode="auto">
          <a:xfrm>
            <a:off x="4175687" y="5745429"/>
            <a:ext cx="412292"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500">
                <a:latin typeface="Microsoft YaHei Light" charset="0"/>
                <a:ea typeface="Microsoft YaHei Light" charset="0"/>
                <a:cs typeface="Microsoft YaHei Light" charset="0"/>
              </a:rPr>
              <a:t>no</a:t>
            </a:r>
          </a:p>
        </p:txBody>
      </p:sp>
      <p:sp>
        <p:nvSpPr>
          <p:cNvPr id="164882" name="Rectangle 18"/>
          <p:cNvSpPr>
            <a:spLocks noChangeArrowheads="1"/>
          </p:cNvSpPr>
          <p:nvPr/>
        </p:nvSpPr>
        <p:spPr bwMode="auto">
          <a:xfrm>
            <a:off x="6919416" y="2921000"/>
            <a:ext cx="1397000" cy="381000"/>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latin typeface="Microsoft YaHei Light" charset="0"/>
                <a:ea typeface="Microsoft YaHei Light" charset="0"/>
                <a:cs typeface="Microsoft YaHei Light" charset="0"/>
              </a:rPr>
              <a:t>Save context</a:t>
            </a:r>
          </a:p>
        </p:txBody>
      </p:sp>
      <p:sp>
        <p:nvSpPr>
          <p:cNvPr id="164883" name="Rectangle 19"/>
          <p:cNvSpPr>
            <a:spLocks noChangeArrowheads="1"/>
          </p:cNvSpPr>
          <p:nvPr/>
        </p:nvSpPr>
        <p:spPr bwMode="auto">
          <a:xfrm>
            <a:off x="6919416" y="3492500"/>
            <a:ext cx="1397000" cy="381000"/>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latin typeface="Microsoft YaHei Light" charset="0"/>
                <a:ea typeface="Microsoft YaHei Light" charset="0"/>
                <a:cs typeface="Microsoft YaHei Light" charset="0"/>
              </a:rPr>
              <a:t>Get INTR ID</a:t>
            </a:r>
          </a:p>
        </p:txBody>
      </p:sp>
      <p:sp>
        <p:nvSpPr>
          <p:cNvPr id="164884" name="Rectangle 20"/>
          <p:cNvSpPr>
            <a:spLocks noChangeArrowheads="1"/>
          </p:cNvSpPr>
          <p:nvPr/>
        </p:nvSpPr>
        <p:spPr bwMode="auto">
          <a:xfrm>
            <a:off x="6919416" y="4064000"/>
            <a:ext cx="1397000" cy="381000"/>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latin typeface="Microsoft YaHei Light" charset="0"/>
                <a:ea typeface="Microsoft YaHei Light" charset="0"/>
                <a:cs typeface="Microsoft YaHei Light" charset="0"/>
              </a:rPr>
              <a:t>Lookup ISR</a:t>
            </a:r>
          </a:p>
        </p:txBody>
      </p:sp>
      <p:sp>
        <p:nvSpPr>
          <p:cNvPr id="164885" name="Rectangle 21"/>
          <p:cNvSpPr>
            <a:spLocks noChangeArrowheads="1"/>
          </p:cNvSpPr>
          <p:nvPr/>
        </p:nvSpPr>
        <p:spPr bwMode="auto">
          <a:xfrm>
            <a:off x="6919416" y="4635500"/>
            <a:ext cx="1397000" cy="381000"/>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latin typeface="Microsoft YaHei Light" charset="0"/>
                <a:ea typeface="Microsoft YaHei Light" charset="0"/>
                <a:cs typeface="Microsoft YaHei Light" charset="0"/>
              </a:rPr>
              <a:t>Execute ISR</a:t>
            </a:r>
          </a:p>
        </p:txBody>
      </p:sp>
      <p:sp>
        <p:nvSpPr>
          <p:cNvPr id="164886" name="Line 22"/>
          <p:cNvSpPr>
            <a:spLocks noChangeShapeType="1"/>
          </p:cNvSpPr>
          <p:nvPr/>
        </p:nvSpPr>
        <p:spPr bwMode="auto">
          <a:xfrm>
            <a:off x="5903416" y="5397500"/>
            <a:ext cx="698500"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87" name="Text Box 23"/>
          <p:cNvSpPr txBox="1">
            <a:spLocks noChangeArrowheads="1"/>
          </p:cNvSpPr>
          <p:nvPr/>
        </p:nvSpPr>
        <p:spPr bwMode="auto">
          <a:xfrm>
            <a:off x="5839916" y="5334002"/>
            <a:ext cx="463588"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500">
                <a:latin typeface="Microsoft YaHei Light" charset="0"/>
                <a:ea typeface="Microsoft YaHei Light" charset="0"/>
                <a:cs typeface="Microsoft YaHei Light" charset="0"/>
              </a:rPr>
              <a:t>yes</a:t>
            </a:r>
          </a:p>
        </p:txBody>
      </p:sp>
      <p:sp>
        <p:nvSpPr>
          <p:cNvPr id="164888" name="Line 24"/>
          <p:cNvSpPr>
            <a:spLocks noChangeShapeType="1"/>
          </p:cNvSpPr>
          <p:nvPr/>
        </p:nvSpPr>
        <p:spPr bwMode="auto">
          <a:xfrm flipV="1">
            <a:off x="6601916" y="2667000"/>
            <a:ext cx="0" cy="27305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89" name="Line 25"/>
          <p:cNvSpPr>
            <a:spLocks noChangeShapeType="1"/>
          </p:cNvSpPr>
          <p:nvPr/>
        </p:nvSpPr>
        <p:spPr bwMode="auto">
          <a:xfrm>
            <a:off x="7554416" y="2667000"/>
            <a:ext cx="0" cy="2540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90" name="Line 26"/>
          <p:cNvSpPr>
            <a:spLocks noChangeShapeType="1"/>
          </p:cNvSpPr>
          <p:nvPr/>
        </p:nvSpPr>
        <p:spPr bwMode="auto">
          <a:xfrm>
            <a:off x="7554416" y="3302000"/>
            <a:ext cx="0" cy="1905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91" name="Line 27"/>
          <p:cNvSpPr>
            <a:spLocks noChangeShapeType="1"/>
          </p:cNvSpPr>
          <p:nvPr/>
        </p:nvSpPr>
        <p:spPr bwMode="auto">
          <a:xfrm>
            <a:off x="7554416" y="3873500"/>
            <a:ext cx="0" cy="1905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92" name="Line 28"/>
          <p:cNvSpPr>
            <a:spLocks noChangeShapeType="1"/>
          </p:cNvSpPr>
          <p:nvPr/>
        </p:nvSpPr>
        <p:spPr bwMode="auto">
          <a:xfrm>
            <a:off x="7554416" y="4445000"/>
            <a:ext cx="0" cy="1905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93" name="Line 29"/>
          <p:cNvSpPr>
            <a:spLocks noChangeShapeType="1"/>
          </p:cNvSpPr>
          <p:nvPr/>
        </p:nvSpPr>
        <p:spPr bwMode="auto">
          <a:xfrm>
            <a:off x="7554416" y="5016500"/>
            <a:ext cx="0" cy="8890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94" name="Line 30"/>
          <p:cNvSpPr>
            <a:spLocks noChangeShapeType="1"/>
          </p:cNvSpPr>
          <p:nvPr/>
        </p:nvSpPr>
        <p:spPr bwMode="auto">
          <a:xfrm>
            <a:off x="6601916" y="2667000"/>
            <a:ext cx="95250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95" name="Line 31"/>
          <p:cNvSpPr>
            <a:spLocks noChangeShapeType="1"/>
          </p:cNvSpPr>
          <p:nvPr/>
        </p:nvSpPr>
        <p:spPr bwMode="auto">
          <a:xfrm>
            <a:off x="4569916" y="5905500"/>
            <a:ext cx="2984500" cy="0"/>
          </a:xfrm>
          <a:prstGeom prst="line">
            <a:avLst/>
          </a:prstGeom>
          <a:noFill/>
          <a:ln w="2857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sp>
        <p:nvSpPr>
          <p:cNvPr id="164896" name="Text Box 32"/>
          <p:cNvSpPr txBox="1">
            <a:spLocks noChangeArrowheads="1"/>
          </p:cNvSpPr>
          <p:nvPr/>
        </p:nvSpPr>
        <p:spPr bwMode="auto">
          <a:xfrm>
            <a:off x="7541187" y="5343261"/>
            <a:ext cx="474810" cy="271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167" dirty="0">
                <a:solidFill>
                  <a:srgbClr val="CC3300"/>
                </a:solidFill>
                <a:latin typeface="Microsoft YaHei Light" charset="0"/>
                <a:ea typeface="Microsoft YaHei Light" charset="0"/>
                <a:cs typeface="Microsoft YaHei Light" charset="0"/>
              </a:rPr>
              <a:t>IRET</a:t>
            </a:r>
          </a:p>
        </p:txBody>
      </p:sp>
      <p:sp>
        <p:nvSpPr>
          <p:cNvPr id="164902" name="Text Box 38"/>
          <p:cNvSpPr txBox="1">
            <a:spLocks noChangeArrowheads="1"/>
          </p:cNvSpPr>
          <p:nvPr/>
        </p:nvSpPr>
        <p:spPr bwMode="auto">
          <a:xfrm>
            <a:off x="1112874" y="1948657"/>
            <a:ext cx="938847"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500" dirty="0">
                <a:latin typeface="Microsoft YaHei Light" charset="0"/>
                <a:ea typeface="Microsoft YaHei Light" charset="0"/>
                <a:cs typeface="Microsoft YaHei Light" charset="0"/>
              </a:rPr>
              <a:t>User </a:t>
            </a:r>
          </a:p>
          <a:p>
            <a:pPr algn="ctr" eaLnBrk="0" hangingPunct="0"/>
            <a:r>
              <a:rPr lang="en-US" sz="1500" dirty="0">
                <a:latin typeface="Microsoft YaHei Light" charset="0"/>
                <a:ea typeface="Microsoft YaHei Light" charset="0"/>
                <a:cs typeface="Microsoft YaHei Light" charset="0"/>
              </a:rPr>
              <a:t>Program</a:t>
            </a:r>
          </a:p>
        </p:txBody>
      </p:sp>
      <p:sp>
        <p:nvSpPr>
          <p:cNvPr id="164904" name="Text Box 40"/>
          <p:cNvSpPr txBox="1">
            <a:spLocks noChangeArrowheads="1"/>
          </p:cNvSpPr>
          <p:nvPr/>
        </p:nvSpPr>
        <p:spPr bwMode="auto">
          <a:xfrm>
            <a:off x="647452" y="3059908"/>
            <a:ext cx="344966"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500">
                <a:latin typeface="Microsoft YaHei Light" charset="0"/>
                <a:ea typeface="Microsoft YaHei Light" charset="0"/>
                <a:cs typeface="Microsoft YaHei Light" charset="0"/>
              </a:rPr>
              <a:t>IP</a:t>
            </a:r>
          </a:p>
        </p:txBody>
      </p:sp>
      <p:sp>
        <p:nvSpPr>
          <p:cNvPr id="164905" name="Line 41"/>
          <p:cNvSpPr>
            <a:spLocks noChangeShapeType="1"/>
          </p:cNvSpPr>
          <p:nvPr/>
        </p:nvSpPr>
        <p:spPr bwMode="auto">
          <a:xfrm>
            <a:off x="980827" y="3238500"/>
            <a:ext cx="190500"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latin typeface="Microsoft YaHei Light" charset="0"/>
              <a:ea typeface="Microsoft YaHei Light" charset="0"/>
              <a:cs typeface="Microsoft YaHei Light" charset="0"/>
            </a:endParaRPr>
          </a:p>
        </p:txBody>
      </p:sp>
      <p:graphicFrame>
        <p:nvGraphicFramePr>
          <p:cNvPr id="164948" name="Group 84"/>
          <p:cNvGraphicFramePr>
            <a:graphicFrameLocks noGrp="1"/>
          </p:cNvGraphicFramePr>
          <p:nvPr>
            <p:ph idx="1"/>
            <p:extLst/>
          </p:nvPr>
        </p:nvGraphicFramePr>
        <p:xfrm>
          <a:off x="1298327" y="2540000"/>
          <a:ext cx="571500" cy="2794000"/>
        </p:xfrm>
        <a:graphic>
          <a:graphicData uri="http://schemas.openxmlformats.org/drawingml/2006/table">
            <a:tbl>
              <a:tblPr/>
              <a:tblGrid>
                <a:gridCol w="571500">
                  <a:extLst>
                    <a:ext uri="{9D8B030D-6E8A-4147-A177-3AD203B41FA5}">
                      <a16:colId xmlns:a16="http://schemas.microsoft.com/office/drawing/2014/main" val="20000"/>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300" b="0" i="0" u="none" strike="noStrike" cap="none" normalizeH="0" baseline="0" dirty="0" err="1">
                          <a:ln>
                            <a:noFill/>
                          </a:ln>
                          <a:solidFill>
                            <a:schemeClr val="tx1"/>
                          </a:solidFill>
                          <a:effectLst/>
                          <a:latin typeface="Arial" charset="0"/>
                          <a:ea typeface="ＭＳ Ｐゴシック" charset="0"/>
                          <a:cs typeface="Arial" charset="0"/>
                        </a:rPr>
                        <a:t>ld</a:t>
                      </a:r>
                      <a:endParaRPr kumimoji="0" lang="en-US" sz="1300" b="0" i="0" u="none" strike="noStrike" cap="none" normalizeH="0" baseline="0" dirty="0">
                        <a:ln>
                          <a:noFill/>
                        </a:ln>
                        <a:solidFill>
                          <a:schemeClr val="tx1"/>
                        </a:solidFill>
                        <a:effectLst/>
                        <a:latin typeface="Arial" charset="0"/>
                        <a:ea typeface="ＭＳ Ｐゴシック" charset="0"/>
                        <a:cs typeface="Arial" charset="0"/>
                      </a:endParaRP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cs typeface="Arial" charset="0"/>
                        </a:rPr>
                        <a:t>add</a:t>
                      </a: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cs typeface="Arial" charset="0"/>
                        </a:rPr>
                        <a:t>st</a:t>
                      </a: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cs typeface="Arial" charset="0"/>
                        </a:rPr>
                        <a:t>mul</a:t>
                      </a: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cs typeface="Arial" charset="0"/>
                        </a:rPr>
                        <a:t>ld</a:t>
                      </a: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cs typeface="Arial" charset="0"/>
                        </a:rPr>
                        <a:t>sub</a:t>
                      </a: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cs typeface="Arial" charset="0"/>
                        </a:rPr>
                        <a:t>bne</a:t>
                      </a: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cs typeface="Arial" charset="0"/>
                        </a:rPr>
                        <a:t>add</a:t>
                      </a: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cs typeface="Arial" charset="0"/>
                        </a:rPr>
                        <a:t>jmp</a:t>
                      </a: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300" b="0" i="0" u="none" strike="noStrike" cap="none" normalizeH="0" baseline="0" dirty="0">
                          <a:ln>
                            <a:noFill/>
                          </a:ln>
                          <a:solidFill>
                            <a:schemeClr val="tx1"/>
                          </a:solidFill>
                          <a:effectLst/>
                          <a:latin typeface="Arial" charset="0"/>
                          <a:ea typeface="ＭＳ Ｐゴシック" charset="0"/>
                          <a:cs typeface="Arial" charset="0"/>
                        </a:rPr>
                        <a:t>…</a:t>
                      </a: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57845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zh-CN"/>
              <a:t>Three crucial data-structures</a:t>
            </a:r>
          </a:p>
        </p:txBody>
      </p:sp>
      <p:sp>
        <p:nvSpPr>
          <p:cNvPr id="177155" name="Rectangle 3"/>
          <p:cNvSpPr>
            <a:spLocks noGrp="1" noChangeArrowheads="1"/>
          </p:cNvSpPr>
          <p:nvPr>
            <p:ph type="body" idx="1"/>
          </p:nvPr>
        </p:nvSpPr>
        <p:spPr/>
        <p:txBody>
          <a:bodyPr/>
          <a:lstStyle/>
          <a:p>
            <a:r>
              <a:rPr lang="en-US" altLang="zh-CN"/>
              <a:t>The Global Descriptor Table (GDT)</a:t>
            </a:r>
          </a:p>
          <a:p>
            <a:pPr lvl="2">
              <a:buFont typeface="Wingdings" charset="0"/>
              <a:buNone/>
            </a:pPr>
            <a:r>
              <a:rPr lang="en-US" altLang="zh-CN"/>
              <a:t>	defines the system</a:t>
            </a:r>
            <a:r>
              <a:rPr lang="zh-CN" altLang="en-US">
                <a:latin typeface="Arial"/>
              </a:rPr>
              <a:t>’</a:t>
            </a:r>
            <a:r>
              <a:rPr lang="en-US" altLang="zh-CN"/>
              <a:t>s memory-segments and their access-privileges, which the CPU has the duty to enforce </a:t>
            </a:r>
          </a:p>
          <a:p>
            <a:r>
              <a:rPr lang="en-US" altLang="zh-CN"/>
              <a:t>The Interrupt Descriptor Table (IDT)</a:t>
            </a:r>
          </a:p>
          <a:p>
            <a:pPr lvl="2">
              <a:buFont typeface="Wingdings" charset="0"/>
              <a:buNone/>
            </a:pPr>
            <a:r>
              <a:rPr lang="en-US" altLang="zh-CN"/>
              <a:t>	defines entry-points for the various code-routines that will handle all </a:t>
            </a:r>
            <a:r>
              <a:rPr lang="zh-CN" altLang="en-US">
                <a:latin typeface="Arial"/>
              </a:rPr>
              <a:t>‘</a:t>
            </a:r>
            <a:r>
              <a:rPr lang="en-US" altLang="zh-CN"/>
              <a:t>interrupts</a:t>
            </a:r>
            <a:r>
              <a:rPr lang="zh-CN" altLang="en-US">
                <a:latin typeface="Arial"/>
              </a:rPr>
              <a:t>’</a:t>
            </a:r>
            <a:r>
              <a:rPr lang="en-US" altLang="zh-CN"/>
              <a:t> and </a:t>
            </a:r>
            <a:r>
              <a:rPr lang="zh-CN" altLang="en-US">
                <a:latin typeface="Arial"/>
              </a:rPr>
              <a:t>‘</a:t>
            </a:r>
            <a:r>
              <a:rPr lang="en-US" altLang="zh-CN"/>
              <a:t>exceptions</a:t>
            </a:r>
            <a:r>
              <a:rPr lang="zh-CN" altLang="en-US">
                <a:latin typeface="Arial"/>
              </a:rPr>
              <a:t>’</a:t>
            </a:r>
            <a:endParaRPr lang="en-US" altLang="zh-CN"/>
          </a:p>
          <a:p>
            <a:r>
              <a:rPr lang="en-US" altLang="zh-CN"/>
              <a:t>The Task-State Segment (TSS) </a:t>
            </a:r>
          </a:p>
          <a:p>
            <a:pPr lvl="2">
              <a:buFont typeface="Wingdings" charset="0"/>
              <a:buNone/>
            </a:pPr>
            <a:r>
              <a:rPr lang="en-US" altLang="zh-CN"/>
              <a:t>	holds the values for registers SS and ESP that will get loaded by the CPU upon entering kernel-mode</a:t>
            </a:r>
          </a:p>
        </p:txBody>
      </p:sp>
    </p:spTree>
    <p:extLst>
      <p:ext uri="{BB962C8B-B14F-4D97-AF65-F5344CB8AC3E}">
        <p14:creationId xmlns:p14="http://schemas.microsoft.com/office/powerpoint/2010/main" val="3124971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a:t>How does CPU find GDT/IDT?</a:t>
            </a:r>
          </a:p>
        </p:txBody>
      </p:sp>
      <p:sp>
        <p:nvSpPr>
          <p:cNvPr id="178179" name="Rectangle 3"/>
          <p:cNvSpPr>
            <a:spLocks noGrp="1" noChangeArrowheads="1"/>
          </p:cNvSpPr>
          <p:nvPr>
            <p:ph type="body" idx="1"/>
          </p:nvPr>
        </p:nvSpPr>
        <p:spPr/>
        <p:txBody>
          <a:bodyPr/>
          <a:lstStyle/>
          <a:p>
            <a:r>
              <a:rPr lang="en-US" altLang="zh-CN"/>
              <a:t>Two dedicated registers: GDTR and IDTR</a:t>
            </a:r>
          </a:p>
          <a:p>
            <a:r>
              <a:rPr lang="en-US" altLang="zh-CN"/>
              <a:t>Both have identical 48-bit formats:</a:t>
            </a:r>
          </a:p>
          <a:p>
            <a:endParaRPr lang="zh-CN" altLang="en-US"/>
          </a:p>
        </p:txBody>
      </p:sp>
      <p:sp>
        <p:nvSpPr>
          <p:cNvPr id="178180" name="Rectangle 4"/>
          <p:cNvSpPr>
            <a:spLocks noChangeArrowheads="1"/>
          </p:cNvSpPr>
          <p:nvPr/>
        </p:nvSpPr>
        <p:spPr bwMode="auto">
          <a:xfrm>
            <a:off x="1143000" y="3352800"/>
            <a:ext cx="4876800" cy="838200"/>
          </a:xfrm>
          <a:prstGeom prst="rect">
            <a:avLst/>
          </a:prstGeom>
          <a:solidFill>
            <a:srgbClr val="FFCC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Segment Base Address</a:t>
            </a:r>
          </a:p>
        </p:txBody>
      </p:sp>
      <p:sp>
        <p:nvSpPr>
          <p:cNvPr id="178181" name="Rectangle 5"/>
          <p:cNvSpPr>
            <a:spLocks noChangeArrowheads="1"/>
          </p:cNvSpPr>
          <p:nvPr/>
        </p:nvSpPr>
        <p:spPr bwMode="auto">
          <a:xfrm>
            <a:off x="6019800" y="3352800"/>
            <a:ext cx="2209800" cy="838200"/>
          </a:xfrm>
          <a:prstGeom prst="rect">
            <a:avLst/>
          </a:prstGeom>
          <a:solidFill>
            <a:srgbClr val="FFCC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Segment Limit</a:t>
            </a:r>
          </a:p>
        </p:txBody>
      </p:sp>
      <p:sp>
        <p:nvSpPr>
          <p:cNvPr id="178182" name="Text Box 6"/>
          <p:cNvSpPr txBox="1">
            <a:spLocks noChangeArrowheads="1"/>
          </p:cNvSpPr>
          <p:nvPr/>
        </p:nvSpPr>
        <p:spPr bwMode="auto">
          <a:xfrm>
            <a:off x="8001000" y="41910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a:t>0</a:t>
            </a:r>
          </a:p>
        </p:txBody>
      </p:sp>
      <p:sp>
        <p:nvSpPr>
          <p:cNvPr id="178183" name="Text Box 7"/>
          <p:cNvSpPr txBox="1">
            <a:spLocks noChangeArrowheads="1"/>
          </p:cNvSpPr>
          <p:nvPr/>
        </p:nvSpPr>
        <p:spPr bwMode="auto">
          <a:xfrm>
            <a:off x="5943600" y="4191000"/>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a:t>15</a:t>
            </a:r>
          </a:p>
        </p:txBody>
      </p:sp>
      <p:sp>
        <p:nvSpPr>
          <p:cNvPr id="178184" name="Text Box 8"/>
          <p:cNvSpPr txBox="1">
            <a:spLocks noChangeArrowheads="1"/>
          </p:cNvSpPr>
          <p:nvPr/>
        </p:nvSpPr>
        <p:spPr bwMode="auto">
          <a:xfrm>
            <a:off x="5638800" y="4191000"/>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a:t>16</a:t>
            </a:r>
          </a:p>
        </p:txBody>
      </p:sp>
      <p:sp>
        <p:nvSpPr>
          <p:cNvPr id="178185" name="Text Box 9"/>
          <p:cNvSpPr txBox="1">
            <a:spLocks noChangeArrowheads="1"/>
          </p:cNvSpPr>
          <p:nvPr/>
        </p:nvSpPr>
        <p:spPr bwMode="auto">
          <a:xfrm>
            <a:off x="1066800" y="4191000"/>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a:t>47</a:t>
            </a:r>
          </a:p>
        </p:txBody>
      </p:sp>
      <p:sp>
        <p:nvSpPr>
          <p:cNvPr id="178186" name="Text Box 10"/>
          <p:cNvSpPr txBox="1">
            <a:spLocks noChangeArrowheads="1"/>
          </p:cNvSpPr>
          <p:nvPr/>
        </p:nvSpPr>
        <p:spPr bwMode="auto">
          <a:xfrm>
            <a:off x="609600" y="5486400"/>
            <a:ext cx="78676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a:t> Privileged instructions:  LGDT  and  LIDT  used to set these register-values</a:t>
            </a:r>
          </a:p>
          <a:p>
            <a:r>
              <a:rPr lang="en-US" altLang="zh-CN"/>
              <a:t>Unprivileged instructions:  SGDT and SIDT  used for reading register-values</a:t>
            </a:r>
          </a:p>
        </p:txBody>
      </p:sp>
      <p:sp>
        <p:nvSpPr>
          <p:cNvPr id="178187" name="Text Box 11"/>
          <p:cNvSpPr txBox="1">
            <a:spLocks noChangeArrowheads="1"/>
          </p:cNvSpPr>
          <p:nvPr/>
        </p:nvSpPr>
        <p:spPr bwMode="auto">
          <a:xfrm>
            <a:off x="457200" y="4953000"/>
            <a:ext cx="82724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000"/>
              <a:t>Kernel must setup these registers during system startup (set-and-forget)</a:t>
            </a:r>
          </a:p>
        </p:txBody>
      </p:sp>
    </p:spTree>
    <p:extLst>
      <p:ext uri="{BB962C8B-B14F-4D97-AF65-F5344CB8AC3E}">
        <p14:creationId xmlns:p14="http://schemas.microsoft.com/office/powerpoint/2010/main" val="41121156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zh-CN"/>
              <a:t>How does CPU find the TSS?</a:t>
            </a:r>
          </a:p>
        </p:txBody>
      </p:sp>
      <p:sp>
        <p:nvSpPr>
          <p:cNvPr id="179203" name="Rectangle 3"/>
          <p:cNvSpPr>
            <a:spLocks noGrp="1" noChangeArrowheads="1"/>
          </p:cNvSpPr>
          <p:nvPr>
            <p:ph type="body" idx="1"/>
          </p:nvPr>
        </p:nvSpPr>
        <p:spPr/>
        <p:txBody>
          <a:bodyPr/>
          <a:lstStyle/>
          <a:p>
            <a:r>
              <a:rPr lang="en-US" altLang="zh-CN"/>
              <a:t>Dedicated system segment-register TR holds a descriptor</a:t>
            </a:r>
            <a:r>
              <a:rPr lang="zh-CN" altLang="en-US">
                <a:latin typeface="Arial"/>
              </a:rPr>
              <a:t>’</a:t>
            </a:r>
            <a:r>
              <a:rPr lang="en-US" altLang="zh-CN"/>
              <a:t>s offset into the GDT</a:t>
            </a:r>
          </a:p>
        </p:txBody>
      </p:sp>
      <p:sp>
        <p:nvSpPr>
          <p:cNvPr id="179204" name="Rectangle 4"/>
          <p:cNvSpPr>
            <a:spLocks noChangeArrowheads="1"/>
          </p:cNvSpPr>
          <p:nvPr/>
        </p:nvSpPr>
        <p:spPr bwMode="auto">
          <a:xfrm>
            <a:off x="609600" y="4648200"/>
            <a:ext cx="762000" cy="381000"/>
          </a:xfrm>
          <a:prstGeom prst="rect">
            <a:avLst/>
          </a:prstGeom>
          <a:solidFill>
            <a:srgbClr val="FFCC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TR</a:t>
            </a:r>
          </a:p>
        </p:txBody>
      </p:sp>
      <p:sp>
        <p:nvSpPr>
          <p:cNvPr id="179205" name="Rectangle 5"/>
          <p:cNvSpPr>
            <a:spLocks noChangeArrowheads="1"/>
          </p:cNvSpPr>
          <p:nvPr/>
        </p:nvSpPr>
        <p:spPr bwMode="auto">
          <a:xfrm>
            <a:off x="3810000" y="3352800"/>
            <a:ext cx="1219200" cy="2743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06" name="Rectangle 6"/>
          <p:cNvSpPr>
            <a:spLocks noChangeArrowheads="1"/>
          </p:cNvSpPr>
          <p:nvPr/>
        </p:nvSpPr>
        <p:spPr bwMode="auto">
          <a:xfrm>
            <a:off x="609600" y="5867400"/>
            <a:ext cx="1371600" cy="457200"/>
          </a:xfrm>
          <a:prstGeom prst="rect">
            <a:avLst/>
          </a:prstGeom>
          <a:solidFill>
            <a:srgbClr val="FFCC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GDTR</a:t>
            </a:r>
          </a:p>
        </p:txBody>
      </p:sp>
      <p:sp>
        <p:nvSpPr>
          <p:cNvPr id="179207" name="Line 7"/>
          <p:cNvSpPr>
            <a:spLocks noChangeShapeType="1"/>
          </p:cNvSpPr>
          <p:nvPr/>
        </p:nvSpPr>
        <p:spPr bwMode="auto">
          <a:xfrm>
            <a:off x="1828800" y="6096000"/>
            <a:ext cx="19812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79208" name="Text Box 8"/>
          <p:cNvSpPr txBox="1">
            <a:spLocks noChangeArrowheads="1"/>
          </p:cNvSpPr>
          <p:nvPr/>
        </p:nvSpPr>
        <p:spPr bwMode="auto">
          <a:xfrm>
            <a:off x="4038600" y="3048000"/>
            <a:ext cx="666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a:t>GDT</a:t>
            </a:r>
          </a:p>
        </p:txBody>
      </p:sp>
      <p:sp>
        <p:nvSpPr>
          <p:cNvPr id="179209" name="Rectangle 9"/>
          <p:cNvSpPr>
            <a:spLocks noChangeArrowheads="1"/>
          </p:cNvSpPr>
          <p:nvPr/>
        </p:nvSpPr>
        <p:spPr bwMode="auto">
          <a:xfrm>
            <a:off x="3810000" y="5486400"/>
            <a:ext cx="1219200" cy="3048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10" name="Rectangle 10"/>
          <p:cNvSpPr>
            <a:spLocks noChangeArrowheads="1"/>
          </p:cNvSpPr>
          <p:nvPr/>
        </p:nvSpPr>
        <p:spPr bwMode="auto">
          <a:xfrm>
            <a:off x="3810000" y="56388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11" name="Rectangle 11"/>
          <p:cNvSpPr>
            <a:spLocks noChangeArrowheads="1"/>
          </p:cNvSpPr>
          <p:nvPr/>
        </p:nvSpPr>
        <p:spPr bwMode="auto">
          <a:xfrm>
            <a:off x="4419600" y="56388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12" name="Rectangle 12"/>
          <p:cNvSpPr>
            <a:spLocks noChangeArrowheads="1"/>
          </p:cNvSpPr>
          <p:nvPr/>
        </p:nvSpPr>
        <p:spPr bwMode="auto">
          <a:xfrm>
            <a:off x="3810000" y="54864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13" name="Rectangle 13"/>
          <p:cNvSpPr>
            <a:spLocks noChangeArrowheads="1"/>
          </p:cNvSpPr>
          <p:nvPr/>
        </p:nvSpPr>
        <p:spPr bwMode="auto">
          <a:xfrm>
            <a:off x="4114800" y="54864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14" name="Rectangle 14"/>
          <p:cNvSpPr>
            <a:spLocks noChangeArrowheads="1"/>
          </p:cNvSpPr>
          <p:nvPr/>
        </p:nvSpPr>
        <p:spPr bwMode="auto">
          <a:xfrm>
            <a:off x="4419600" y="54864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15" name="Rectangle 15"/>
          <p:cNvSpPr>
            <a:spLocks noChangeArrowheads="1"/>
          </p:cNvSpPr>
          <p:nvPr/>
        </p:nvSpPr>
        <p:spPr bwMode="auto">
          <a:xfrm>
            <a:off x="4724400" y="54864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16" name="Rectangle 16"/>
          <p:cNvSpPr>
            <a:spLocks noChangeArrowheads="1"/>
          </p:cNvSpPr>
          <p:nvPr/>
        </p:nvSpPr>
        <p:spPr bwMode="auto">
          <a:xfrm>
            <a:off x="3810000" y="5181600"/>
            <a:ext cx="1219200" cy="3048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17" name="Rectangle 17"/>
          <p:cNvSpPr>
            <a:spLocks noChangeArrowheads="1"/>
          </p:cNvSpPr>
          <p:nvPr/>
        </p:nvSpPr>
        <p:spPr bwMode="auto">
          <a:xfrm>
            <a:off x="3810000" y="53340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18" name="Rectangle 18"/>
          <p:cNvSpPr>
            <a:spLocks noChangeArrowheads="1"/>
          </p:cNvSpPr>
          <p:nvPr/>
        </p:nvSpPr>
        <p:spPr bwMode="auto">
          <a:xfrm>
            <a:off x="4419600" y="53340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19" name="Rectangle 19"/>
          <p:cNvSpPr>
            <a:spLocks noChangeArrowheads="1"/>
          </p:cNvSpPr>
          <p:nvPr/>
        </p:nvSpPr>
        <p:spPr bwMode="auto">
          <a:xfrm>
            <a:off x="3810000" y="51816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20" name="Rectangle 20"/>
          <p:cNvSpPr>
            <a:spLocks noChangeArrowheads="1"/>
          </p:cNvSpPr>
          <p:nvPr/>
        </p:nvSpPr>
        <p:spPr bwMode="auto">
          <a:xfrm>
            <a:off x="4114800" y="51816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21" name="Rectangle 21"/>
          <p:cNvSpPr>
            <a:spLocks noChangeArrowheads="1"/>
          </p:cNvSpPr>
          <p:nvPr/>
        </p:nvSpPr>
        <p:spPr bwMode="auto">
          <a:xfrm>
            <a:off x="4419600" y="51816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22" name="Rectangle 22"/>
          <p:cNvSpPr>
            <a:spLocks noChangeArrowheads="1"/>
          </p:cNvSpPr>
          <p:nvPr/>
        </p:nvSpPr>
        <p:spPr bwMode="auto">
          <a:xfrm>
            <a:off x="4724400" y="51816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23" name="Rectangle 23"/>
          <p:cNvSpPr>
            <a:spLocks noChangeArrowheads="1"/>
          </p:cNvSpPr>
          <p:nvPr/>
        </p:nvSpPr>
        <p:spPr bwMode="auto">
          <a:xfrm>
            <a:off x="3810000" y="4876800"/>
            <a:ext cx="1219200" cy="3048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24" name="Rectangle 24"/>
          <p:cNvSpPr>
            <a:spLocks noChangeArrowheads="1"/>
          </p:cNvSpPr>
          <p:nvPr/>
        </p:nvSpPr>
        <p:spPr bwMode="auto">
          <a:xfrm>
            <a:off x="3810000" y="50292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25" name="Rectangle 25"/>
          <p:cNvSpPr>
            <a:spLocks noChangeArrowheads="1"/>
          </p:cNvSpPr>
          <p:nvPr/>
        </p:nvSpPr>
        <p:spPr bwMode="auto">
          <a:xfrm>
            <a:off x="4419600" y="50292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26" name="Rectangle 26"/>
          <p:cNvSpPr>
            <a:spLocks noChangeArrowheads="1"/>
          </p:cNvSpPr>
          <p:nvPr/>
        </p:nvSpPr>
        <p:spPr bwMode="auto">
          <a:xfrm>
            <a:off x="3810000" y="48768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27" name="Rectangle 27"/>
          <p:cNvSpPr>
            <a:spLocks noChangeArrowheads="1"/>
          </p:cNvSpPr>
          <p:nvPr/>
        </p:nvSpPr>
        <p:spPr bwMode="auto">
          <a:xfrm>
            <a:off x="4114800" y="48768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28" name="Rectangle 28"/>
          <p:cNvSpPr>
            <a:spLocks noChangeArrowheads="1"/>
          </p:cNvSpPr>
          <p:nvPr/>
        </p:nvSpPr>
        <p:spPr bwMode="auto">
          <a:xfrm>
            <a:off x="4419600" y="48768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29" name="Rectangle 29"/>
          <p:cNvSpPr>
            <a:spLocks noChangeArrowheads="1"/>
          </p:cNvSpPr>
          <p:nvPr/>
        </p:nvSpPr>
        <p:spPr bwMode="auto">
          <a:xfrm>
            <a:off x="4724400" y="48768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30" name="Rectangle 30"/>
          <p:cNvSpPr>
            <a:spLocks noChangeArrowheads="1"/>
          </p:cNvSpPr>
          <p:nvPr/>
        </p:nvSpPr>
        <p:spPr bwMode="auto">
          <a:xfrm>
            <a:off x="3810000" y="4572000"/>
            <a:ext cx="1219200" cy="3048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31" name="Rectangle 31"/>
          <p:cNvSpPr>
            <a:spLocks noChangeArrowheads="1"/>
          </p:cNvSpPr>
          <p:nvPr/>
        </p:nvSpPr>
        <p:spPr bwMode="auto">
          <a:xfrm>
            <a:off x="3810000" y="4724400"/>
            <a:ext cx="609600" cy="152400"/>
          </a:xfrm>
          <a:prstGeom prst="rect">
            <a:avLst/>
          </a:prstGeom>
          <a:solidFill>
            <a:srgbClr val="99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32" name="Rectangle 32"/>
          <p:cNvSpPr>
            <a:spLocks noChangeArrowheads="1"/>
          </p:cNvSpPr>
          <p:nvPr/>
        </p:nvSpPr>
        <p:spPr bwMode="auto">
          <a:xfrm>
            <a:off x="4419600" y="4724400"/>
            <a:ext cx="609600" cy="152400"/>
          </a:xfrm>
          <a:prstGeom prst="rect">
            <a:avLst/>
          </a:prstGeom>
          <a:solidFill>
            <a:srgbClr val="99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33" name="Rectangle 33"/>
          <p:cNvSpPr>
            <a:spLocks noChangeArrowheads="1"/>
          </p:cNvSpPr>
          <p:nvPr/>
        </p:nvSpPr>
        <p:spPr bwMode="auto">
          <a:xfrm>
            <a:off x="3810000" y="4572000"/>
            <a:ext cx="304800" cy="152400"/>
          </a:xfrm>
          <a:prstGeom prst="rect">
            <a:avLst/>
          </a:prstGeom>
          <a:solidFill>
            <a:srgbClr val="99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34" name="Rectangle 34"/>
          <p:cNvSpPr>
            <a:spLocks noChangeArrowheads="1"/>
          </p:cNvSpPr>
          <p:nvPr/>
        </p:nvSpPr>
        <p:spPr bwMode="auto">
          <a:xfrm>
            <a:off x="4114800" y="4572000"/>
            <a:ext cx="304800" cy="152400"/>
          </a:xfrm>
          <a:prstGeom prst="rect">
            <a:avLst/>
          </a:prstGeom>
          <a:solidFill>
            <a:srgbClr val="99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35" name="Rectangle 35"/>
          <p:cNvSpPr>
            <a:spLocks noChangeArrowheads="1"/>
          </p:cNvSpPr>
          <p:nvPr/>
        </p:nvSpPr>
        <p:spPr bwMode="auto">
          <a:xfrm>
            <a:off x="4419600" y="4572000"/>
            <a:ext cx="304800" cy="152400"/>
          </a:xfrm>
          <a:prstGeom prst="rect">
            <a:avLst/>
          </a:prstGeom>
          <a:solidFill>
            <a:srgbClr val="99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36" name="Rectangle 36"/>
          <p:cNvSpPr>
            <a:spLocks noChangeArrowheads="1"/>
          </p:cNvSpPr>
          <p:nvPr/>
        </p:nvSpPr>
        <p:spPr bwMode="auto">
          <a:xfrm>
            <a:off x="4724400" y="4572000"/>
            <a:ext cx="304800" cy="152400"/>
          </a:xfrm>
          <a:prstGeom prst="rect">
            <a:avLst/>
          </a:prstGeom>
          <a:solidFill>
            <a:srgbClr val="99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37" name="Rectangle 37"/>
          <p:cNvSpPr>
            <a:spLocks noChangeArrowheads="1"/>
          </p:cNvSpPr>
          <p:nvPr/>
        </p:nvSpPr>
        <p:spPr bwMode="auto">
          <a:xfrm>
            <a:off x="3810000" y="4267200"/>
            <a:ext cx="1219200" cy="3048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38" name="Rectangle 38"/>
          <p:cNvSpPr>
            <a:spLocks noChangeArrowheads="1"/>
          </p:cNvSpPr>
          <p:nvPr/>
        </p:nvSpPr>
        <p:spPr bwMode="auto">
          <a:xfrm>
            <a:off x="3810000" y="44196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39" name="Rectangle 39"/>
          <p:cNvSpPr>
            <a:spLocks noChangeArrowheads="1"/>
          </p:cNvSpPr>
          <p:nvPr/>
        </p:nvSpPr>
        <p:spPr bwMode="auto">
          <a:xfrm>
            <a:off x="4419600" y="44196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40" name="Rectangle 40"/>
          <p:cNvSpPr>
            <a:spLocks noChangeArrowheads="1"/>
          </p:cNvSpPr>
          <p:nvPr/>
        </p:nvSpPr>
        <p:spPr bwMode="auto">
          <a:xfrm>
            <a:off x="3810000" y="42672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41" name="Rectangle 41"/>
          <p:cNvSpPr>
            <a:spLocks noChangeArrowheads="1"/>
          </p:cNvSpPr>
          <p:nvPr/>
        </p:nvSpPr>
        <p:spPr bwMode="auto">
          <a:xfrm>
            <a:off x="4114800" y="42672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42" name="Rectangle 42"/>
          <p:cNvSpPr>
            <a:spLocks noChangeArrowheads="1"/>
          </p:cNvSpPr>
          <p:nvPr/>
        </p:nvSpPr>
        <p:spPr bwMode="auto">
          <a:xfrm>
            <a:off x="4419600" y="42672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43" name="Rectangle 43"/>
          <p:cNvSpPr>
            <a:spLocks noChangeArrowheads="1"/>
          </p:cNvSpPr>
          <p:nvPr/>
        </p:nvSpPr>
        <p:spPr bwMode="auto">
          <a:xfrm>
            <a:off x="4724400" y="42672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44" name="Rectangle 44"/>
          <p:cNvSpPr>
            <a:spLocks noChangeArrowheads="1"/>
          </p:cNvSpPr>
          <p:nvPr/>
        </p:nvSpPr>
        <p:spPr bwMode="auto">
          <a:xfrm>
            <a:off x="3810000" y="3962400"/>
            <a:ext cx="1219200" cy="3048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45" name="Rectangle 45"/>
          <p:cNvSpPr>
            <a:spLocks noChangeArrowheads="1"/>
          </p:cNvSpPr>
          <p:nvPr/>
        </p:nvSpPr>
        <p:spPr bwMode="auto">
          <a:xfrm>
            <a:off x="3810000" y="41148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46" name="Rectangle 46"/>
          <p:cNvSpPr>
            <a:spLocks noChangeArrowheads="1"/>
          </p:cNvSpPr>
          <p:nvPr/>
        </p:nvSpPr>
        <p:spPr bwMode="auto">
          <a:xfrm>
            <a:off x="4419600" y="41148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47" name="Rectangle 47"/>
          <p:cNvSpPr>
            <a:spLocks noChangeArrowheads="1"/>
          </p:cNvSpPr>
          <p:nvPr/>
        </p:nvSpPr>
        <p:spPr bwMode="auto">
          <a:xfrm>
            <a:off x="3810000" y="39624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48" name="Rectangle 48"/>
          <p:cNvSpPr>
            <a:spLocks noChangeArrowheads="1"/>
          </p:cNvSpPr>
          <p:nvPr/>
        </p:nvSpPr>
        <p:spPr bwMode="auto">
          <a:xfrm>
            <a:off x="4114800" y="39624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49" name="Rectangle 49"/>
          <p:cNvSpPr>
            <a:spLocks noChangeArrowheads="1"/>
          </p:cNvSpPr>
          <p:nvPr/>
        </p:nvSpPr>
        <p:spPr bwMode="auto">
          <a:xfrm>
            <a:off x="4419600" y="39624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50" name="Rectangle 50"/>
          <p:cNvSpPr>
            <a:spLocks noChangeArrowheads="1"/>
          </p:cNvSpPr>
          <p:nvPr/>
        </p:nvSpPr>
        <p:spPr bwMode="auto">
          <a:xfrm>
            <a:off x="4724400" y="39624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51" name="Rectangle 51"/>
          <p:cNvSpPr>
            <a:spLocks noChangeArrowheads="1"/>
          </p:cNvSpPr>
          <p:nvPr/>
        </p:nvSpPr>
        <p:spPr bwMode="auto">
          <a:xfrm>
            <a:off x="3810000" y="3657600"/>
            <a:ext cx="1219200" cy="3048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52" name="Rectangle 52"/>
          <p:cNvSpPr>
            <a:spLocks noChangeArrowheads="1"/>
          </p:cNvSpPr>
          <p:nvPr/>
        </p:nvSpPr>
        <p:spPr bwMode="auto">
          <a:xfrm>
            <a:off x="3810000" y="38100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53" name="Rectangle 53"/>
          <p:cNvSpPr>
            <a:spLocks noChangeArrowheads="1"/>
          </p:cNvSpPr>
          <p:nvPr/>
        </p:nvSpPr>
        <p:spPr bwMode="auto">
          <a:xfrm>
            <a:off x="4419600" y="38100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54" name="Rectangle 54"/>
          <p:cNvSpPr>
            <a:spLocks noChangeArrowheads="1"/>
          </p:cNvSpPr>
          <p:nvPr/>
        </p:nvSpPr>
        <p:spPr bwMode="auto">
          <a:xfrm>
            <a:off x="3810000" y="36576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55" name="Rectangle 55"/>
          <p:cNvSpPr>
            <a:spLocks noChangeArrowheads="1"/>
          </p:cNvSpPr>
          <p:nvPr/>
        </p:nvSpPr>
        <p:spPr bwMode="auto">
          <a:xfrm>
            <a:off x="4114800" y="36576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56" name="Rectangle 56"/>
          <p:cNvSpPr>
            <a:spLocks noChangeArrowheads="1"/>
          </p:cNvSpPr>
          <p:nvPr/>
        </p:nvSpPr>
        <p:spPr bwMode="auto">
          <a:xfrm>
            <a:off x="4419600" y="36576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57" name="Rectangle 57"/>
          <p:cNvSpPr>
            <a:spLocks noChangeArrowheads="1"/>
          </p:cNvSpPr>
          <p:nvPr/>
        </p:nvSpPr>
        <p:spPr bwMode="auto">
          <a:xfrm>
            <a:off x="4724400" y="36576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58" name="Rectangle 58"/>
          <p:cNvSpPr>
            <a:spLocks noChangeArrowheads="1"/>
          </p:cNvSpPr>
          <p:nvPr/>
        </p:nvSpPr>
        <p:spPr bwMode="auto">
          <a:xfrm>
            <a:off x="3810000" y="3352800"/>
            <a:ext cx="1219200" cy="3048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59" name="Rectangle 59"/>
          <p:cNvSpPr>
            <a:spLocks noChangeArrowheads="1"/>
          </p:cNvSpPr>
          <p:nvPr/>
        </p:nvSpPr>
        <p:spPr bwMode="auto">
          <a:xfrm>
            <a:off x="3810000" y="35052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60" name="Rectangle 60"/>
          <p:cNvSpPr>
            <a:spLocks noChangeArrowheads="1"/>
          </p:cNvSpPr>
          <p:nvPr/>
        </p:nvSpPr>
        <p:spPr bwMode="auto">
          <a:xfrm>
            <a:off x="4419600" y="3505200"/>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61" name="Rectangle 61"/>
          <p:cNvSpPr>
            <a:spLocks noChangeArrowheads="1"/>
          </p:cNvSpPr>
          <p:nvPr/>
        </p:nvSpPr>
        <p:spPr bwMode="auto">
          <a:xfrm>
            <a:off x="3810000" y="33528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62" name="Rectangle 62"/>
          <p:cNvSpPr>
            <a:spLocks noChangeArrowheads="1"/>
          </p:cNvSpPr>
          <p:nvPr/>
        </p:nvSpPr>
        <p:spPr bwMode="auto">
          <a:xfrm>
            <a:off x="4114800" y="33528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63" name="Rectangle 63"/>
          <p:cNvSpPr>
            <a:spLocks noChangeArrowheads="1"/>
          </p:cNvSpPr>
          <p:nvPr/>
        </p:nvSpPr>
        <p:spPr bwMode="auto">
          <a:xfrm>
            <a:off x="4419600" y="33528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64" name="Rectangle 64"/>
          <p:cNvSpPr>
            <a:spLocks noChangeArrowheads="1"/>
          </p:cNvSpPr>
          <p:nvPr/>
        </p:nvSpPr>
        <p:spPr bwMode="auto">
          <a:xfrm>
            <a:off x="4724400" y="33528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65" name="Line 65"/>
          <p:cNvSpPr>
            <a:spLocks noChangeShapeType="1"/>
          </p:cNvSpPr>
          <p:nvPr/>
        </p:nvSpPr>
        <p:spPr bwMode="auto">
          <a:xfrm>
            <a:off x="1219200" y="4876800"/>
            <a:ext cx="2590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79266" name="Rectangle 66"/>
          <p:cNvSpPr>
            <a:spLocks noChangeArrowheads="1"/>
          </p:cNvSpPr>
          <p:nvPr/>
        </p:nvSpPr>
        <p:spPr bwMode="auto">
          <a:xfrm>
            <a:off x="6629400" y="35814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67" name="Rectangle 67"/>
          <p:cNvSpPr>
            <a:spLocks noChangeArrowheads="1"/>
          </p:cNvSpPr>
          <p:nvPr/>
        </p:nvSpPr>
        <p:spPr bwMode="auto">
          <a:xfrm>
            <a:off x="6629400" y="36576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68" name="Rectangle 68"/>
          <p:cNvSpPr>
            <a:spLocks noChangeArrowheads="1"/>
          </p:cNvSpPr>
          <p:nvPr/>
        </p:nvSpPr>
        <p:spPr bwMode="auto">
          <a:xfrm>
            <a:off x="6629400" y="37338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69" name="Rectangle 69"/>
          <p:cNvSpPr>
            <a:spLocks noChangeArrowheads="1"/>
          </p:cNvSpPr>
          <p:nvPr/>
        </p:nvSpPr>
        <p:spPr bwMode="auto">
          <a:xfrm>
            <a:off x="6629400" y="38100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70" name="Rectangle 70"/>
          <p:cNvSpPr>
            <a:spLocks noChangeArrowheads="1"/>
          </p:cNvSpPr>
          <p:nvPr/>
        </p:nvSpPr>
        <p:spPr bwMode="auto">
          <a:xfrm>
            <a:off x="6629400" y="38862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71" name="Rectangle 71"/>
          <p:cNvSpPr>
            <a:spLocks noChangeArrowheads="1"/>
          </p:cNvSpPr>
          <p:nvPr/>
        </p:nvSpPr>
        <p:spPr bwMode="auto">
          <a:xfrm>
            <a:off x="6629400" y="39624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72" name="Rectangle 72"/>
          <p:cNvSpPr>
            <a:spLocks noChangeArrowheads="1"/>
          </p:cNvSpPr>
          <p:nvPr/>
        </p:nvSpPr>
        <p:spPr bwMode="auto">
          <a:xfrm>
            <a:off x="6629400" y="40386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73" name="Rectangle 73"/>
          <p:cNvSpPr>
            <a:spLocks noChangeArrowheads="1"/>
          </p:cNvSpPr>
          <p:nvPr/>
        </p:nvSpPr>
        <p:spPr bwMode="auto">
          <a:xfrm>
            <a:off x="6629400" y="41148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74" name="Rectangle 74"/>
          <p:cNvSpPr>
            <a:spLocks noChangeArrowheads="1"/>
          </p:cNvSpPr>
          <p:nvPr/>
        </p:nvSpPr>
        <p:spPr bwMode="auto">
          <a:xfrm>
            <a:off x="6629400" y="41910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75" name="Rectangle 75"/>
          <p:cNvSpPr>
            <a:spLocks noChangeArrowheads="1"/>
          </p:cNvSpPr>
          <p:nvPr/>
        </p:nvSpPr>
        <p:spPr bwMode="auto">
          <a:xfrm>
            <a:off x="6629400" y="42672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76" name="Rectangle 76"/>
          <p:cNvSpPr>
            <a:spLocks noChangeArrowheads="1"/>
          </p:cNvSpPr>
          <p:nvPr/>
        </p:nvSpPr>
        <p:spPr bwMode="auto">
          <a:xfrm>
            <a:off x="6629400" y="43434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77" name="Rectangle 77"/>
          <p:cNvSpPr>
            <a:spLocks noChangeArrowheads="1"/>
          </p:cNvSpPr>
          <p:nvPr/>
        </p:nvSpPr>
        <p:spPr bwMode="auto">
          <a:xfrm>
            <a:off x="6629400" y="44196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78" name="Rectangle 78"/>
          <p:cNvSpPr>
            <a:spLocks noChangeArrowheads="1"/>
          </p:cNvSpPr>
          <p:nvPr/>
        </p:nvSpPr>
        <p:spPr bwMode="auto">
          <a:xfrm>
            <a:off x="6629400" y="44958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79" name="Rectangle 79"/>
          <p:cNvSpPr>
            <a:spLocks noChangeArrowheads="1"/>
          </p:cNvSpPr>
          <p:nvPr/>
        </p:nvSpPr>
        <p:spPr bwMode="auto">
          <a:xfrm>
            <a:off x="6629400" y="45720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80" name="Rectangle 80"/>
          <p:cNvSpPr>
            <a:spLocks noChangeArrowheads="1"/>
          </p:cNvSpPr>
          <p:nvPr/>
        </p:nvSpPr>
        <p:spPr bwMode="auto">
          <a:xfrm>
            <a:off x="6629400" y="46482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81" name="Rectangle 81"/>
          <p:cNvSpPr>
            <a:spLocks noChangeArrowheads="1"/>
          </p:cNvSpPr>
          <p:nvPr/>
        </p:nvSpPr>
        <p:spPr bwMode="auto">
          <a:xfrm>
            <a:off x="6629400" y="4724400"/>
            <a:ext cx="914400" cy="76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9282" name="Text Box 82"/>
          <p:cNvSpPr txBox="1">
            <a:spLocks noChangeArrowheads="1"/>
          </p:cNvSpPr>
          <p:nvPr/>
        </p:nvSpPr>
        <p:spPr bwMode="auto">
          <a:xfrm>
            <a:off x="6781800" y="3276600"/>
            <a:ext cx="6286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a:t>TSS</a:t>
            </a:r>
          </a:p>
        </p:txBody>
      </p:sp>
      <p:sp>
        <p:nvSpPr>
          <p:cNvPr id="179283" name="Line 83"/>
          <p:cNvSpPr>
            <a:spLocks noChangeShapeType="1"/>
          </p:cNvSpPr>
          <p:nvPr/>
        </p:nvSpPr>
        <p:spPr bwMode="auto">
          <a:xfrm>
            <a:off x="4876800" y="48006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79284" name="Text Box 84"/>
          <p:cNvSpPr txBox="1">
            <a:spLocks noChangeArrowheads="1"/>
          </p:cNvSpPr>
          <p:nvPr/>
        </p:nvSpPr>
        <p:spPr bwMode="auto">
          <a:xfrm>
            <a:off x="5638800" y="4876800"/>
            <a:ext cx="2889250" cy="91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i="1">
                <a:solidFill>
                  <a:srgbClr val="CC3300"/>
                </a:solidFill>
              </a:rPr>
              <a:t>The CPU knows the layout</a:t>
            </a:r>
          </a:p>
          <a:p>
            <a:r>
              <a:rPr lang="en-US" altLang="zh-CN" i="1">
                <a:solidFill>
                  <a:srgbClr val="CC3300"/>
                </a:solidFill>
              </a:rPr>
              <a:t> of fields in the Task-State</a:t>
            </a:r>
          </a:p>
          <a:p>
            <a:r>
              <a:rPr lang="en-US" altLang="zh-CN" i="1">
                <a:solidFill>
                  <a:srgbClr val="CC3300"/>
                </a:solidFill>
              </a:rPr>
              <a:t>            Segment</a:t>
            </a:r>
          </a:p>
        </p:txBody>
      </p:sp>
      <p:sp>
        <p:nvSpPr>
          <p:cNvPr id="179285" name="Text Box 85"/>
          <p:cNvSpPr txBox="1">
            <a:spLocks noChangeArrowheads="1"/>
          </p:cNvSpPr>
          <p:nvPr/>
        </p:nvSpPr>
        <p:spPr bwMode="auto">
          <a:xfrm>
            <a:off x="381000" y="2895600"/>
            <a:ext cx="2889250" cy="119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i="1">
                <a:solidFill>
                  <a:srgbClr val="CC3300"/>
                </a:solidFill>
              </a:rPr>
              <a:t>The kernel must set up the</a:t>
            </a:r>
          </a:p>
          <a:p>
            <a:r>
              <a:rPr lang="en-US" altLang="zh-CN" i="1">
                <a:solidFill>
                  <a:srgbClr val="CC3300"/>
                </a:solidFill>
              </a:rPr>
              <a:t>  GDT and TSS structures</a:t>
            </a:r>
          </a:p>
          <a:p>
            <a:r>
              <a:rPr lang="en-US" altLang="zh-CN" i="1">
                <a:solidFill>
                  <a:srgbClr val="CC3300"/>
                </a:solidFill>
              </a:rPr>
              <a:t>  and must load the GDTR</a:t>
            </a:r>
          </a:p>
          <a:p>
            <a:r>
              <a:rPr lang="en-US" altLang="zh-CN" i="1">
                <a:solidFill>
                  <a:srgbClr val="CC3300"/>
                </a:solidFill>
              </a:rPr>
              <a:t>     and the TR registers</a:t>
            </a:r>
          </a:p>
        </p:txBody>
      </p:sp>
    </p:spTree>
    <p:extLst>
      <p:ext uri="{BB962C8B-B14F-4D97-AF65-F5344CB8AC3E}">
        <p14:creationId xmlns:p14="http://schemas.microsoft.com/office/powerpoint/2010/main" val="32092645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t>Bottom half</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005328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a:t>Interrupt Handling Philosophy</a:t>
            </a:r>
          </a:p>
        </p:txBody>
      </p:sp>
      <p:sp>
        <p:nvSpPr>
          <p:cNvPr id="140291" name="Rectangle 3"/>
          <p:cNvSpPr>
            <a:spLocks noGrp="1" noChangeArrowheads="1"/>
          </p:cNvSpPr>
          <p:nvPr>
            <p:ph type="body" idx="1"/>
          </p:nvPr>
        </p:nvSpPr>
        <p:spPr>
          <a:xfrm>
            <a:off x="457200" y="1447800"/>
            <a:ext cx="8229600" cy="4411663"/>
          </a:xfrm>
        </p:spPr>
        <p:txBody>
          <a:bodyPr/>
          <a:lstStyle/>
          <a:p>
            <a:r>
              <a:rPr lang="en-US" altLang="zh-CN"/>
              <a:t>Do as little as possible in the interrupt handler</a:t>
            </a:r>
          </a:p>
          <a:p>
            <a:r>
              <a:rPr lang="en-US" altLang="zh-CN"/>
              <a:t>Defer non-critical actions till later</a:t>
            </a:r>
          </a:p>
          <a:p>
            <a:r>
              <a:rPr lang="en-US" altLang="zh-CN"/>
              <a:t>Structure: top and bottom halves</a:t>
            </a:r>
          </a:p>
          <a:p>
            <a:pPr lvl="1"/>
            <a:r>
              <a:rPr lang="en-US" altLang="zh-CN"/>
              <a:t>Top-half: do minimum work and return (ISR)</a:t>
            </a:r>
          </a:p>
          <a:p>
            <a:pPr lvl="1"/>
            <a:r>
              <a:rPr lang="en-US" altLang="zh-CN"/>
              <a:t>Bottom-half: deferred processing (softirqs, tasklets, workqueues, kernel threads)</a:t>
            </a:r>
            <a:endParaRPr lang="en-US" altLang="zh-CN" i="1"/>
          </a:p>
        </p:txBody>
      </p:sp>
      <p:sp>
        <p:nvSpPr>
          <p:cNvPr id="140292" name="Rectangle 6"/>
          <p:cNvSpPr>
            <a:spLocks noChangeArrowheads="1"/>
          </p:cNvSpPr>
          <p:nvPr/>
        </p:nvSpPr>
        <p:spPr bwMode="auto">
          <a:xfrm>
            <a:off x="3657600" y="4762500"/>
            <a:ext cx="1752600" cy="476250"/>
          </a:xfrm>
          <a:prstGeom prst="rect">
            <a:avLst/>
          </a:prstGeom>
          <a:solidFill>
            <a:schemeClr val="accent1"/>
          </a:solidFill>
          <a:ln w="19050">
            <a:solidFill>
              <a:schemeClr val="tx1"/>
            </a:solidFill>
            <a:miter lim="800000"/>
            <a:headEnd/>
            <a:tailEnd/>
          </a:ln>
        </p:spPr>
        <p:txBody>
          <a:bodyPr anchor="ctr">
            <a:spAutoFit/>
          </a:bodyPr>
          <a:lstStyle/>
          <a:p>
            <a:pPr algn="ctr">
              <a:spcBef>
                <a:spcPct val="50000"/>
              </a:spcBef>
            </a:pPr>
            <a:r>
              <a:rPr lang="en-US" altLang="zh-CN" sz="2400">
                <a:ea typeface="SimSun" charset="0"/>
                <a:cs typeface="SimSun" charset="0"/>
              </a:rPr>
              <a:t>Top half</a:t>
            </a:r>
          </a:p>
        </p:txBody>
      </p:sp>
      <p:sp>
        <p:nvSpPr>
          <p:cNvPr id="140293" name="Rectangle 12"/>
          <p:cNvSpPr>
            <a:spLocks noChangeArrowheads="1"/>
          </p:cNvSpPr>
          <p:nvPr/>
        </p:nvSpPr>
        <p:spPr bwMode="auto">
          <a:xfrm>
            <a:off x="2006831" y="5912792"/>
            <a:ext cx="996487" cy="461665"/>
          </a:xfrm>
          <a:prstGeom prst="rect">
            <a:avLst/>
          </a:prstGeom>
          <a:solidFill>
            <a:schemeClr val="accent1"/>
          </a:solidFill>
          <a:ln w="19050">
            <a:solidFill>
              <a:schemeClr val="tx1"/>
            </a:solidFill>
            <a:miter lim="800000"/>
            <a:headEnd/>
            <a:tailEnd/>
          </a:ln>
        </p:spPr>
        <p:txBody>
          <a:bodyPr wrap="none" anchor="ctr">
            <a:spAutoFit/>
          </a:bodyPr>
          <a:lstStyle/>
          <a:p>
            <a:pPr algn="ctr">
              <a:spcBef>
                <a:spcPct val="50000"/>
              </a:spcBef>
            </a:pPr>
            <a:r>
              <a:rPr lang="en-US" altLang="zh-CN" sz="2400">
                <a:ea typeface="SimSun" charset="0"/>
                <a:cs typeface="SimSun" charset="0"/>
              </a:rPr>
              <a:t>softirq</a:t>
            </a:r>
          </a:p>
        </p:txBody>
      </p:sp>
      <p:sp>
        <p:nvSpPr>
          <p:cNvPr id="140294" name="Rectangle 13"/>
          <p:cNvSpPr>
            <a:spLocks noChangeArrowheads="1"/>
          </p:cNvSpPr>
          <p:nvPr/>
        </p:nvSpPr>
        <p:spPr bwMode="auto">
          <a:xfrm>
            <a:off x="550076" y="5912792"/>
            <a:ext cx="1022335" cy="461665"/>
          </a:xfrm>
          <a:prstGeom prst="rect">
            <a:avLst/>
          </a:prstGeom>
          <a:solidFill>
            <a:schemeClr val="accent1"/>
          </a:solidFill>
          <a:ln w="19050">
            <a:solidFill>
              <a:schemeClr val="tx1"/>
            </a:solidFill>
            <a:miter lim="800000"/>
            <a:headEnd/>
            <a:tailEnd/>
          </a:ln>
        </p:spPr>
        <p:txBody>
          <a:bodyPr wrap="none" anchor="ctr">
            <a:spAutoFit/>
          </a:bodyPr>
          <a:lstStyle/>
          <a:p>
            <a:pPr algn="ctr">
              <a:spcBef>
                <a:spcPct val="50000"/>
              </a:spcBef>
            </a:pPr>
            <a:r>
              <a:rPr lang="en-US" altLang="zh-CN" sz="2400">
                <a:ea typeface="SimSun" charset="0"/>
                <a:cs typeface="SimSun" charset="0"/>
              </a:rPr>
              <a:t>tasklet</a:t>
            </a:r>
          </a:p>
        </p:txBody>
      </p:sp>
      <p:sp>
        <p:nvSpPr>
          <p:cNvPr id="140295" name="Rectangle 14"/>
          <p:cNvSpPr>
            <a:spLocks noChangeArrowheads="1"/>
          </p:cNvSpPr>
          <p:nvPr/>
        </p:nvSpPr>
        <p:spPr bwMode="auto">
          <a:xfrm>
            <a:off x="3396148" y="5931842"/>
            <a:ext cx="1605578" cy="461665"/>
          </a:xfrm>
          <a:prstGeom prst="rect">
            <a:avLst/>
          </a:prstGeom>
          <a:solidFill>
            <a:schemeClr val="accent1"/>
          </a:solidFill>
          <a:ln w="19050">
            <a:solidFill>
              <a:schemeClr val="tx1"/>
            </a:solidFill>
            <a:miter lim="800000"/>
            <a:headEnd/>
            <a:tailEnd/>
          </a:ln>
        </p:spPr>
        <p:txBody>
          <a:bodyPr wrap="none" anchor="ctr">
            <a:spAutoFit/>
          </a:bodyPr>
          <a:lstStyle/>
          <a:p>
            <a:pPr algn="ctr">
              <a:spcBef>
                <a:spcPct val="50000"/>
              </a:spcBef>
            </a:pPr>
            <a:r>
              <a:rPr lang="en-US" altLang="zh-CN" sz="2400">
                <a:ea typeface="SimSun" charset="0"/>
                <a:cs typeface="SimSun" charset="0"/>
              </a:rPr>
              <a:t>workqueue</a:t>
            </a:r>
          </a:p>
        </p:txBody>
      </p:sp>
      <p:sp>
        <p:nvSpPr>
          <p:cNvPr id="140296" name="Line 17"/>
          <p:cNvSpPr>
            <a:spLocks noChangeShapeType="1"/>
          </p:cNvSpPr>
          <p:nvPr/>
        </p:nvSpPr>
        <p:spPr bwMode="auto">
          <a:xfrm flipH="1">
            <a:off x="1447800" y="5543550"/>
            <a:ext cx="6324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40297" name="Rectangle 14"/>
          <p:cNvSpPr>
            <a:spLocks noChangeArrowheads="1"/>
          </p:cNvSpPr>
          <p:nvPr/>
        </p:nvSpPr>
        <p:spPr bwMode="auto">
          <a:xfrm>
            <a:off x="5319122" y="5931842"/>
            <a:ext cx="1874431" cy="461665"/>
          </a:xfrm>
          <a:prstGeom prst="rect">
            <a:avLst/>
          </a:prstGeom>
          <a:solidFill>
            <a:schemeClr val="accent1"/>
          </a:solidFill>
          <a:ln w="19050">
            <a:solidFill>
              <a:schemeClr val="tx1"/>
            </a:solidFill>
            <a:miter lim="800000"/>
            <a:headEnd/>
            <a:tailEnd/>
          </a:ln>
        </p:spPr>
        <p:txBody>
          <a:bodyPr wrap="none" anchor="ctr">
            <a:spAutoFit/>
          </a:bodyPr>
          <a:lstStyle/>
          <a:p>
            <a:pPr algn="ctr">
              <a:spcBef>
                <a:spcPct val="50000"/>
              </a:spcBef>
            </a:pPr>
            <a:r>
              <a:rPr lang="en-US" altLang="zh-CN" sz="2400">
                <a:ea typeface="SimSun" charset="0"/>
                <a:cs typeface="SimSun" charset="0"/>
              </a:rPr>
              <a:t>kernel thread</a:t>
            </a:r>
          </a:p>
        </p:txBody>
      </p:sp>
      <p:sp>
        <p:nvSpPr>
          <p:cNvPr id="140299" name="Text Box 16"/>
          <p:cNvSpPr txBox="1">
            <a:spLocks noChangeArrowheads="1"/>
          </p:cNvSpPr>
          <p:nvPr/>
        </p:nvSpPr>
        <p:spPr bwMode="auto">
          <a:xfrm>
            <a:off x="7620000" y="5715000"/>
            <a:ext cx="12192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spcBef>
                <a:spcPct val="50000"/>
              </a:spcBef>
            </a:pPr>
            <a:r>
              <a:rPr lang="en-US" altLang="zh-CN" sz="2400" dirty="0">
                <a:latin typeface="+mn-lt"/>
                <a:ea typeface="SimSun" charset="0"/>
                <a:cs typeface="SimSun" charset="0"/>
              </a:rPr>
              <a:t>Bottom half</a:t>
            </a:r>
          </a:p>
        </p:txBody>
      </p:sp>
    </p:spTree>
    <p:extLst>
      <p:ext uri="{BB962C8B-B14F-4D97-AF65-F5344CB8AC3E}">
        <p14:creationId xmlns:p14="http://schemas.microsoft.com/office/powerpoint/2010/main" val="12868143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Top Half: Do it Now</a:t>
            </a:r>
            <a:r>
              <a:rPr kumimoji="1" lang="en-US" altLang="zh-CN" dirty="0" smtClean="0"/>
              <a:t>!</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sz="2200" dirty="0">
                <a:ea typeface="SimSun" charset="0"/>
                <a:cs typeface="SimSun" charset="0"/>
              </a:rPr>
              <a:t>Technically </a:t>
            </a:r>
            <a:r>
              <a:rPr lang="en-US" altLang="zh-CN" sz="2200" i="1" dirty="0">
                <a:ea typeface="SimSun" charset="0"/>
                <a:cs typeface="SimSun" charset="0"/>
              </a:rPr>
              <a:t>is</a:t>
            </a:r>
            <a:r>
              <a:rPr lang="en-US" altLang="zh-CN" sz="2200" dirty="0">
                <a:ea typeface="SimSun" charset="0"/>
                <a:cs typeface="SimSun" charset="0"/>
              </a:rPr>
              <a:t> the interrupt handler</a:t>
            </a:r>
          </a:p>
          <a:p>
            <a:r>
              <a:rPr lang="en-US" altLang="zh-CN" sz="2200" dirty="0">
                <a:ea typeface="SimSun" charset="0"/>
                <a:cs typeface="SimSun" charset="0"/>
              </a:rPr>
              <a:t>Perform minimal, common functions: save registers, unmask </a:t>
            </a:r>
            <a:r>
              <a:rPr lang="en-US" altLang="zh-CN" sz="2200" i="1" dirty="0">
                <a:ea typeface="SimSun" charset="0"/>
                <a:cs typeface="SimSun" charset="0"/>
              </a:rPr>
              <a:t>other</a:t>
            </a:r>
            <a:r>
              <a:rPr lang="en-US" altLang="zh-CN" sz="2200" dirty="0">
                <a:ea typeface="SimSun" charset="0"/>
                <a:cs typeface="SimSun" charset="0"/>
              </a:rPr>
              <a:t> interrupts.  Eventually, undoes that: restores registers, returns to previous context.</a:t>
            </a:r>
          </a:p>
          <a:p>
            <a:pPr lvl="1"/>
            <a:r>
              <a:rPr lang="en-US" altLang="zh-CN" sz="2000" dirty="0">
                <a:ea typeface="SimSun" charset="0"/>
                <a:cs typeface="SimSun" charset="0"/>
              </a:rPr>
              <a:t>Often written in assembler</a:t>
            </a:r>
          </a:p>
          <a:p>
            <a:r>
              <a:rPr lang="en-US" altLang="zh-CN" sz="2200" dirty="0">
                <a:ea typeface="SimSun" charset="0"/>
                <a:cs typeface="SimSun" charset="0"/>
              </a:rPr>
              <a:t>IRQ is typically masked for duration of top half</a:t>
            </a:r>
          </a:p>
          <a:p>
            <a:r>
              <a:rPr lang="en-US" altLang="zh-CN" sz="2200" dirty="0">
                <a:ea typeface="SimSun" charset="0"/>
                <a:cs typeface="SimSun" charset="0"/>
              </a:rPr>
              <a:t>Most important: call proper interrupt handler provided in device drivers (C program)</a:t>
            </a:r>
          </a:p>
          <a:p>
            <a:r>
              <a:rPr lang="en-US" altLang="zh-CN" sz="2200" dirty="0">
                <a:ea typeface="SimSun" charset="0"/>
                <a:cs typeface="SimSun" charset="0"/>
              </a:rPr>
              <a:t>Don’t want to do too much here</a:t>
            </a:r>
          </a:p>
          <a:p>
            <a:pPr lvl="1"/>
            <a:r>
              <a:rPr lang="en-US" altLang="zh-CN" sz="2000" dirty="0">
                <a:ea typeface="SimSun" charset="0"/>
                <a:cs typeface="SimSun" charset="0"/>
              </a:rPr>
              <a:t>IRQs are masked for part of the time</a:t>
            </a:r>
          </a:p>
          <a:p>
            <a:pPr lvl="1"/>
            <a:r>
              <a:rPr lang="en-US" altLang="zh-CN" sz="2000" dirty="0">
                <a:ea typeface="SimSun" charset="0"/>
                <a:cs typeface="SimSun" charset="0"/>
              </a:rPr>
              <a:t>Don’t want stack to get too big</a:t>
            </a:r>
          </a:p>
          <a:p>
            <a:r>
              <a:rPr lang="en-US" altLang="zh-CN" sz="2200" dirty="0">
                <a:ea typeface="SimSun" charset="0"/>
                <a:cs typeface="SimSun" charset="0"/>
              </a:rPr>
              <a:t>Typically queue the request and set a flag for deferred processing in a bottom half</a:t>
            </a:r>
          </a:p>
          <a:p>
            <a:endParaRPr kumimoji="1" lang="zh-CN" altLang="en-US" dirty="0"/>
          </a:p>
        </p:txBody>
      </p:sp>
    </p:spTree>
    <p:extLst>
      <p:ext uri="{BB962C8B-B14F-4D97-AF65-F5344CB8AC3E}">
        <p14:creationId xmlns:p14="http://schemas.microsoft.com/office/powerpoint/2010/main" val="1807746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a:t>Top Half: Find the Handler</a:t>
            </a:r>
          </a:p>
        </p:txBody>
      </p:sp>
      <p:sp>
        <p:nvSpPr>
          <p:cNvPr id="143363" name="Rectangle 3"/>
          <p:cNvSpPr>
            <a:spLocks noGrp="1" noChangeArrowheads="1"/>
          </p:cNvSpPr>
          <p:nvPr>
            <p:ph type="body" idx="1"/>
          </p:nvPr>
        </p:nvSpPr>
        <p:spPr/>
        <p:txBody>
          <a:bodyPr/>
          <a:lstStyle/>
          <a:p>
            <a:r>
              <a:rPr lang="en-US" altLang="zh-CN"/>
              <a:t>On modern hardware, multiple I/O devices can share a single IRQ and hence interrupt vector</a:t>
            </a:r>
          </a:p>
          <a:p>
            <a:r>
              <a:rPr lang="en-US" altLang="zh-CN"/>
              <a:t>First differentiator is the interrupt </a:t>
            </a:r>
            <a:r>
              <a:rPr lang="en-US" altLang="zh-CN" i="1"/>
              <a:t>vector</a:t>
            </a:r>
          </a:p>
          <a:p>
            <a:r>
              <a:rPr lang="en-US" altLang="zh-CN"/>
              <a:t>Multiple </a:t>
            </a:r>
            <a:r>
              <a:rPr lang="en-US" altLang="zh-CN" i="1"/>
              <a:t>interrupt service routines </a:t>
            </a:r>
            <a:r>
              <a:rPr lang="en-US" altLang="zh-CN"/>
              <a:t>(ISR) can be associated with a vector</a:t>
            </a:r>
          </a:p>
          <a:p>
            <a:r>
              <a:rPr lang="en-US" altLang="zh-CN"/>
              <a:t>Each device</a:t>
            </a:r>
            <a:r>
              <a:rPr lang="zh-CN" altLang="en-US">
                <a:latin typeface="Arial"/>
              </a:rPr>
              <a:t>’</a:t>
            </a:r>
            <a:r>
              <a:rPr lang="en-US" altLang="zh-CN"/>
              <a:t>s ISR for that IRQ is called</a:t>
            </a:r>
          </a:p>
          <a:p>
            <a:r>
              <a:rPr lang="en-US" altLang="zh-CN"/>
              <a:t>Device determines whether IRQ is for it</a:t>
            </a:r>
          </a:p>
        </p:txBody>
      </p:sp>
    </p:spTree>
    <p:extLst>
      <p:ext uri="{BB962C8B-B14F-4D97-AF65-F5344CB8AC3E}">
        <p14:creationId xmlns:p14="http://schemas.microsoft.com/office/powerpoint/2010/main" val="5238870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type="body" idx="4294967295"/>
          </p:nvPr>
        </p:nvSpPr>
        <p:spPr>
          <a:xfrm>
            <a:off x="457200" y="1531938"/>
            <a:ext cx="8229600" cy="3040062"/>
          </a:xfrm>
        </p:spPr>
        <p:txBody>
          <a:bodyPr/>
          <a:lstStyle/>
          <a:p>
            <a:r>
              <a:rPr lang="en-US" altLang="zh-CN">
                <a:ea typeface="SimSun" charset="0"/>
                <a:cs typeface="SimSun" charset="0"/>
              </a:rPr>
              <a:t>Mechanisms to defer work to later:</a:t>
            </a:r>
          </a:p>
          <a:p>
            <a:pPr lvl="1"/>
            <a:r>
              <a:rPr lang="en-US" altLang="zh-CN" i="1">
                <a:solidFill>
                  <a:schemeClr val="accent2"/>
                </a:solidFill>
                <a:ea typeface="SimSun" charset="0"/>
                <a:cs typeface="SimSun" charset="0"/>
              </a:rPr>
              <a:t>softirqs</a:t>
            </a:r>
            <a:r>
              <a:rPr lang="en-US" altLang="zh-CN">
                <a:solidFill>
                  <a:schemeClr val="accent2"/>
                </a:solidFill>
                <a:ea typeface="SimSun" charset="0"/>
                <a:cs typeface="SimSun" charset="0"/>
              </a:rPr>
              <a:t> </a:t>
            </a:r>
          </a:p>
          <a:p>
            <a:pPr lvl="1"/>
            <a:r>
              <a:rPr lang="en-US" altLang="zh-CN" i="1">
                <a:solidFill>
                  <a:schemeClr val="accent2"/>
                </a:solidFill>
                <a:ea typeface="SimSun" charset="0"/>
                <a:cs typeface="SimSun" charset="0"/>
              </a:rPr>
              <a:t>tasklets</a:t>
            </a:r>
            <a:r>
              <a:rPr lang="en-US" altLang="zh-CN" i="1">
                <a:ea typeface="SimSun" charset="0"/>
                <a:cs typeface="SimSun" charset="0"/>
              </a:rPr>
              <a:t>  </a:t>
            </a:r>
            <a:r>
              <a:rPr lang="en-US" altLang="zh-CN">
                <a:ea typeface="SimSun" charset="0"/>
                <a:cs typeface="SimSun" charset="0"/>
              </a:rPr>
              <a:t>(built on top of softirqs)</a:t>
            </a:r>
          </a:p>
          <a:p>
            <a:pPr lvl="1"/>
            <a:r>
              <a:rPr lang="en-US" altLang="zh-CN" i="1">
                <a:solidFill>
                  <a:schemeClr val="accent2"/>
                </a:solidFill>
                <a:ea typeface="SimSun" charset="0"/>
                <a:cs typeface="SimSun" charset="0"/>
              </a:rPr>
              <a:t>work queues</a:t>
            </a:r>
          </a:p>
          <a:p>
            <a:pPr lvl="1"/>
            <a:r>
              <a:rPr lang="en-US" altLang="zh-CN" i="1">
                <a:solidFill>
                  <a:schemeClr val="accent2"/>
                </a:solidFill>
                <a:ea typeface="SimSun" charset="0"/>
                <a:cs typeface="SimSun" charset="0"/>
              </a:rPr>
              <a:t>kernel threads</a:t>
            </a:r>
            <a:endParaRPr lang="en-US" altLang="zh-CN">
              <a:ea typeface="SimSun" charset="0"/>
              <a:cs typeface="SimSun" charset="0"/>
            </a:endParaRPr>
          </a:p>
          <a:p>
            <a:r>
              <a:rPr lang="en-US" altLang="zh-CN">
                <a:ea typeface="SimSun" charset="0"/>
                <a:cs typeface="SimSun" charset="0"/>
              </a:rPr>
              <a:t>All can be interrupted</a:t>
            </a:r>
          </a:p>
        </p:txBody>
      </p:sp>
      <p:sp>
        <p:nvSpPr>
          <p:cNvPr id="238609" name="Rectangle 17"/>
          <p:cNvSpPr>
            <a:spLocks noChangeArrowheads="1"/>
          </p:cNvSpPr>
          <p:nvPr/>
        </p:nvSpPr>
        <p:spPr bwMode="auto">
          <a:xfrm>
            <a:off x="457200" y="122238"/>
            <a:ext cx="7543800" cy="129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b"/>
          <a:lstStyle/>
          <a:p>
            <a:r>
              <a:rPr lang="en-US" altLang="zh-CN" sz="3900" b="1">
                <a:solidFill>
                  <a:schemeClr val="tx2"/>
                </a:solidFill>
              </a:rPr>
              <a:t>Bottom Half: Do it Later!</a:t>
            </a:r>
          </a:p>
        </p:txBody>
      </p:sp>
      <p:sp>
        <p:nvSpPr>
          <p:cNvPr id="238610" name="Rectangle 6"/>
          <p:cNvSpPr>
            <a:spLocks noChangeArrowheads="1"/>
          </p:cNvSpPr>
          <p:nvPr/>
        </p:nvSpPr>
        <p:spPr bwMode="auto">
          <a:xfrm>
            <a:off x="3657600" y="4762500"/>
            <a:ext cx="1752600" cy="476250"/>
          </a:xfrm>
          <a:prstGeom prst="rect">
            <a:avLst/>
          </a:prstGeom>
          <a:solidFill>
            <a:schemeClr val="accent1"/>
          </a:solidFill>
          <a:ln w="19050">
            <a:solidFill>
              <a:schemeClr val="tx1"/>
            </a:solidFill>
            <a:miter lim="800000"/>
            <a:headEnd/>
            <a:tailEnd/>
          </a:ln>
        </p:spPr>
        <p:txBody>
          <a:bodyPr anchor="ctr">
            <a:spAutoFit/>
          </a:bodyPr>
          <a:lstStyle/>
          <a:p>
            <a:pPr algn="ctr">
              <a:spcBef>
                <a:spcPct val="50000"/>
              </a:spcBef>
            </a:pPr>
            <a:r>
              <a:rPr lang="en-US" altLang="zh-CN" sz="2400">
                <a:ea typeface="SimSun" charset="0"/>
                <a:cs typeface="SimSun" charset="0"/>
              </a:rPr>
              <a:t>Top half</a:t>
            </a:r>
          </a:p>
        </p:txBody>
      </p:sp>
      <p:sp>
        <p:nvSpPr>
          <p:cNvPr id="238611" name="Rectangle 12"/>
          <p:cNvSpPr>
            <a:spLocks noChangeArrowheads="1"/>
          </p:cNvSpPr>
          <p:nvPr/>
        </p:nvSpPr>
        <p:spPr bwMode="auto">
          <a:xfrm>
            <a:off x="2006831" y="5912792"/>
            <a:ext cx="996487" cy="461665"/>
          </a:xfrm>
          <a:prstGeom prst="rect">
            <a:avLst/>
          </a:prstGeom>
          <a:solidFill>
            <a:schemeClr val="accent1"/>
          </a:solidFill>
          <a:ln w="19050">
            <a:solidFill>
              <a:schemeClr val="tx1"/>
            </a:solidFill>
            <a:miter lim="800000"/>
            <a:headEnd/>
            <a:tailEnd/>
          </a:ln>
        </p:spPr>
        <p:txBody>
          <a:bodyPr wrap="none" anchor="ctr">
            <a:spAutoFit/>
          </a:bodyPr>
          <a:lstStyle/>
          <a:p>
            <a:pPr algn="ctr">
              <a:spcBef>
                <a:spcPct val="50000"/>
              </a:spcBef>
            </a:pPr>
            <a:r>
              <a:rPr lang="en-US" altLang="zh-CN" sz="2400">
                <a:ea typeface="SimSun" charset="0"/>
                <a:cs typeface="SimSun" charset="0"/>
              </a:rPr>
              <a:t>softirq</a:t>
            </a:r>
          </a:p>
        </p:txBody>
      </p:sp>
      <p:sp>
        <p:nvSpPr>
          <p:cNvPr id="238612" name="Rectangle 13"/>
          <p:cNvSpPr>
            <a:spLocks noChangeArrowheads="1"/>
          </p:cNvSpPr>
          <p:nvPr/>
        </p:nvSpPr>
        <p:spPr bwMode="auto">
          <a:xfrm>
            <a:off x="550076" y="5912792"/>
            <a:ext cx="1022335" cy="461665"/>
          </a:xfrm>
          <a:prstGeom prst="rect">
            <a:avLst/>
          </a:prstGeom>
          <a:solidFill>
            <a:schemeClr val="accent1"/>
          </a:solidFill>
          <a:ln w="19050">
            <a:solidFill>
              <a:schemeClr val="tx1"/>
            </a:solidFill>
            <a:miter lim="800000"/>
            <a:headEnd/>
            <a:tailEnd/>
          </a:ln>
        </p:spPr>
        <p:txBody>
          <a:bodyPr wrap="none" anchor="ctr">
            <a:spAutoFit/>
          </a:bodyPr>
          <a:lstStyle/>
          <a:p>
            <a:pPr algn="ctr">
              <a:spcBef>
                <a:spcPct val="50000"/>
              </a:spcBef>
            </a:pPr>
            <a:r>
              <a:rPr lang="en-US" altLang="zh-CN" sz="2400">
                <a:ea typeface="SimSun" charset="0"/>
                <a:cs typeface="SimSun" charset="0"/>
              </a:rPr>
              <a:t>tasklet</a:t>
            </a:r>
          </a:p>
        </p:txBody>
      </p:sp>
      <p:sp>
        <p:nvSpPr>
          <p:cNvPr id="238613" name="Rectangle 14"/>
          <p:cNvSpPr>
            <a:spLocks noChangeArrowheads="1"/>
          </p:cNvSpPr>
          <p:nvPr/>
        </p:nvSpPr>
        <p:spPr bwMode="auto">
          <a:xfrm>
            <a:off x="3396148" y="5931842"/>
            <a:ext cx="1605578" cy="461665"/>
          </a:xfrm>
          <a:prstGeom prst="rect">
            <a:avLst/>
          </a:prstGeom>
          <a:solidFill>
            <a:schemeClr val="accent1"/>
          </a:solidFill>
          <a:ln w="19050">
            <a:solidFill>
              <a:schemeClr val="tx1"/>
            </a:solidFill>
            <a:miter lim="800000"/>
            <a:headEnd/>
            <a:tailEnd/>
          </a:ln>
        </p:spPr>
        <p:txBody>
          <a:bodyPr wrap="none" anchor="ctr">
            <a:spAutoFit/>
          </a:bodyPr>
          <a:lstStyle/>
          <a:p>
            <a:pPr algn="ctr">
              <a:spcBef>
                <a:spcPct val="50000"/>
              </a:spcBef>
            </a:pPr>
            <a:r>
              <a:rPr lang="en-US" altLang="zh-CN" sz="2400">
                <a:ea typeface="SimSun" charset="0"/>
                <a:cs typeface="SimSun" charset="0"/>
              </a:rPr>
              <a:t>workqueue</a:t>
            </a:r>
          </a:p>
        </p:txBody>
      </p:sp>
      <p:sp>
        <p:nvSpPr>
          <p:cNvPr id="238614" name="Line 17"/>
          <p:cNvSpPr>
            <a:spLocks noChangeShapeType="1"/>
          </p:cNvSpPr>
          <p:nvPr/>
        </p:nvSpPr>
        <p:spPr bwMode="auto">
          <a:xfrm flipH="1">
            <a:off x="1447800" y="5543550"/>
            <a:ext cx="6324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238615" name="Rectangle 14"/>
          <p:cNvSpPr>
            <a:spLocks noChangeArrowheads="1"/>
          </p:cNvSpPr>
          <p:nvPr/>
        </p:nvSpPr>
        <p:spPr bwMode="auto">
          <a:xfrm>
            <a:off x="5319122" y="5931842"/>
            <a:ext cx="1874431" cy="461665"/>
          </a:xfrm>
          <a:prstGeom prst="rect">
            <a:avLst/>
          </a:prstGeom>
          <a:solidFill>
            <a:schemeClr val="accent1"/>
          </a:solidFill>
          <a:ln w="19050">
            <a:solidFill>
              <a:schemeClr val="tx1"/>
            </a:solidFill>
            <a:miter lim="800000"/>
            <a:headEnd/>
            <a:tailEnd/>
          </a:ln>
        </p:spPr>
        <p:txBody>
          <a:bodyPr wrap="none" anchor="ctr">
            <a:spAutoFit/>
          </a:bodyPr>
          <a:lstStyle/>
          <a:p>
            <a:pPr algn="ctr">
              <a:spcBef>
                <a:spcPct val="50000"/>
              </a:spcBef>
            </a:pPr>
            <a:r>
              <a:rPr lang="en-US" altLang="zh-CN" sz="2400">
                <a:ea typeface="SimSun" charset="0"/>
                <a:cs typeface="SimSun" charset="0"/>
              </a:rPr>
              <a:t>kernel thread</a:t>
            </a:r>
          </a:p>
        </p:txBody>
      </p:sp>
      <p:sp>
        <p:nvSpPr>
          <p:cNvPr id="238616" name="Text Box 16"/>
          <p:cNvSpPr txBox="1">
            <a:spLocks noChangeArrowheads="1"/>
          </p:cNvSpPr>
          <p:nvPr/>
        </p:nvSpPr>
        <p:spPr bwMode="auto">
          <a:xfrm>
            <a:off x="7620000" y="5715000"/>
            <a:ext cx="12192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spcBef>
                <a:spcPct val="50000"/>
              </a:spcBef>
            </a:pPr>
            <a:r>
              <a:rPr lang="en-US" altLang="zh-CN" sz="2400">
                <a:latin typeface="+mn-lt"/>
                <a:ea typeface="SimSun" charset="0"/>
                <a:cs typeface="SimSun" charset="0"/>
              </a:rPr>
              <a:t>Bottom half</a:t>
            </a:r>
          </a:p>
        </p:txBody>
      </p:sp>
    </p:spTree>
    <p:extLst>
      <p:ext uri="{BB962C8B-B14F-4D97-AF65-F5344CB8AC3E}">
        <p14:creationId xmlns:p14="http://schemas.microsoft.com/office/powerpoint/2010/main" val="36655024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a:t>Warning: No Process Context</a:t>
            </a:r>
          </a:p>
        </p:txBody>
      </p:sp>
      <p:sp>
        <p:nvSpPr>
          <p:cNvPr id="141315" name="Rectangle 3"/>
          <p:cNvSpPr>
            <a:spLocks noGrp="1" noChangeArrowheads="1"/>
          </p:cNvSpPr>
          <p:nvPr>
            <p:ph type="body" idx="1"/>
          </p:nvPr>
        </p:nvSpPr>
        <p:spPr/>
        <p:txBody>
          <a:bodyPr/>
          <a:lstStyle/>
          <a:p>
            <a:r>
              <a:rPr lang="en-US" altLang="zh-CN" dirty="0"/>
              <a:t>Interrupts (as opposed to exceptions) are not associated with particular instructions</a:t>
            </a:r>
          </a:p>
          <a:p>
            <a:r>
              <a:rPr lang="en-US" altLang="zh-CN" dirty="0" smtClean="0"/>
              <a:t>They</a:t>
            </a:r>
            <a:r>
              <a:rPr lang="en-US" altLang="en-US" dirty="0" smtClean="0"/>
              <a:t>’</a:t>
            </a:r>
            <a:r>
              <a:rPr lang="en-US" altLang="zh-CN" dirty="0" smtClean="0"/>
              <a:t>re </a:t>
            </a:r>
            <a:r>
              <a:rPr lang="en-US" altLang="zh-CN" dirty="0"/>
              <a:t>also not associated with a given process (user program)</a:t>
            </a:r>
          </a:p>
          <a:p>
            <a:r>
              <a:rPr lang="en-US" altLang="zh-CN" dirty="0"/>
              <a:t>The currently-running process, at the time of the interrupt, as no relationship whatsoever to that interrupt</a:t>
            </a:r>
            <a:endParaRPr lang="en-US" altLang="zh-CN" b="1" dirty="0"/>
          </a:p>
          <a:p>
            <a:r>
              <a:rPr lang="en-US" altLang="zh-CN" dirty="0"/>
              <a:t>Interrupt handlers cannot sleep!</a:t>
            </a:r>
          </a:p>
        </p:txBody>
      </p:sp>
    </p:spTree>
    <p:extLst>
      <p:ext uri="{BB962C8B-B14F-4D97-AF65-F5344CB8AC3E}">
        <p14:creationId xmlns:p14="http://schemas.microsoft.com/office/powerpoint/2010/main" val="1366697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What </a:t>
            </a:r>
            <a:r>
              <a:rPr lang="en-US" altLang="zh-CN" dirty="0" smtClean="0"/>
              <a:t>Can</a:t>
            </a:r>
            <a:r>
              <a:rPr lang="en-US" altLang="en-US" dirty="0" smtClean="0">
                <a:latin typeface="Arial"/>
              </a:rPr>
              <a:t>’</a:t>
            </a:r>
            <a:r>
              <a:rPr lang="en-US" altLang="zh-CN" dirty="0" smtClean="0"/>
              <a:t>t </a:t>
            </a:r>
            <a:r>
              <a:rPr lang="en-US" altLang="zh-CN" dirty="0"/>
              <a:t>You Do?</a:t>
            </a:r>
          </a:p>
        </p:txBody>
      </p:sp>
      <p:sp>
        <p:nvSpPr>
          <p:cNvPr id="235523" name="Rectangle 3"/>
          <p:cNvSpPr>
            <a:spLocks noGrp="1" noChangeArrowheads="1"/>
          </p:cNvSpPr>
          <p:nvPr>
            <p:ph type="body" idx="1"/>
          </p:nvPr>
        </p:nvSpPr>
        <p:spPr/>
        <p:txBody>
          <a:bodyPr>
            <a:normAutofit fontScale="92500" lnSpcReduction="10000"/>
          </a:bodyPr>
          <a:lstStyle/>
          <a:p>
            <a:pPr>
              <a:lnSpc>
                <a:spcPct val="130000"/>
              </a:lnSpc>
            </a:pPr>
            <a:r>
              <a:rPr lang="en-US" altLang="zh-CN" sz="2400" dirty="0"/>
              <a:t>You cannot sleep </a:t>
            </a:r>
          </a:p>
          <a:p>
            <a:pPr lvl="1">
              <a:lnSpc>
                <a:spcPct val="130000"/>
              </a:lnSpc>
            </a:pPr>
            <a:r>
              <a:rPr lang="en-US" altLang="zh-CN" sz="2000" dirty="0"/>
              <a:t>or call something that </a:t>
            </a:r>
            <a:r>
              <a:rPr lang="en-US" altLang="zh-CN" sz="2000" i="1" dirty="0"/>
              <a:t>might</a:t>
            </a:r>
            <a:r>
              <a:rPr lang="en-US" altLang="zh-CN" sz="2000" dirty="0"/>
              <a:t> sleep</a:t>
            </a:r>
          </a:p>
          <a:p>
            <a:pPr>
              <a:lnSpc>
                <a:spcPct val="130000"/>
              </a:lnSpc>
            </a:pPr>
            <a:r>
              <a:rPr lang="en-US" altLang="zh-CN" sz="2400" dirty="0"/>
              <a:t>You cannot refer to </a:t>
            </a:r>
            <a:r>
              <a:rPr lang="en-US" altLang="zh-CN" sz="2400" b="1" dirty="0">
                <a:latin typeface="Courier New" charset="0"/>
                <a:cs typeface="Courier New" charset="0"/>
              </a:rPr>
              <a:t>current</a:t>
            </a:r>
          </a:p>
          <a:p>
            <a:pPr>
              <a:lnSpc>
                <a:spcPct val="130000"/>
              </a:lnSpc>
            </a:pPr>
            <a:r>
              <a:rPr lang="en-US" altLang="zh-CN" sz="2400" dirty="0"/>
              <a:t>You cannot allocate memory with </a:t>
            </a:r>
            <a:r>
              <a:rPr lang="en-US" altLang="zh-CN" sz="2400" b="1" dirty="0">
                <a:latin typeface="Courier New" charset="0"/>
                <a:cs typeface="Courier New" charset="0"/>
              </a:rPr>
              <a:t>GPF_KERNEL</a:t>
            </a:r>
            <a:r>
              <a:rPr lang="en-US" altLang="zh-CN" sz="2400" dirty="0"/>
              <a:t> (which can sleep), you must use </a:t>
            </a:r>
            <a:r>
              <a:rPr lang="en-US" altLang="zh-CN" sz="2400" b="1" dirty="0">
                <a:latin typeface="Courier New" charset="0"/>
                <a:cs typeface="Courier New" charset="0"/>
              </a:rPr>
              <a:t>GPF_ATOMIC</a:t>
            </a:r>
            <a:r>
              <a:rPr lang="en-US" altLang="zh-CN" sz="2400" dirty="0"/>
              <a:t> (which can fail)</a:t>
            </a:r>
          </a:p>
          <a:p>
            <a:pPr>
              <a:lnSpc>
                <a:spcPct val="130000"/>
              </a:lnSpc>
            </a:pPr>
            <a:r>
              <a:rPr lang="en-US" altLang="zh-CN" sz="2400" dirty="0"/>
              <a:t>You cannot call </a:t>
            </a:r>
            <a:r>
              <a:rPr lang="en-US" altLang="zh-CN" sz="2400" b="1" dirty="0">
                <a:latin typeface="Courier New" charset="0"/>
                <a:cs typeface="Courier New" charset="0"/>
              </a:rPr>
              <a:t>schedule()</a:t>
            </a:r>
          </a:p>
          <a:p>
            <a:pPr>
              <a:lnSpc>
                <a:spcPct val="130000"/>
              </a:lnSpc>
            </a:pPr>
            <a:r>
              <a:rPr lang="en-US" altLang="zh-CN" sz="2400" dirty="0"/>
              <a:t>You cannot do a </a:t>
            </a:r>
            <a:r>
              <a:rPr lang="en-US" altLang="zh-CN" sz="2400" b="1" dirty="0">
                <a:latin typeface="Courier New" charset="0"/>
                <a:cs typeface="Courier New" charset="0"/>
              </a:rPr>
              <a:t>down()</a:t>
            </a:r>
            <a:r>
              <a:rPr lang="en-US" altLang="zh-CN" sz="2400" dirty="0"/>
              <a:t> semaphore call</a:t>
            </a:r>
          </a:p>
          <a:p>
            <a:pPr lvl="1">
              <a:lnSpc>
                <a:spcPct val="130000"/>
              </a:lnSpc>
            </a:pPr>
            <a:r>
              <a:rPr lang="en-US" altLang="zh-CN" sz="2000" dirty="0"/>
              <a:t>However, you </a:t>
            </a:r>
            <a:r>
              <a:rPr lang="en-US" altLang="zh-CN" sz="2000" i="1" dirty="0"/>
              <a:t>can</a:t>
            </a:r>
            <a:r>
              <a:rPr lang="en-US" altLang="zh-CN" sz="2000" dirty="0"/>
              <a:t> do an </a:t>
            </a:r>
            <a:r>
              <a:rPr lang="en-US" altLang="zh-CN" sz="2000" b="1" dirty="0">
                <a:latin typeface="Courier New" charset="0"/>
                <a:ea typeface="宋体" charset="0"/>
                <a:cs typeface="Courier New" charset="0"/>
              </a:rPr>
              <a:t>up()</a:t>
            </a:r>
          </a:p>
          <a:p>
            <a:pPr>
              <a:lnSpc>
                <a:spcPct val="130000"/>
              </a:lnSpc>
            </a:pPr>
            <a:r>
              <a:rPr lang="en-US" altLang="zh-CN" sz="2400" dirty="0"/>
              <a:t>You cannot transfer data to/from user space</a:t>
            </a:r>
          </a:p>
          <a:p>
            <a:pPr lvl="1">
              <a:lnSpc>
                <a:spcPct val="130000"/>
              </a:lnSpc>
            </a:pPr>
            <a:r>
              <a:rPr lang="en-US" altLang="zh-CN" sz="2000" dirty="0"/>
              <a:t>E.g., </a:t>
            </a:r>
            <a:r>
              <a:rPr lang="en-US" altLang="zh-CN" sz="2000" b="1" dirty="0" err="1">
                <a:latin typeface="Courier New" charset="0"/>
                <a:ea typeface="宋体" charset="0"/>
                <a:cs typeface="Courier New" charset="0"/>
              </a:rPr>
              <a:t>copy_to_user</a:t>
            </a:r>
            <a:r>
              <a:rPr lang="en-US" altLang="zh-CN" sz="2000" b="1" dirty="0">
                <a:latin typeface="Courier New" charset="0"/>
                <a:ea typeface="宋体" charset="0"/>
                <a:cs typeface="Courier New" charset="0"/>
              </a:rPr>
              <a:t>(), </a:t>
            </a:r>
            <a:r>
              <a:rPr lang="en-US" altLang="zh-CN" sz="2000" b="1" dirty="0" err="1">
                <a:latin typeface="Courier New" charset="0"/>
                <a:ea typeface="宋体" charset="0"/>
                <a:cs typeface="Courier New" charset="0"/>
              </a:rPr>
              <a:t>copy_from_user</a:t>
            </a:r>
            <a:r>
              <a:rPr lang="en-US" altLang="zh-CN" sz="2000" b="1" dirty="0">
                <a:latin typeface="Courier New" charset="0"/>
                <a:ea typeface="宋体" charset="0"/>
                <a:cs typeface="Courier New" charset="0"/>
              </a:rPr>
              <a:t>()</a:t>
            </a:r>
          </a:p>
          <a:p>
            <a:pPr>
              <a:lnSpc>
                <a:spcPct val="130000"/>
              </a:lnSpc>
            </a:pPr>
            <a:endParaRPr lang="en-US" altLang="zh-CN" sz="2400" dirty="0"/>
          </a:p>
        </p:txBody>
      </p:sp>
    </p:spTree>
    <p:extLst>
      <p:ext uri="{BB962C8B-B14F-4D97-AF65-F5344CB8AC3E}">
        <p14:creationId xmlns:p14="http://schemas.microsoft.com/office/powerpoint/2010/main" val="222544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a:ea typeface="宋体" charset="0"/>
              </a:rPr>
              <a:t>Exception Table</a:t>
            </a:r>
          </a:p>
        </p:txBody>
      </p:sp>
      <p:sp>
        <p:nvSpPr>
          <p:cNvPr id="38916" name="Rectangle 3"/>
          <p:cNvSpPr>
            <a:spLocks noGrp="1" noChangeArrowheads="1"/>
          </p:cNvSpPr>
          <p:nvPr>
            <p:ph type="body" idx="1"/>
          </p:nvPr>
        </p:nvSpPr>
        <p:spPr>
          <a:xfrm>
            <a:off x="5334000" y="2608501"/>
            <a:ext cx="3558480" cy="2979499"/>
          </a:xfrm>
        </p:spPr>
        <p:txBody>
          <a:bodyPr>
            <a:normAutofit/>
          </a:bodyPr>
          <a:lstStyle/>
          <a:p>
            <a:pPr>
              <a:lnSpc>
                <a:spcPct val="90000"/>
              </a:lnSpc>
              <a:buFontTx/>
              <a:buNone/>
              <a:defRPr/>
            </a:pPr>
            <a:r>
              <a:rPr lang="en-US" altLang="zh-CN" sz="1667" dirty="0">
                <a:ea typeface="宋体" pitchFamily="2" charset="-122"/>
              </a:rPr>
              <a:t>1. Each type of event has a </a:t>
            </a:r>
            <a:r>
              <a:rPr lang="en-US" altLang="zh-CN" sz="1667" dirty="0">
                <a:effectLst>
                  <a:outerShdw blurRad="38100" dist="38100" dir="2700000" algn="tl">
                    <a:srgbClr val="000000">
                      <a:alpha val="43137"/>
                    </a:srgbClr>
                  </a:outerShdw>
                </a:effectLst>
                <a:ea typeface="宋体" pitchFamily="2" charset="-122"/>
              </a:rPr>
              <a:t>unique </a:t>
            </a:r>
            <a:r>
              <a:rPr lang="en-US" altLang="zh-CN" sz="1667" dirty="0">
                <a:ea typeface="宋体" pitchFamily="2" charset="-122"/>
              </a:rPr>
              <a:t>exception number k</a:t>
            </a:r>
          </a:p>
          <a:p>
            <a:pPr>
              <a:lnSpc>
                <a:spcPct val="90000"/>
              </a:lnSpc>
              <a:buFontTx/>
              <a:buNone/>
              <a:defRPr/>
            </a:pPr>
            <a:endParaRPr lang="en-US" altLang="zh-CN" sz="1667" dirty="0">
              <a:ea typeface="宋体" pitchFamily="2" charset="-122"/>
            </a:endParaRPr>
          </a:p>
          <a:p>
            <a:pPr>
              <a:lnSpc>
                <a:spcPct val="90000"/>
              </a:lnSpc>
              <a:buFontTx/>
              <a:buNone/>
              <a:defRPr/>
            </a:pPr>
            <a:r>
              <a:rPr lang="en-US" altLang="zh-CN" sz="1667" dirty="0">
                <a:ea typeface="宋体" pitchFamily="2" charset="-122"/>
              </a:rPr>
              <a:t>2. Exception table entry k points to a function (exception handler).</a:t>
            </a:r>
          </a:p>
          <a:p>
            <a:pPr>
              <a:lnSpc>
                <a:spcPct val="90000"/>
              </a:lnSpc>
              <a:buFontTx/>
              <a:buNone/>
              <a:defRPr/>
            </a:pPr>
            <a:endParaRPr lang="en-US" altLang="zh-CN" sz="1667" dirty="0">
              <a:ea typeface="宋体" pitchFamily="2" charset="-122"/>
            </a:endParaRPr>
          </a:p>
          <a:p>
            <a:pPr>
              <a:lnSpc>
                <a:spcPct val="90000"/>
              </a:lnSpc>
              <a:buFontTx/>
              <a:buNone/>
              <a:defRPr/>
            </a:pPr>
            <a:r>
              <a:rPr lang="en-US" altLang="zh-CN" sz="1667" dirty="0">
                <a:ea typeface="宋体" pitchFamily="2" charset="-122"/>
              </a:rPr>
              <a:t>3. Handler k is called each time exception k occurs.</a:t>
            </a:r>
          </a:p>
        </p:txBody>
      </p:sp>
      <p:grpSp>
        <p:nvGrpSpPr>
          <p:cNvPr id="87044" name="Group 4"/>
          <p:cNvGrpSpPr>
            <a:grpSpLocks/>
          </p:cNvGrpSpPr>
          <p:nvPr/>
        </p:nvGrpSpPr>
        <p:grpSpPr bwMode="auto">
          <a:xfrm>
            <a:off x="889000" y="1886481"/>
            <a:ext cx="4381500" cy="3892021"/>
            <a:chOff x="-195" y="635"/>
            <a:chExt cx="3312" cy="2485"/>
          </a:xfrm>
        </p:grpSpPr>
        <p:sp>
          <p:nvSpPr>
            <p:cNvPr id="87045" name="Rectangle 5"/>
            <p:cNvSpPr>
              <a:spLocks noChangeArrowheads="1"/>
            </p:cNvSpPr>
            <p:nvPr/>
          </p:nvSpPr>
          <p:spPr bwMode="auto">
            <a:xfrm>
              <a:off x="222" y="1326"/>
              <a:ext cx="82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399" tIns="37038" rIns="75399" bIns="37038">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lgn="ctr">
                <a:spcBef>
                  <a:spcPct val="0"/>
                </a:spcBef>
                <a:buFontTx/>
                <a:buNone/>
              </a:pPr>
              <a:r>
                <a:rPr lang="en-US" altLang="zh-CN" sz="1667">
                  <a:latin typeface="Arial" charset="0"/>
                </a:rPr>
                <a:t>Exception</a:t>
              </a:r>
            </a:p>
            <a:p>
              <a:pPr algn="ctr">
                <a:spcBef>
                  <a:spcPct val="0"/>
                </a:spcBef>
                <a:buFontTx/>
                <a:buNone/>
              </a:pPr>
              <a:r>
                <a:rPr lang="en-US" altLang="zh-CN" sz="1667">
                  <a:latin typeface="Arial" charset="0"/>
                </a:rPr>
                <a:t>table</a:t>
              </a:r>
              <a:endParaRPr lang="en-US" altLang="zh-CN" sz="1167">
                <a:latin typeface="Arial" charset="0"/>
              </a:endParaRPr>
            </a:p>
          </p:txBody>
        </p:sp>
        <p:sp>
          <p:nvSpPr>
            <p:cNvPr id="87046" name="Rectangle 6"/>
            <p:cNvSpPr>
              <a:spLocks noChangeArrowheads="1"/>
            </p:cNvSpPr>
            <p:nvPr/>
          </p:nvSpPr>
          <p:spPr bwMode="auto">
            <a:xfrm>
              <a:off x="241" y="1769"/>
              <a:ext cx="140" cy="223"/>
            </a:xfrm>
            <a:prstGeom prst="rect">
              <a:avLst/>
            </a:prstGeom>
            <a:solidFill>
              <a:srgbClr val="FFFFFF"/>
            </a:solidFill>
            <a:ln w="12700">
              <a:solidFill>
                <a:schemeClr val="tx1"/>
              </a:solidFill>
              <a:miter lim="800000"/>
              <a:headEnd/>
              <a:tailEnd/>
            </a:ln>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spcBef>
                  <a:spcPct val="0"/>
                </a:spcBef>
                <a:buFontTx/>
                <a:buNone/>
              </a:pPr>
              <a:endParaRPr lang="zh-CN" altLang="en-US" sz="1667"/>
            </a:p>
          </p:txBody>
        </p:sp>
        <p:sp>
          <p:nvSpPr>
            <p:cNvPr id="87047" name="Rectangle 7"/>
            <p:cNvSpPr>
              <a:spLocks noChangeArrowheads="1"/>
            </p:cNvSpPr>
            <p:nvPr/>
          </p:nvSpPr>
          <p:spPr bwMode="auto">
            <a:xfrm>
              <a:off x="241" y="1913"/>
              <a:ext cx="140" cy="223"/>
            </a:xfrm>
            <a:prstGeom prst="rect">
              <a:avLst/>
            </a:prstGeom>
            <a:solidFill>
              <a:srgbClr val="FFFFFF"/>
            </a:solidFill>
            <a:ln w="12700">
              <a:solidFill>
                <a:schemeClr val="tx1"/>
              </a:solidFill>
              <a:miter lim="800000"/>
              <a:headEnd/>
              <a:tailEnd/>
            </a:ln>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spcBef>
                  <a:spcPct val="0"/>
                </a:spcBef>
                <a:buFontTx/>
                <a:buNone/>
              </a:pPr>
              <a:endParaRPr lang="zh-CN" altLang="en-US" sz="1667"/>
            </a:p>
          </p:txBody>
        </p:sp>
        <p:sp>
          <p:nvSpPr>
            <p:cNvPr id="87048" name="Rectangle 8"/>
            <p:cNvSpPr>
              <a:spLocks noChangeArrowheads="1"/>
            </p:cNvSpPr>
            <p:nvPr/>
          </p:nvSpPr>
          <p:spPr bwMode="auto">
            <a:xfrm>
              <a:off x="241" y="2057"/>
              <a:ext cx="140" cy="223"/>
            </a:xfrm>
            <a:prstGeom prst="rect">
              <a:avLst/>
            </a:prstGeom>
            <a:solidFill>
              <a:srgbClr val="FFFFFF"/>
            </a:solidFill>
            <a:ln w="12700">
              <a:solidFill>
                <a:schemeClr val="tx1"/>
              </a:solidFill>
              <a:miter lim="800000"/>
              <a:headEnd/>
              <a:tailEnd/>
            </a:ln>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spcBef>
                  <a:spcPct val="0"/>
                </a:spcBef>
                <a:buFontTx/>
                <a:buNone/>
              </a:pPr>
              <a:endParaRPr lang="zh-CN" altLang="en-US" sz="1667"/>
            </a:p>
          </p:txBody>
        </p:sp>
        <p:sp>
          <p:nvSpPr>
            <p:cNvPr id="87049" name="Line 9"/>
            <p:cNvSpPr>
              <a:spLocks noChangeShapeType="1"/>
            </p:cNvSpPr>
            <p:nvPr/>
          </p:nvSpPr>
          <p:spPr bwMode="auto">
            <a:xfrm flipV="1">
              <a:off x="625" y="1960"/>
              <a:ext cx="768" cy="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1500"/>
            </a:p>
          </p:txBody>
        </p:sp>
        <p:sp>
          <p:nvSpPr>
            <p:cNvPr id="87050" name="Oval 10"/>
            <p:cNvSpPr>
              <a:spLocks noChangeArrowheads="1"/>
            </p:cNvSpPr>
            <p:nvPr/>
          </p:nvSpPr>
          <p:spPr bwMode="auto">
            <a:xfrm>
              <a:off x="599" y="2007"/>
              <a:ext cx="196" cy="313"/>
            </a:xfrm>
            <a:prstGeom prst="ellipse">
              <a:avLst/>
            </a:prstGeom>
            <a:solidFill>
              <a:schemeClr val="tx1"/>
            </a:solidFill>
            <a:ln w="12700">
              <a:solidFill>
                <a:schemeClr val="tx1"/>
              </a:solidFill>
              <a:round/>
              <a:headEnd/>
              <a:tailEnd/>
            </a:ln>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spcBef>
                  <a:spcPct val="0"/>
                </a:spcBef>
                <a:buFontTx/>
                <a:buNone/>
              </a:pPr>
              <a:endParaRPr lang="zh-CN" altLang="en-US" sz="1667"/>
            </a:p>
          </p:txBody>
        </p:sp>
        <p:sp>
          <p:nvSpPr>
            <p:cNvPr id="87051" name="Text Box 11"/>
            <p:cNvSpPr txBox="1">
              <a:spLocks noChangeArrowheads="1"/>
            </p:cNvSpPr>
            <p:nvPr/>
          </p:nvSpPr>
          <p:spPr bwMode="auto">
            <a:xfrm>
              <a:off x="36" y="1768"/>
              <a:ext cx="2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lgn="ctr">
                <a:spcBef>
                  <a:spcPct val="0"/>
                </a:spcBef>
                <a:buFontTx/>
                <a:buNone/>
              </a:pPr>
              <a:r>
                <a:rPr lang="en-US" altLang="zh-CN" sz="1167">
                  <a:latin typeface="Arial" charset="0"/>
                </a:rPr>
                <a:t>0</a:t>
              </a:r>
            </a:p>
          </p:txBody>
        </p:sp>
        <p:sp>
          <p:nvSpPr>
            <p:cNvPr id="87052" name="Text Box 12"/>
            <p:cNvSpPr txBox="1">
              <a:spLocks noChangeArrowheads="1"/>
            </p:cNvSpPr>
            <p:nvPr/>
          </p:nvSpPr>
          <p:spPr bwMode="auto">
            <a:xfrm>
              <a:off x="37" y="1896"/>
              <a:ext cx="2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lgn="ctr">
                <a:spcBef>
                  <a:spcPct val="0"/>
                </a:spcBef>
                <a:buFontTx/>
                <a:buNone/>
              </a:pPr>
              <a:r>
                <a:rPr lang="en-US" altLang="zh-CN" sz="1167">
                  <a:latin typeface="Arial" charset="0"/>
                </a:rPr>
                <a:t>1</a:t>
              </a:r>
            </a:p>
          </p:txBody>
        </p:sp>
        <p:sp>
          <p:nvSpPr>
            <p:cNvPr id="87053" name="Text Box 13"/>
            <p:cNvSpPr txBox="1">
              <a:spLocks noChangeArrowheads="1"/>
            </p:cNvSpPr>
            <p:nvPr/>
          </p:nvSpPr>
          <p:spPr bwMode="auto">
            <a:xfrm>
              <a:off x="37" y="2080"/>
              <a:ext cx="2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lgn="ctr">
                <a:spcBef>
                  <a:spcPct val="0"/>
                </a:spcBef>
                <a:buFontTx/>
                <a:buNone/>
              </a:pPr>
              <a:r>
                <a:rPr lang="en-US" altLang="zh-CN" sz="1167">
                  <a:latin typeface="Arial" charset="0"/>
                </a:rPr>
                <a:t>2</a:t>
              </a:r>
            </a:p>
          </p:txBody>
        </p:sp>
        <p:sp>
          <p:nvSpPr>
            <p:cNvPr id="87054" name="Text Box 14"/>
            <p:cNvSpPr txBox="1">
              <a:spLocks noChangeArrowheads="1"/>
            </p:cNvSpPr>
            <p:nvPr/>
          </p:nvSpPr>
          <p:spPr bwMode="auto">
            <a:xfrm>
              <a:off x="477" y="2120"/>
              <a:ext cx="30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lgn="ctr">
                <a:spcBef>
                  <a:spcPct val="0"/>
                </a:spcBef>
                <a:buFontTx/>
                <a:buNone/>
              </a:pPr>
              <a:r>
                <a:rPr lang="en-US" altLang="zh-CN" sz="2000" dirty="0">
                  <a:latin typeface="Arial" charset="0"/>
                </a:rPr>
                <a:t>...</a:t>
              </a:r>
            </a:p>
          </p:txBody>
        </p:sp>
        <p:sp>
          <p:nvSpPr>
            <p:cNvPr id="87055" name="Rectangle 15"/>
            <p:cNvSpPr>
              <a:spLocks noChangeArrowheads="1"/>
            </p:cNvSpPr>
            <p:nvPr/>
          </p:nvSpPr>
          <p:spPr bwMode="auto">
            <a:xfrm>
              <a:off x="241" y="2361"/>
              <a:ext cx="140" cy="223"/>
            </a:xfrm>
            <a:prstGeom prst="rect">
              <a:avLst/>
            </a:prstGeom>
            <a:solidFill>
              <a:srgbClr val="FFFFFF"/>
            </a:solidFill>
            <a:ln w="12700">
              <a:solidFill>
                <a:schemeClr val="tx1"/>
              </a:solidFill>
              <a:miter lim="800000"/>
              <a:headEnd/>
              <a:tailEnd/>
            </a:ln>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spcBef>
                  <a:spcPct val="0"/>
                </a:spcBef>
                <a:buFontTx/>
                <a:buNone/>
              </a:pPr>
              <a:endParaRPr lang="zh-CN" altLang="en-US" sz="1667"/>
            </a:p>
          </p:txBody>
        </p:sp>
        <p:sp>
          <p:nvSpPr>
            <p:cNvPr id="87056" name="Text Box 16"/>
            <p:cNvSpPr txBox="1">
              <a:spLocks noChangeArrowheads="1"/>
            </p:cNvSpPr>
            <p:nvPr/>
          </p:nvSpPr>
          <p:spPr bwMode="auto">
            <a:xfrm>
              <a:off x="-13" y="2410"/>
              <a:ext cx="3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lgn="ctr">
                <a:spcBef>
                  <a:spcPct val="0"/>
                </a:spcBef>
                <a:buFontTx/>
                <a:buNone/>
              </a:pPr>
              <a:r>
                <a:rPr lang="en-US" altLang="zh-CN" sz="1167">
                  <a:latin typeface="Arial" charset="0"/>
                </a:rPr>
                <a:t>n-1</a:t>
              </a:r>
            </a:p>
          </p:txBody>
        </p:sp>
        <p:sp>
          <p:nvSpPr>
            <p:cNvPr id="87057" name="Oval 17"/>
            <p:cNvSpPr>
              <a:spLocks noChangeArrowheads="1"/>
            </p:cNvSpPr>
            <p:nvPr/>
          </p:nvSpPr>
          <p:spPr bwMode="auto">
            <a:xfrm>
              <a:off x="599" y="1735"/>
              <a:ext cx="196" cy="313"/>
            </a:xfrm>
            <a:prstGeom prst="ellipse">
              <a:avLst/>
            </a:prstGeom>
            <a:solidFill>
              <a:schemeClr val="tx1"/>
            </a:solidFill>
            <a:ln w="12700">
              <a:solidFill>
                <a:schemeClr val="tx1"/>
              </a:solidFill>
              <a:round/>
              <a:headEnd/>
              <a:tailEnd/>
            </a:ln>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spcBef>
                  <a:spcPct val="0"/>
                </a:spcBef>
                <a:buFontTx/>
                <a:buNone/>
              </a:pPr>
              <a:endParaRPr lang="zh-CN" altLang="en-US" sz="1667"/>
            </a:p>
          </p:txBody>
        </p:sp>
        <p:sp>
          <p:nvSpPr>
            <p:cNvPr id="87058" name="Line 18"/>
            <p:cNvSpPr>
              <a:spLocks noChangeShapeType="1"/>
            </p:cNvSpPr>
            <p:nvPr/>
          </p:nvSpPr>
          <p:spPr bwMode="auto">
            <a:xfrm flipV="1">
              <a:off x="625" y="1096"/>
              <a:ext cx="768" cy="7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1500"/>
            </a:p>
          </p:txBody>
        </p:sp>
        <p:sp>
          <p:nvSpPr>
            <p:cNvPr id="18452" name="Rectangle 19"/>
            <p:cNvSpPr>
              <a:spLocks noChangeArrowheads="1"/>
            </p:cNvSpPr>
            <p:nvPr/>
          </p:nvSpPr>
          <p:spPr bwMode="auto">
            <a:xfrm>
              <a:off x="1393" y="1096"/>
              <a:ext cx="1631" cy="334"/>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lgn="ctr">
                <a:spcBef>
                  <a:spcPct val="0"/>
                </a:spcBef>
                <a:buFontTx/>
                <a:buNone/>
                <a:defRPr/>
              </a:pPr>
              <a:r>
                <a:rPr lang="en-US" altLang="zh-CN" sz="1667" dirty="0">
                  <a:latin typeface="Arial" charset="0"/>
                </a:rPr>
                <a:t>code for  </a:t>
              </a:r>
            </a:p>
            <a:p>
              <a:pPr algn="ctr">
                <a:spcBef>
                  <a:spcPct val="0"/>
                </a:spcBef>
                <a:buFontTx/>
                <a:buNone/>
                <a:defRPr/>
              </a:pPr>
              <a:r>
                <a:rPr lang="en-US" altLang="zh-CN" sz="1667" dirty="0">
                  <a:latin typeface="Arial" charset="0"/>
                </a:rPr>
                <a:t>exception handler 0</a:t>
              </a:r>
            </a:p>
          </p:txBody>
        </p:sp>
        <p:sp>
          <p:nvSpPr>
            <p:cNvPr id="18453" name="Rectangle 20"/>
            <p:cNvSpPr>
              <a:spLocks noChangeArrowheads="1"/>
            </p:cNvSpPr>
            <p:nvPr/>
          </p:nvSpPr>
          <p:spPr bwMode="auto">
            <a:xfrm>
              <a:off x="1393" y="1528"/>
              <a:ext cx="1631" cy="336"/>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lgn="ctr">
                <a:spcBef>
                  <a:spcPct val="0"/>
                </a:spcBef>
                <a:buFontTx/>
                <a:buNone/>
                <a:defRPr/>
              </a:pPr>
              <a:r>
                <a:rPr lang="en-US" altLang="zh-CN" sz="1667">
                  <a:latin typeface="Arial" charset="0"/>
                </a:rPr>
                <a:t>code for </a:t>
              </a:r>
            </a:p>
            <a:p>
              <a:pPr algn="ctr">
                <a:spcBef>
                  <a:spcPct val="0"/>
                </a:spcBef>
                <a:buFontTx/>
                <a:buNone/>
                <a:defRPr/>
              </a:pPr>
              <a:r>
                <a:rPr lang="en-US" altLang="zh-CN" sz="1667">
                  <a:latin typeface="Arial" charset="0"/>
                </a:rPr>
                <a:t>exception handler 1</a:t>
              </a:r>
            </a:p>
          </p:txBody>
        </p:sp>
        <p:sp>
          <p:nvSpPr>
            <p:cNvPr id="87061" name="Oval 21"/>
            <p:cNvSpPr>
              <a:spLocks noChangeArrowheads="1"/>
            </p:cNvSpPr>
            <p:nvPr/>
          </p:nvSpPr>
          <p:spPr bwMode="auto">
            <a:xfrm>
              <a:off x="599" y="1871"/>
              <a:ext cx="196" cy="313"/>
            </a:xfrm>
            <a:prstGeom prst="ellipse">
              <a:avLst/>
            </a:prstGeom>
            <a:solidFill>
              <a:schemeClr val="tx1"/>
            </a:solidFill>
            <a:ln w="12700">
              <a:solidFill>
                <a:schemeClr val="tx1"/>
              </a:solidFill>
              <a:round/>
              <a:headEnd/>
              <a:tailEnd/>
            </a:ln>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spcBef>
                  <a:spcPct val="0"/>
                </a:spcBef>
                <a:buFontTx/>
                <a:buNone/>
              </a:pPr>
              <a:endParaRPr lang="zh-CN" altLang="en-US" sz="1667"/>
            </a:p>
          </p:txBody>
        </p:sp>
        <p:sp>
          <p:nvSpPr>
            <p:cNvPr id="87062" name="Line 22"/>
            <p:cNvSpPr>
              <a:spLocks noChangeShapeType="1"/>
            </p:cNvSpPr>
            <p:nvPr/>
          </p:nvSpPr>
          <p:spPr bwMode="auto">
            <a:xfrm flipV="1">
              <a:off x="625" y="1528"/>
              <a:ext cx="768" cy="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1500"/>
            </a:p>
          </p:txBody>
        </p:sp>
        <p:sp>
          <p:nvSpPr>
            <p:cNvPr id="18456" name="Rectangle 23"/>
            <p:cNvSpPr>
              <a:spLocks noChangeArrowheads="1"/>
            </p:cNvSpPr>
            <p:nvPr/>
          </p:nvSpPr>
          <p:spPr bwMode="auto">
            <a:xfrm>
              <a:off x="1393" y="1960"/>
              <a:ext cx="1631" cy="334"/>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lgn="ctr">
                <a:spcBef>
                  <a:spcPct val="0"/>
                </a:spcBef>
                <a:buFontTx/>
                <a:buNone/>
                <a:defRPr/>
              </a:pPr>
              <a:r>
                <a:rPr lang="en-US" altLang="zh-CN" sz="1667">
                  <a:latin typeface="Arial" charset="0"/>
                </a:rPr>
                <a:t>code for</a:t>
              </a:r>
            </a:p>
            <a:p>
              <a:pPr algn="ctr">
                <a:spcBef>
                  <a:spcPct val="0"/>
                </a:spcBef>
                <a:buFontTx/>
                <a:buNone/>
                <a:defRPr/>
              </a:pPr>
              <a:r>
                <a:rPr lang="en-US" altLang="zh-CN" sz="1667">
                  <a:latin typeface="Arial" charset="0"/>
                </a:rPr>
                <a:t>exception handler 2</a:t>
              </a:r>
            </a:p>
          </p:txBody>
        </p:sp>
        <p:sp>
          <p:nvSpPr>
            <p:cNvPr id="18457" name="Rectangle 24"/>
            <p:cNvSpPr>
              <a:spLocks noChangeArrowheads="1"/>
            </p:cNvSpPr>
            <p:nvPr/>
          </p:nvSpPr>
          <p:spPr bwMode="auto">
            <a:xfrm>
              <a:off x="1393" y="2784"/>
              <a:ext cx="1724" cy="336"/>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lgn="ctr">
                <a:spcBef>
                  <a:spcPct val="0"/>
                </a:spcBef>
                <a:buFontTx/>
                <a:buNone/>
                <a:defRPr/>
              </a:pPr>
              <a:r>
                <a:rPr lang="en-US" altLang="zh-CN" sz="1667">
                  <a:latin typeface="Arial" charset="0"/>
                </a:rPr>
                <a:t>code for </a:t>
              </a:r>
            </a:p>
            <a:p>
              <a:pPr algn="ctr">
                <a:spcBef>
                  <a:spcPct val="0"/>
                </a:spcBef>
                <a:buFontTx/>
                <a:buNone/>
                <a:defRPr/>
              </a:pPr>
              <a:r>
                <a:rPr lang="en-US" altLang="zh-CN" sz="1667">
                  <a:latin typeface="Arial" charset="0"/>
                </a:rPr>
                <a:t>exception handler n-1</a:t>
              </a:r>
            </a:p>
          </p:txBody>
        </p:sp>
        <p:sp>
          <p:nvSpPr>
            <p:cNvPr id="87065" name="Text Box 25"/>
            <p:cNvSpPr txBox="1">
              <a:spLocks noChangeArrowheads="1"/>
            </p:cNvSpPr>
            <p:nvPr/>
          </p:nvSpPr>
          <p:spPr bwMode="auto">
            <a:xfrm>
              <a:off x="2100" y="2359"/>
              <a:ext cx="30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lgn="ctr">
                <a:spcBef>
                  <a:spcPct val="0"/>
                </a:spcBef>
                <a:buFontTx/>
                <a:buNone/>
              </a:pPr>
              <a:r>
                <a:rPr lang="en-US" altLang="zh-CN" sz="2000">
                  <a:latin typeface="Arial" charset="0"/>
                </a:rPr>
                <a:t>...</a:t>
              </a:r>
            </a:p>
          </p:txBody>
        </p:sp>
        <p:sp>
          <p:nvSpPr>
            <p:cNvPr id="87066" name="Oval 26"/>
            <p:cNvSpPr>
              <a:spLocks noChangeArrowheads="1"/>
            </p:cNvSpPr>
            <p:nvPr/>
          </p:nvSpPr>
          <p:spPr bwMode="auto">
            <a:xfrm>
              <a:off x="599" y="2311"/>
              <a:ext cx="196" cy="313"/>
            </a:xfrm>
            <a:prstGeom prst="ellipse">
              <a:avLst/>
            </a:prstGeom>
            <a:solidFill>
              <a:schemeClr val="tx1"/>
            </a:solidFill>
            <a:ln w="12700">
              <a:solidFill>
                <a:schemeClr val="tx1"/>
              </a:solidFill>
              <a:round/>
              <a:headEnd/>
              <a:tailEnd/>
            </a:ln>
          </p:spPr>
          <p:txBody>
            <a:bodyPr wrap="none" anchor="ctr">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spcBef>
                  <a:spcPct val="0"/>
                </a:spcBef>
                <a:buFontTx/>
                <a:buNone/>
              </a:pPr>
              <a:endParaRPr lang="zh-CN" altLang="en-US" sz="1667"/>
            </a:p>
          </p:txBody>
        </p:sp>
        <p:sp>
          <p:nvSpPr>
            <p:cNvPr id="87067" name="Line 27"/>
            <p:cNvSpPr>
              <a:spLocks noChangeShapeType="1"/>
            </p:cNvSpPr>
            <p:nvPr/>
          </p:nvSpPr>
          <p:spPr bwMode="auto">
            <a:xfrm>
              <a:off x="625" y="2468"/>
              <a:ext cx="768" cy="3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1500"/>
            </a:p>
          </p:txBody>
        </p:sp>
        <p:sp>
          <p:nvSpPr>
            <p:cNvPr id="87068" name="Text Box 28"/>
            <p:cNvSpPr txBox="1">
              <a:spLocks noChangeArrowheads="1"/>
            </p:cNvSpPr>
            <p:nvPr/>
          </p:nvSpPr>
          <p:spPr bwMode="auto">
            <a:xfrm>
              <a:off x="-195" y="635"/>
              <a:ext cx="89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defRPr>
              </a:lvl1pPr>
              <a:lvl2pPr marL="742950" indent="-285750">
                <a:spcBef>
                  <a:spcPct val="20000"/>
                </a:spcBef>
                <a:buChar char="–"/>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Comic Sans MS" charset="0"/>
                </a:defRPr>
              </a:lvl4pPr>
              <a:lvl5pPr marL="2057400" indent="-228600">
                <a:spcBef>
                  <a:spcPct val="20000"/>
                </a:spcBef>
                <a:buChar char="»"/>
                <a:defRPr sz="2000">
                  <a:solidFill>
                    <a:schemeClr val="tx1"/>
                  </a:solidFill>
                  <a:latin typeface="Comic Sans MS" charset="0"/>
                </a:defRPr>
              </a:lvl5pPr>
              <a:lvl6pPr marL="2514600" indent="-228600" eaLnBrk="0" fontAlgn="base" hangingPunct="0">
                <a:spcBef>
                  <a:spcPct val="20000"/>
                </a:spcBef>
                <a:spcAft>
                  <a:spcPct val="0"/>
                </a:spcAft>
                <a:buChar char="»"/>
                <a:defRPr sz="2000">
                  <a:solidFill>
                    <a:schemeClr val="tx1"/>
                  </a:solidFill>
                  <a:latin typeface="Comic Sans MS" charset="0"/>
                </a:defRPr>
              </a:lvl6pPr>
              <a:lvl7pPr marL="2971800" indent="-228600" eaLnBrk="0" fontAlgn="base" hangingPunct="0">
                <a:spcBef>
                  <a:spcPct val="20000"/>
                </a:spcBef>
                <a:spcAft>
                  <a:spcPct val="0"/>
                </a:spcAft>
                <a:buChar char="»"/>
                <a:defRPr sz="2000">
                  <a:solidFill>
                    <a:schemeClr val="tx1"/>
                  </a:solidFill>
                  <a:latin typeface="Comic Sans MS" charset="0"/>
                </a:defRPr>
              </a:lvl7pPr>
              <a:lvl8pPr marL="3429000" indent="-228600" eaLnBrk="0" fontAlgn="base" hangingPunct="0">
                <a:spcBef>
                  <a:spcPct val="20000"/>
                </a:spcBef>
                <a:spcAft>
                  <a:spcPct val="0"/>
                </a:spcAft>
                <a:buChar char="»"/>
                <a:defRPr sz="2000">
                  <a:solidFill>
                    <a:schemeClr val="tx1"/>
                  </a:solidFill>
                  <a:latin typeface="Comic Sans MS" charset="0"/>
                </a:defRPr>
              </a:lvl8pPr>
              <a:lvl9pPr marL="3886200" indent="-228600" eaLnBrk="0" fontAlgn="base" hangingPunct="0">
                <a:spcBef>
                  <a:spcPct val="20000"/>
                </a:spcBef>
                <a:spcAft>
                  <a:spcPct val="0"/>
                </a:spcAft>
                <a:buChar char="»"/>
                <a:defRPr sz="2000">
                  <a:solidFill>
                    <a:schemeClr val="tx1"/>
                  </a:solidFill>
                  <a:latin typeface="Comic Sans MS" charset="0"/>
                </a:defRPr>
              </a:lvl9pPr>
            </a:lstStyle>
            <a:p>
              <a:pPr>
                <a:spcBef>
                  <a:spcPct val="0"/>
                </a:spcBef>
                <a:buFontTx/>
                <a:buNone/>
              </a:pPr>
              <a:r>
                <a:rPr lang="en-US" altLang="zh-CN" sz="1667">
                  <a:latin typeface="Helvetica" charset="0"/>
                </a:rPr>
                <a:t>Exception </a:t>
              </a:r>
            </a:p>
            <a:p>
              <a:pPr>
                <a:spcBef>
                  <a:spcPct val="0"/>
                </a:spcBef>
                <a:buFontTx/>
                <a:buNone/>
              </a:pPr>
              <a:r>
                <a:rPr lang="en-US" altLang="zh-CN" sz="1667">
                  <a:latin typeface="Helvetica" charset="0"/>
                </a:rPr>
                <a:t>numbers</a:t>
              </a:r>
            </a:p>
          </p:txBody>
        </p:sp>
        <p:sp>
          <p:nvSpPr>
            <p:cNvPr id="87069" name="Line 29"/>
            <p:cNvSpPr>
              <a:spLocks noChangeShapeType="1"/>
            </p:cNvSpPr>
            <p:nvPr/>
          </p:nvSpPr>
          <p:spPr bwMode="auto">
            <a:xfrm>
              <a:off x="137" y="1008"/>
              <a:ext cx="4" cy="772"/>
            </a:xfrm>
            <a:prstGeom prst="line">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500"/>
            </a:p>
          </p:txBody>
        </p:sp>
      </p:grpSp>
    </p:spTree>
    <p:extLst>
      <p:ext uri="{BB962C8B-B14F-4D97-AF65-F5344CB8AC3E}">
        <p14:creationId xmlns:p14="http://schemas.microsoft.com/office/powerpoint/2010/main" val="31781634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Interrupt Stack</a:t>
            </a:r>
          </a:p>
        </p:txBody>
      </p:sp>
      <p:sp>
        <p:nvSpPr>
          <p:cNvPr id="142339" name="Rectangle 3"/>
          <p:cNvSpPr>
            <a:spLocks noGrp="1" noChangeArrowheads="1"/>
          </p:cNvSpPr>
          <p:nvPr>
            <p:ph type="body" idx="1"/>
          </p:nvPr>
        </p:nvSpPr>
        <p:spPr/>
        <p:txBody>
          <a:bodyPr>
            <a:normAutofit/>
          </a:bodyPr>
          <a:lstStyle/>
          <a:p>
            <a:pPr>
              <a:lnSpc>
                <a:spcPct val="120000"/>
              </a:lnSpc>
            </a:pPr>
            <a:r>
              <a:rPr lang="en-US" altLang="zh-CN" sz="2400" dirty="0"/>
              <a:t>When an interrupt occurs, what stack is used?</a:t>
            </a:r>
          </a:p>
          <a:p>
            <a:pPr lvl="1">
              <a:lnSpc>
                <a:spcPct val="120000"/>
              </a:lnSpc>
            </a:pPr>
            <a:r>
              <a:rPr lang="en-US" altLang="zh-CN" sz="2000" dirty="0"/>
              <a:t>Exceptions: The </a:t>
            </a:r>
            <a:r>
              <a:rPr lang="en-US" altLang="zh-CN" sz="2000" i="1" dirty="0"/>
              <a:t>kernel stack </a:t>
            </a:r>
            <a:r>
              <a:rPr lang="en-US" altLang="zh-CN" sz="2000" dirty="0"/>
              <a:t>of the current process, whatever it is, is used  (There</a:t>
            </a:r>
            <a:r>
              <a:rPr lang="zh-CN" altLang="en-US" sz="2000" dirty="0"/>
              <a:t>’</a:t>
            </a:r>
            <a:r>
              <a:rPr lang="en-US" altLang="zh-CN" sz="2000" dirty="0"/>
              <a:t>s always some process running — the </a:t>
            </a:r>
            <a:r>
              <a:rPr lang="zh-CN" altLang="en-US" sz="2000" dirty="0"/>
              <a:t>“</a:t>
            </a:r>
            <a:r>
              <a:rPr lang="en-US" altLang="zh-CN" sz="2000" dirty="0"/>
              <a:t>idle</a:t>
            </a:r>
            <a:r>
              <a:rPr lang="zh-CN" altLang="en-US" sz="2000" dirty="0"/>
              <a:t>”</a:t>
            </a:r>
            <a:r>
              <a:rPr lang="en-US" altLang="zh-CN" sz="2000" dirty="0"/>
              <a:t> process, if nothing else)</a:t>
            </a:r>
          </a:p>
          <a:p>
            <a:pPr lvl="1">
              <a:lnSpc>
                <a:spcPct val="120000"/>
              </a:lnSpc>
            </a:pPr>
            <a:r>
              <a:rPr lang="en-US" altLang="zh-CN" sz="2000" dirty="0"/>
              <a:t>Interrupts: hard IRQ stack (1 per processor)</a:t>
            </a:r>
          </a:p>
          <a:p>
            <a:pPr lvl="1">
              <a:lnSpc>
                <a:spcPct val="120000"/>
              </a:lnSpc>
            </a:pPr>
            <a:r>
              <a:rPr lang="en-US" altLang="zh-CN" sz="2000" dirty="0" err="1"/>
              <a:t>SoftIRQs</a:t>
            </a:r>
            <a:r>
              <a:rPr lang="en-US" altLang="zh-CN" sz="2000" dirty="0"/>
              <a:t>: soft IRQ stack (1 per processor)</a:t>
            </a:r>
          </a:p>
          <a:p>
            <a:pPr>
              <a:lnSpc>
                <a:spcPct val="120000"/>
              </a:lnSpc>
            </a:pPr>
            <a:r>
              <a:rPr lang="en-US" altLang="zh-CN" sz="2400" dirty="0"/>
              <a:t>These stacks are configured in the IDT and TSS at boot time by the kernel</a:t>
            </a:r>
          </a:p>
        </p:txBody>
      </p:sp>
    </p:spTree>
    <p:extLst>
      <p:ext uri="{BB962C8B-B14F-4D97-AF65-F5344CB8AC3E}">
        <p14:creationId xmlns:p14="http://schemas.microsoft.com/office/powerpoint/2010/main" val="4168723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a:t>Softirqs</a:t>
            </a:r>
          </a:p>
        </p:txBody>
      </p:sp>
      <p:sp>
        <p:nvSpPr>
          <p:cNvPr id="150531" name="Rectangle 3"/>
          <p:cNvSpPr>
            <a:spLocks noGrp="1" noChangeArrowheads="1"/>
          </p:cNvSpPr>
          <p:nvPr>
            <p:ph type="body" idx="1"/>
          </p:nvPr>
        </p:nvSpPr>
        <p:spPr/>
        <p:txBody>
          <a:bodyPr/>
          <a:lstStyle/>
          <a:p>
            <a:r>
              <a:rPr lang="en-US" altLang="zh-CN" sz="2600" b="1"/>
              <a:t>Statically</a:t>
            </a:r>
            <a:r>
              <a:rPr lang="en-US" altLang="zh-CN" sz="2600"/>
              <a:t> allocated: specified at kernel compile time</a:t>
            </a:r>
          </a:p>
          <a:p>
            <a:r>
              <a:rPr lang="en-US" altLang="zh-CN" sz="2600"/>
              <a:t>Limited number:</a:t>
            </a:r>
          </a:p>
          <a:p>
            <a:pPr>
              <a:buFont typeface="Wingdings" charset="0"/>
              <a:buNone/>
            </a:pPr>
            <a:r>
              <a:rPr lang="en-US" altLang="zh-CN" sz="2600" i="1"/>
              <a:t>	Priority 	Type</a:t>
            </a:r>
          </a:p>
          <a:p>
            <a:pPr>
              <a:buFont typeface="Wingdings" charset="0"/>
              <a:buNone/>
            </a:pPr>
            <a:r>
              <a:rPr lang="en-US" altLang="zh-CN" sz="2600"/>
              <a:t>	0 		High-priority tasklets</a:t>
            </a:r>
          </a:p>
          <a:p>
            <a:pPr>
              <a:buFont typeface="Wingdings" charset="0"/>
              <a:buNone/>
            </a:pPr>
            <a:r>
              <a:rPr lang="en-US" altLang="zh-CN" sz="2600"/>
              <a:t>	1 		Timer interrupts</a:t>
            </a:r>
          </a:p>
          <a:p>
            <a:pPr>
              <a:buFont typeface="Wingdings" charset="0"/>
              <a:buNone/>
            </a:pPr>
            <a:r>
              <a:rPr lang="en-US" altLang="zh-CN" sz="2600"/>
              <a:t>	2 		Network transmission</a:t>
            </a:r>
          </a:p>
          <a:p>
            <a:pPr>
              <a:buFont typeface="Wingdings" charset="0"/>
              <a:buNone/>
            </a:pPr>
            <a:r>
              <a:rPr lang="en-US" altLang="zh-CN" sz="2600"/>
              <a:t>	3 		Network reception</a:t>
            </a:r>
          </a:p>
          <a:p>
            <a:pPr>
              <a:buFont typeface="Wingdings" charset="0"/>
              <a:buNone/>
            </a:pPr>
            <a:r>
              <a:rPr lang="en-US" altLang="zh-CN" sz="2600"/>
              <a:t>	4 		Block devices</a:t>
            </a:r>
          </a:p>
          <a:p>
            <a:pPr>
              <a:buFont typeface="Wingdings" charset="0"/>
              <a:buNone/>
            </a:pPr>
            <a:r>
              <a:rPr lang="en-US" altLang="zh-CN" sz="2600"/>
              <a:t>	5 		Regular tasklets</a:t>
            </a:r>
          </a:p>
        </p:txBody>
      </p:sp>
    </p:spTree>
    <p:extLst>
      <p:ext uri="{BB962C8B-B14F-4D97-AF65-F5344CB8AC3E}">
        <p14:creationId xmlns:p14="http://schemas.microsoft.com/office/powerpoint/2010/main" val="4276082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a:t>When Do Softirqs Run?</a:t>
            </a:r>
          </a:p>
        </p:txBody>
      </p:sp>
      <p:sp>
        <p:nvSpPr>
          <p:cNvPr id="151555" name="Rectangle 3"/>
          <p:cNvSpPr>
            <a:spLocks noGrp="1" noChangeArrowheads="1"/>
          </p:cNvSpPr>
          <p:nvPr>
            <p:ph type="body" idx="1"/>
          </p:nvPr>
        </p:nvSpPr>
        <p:spPr>
          <a:xfrm>
            <a:off x="457200" y="1600201"/>
            <a:ext cx="8229600" cy="4750406"/>
          </a:xfrm>
        </p:spPr>
        <p:txBody>
          <a:bodyPr>
            <a:normAutofit fontScale="92500" lnSpcReduction="10000"/>
          </a:bodyPr>
          <a:lstStyle/>
          <a:p>
            <a:pPr>
              <a:lnSpc>
                <a:spcPct val="120000"/>
              </a:lnSpc>
            </a:pPr>
            <a:r>
              <a:rPr lang="en-US" altLang="zh-CN" sz="2600" dirty="0"/>
              <a:t>Run at various points by the kernel:</a:t>
            </a:r>
          </a:p>
          <a:p>
            <a:pPr lvl="1">
              <a:lnSpc>
                <a:spcPct val="120000"/>
              </a:lnSpc>
            </a:pPr>
            <a:r>
              <a:rPr lang="en-US" altLang="zh-CN" sz="2200" dirty="0"/>
              <a:t>After system calls</a:t>
            </a:r>
          </a:p>
          <a:p>
            <a:pPr lvl="1">
              <a:lnSpc>
                <a:spcPct val="120000"/>
              </a:lnSpc>
            </a:pPr>
            <a:r>
              <a:rPr lang="en-US" altLang="zh-CN" sz="2200" dirty="0"/>
              <a:t>After exceptions</a:t>
            </a:r>
          </a:p>
          <a:p>
            <a:pPr lvl="1">
              <a:lnSpc>
                <a:spcPct val="120000"/>
              </a:lnSpc>
            </a:pPr>
            <a:r>
              <a:rPr lang="en-US" altLang="zh-CN" sz="2200" dirty="0"/>
              <a:t>After interrupts (top halves/IRQs, including the timer </a:t>
            </a:r>
            <a:r>
              <a:rPr lang="en-US" altLang="zh-CN" sz="2200" dirty="0" err="1"/>
              <a:t>intr</a:t>
            </a:r>
            <a:r>
              <a:rPr lang="en-US" altLang="zh-CN" sz="2200" dirty="0"/>
              <a:t>)</a:t>
            </a:r>
          </a:p>
          <a:p>
            <a:pPr lvl="1">
              <a:lnSpc>
                <a:spcPct val="120000"/>
              </a:lnSpc>
            </a:pPr>
            <a:r>
              <a:rPr lang="en-US" altLang="zh-CN" sz="2200" dirty="0"/>
              <a:t>When the scheduler runs </a:t>
            </a:r>
            <a:r>
              <a:rPr lang="en-US" altLang="zh-CN" sz="2200" dirty="0" err="1"/>
              <a:t>ksoftirqd</a:t>
            </a:r>
            <a:endParaRPr lang="en-US" altLang="zh-CN" sz="2200" dirty="0"/>
          </a:p>
          <a:p>
            <a:pPr>
              <a:lnSpc>
                <a:spcPct val="120000"/>
              </a:lnSpc>
            </a:pPr>
            <a:r>
              <a:rPr lang="en-US" altLang="zh-CN" sz="2600" dirty="0" err="1"/>
              <a:t>Softirq</a:t>
            </a:r>
            <a:r>
              <a:rPr lang="en-US" altLang="zh-CN" sz="2600" dirty="0"/>
              <a:t> routines can be executed simultaneously on multiple CPUs:</a:t>
            </a:r>
          </a:p>
          <a:p>
            <a:pPr lvl="1">
              <a:lnSpc>
                <a:spcPct val="120000"/>
              </a:lnSpc>
            </a:pPr>
            <a:r>
              <a:rPr lang="en-US" altLang="zh-CN" sz="2200" dirty="0"/>
              <a:t>Code must be re-entrant</a:t>
            </a:r>
          </a:p>
          <a:p>
            <a:pPr lvl="1">
              <a:lnSpc>
                <a:spcPct val="120000"/>
              </a:lnSpc>
            </a:pPr>
            <a:r>
              <a:rPr lang="en-US" altLang="zh-CN" sz="2200" dirty="0"/>
              <a:t>Code must do its own locking as needed</a:t>
            </a:r>
          </a:p>
          <a:p>
            <a:pPr>
              <a:lnSpc>
                <a:spcPct val="120000"/>
              </a:lnSpc>
            </a:pPr>
            <a:r>
              <a:rPr lang="en-US" altLang="zh-CN" sz="2600" dirty="0"/>
              <a:t>Hardware interrupts always enabled when </a:t>
            </a:r>
            <a:r>
              <a:rPr lang="en-US" altLang="zh-CN" sz="2600" dirty="0" err="1"/>
              <a:t>softirqs</a:t>
            </a:r>
            <a:r>
              <a:rPr lang="en-US" altLang="zh-CN" sz="2600" dirty="0"/>
              <a:t> are </a:t>
            </a:r>
            <a:r>
              <a:rPr lang="en-US" altLang="zh-CN" sz="2600" dirty="0" smtClean="0"/>
              <a:t>running</a:t>
            </a:r>
            <a:endParaRPr lang="en-US" altLang="zh-CN" sz="2600" dirty="0"/>
          </a:p>
        </p:txBody>
      </p:sp>
    </p:spTree>
    <p:extLst>
      <p:ext uri="{BB962C8B-B14F-4D97-AF65-F5344CB8AC3E}">
        <p14:creationId xmlns:p14="http://schemas.microsoft.com/office/powerpoint/2010/main" val="26710127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a:t>Rescheduling Softirqs</a:t>
            </a:r>
          </a:p>
        </p:txBody>
      </p:sp>
      <p:sp>
        <p:nvSpPr>
          <p:cNvPr id="152579" name="Rectangle 3"/>
          <p:cNvSpPr>
            <a:spLocks noGrp="1" noChangeArrowheads="1"/>
          </p:cNvSpPr>
          <p:nvPr>
            <p:ph type="body" idx="1"/>
          </p:nvPr>
        </p:nvSpPr>
        <p:spPr/>
        <p:txBody>
          <a:bodyPr/>
          <a:lstStyle/>
          <a:p>
            <a:r>
              <a:rPr lang="en-US" altLang="zh-CN"/>
              <a:t>A softirq routine can reschedule itself</a:t>
            </a:r>
          </a:p>
          <a:p>
            <a:r>
              <a:rPr lang="en-US" altLang="zh-CN"/>
              <a:t>This could starve user-level processes</a:t>
            </a:r>
          </a:p>
          <a:p>
            <a:r>
              <a:rPr lang="en-US" altLang="zh-CN"/>
              <a:t>Softirq scheduler only runs a limited number of requests at a time</a:t>
            </a:r>
          </a:p>
          <a:p>
            <a:r>
              <a:rPr lang="en-US" altLang="zh-CN"/>
              <a:t>The rest are executed by a kernel thread, </a:t>
            </a:r>
            <a:r>
              <a:rPr lang="en-US" altLang="zh-CN">
                <a:latin typeface="Courier New" charset="0"/>
                <a:cs typeface="Courier New" charset="0"/>
              </a:rPr>
              <a:t>ksoftirqd</a:t>
            </a:r>
            <a:r>
              <a:rPr lang="en-US" altLang="zh-CN"/>
              <a:t>, which competes with user processes for CPU time</a:t>
            </a:r>
          </a:p>
        </p:txBody>
      </p:sp>
    </p:spTree>
    <p:extLst>
      <p:ext uri="{BB962C8B-B14F-4D97-AF65-F5344CB8AC3E}">
        <p14:creationId xmlns:p14="http://schemas.microsoft.com/office/powerpoint/2010/main" val="17792983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a:t>Tasklets</a:t>
            </a:r>
          </a:p>
        </p:txBody>
      </p:sp>
      <p:sp>
        <p:nvSpPr>
          <p:cNvPr id="153603" name="Rectangle 3"/>
          <p:cNvSpPr>
            <a:spLocks noGrp="1" noChangeArrowheads="1"/>
          </p:cNvSpPr>
          <p:nvPr>
            <p:ph type="body" idx="1"/>
          </p:nvPr>
        </p:nvSpPr>
        <p:spPr/>
        <p:txBody>
          <a:bodyPr>
            <a:normAutofit fontScale="92500" lnSpcReduction="10000"/>
          </a:bodyPr>
          <a:lstStyle/>
          <a:p>
            <a:pPr>
              <a:lnSpc>
                <a:spcPct val="120000"/>
              </a:lnSpc>
            </a:pPr>
            <a:r>
              <a:rPr lang="en-US" altLang="zh-CN" sz="2600" dirty="0"/>
              <a:t>Built on top of </a:t>
            </a:r>
            <a:r>
              <a:rPr lang="en-US" altLang="zh-CN" sz="2600" dirty="0" err="1"/>
              <a:t>softirqs</a:t>
            </a:r>
            <a:endParaRPr lang="en-US" altLang="zh-CN" sz="2600" dirty="0"/>
          </a:p>
          <a:p>
            <a:pPr>
              <a:lnSpc>
                <a:spcPct val="120000"/>
              </a:lnSpc>
            </a:pPr>
            <a:r>
              <a:rPr lang="en-US" altLang="zh-CN" sz="2600" dirty="0"/>
              <a:t>Can be created and destroyed dynamically</a:t>
            </a:r>
          </a:p>
          <a:p>
            <a:pPr>
              <a:lnSpc>
                <a:spcPct val="120000"/>
              </a:lnSpc>
            </a:pPr>
            <a:r>
              <a:rPr lang="en-US" altLang="zh-CN" sz="2600" dirty="0"/>
              <a:t>Run on the CPU that scheduled it (cache affinity)</a:t>
            </a:r>
          </a:p>
          <a:p>
            <a:pPr>
              <a:lnSpc>
                <a:spcPct val="120000"/>
              </a:lnSpc>
            </a:pPr>
            <a:r>
              <a:rPr lang="en-US" altLang="zh-CN" sz="2600" dirty="0"/>
              <a:t>Individual </a:t>
            </a:r>
            <a:r>
              <a:rPr lang="en-US" altLang="zh-CN" sz="2600" dirty="0" err="1"/>
              <a:t>tasklets</a:t>
            </a:r>
            <a:r>
              <a:rPr lang="en-US" altLang="zh-CN" sz="2600" dirty="0"/>
              <a:t> are locked during execution; no problem about </a:t>
            </a:r>
            <a:r>
              <a:rPr lang="en-US" altLang="zh-CN" sz="2600" dirty="0" err="1"/>
              <a:t>re-entrancy</a:t>
            </a:r>
            <a:r>
              <a:rPr lang="en-US" altLang="zh-CN" sz="2600" dirty="0"/>
              <a:t>, and no need for locking by the code</a:t>
            </a:r>
          </a:p>
          <a:p>
            <a:pPr>
              <a:lnSpc>
                <a:spcPct val="120000"/>
              </a:lnSpc>
            </a:pPr>
            <a:r>
              <a:rPr lang="en-US" altLang="zh-CN" sz="2600" dirty="0" err="1"/>
              <a:t>Tasklets</a:t>
            </a:r>
            <a:r>
              <a:rPr lang="en-US" altLang="zh-CN" sz="2600" dirty="0"/>
              <a:t> can run in parallel on multiple CPUs</a:t>
            </a:r>
          </a:p>
          <a:p>
            <a:pPr lvl="1">
              <a:lnSpc>
                <a:spcPct val="120000"/>
              </a:lnSpc>
            </a:pPr>
            <a:r>
              <a:rPr lang="en-US" altLang="zh-CN" sz="2200" i="1" dirty="0"/>
              <a:t>Same</a:t>
            </a:r>
            <a:r>
              <a:rPr lang="en-US" altLang="zh-CN" sz="2200" dirty="0"/>
              <a:t> </a:t>
            </a:r>
            <a:r>
              <a:rPr lang="en-US" altLang="zh-CN" sz="2200" dirty="0" err="1"/>
              <a:t>tasklet</a:t>
            </a:r>
            <a:r>
              <a:rPr lang="en-US" altLang="zh-CN" sz="2200" dirty="0"/>
              <a:t> can only run on one CPU</a:t>
            </a:r>
          </a:p>
          <a:p>
            <a:pPr>
              <a:lnSpc>
                <a:spcPct val="120000"/>
              </a:lnSpc>
            </a:pPr>
            <a:r>
              <a:rPr lang="en-US" altLang="zh-CN" sz="2600" dirty="0"/>
              <a:t>Were once the preferred mechanism for most deferred activity, now changing</a:t>
            </a:r>
          </a:p>
        </p:txBody>
      </p:sp>
    </p:spTree>
    <p:extLst>
      <p:ext uri="{BB962C8B-B14F-4D97-AF65-F5344CB8AC3E}">
        <p14:creationId xmlns:p14="http://schemas.microsoft.com/office/powerpoint/2010/main" val="33084445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zh-CN"/>
              <a:t>The Trouble with Tasklets</a:t>
            </a:r>
          </a:p>
        </p:txBody>
      </p:sp>
      <p:sp>
        <p:nvSpPr>
          <p:cNvPr id="244739" name="Rectangle 3"/>
          <p:cNvSpPr>
            <a:spLocks noGrp="1" noChangeArrowheads="1"/>
          </p:cNvSpPr>
          <p:nvPr>
            <p:ph type="body" idx="1"/>
          </p:nvPr>
        </p:nvSpPr>
        <p:spPr/>
        <p:txBody>
          <a:bodyPr/>
          <a:lstStyle/>
          <a:p>
            <a:r>
              <a:rPr lang="en-US" altLang="zh-CN"/>
              <a:t>Hard to get right</a:t>
            </a:r>
          </a:p>
          <a:p>
            <a:r>
              <a:rPr lang="en-US" altLang="zh-CN"/>
              <a:t>One has to be careful about sleeping</a:t>
            </a:r>
          </a:p>
          <a:p>
            <a:r>
              <a:rPr lang="en-US" altLang="zh-CN"/>
              <a:t>They run at higher priority than other tasks in the systems</a:t>
            </a:r>
          </a:p>
          <a:p>
            <a:r>
              <a:rPr lang="en-US" altLang="zh-CN"/>
              <a:t>Can produce uncontrolled latency if coded badly</a:t>
            </a:r>
          </a:p>
          <a:p>
            <a:r>
              <a:rPr lang="en-US" altLang="zh-CN"/>
              <a:t>Ongoing discussion about eliminating tasklets</a:t>
            </a:r>
          </a:p>
          <a:p>
            <a:r>
              <a:rPr lang="en-US" altLang="zh-CN"/>
              <a:t>Will likely slowly fade over time</a:t>
            </a:r>
          </a:p>
          <a:p>
            <a:pPr lvl="1"/>
            <a:endParaRPr lang="zh-CN" altLang="en-US"/>
          </a:p>
        </p:txBody>
      </p:sp>
    </p:spTree>
    <p:extLst>
      <p:ext uri="{BB962C8B-B14F-4D97-AF65-F5344CB8AC3E}">
        <p14:creationId xmlns:p14="http://schemas.microsoft.com/office/powerpoint/2010/main" val="22486331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a:t>Work Queues</a:t>
            </a:r>
          </a:p>
        </p:txBody>
      </p:sp>
      <p:sp>
        <p:nvSpPr>
          <p:cNvPr id="154627" name="Rectangle 3"/>
          <p:cNvSpPr>
            <a:spLocks noGrp="1" noChangeArrowheads="1"/>
          </p:cNvSpPr>
          <p:nvPr>
            <p:ph type="body" idx="1"/>
          </p:nvPr>
        </p:nvSpPr>
        <p:spPr/>
        <p:txBody>
          <a:bodyPr>
            <a:normAutofit fontScale="85000" lnSpcReduction="10000"/>
          </a:bodyPr>
          <a:lstStyle/>
          <a:p>
            <a:pPr>
              <a:lnSpc>
                <a:spcPct val="120000"/>
              </a:lnSpc>
            </a:pPr>
            <a:r>
              <a:rPr lang="en-US" altLang="zh-CN" sz="2600" dirty="0"/>
              <a:t>Always run by kernel threads</a:t>
            </a:r>
          </a:p>
          <a:p>
            <a:pPr lvl="1">
              <a:lnSpc>
                <a:spcPct val="120000"/>
              </a:lnSpc>
            </a:pPr>
            <a:r>
              <a:rPr lang="en-US" altLang="zh-CN" sz="2200" dirty="0"/>
              <a:t>Are scheduled by the scheduler</a:t>
            </a:r>
          </a:p>
          <a:p>
            <a:pPr>
              <a:lnSpc>
                <a:spcPct val="120000"/>
              </a:lnSpc>
            </a:pPr>
            <a:r>
              <a:rPr lang="en-US" altLang="zh-CN" sz="2600" dirty="0" err="1"/>
              <a:t>Softirqs</a:t>
            </a:r>
            <a:r>
              <a:rPr lang="en-US" altLang="zh-CN" sz="2600" dirty="0"/>
              <a:t> and </a:t>
            </a:r>
            <a:r>
              <a:rPr lang="en-US" altLang="zh-CN" sz="2600" dirty="0" err="1"/>
              <a:t>tasklets</a:t>
            </a:r>
            <a:r>
              <a:rPr lang="en-US" altLang="zh-CN" sz="2600" dirty="0"/>
              <a:t> run in an interrupt context; work queues have a pseudo-process context</a:t>
            </a:r>
          </a:p>
          <a:p>
            <a:pPr lvl="1">
              <a:lnSpc>
                <a:spcPct val="120000"/>
              </a:lnSpc>
            </a:pPr>
            <a:r>
              <a:rPr lang="en-US" altLang="zh-CN" sz="2200" dirty="0"/>
              <a:t>i.e., have a kernel context but no user context</a:t>
            </a:r>
          </a:p>
          <a:p>
            <a:pPr>
              <a:lnSpc>
                <a:spcPct val="120000"/>
              </a:lnSpc>
            </a:pPr>
            <a:r>
              <a:rPr lang="en-US" altLang="zh-CN" sz="2600" dirty="0"/>
              <a:t>Because they have a pseudo-process context, they can sleep</a:t>
            </a:r>
          </a:p>
          <a:p>
            <a:pPr lvl="1">
              <a:lnSpc>
                <a:spcPct val="120000"/>
              </a:lnSpc>
            </a:pPr>
            <a:r>
              <a:rPr lang="en-US" altLang="zh-CN" sz="2200" dirty="0"/>
              <a:t>Work queues are shared by multiple devices</a:t>
            </a:r>
          </a:p>
          <a:p>
            <a:pPr lvl="1">
              <a:lnSpc>
                <a:spcPct val="120000"/>
              </a:lnSpc>
            </a:pPr>
            <a:r>
              <a:rPr lang="en-US" altLang="zh-CN" sz="2200" dirty="0"/>
              <a:t>Thus, sleeping will delay other work on the queue</a:t>
            </a:r>
          </a:p>
          <a:p>
            <a:pPr>
              <a:lnSpc>
                <a:spcPct val="120000"/>
              </a:lnSpc>
            </a:pPr>
            <a:r>
              <a:rPr lang="en-US" altLang="zh-CN" sz="2600" dirty="0"/>
              <a:t>However, </a:t>
            </a:r>
            <a:r>
              <a:rPr lang="en-US" altLang="zh-CN" sz="2600" dirty="0" smtClean="0"/>
              <a:t>they</a:t>
            </a:r>
            <a:r>
              <a:rPr lang="en-US" altLang="en-US" sz="2600" dirty="0" smtClean="0"/>
              <a:t> a</a:t>
            </a:r>
            <a:r>
              <a:rPr lang="en-US" altLang="zh-CN" sz="2600" dirty="0" smtClean="0"/>
              <a:t>re </a:t>
            </a:r>
            <a:r>
              <a:rPr lang="en-US" altLang="zh-CN" sz="2600" dirty="0"/>
              <a:t>kernel-only; there is no user mode associated with it</a:t>
            </a:r>
          </a:p>
          <a:p>
            <a:pPr lvl="1">
              <a:lnSpc>
                <a:spcPct val="120000"/>
              </a:lnSpc>
            </a:pPr>
            <a:r>
              <a:rPr lang="en-US" altLang="zh-CN" sz="2200" dirty="0" smtClean="0"/>
              <a:t>Don’t </a:t>
            </a:r>
            <a:r>
              <a:rPr lang="en-US" altLang="zh-CN" sz="2200" dirty="0"/>
              <a:t>try copying data into/out of user space</a:t>
            </a:r>
          </a:p>
        </p:txBody>
      </p:sp>
    </p:spTree>
    <p:extLst>
      <p:ext uri="{BB962C8B-B14F-4D97-AF65-F5344CB8AC3E}">
        <p14:creationId xmlns:p14="http://schemas.microsoft.com/office/powerpoint/2010/main" val="28230700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CN"/>
              <a:t>Kernel Threads</a:t>
            </a:r>
          </a:p>
        </p:txBody>
      </p:sp>
      <p:sp>
        <p:nvSpPr>
          <p:cNvPr id="243715" name="Rectangle 3"/>
          <p:cNvSpPr>
            <a:spLocks noGrp="1" noChangeArrowheads="1"/>
          </p:cNvSpPr>
          <p:nvPr>
            <p:ph type="body" idx="1"/>
          </p:nvPr>
        </p:nvSpPr>
        <p:spPr/>
        <p:txBody>
          <a:bodyPr>
            <a:normAutofit fontScale="92500"/>
          </a:bodyPr>
          <a:lstStyle/>
          <a:p>
            <a:pPr>
              <a:lnSpc>
                <a:spcPct val="120000"/>
              </a:lnSpc>
            </a:pPr>
            <a:r>
              <a:rPr lang="en-US" altLang="zh-CN" dirty="0"/>
              <a:t>Always operate in kernel mode</a:t>
            </a:r>
          </a:p>
          <a:p>
            <a:pPr lvl="1">
              <a:lnSpc>
                <a:spcPct val="120000"/>
              </a:lnSpc>
            </a:pPr>
            <a:r>
              <a:rPr lang="en-US" altLang="zh-CN" dirty="0"/>
              <a:t>Again, no user context</a:t>
            </a:r>
          </a:p>
          <a:p>
            <a:pPr>
              <a:lnSpc>
                <a:spcPct val="120000"/>
              </a:lnSpc>
            </a:pPr>
            <a:r>
              <a:rPr lang="en-US" altLang="zh-CN" dirty="0"/>
              <a:t>2.6.30 introduced the notion of </a:t>
            </a:r>
            <a:r>
              <a:rPr lang="en-US" altLang="zh-CN" i="1" dirty="0"/>
              <a:t>threaded interrupt handlers</a:t>
            </a:r>
          </a:p>
          <a:p>
            <a:pPr lvl="1">
              <a:lnSpc>
                <a:spcPct val="120000"/>
              </a:lnSpc>
            </a:pPr>
            <a:r>
              <a:rPr lang="en-US" altLang="zh-CN" dirty="0"/>
              <a:t>Imported from the </a:t>
            </a:r>
            <a:r>
              <a:rPr lang="en-US" altLang="zh-CN" dirty="0" err="1"/>
              <a:t>realtime</a:t>
            </a:r>
            <a:r>
              <a:rPr lang="en-US" altLang="zh-CN" dirty="0"/>
              <a:t> tree</a:t>
            </a:r>
          </a:p>
          <a:p>
            <a:pPr lvl="1">
              <a:lnSpc>
                <a:spcPct val="120000"/>
              </a:lnSpc>
            </a:pPr>
            <a:r>
              <a:rPr lang="en-US" altLang="zh-CN" dirty="0" err="1">
                <a:latin typeface="Courier New" charset="0"/>
                <a:ea typeface="宋体" charset="0"/>
                <a:cs typeface="Courier New" charset="0"/>
              </a:rPr>
              <a:t>request_threaded_irq</a:t>
            </a:r>
            <a:r>
              <a:rPr lang="en-US" altLang="zh-CN" dirty="0">
                <a:latin typeface="Courier New" charset="0"/>
                <a:ea typeface="宋体" charset="0"/>
                <a:cs typeface="Courier New" charset="0"/>
              </a:rPr>
              <a:t>()</a:t>
            </a:r>
          </a:p>
          <a:p>
            <a:pPr lvl="1">
              <a:lnSpc>
                <a:spcPct val="120000"/>
              </a:lnSpc>
            </a:pPr>
            <a:r>
              <a:rPr lang="en-US" altLang="zh-CN" dirty="0"/>
              <a:t>Now each bottom half has its own context, unlike work queues</a:t>
            </a:r>
          </a:p>
          <a:p>
            <a:pPr lvl="1">
              <a:lnSpc>
                <a:spcPct val="120000"/>
              </a:lnSpc>
            </a:pPr>
            <a:r>
              <a:rPr lang="en-US" altLang="zh-CN" dirty="0"/>
              <a:t>Idea is to eventually replace </a:t>
            </a:r>
            <a:r>
              <a:rPr lang="en-US" altLang="zh-CN" dirty="0" err="1"/>
              <a:t>tasklets</a:t>
            </a:r>
            <a:r>
              <a:rPr lang="en-US" altLang="zh-CN" dirty="0"/>
              <a:t> and work queues</a:t>
            </a:r>
          </a:p>
        </p:txBody>
      </p:sp>
    </p:spTree>
    <p:extLst>
      <p:ext uri="{BB962C8B-B14F-4D97-AF65-F5344CB8AC3E}">
        <p14:creationId xmlns:p14="http://schemas.microsoft.com/office/powerpoint/2010/main" val="10543001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CN"/>
              <a:t>Comparing Approaches</a:t>
            </a:r>
          </a:p>
        </p:txBody>
      </p:sp>
      <p:graphicFrame>
        <p:nvGraphicFramePr>
          <p:cNvPr id="216246" name="Group 182"/>
          <p:cNvGraphicFramePr>
            <a:graphicFrameLocks noGrp="1"/>
          </p:cNvGraphicFramePr>
          <p:nvPr>
            <p:ph idx="1"/>
          </p:nvPr>
        </p:nvGraphicFramePr>
        <p:xfrm>
          <a:off x="457200" y="1676400"/>
          <a:ext cx="8077200" cy="4572000"/>
        </p:xfrm>
        <a:graphic>
          <a:graphicData uri="http://schemas.openxmlformats.org/drawingml/2006/table">
            <a:tbl>
              <a:tblPr/>
              <a:tblGrid>
                <a:gridCol w="3733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altLang="en-US" sz="1400" b="0" i="0" u="none" strike="noStrike" cap="none" normalizeH="0" baseline="0">
                        <a:ln>
                          <a:noFill/>
                        </a:ln>
                        <a:solidFill>
                          <a:schemeClr val="tx1"/>
                        </a:solidFill>
                        <a:effectLst/>
                        <a:latin typeface="Arial" charset="0"/>
                        <a:ea typeface="宋体"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ISR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SoftIRQ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Tasklet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WorkQueue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KThread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Will disable all interrupts?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Briefly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Will disable other instances of self?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Higher priority than regular scheduled tasks?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Will be run on same processor as ISR?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Maybe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More than one run can on same CPU?</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Same one can run on multiple CPUs?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Full context switch?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Can sleep? (Has own kernel stack)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Can access user space?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16230" name="Text Box 166"/>
          <p:cNvSpPr txBox="1">
            <a:spLocks noChangeArrowheads="1"/>
          </p:cNvSpPr>
          <p:nvPr/>
        </p:nvSpPr>
        <p:spPr bwMode="auto">
          <a:xfrm>
            <a:off x="5289550" y="6324600"/>
            <a:ext cx="3092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400"/>
              <a:t>*Within limits, can be run by ksoftirqd</a:t>
            </a:r>
          </a:p>
        </p:txBody>
      </p:sp>
    </p:spTree>
    <p:extLst>
      <p:ext uri="{BB962C8B-B14F-4D97-AF65-F5344CB8AC3E}">
        <p14:creationId xmlns:p14="http://schemas.microsoft.com/office/powerpoint/2010/main" val="183359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a:ea typeface="宋体" charset="0"/>
              </a:rPr>
              <a:t>Exception Table</a:t>
            </a:r>
          </a:p>
        </p:txBody>
      </p:sp>
      <p:pic>
        <p:nvPicPr>
          <p:cNvPr id="890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24" y="2420889"/>
            <a:ext cx="8282941" cy="215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245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r>
              <a:rPr lang="en-US" altLang="zh-CN" dirty="0" smtClean="0">
                <a:ea typeface="宋体" charset="0"/>
              </a:rPr>
              <a:t>Some Exception</a:t>
            </a:r>
            <a:r>
              <a:rPr lang="zh-CN" altLang="en-US" dirty="0" smtClean="0">
                <a:ea typeface="宋体" charset="0"/>
              </a:rPr>
              <a:t> </a:t>
            </a:r>
            <a:r>
              <a:rPr lang="en-US" altLang="zh-CN" dirty="0" smtClean="0">
                <a:ea typeface="宋体" charset="0"/>
              </a:rPr>
              <a:t>on Intel CPU</a:t>
            </a:r>
            <a:endParaRPr lang="en-US" altLang="zh-CN" dirty="0">
              <a:ea typeface="宋体"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290" y="2019116"/>
            <a:ext cx="7401421" cy="328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3383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IDT </a:t>
            </a:r>
            <a:r>
              <a:rPr lang="en-US" altLang="zh-CN" dirty="0" smtClean="0"/>
              <a:t>(or Trap Vector in xv6)</a:t>
            </a:r>
            <a:endParaRPr lang="en-US" dirty="0"/>
          </a:p>
        </p:txBody>
      </p:sp>
      <p:sp>
        <p:nvSpPr>
          <p:cNvPr id="3" name="Content Placeholder 2"/>
          <p:cNvSpPr>
            <a:spLocks noGrp="1"/>
          </p:cNvSpPr>
          <p:nvPr>
            <p:ph idx="1"/>
          </p:nvPr>
        </p:nvSpPr>
        <p:spPr/>
        <p:txBody>
          <a:bodyPr/>
          <a:lstStyle/>
          <a:p>
            <a:r>
              <a:rPr lang="en-US" dirty="0" smtClean="0"/>
              <a:t>IDT</a:t>
            </a:r>
            <a:r>
              <a:rPr lang="en-US" altLang="zh-CN" dirty="0" smtClean="0"/>
              <a:t>:</a:t>
            </a:r>
            <a:r>
              <a:rPr lang="zh-CN" altLang="en-US" dirty="0" smtClean="0"/>
              <a:t> </a:t>
            </a:r>
            <a:r>
              <a:rPr lang="en-US" dirty="0" smtClean="0"/>
              <a:t>interrupt </a:t>
            </a:r>
            <a:r>
              <a:rPr lang="en-US" dirty="0"/>
              <a:t>descriptor </a:t>
            </a:r>
            <a:r>
              <a:rPr lang="en-US" dirty="0" smtClean="0"/>
              <a:t>table</a:t>
            </a:r>
          </a:p>
          <a:p>
            <a:pPr lvl="1"/>
            <a:r>
              <a:rPr lang="en-US" dirty="0" smtClean="0"/>
              <a:t>Another name of exception table</a:t>
            </a:r>
            <a:endParaRPr lang="en-US" dirty="0"/>
          </a:p>
          <a:p>
            <a:pPr lvl="1"/>
            <a:r>
              <a:rPr lang="en-US" altLang="zh-CN" dirty="0" smtClean="0"/>
              <a:t>H</a:t>
            </a:r>
            <a:r>
              <a:rPr lang="en-US" dirty="0" smtClean="0"/>
              <a:t>as </a:t>
            </a:r>
            <a:r>
              <a:rPr lang="en-US" dirty="0"/>
              <a:t>256 </a:t>
            </a:r>
            <a:r>
              <a:rPr lang="en-US" dirty="0" smtClean="0"/>
              <a:t>entries</a:t>
            </a:r>
            <a:endParaRPr lang="en-US" dirty="0"/>
          </a:p>
          <a:p>
            <a:pPr lvl="1"/>
            <a:r>
              <a:rPr lang="en-US" altLang="zh-CN" dirty="0" smtClean="0"/>
              <a:t>E</a:t>
            </a:r>
            <a:r>
              <a:rPr lang="en-US" dirty="0" smtClean="0"/>
              <a:t>ach </a:t>
            </a:r>
            <a:r>
              <a:rPr lang="en-US" dirty="0"/>
              <a:t>giving the %</a:t>
            </a:r>
            <a:r>
              <a:rPr lang="en-US" dirty="0" err="1"/>
              <a:t>cs</a:t>
            </a:r>
            <a:r>
              <a:rPr lang="en-US" dirty="0"/>
              <a:t> and %</a:t>
            </a:r>
            <a:r>
              <a:rPr lang="en-US" dirty="0" err="1"/>
              <a:t>eip</a:t>
            </a:r>
            <a:r>
              <a:rPr lang="en-US" dirty="0"/>
              <a:t> to be used when handling the corresponding </a:t>
            </a:r>
            <a:r>
              <a:rPr lang="en-US" dirty="0" smtClean="0"/>
              <a:t>interrupt</a:t>
            </a:r>
          </a:p>
          <a:p>
            <a:r>
              <a:rPr lang="en-US" altLang="zh-CN" dirty="0" smtClean="0"/>
              <a:t>System</a:t>
            </a:r>
            <a:r>
              <a:rPr lang="zh-CN" altLang="en-US" dirty="0" smtClean="0"/>
              <a:t> </a:t>
            </a:r>
            <a:r>
              <a:rPr lang="en-US" altLang="zh-CN" dirty="0" smtClean="0"/>
              <a:t>call</a:t>
            </a:r>
          </a:p>
          <a:p>
            <a:pPr lvl="1"/>
            <a:r>
              <a:rPr lang="en-US" altLang="zh-CN" dirty="0" smtClean="0"/>
              <a:t>A</a:t>
            </a:r>
            <a:r>
              <a:rPr lang="zh-CN" altLang="en-US" dirty="0" smtClean="0"/>
              <a:t> </a:t>
            </a:r>
            <a:r>
              <a:rPr lang="en-US" altLang="zh-CN" dirty="0" smtClean="0"/>
              <a:t>program</a:t>
            </a:r>
            <a:r>
              <a:rPr lang="zh-CN" altLang="en-US" dirty="0" smtClean="0"/>
              <a:t> </a:t>
            </a:r>
            <a:r>
              <a:rPr lang="en-US" altLang="zh-CN" dirty="0" smtClean="0"/>
              <a:t>invokes</a:t>
            </a:r>
            <a:r>
              <a:rPr lang="zh-CN" altLang="en-US" dirty="0" smtClean="0"/>
              <a:t> </a:t>
            </a:r>
            <a:r>
              <a:rPr lang="en-US" altLang="zh-CN" i="1" dirty="0" err="1" smtClean="0"/>
              <a:t>int</a:t>
            </a:r>
            <a:r>
              <a:rPr lang="zh-CN" altLang="en-US" i="1" dirty="0" smtClean="0"/>
              <a:t> </a:t>
            </a:r>
            <a:r>
              <a:rPr lang="en-US" altLang="zh-CN" i="1" dirty="0" smtClean="0"/>
              <a:t>n</a:t>
            </a:r>
          </a:p>
          <a:p>
            <a:pPr lvl="1"/>
            <a:r>
              <a:rPr lang="en-US" i="1" dirty="0"/>
              <a:t>n </a:t>
            </a:r>
            <a:r>
              <a:rPr lang="en-US" dirty="0"/>
              <a:t>specifies the index into the IDT </a:t>
            </a:r>
          </a:p>
          <a:p>
            <a:pPr lvl="1"/>
            <a:endParaRPr lang="en-US" i="1" dirty="0"/>
          </a:p>
        </p:txBody>
      </p:sp>
    </p:spTree>
    <p:extLst>
      <p:ext uri="{BB962C8B-B14F-4D97-AF65-F5344CB8AC3E}">
        <p14:creationId xmlns:p14="http://schemas.microsoft.com/office/powerpoint/2010/main" val="1279751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7873</TotalTime>
  <Words>3558</Words>
  <Application>Microsoft Office PowerPoint</Application>
  <PresentationFormat>全屏显示(4:3)</PresentationFormat>
  <Paragraphs>632</Paragraphs>
  <Slides>68</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68</vt:i4>
      </vt:variant>
    </vt:vector>
  </HeadingPairs>
  <TitlesOfParts>
    <vt:vector size="84" baseType="lpstr">
      <vt:lpstr>Microsoft YaHei Light</vt:lpstr>
      <vt:lpstr>ＭＳ Ｐゴシック</vt:lpstr>
      <vt:lpstr>SimSun</vt:lpstr>
      <vt:lpstr>SimSun</vt:lpstr>
      <vt:lpstr>Microsoft YaHei</vt:lpstr>
      <vt:lpstr>Arial</vt:lpstr>
      <vt:lpstr>Calibri</vt:lpstr>
      <vt:lpstr>Comic Sans MS</vt:lpstr>
      <vt:lpstr>Courier New</vt:lpstr>
      <vt:lpstr>Garamond</vt:lpstr>
      <vt:lpstr>Helvetica</vt:lpstr>
      <vt:lpstr>Tahoma</vt:lpstr>
      <vt:lpstr>Times New Roman</vt:lpstr>
      <vt:lpstr>Verdana</vt:lpstr>
      <vt:lpstr>Wingdings</vt:lpstr>
      <vt:lpstr>CloudVisor-Austin</vt:lpstr>
      <vt:lpstr>Exception</vt:lpstr>
      <vt:lpstr>Review: IPC</vt:lpstr>
      <vt:lpstr>Concepts</vt:lpstr>
      <vt:lpstr>Exception</vt:lpstr>
      <vt:lpstr>CPU’s ‘fetch-execute’ cycle</vt:lpstr>
      <vt:lpstr>Exception Table</vt:lpstr>
      <vt:lpstr>Exception Table</vt:lpstr>
      <vt:lpstr>Some Exception on Intel CPU</vt:lpstr>
      <vt:lpstr>IDT (or Trap Vector in xv6)</vt:lpstr>
      <vt:lpstr>Exception Handler</vt:lpstr>
      <vt:lpstr>Exception Handler</vt:lpstr>
      <vt:lpstr>Kernel Stack</vt:lpstr>
      <vt:lpstr>Stack Change</vt:lpstr>
      <vt:lpstr>Sources of Events cause User-&gt;Kernel</vt:lpstr>
      <vt:lpstr>What Has to Happen?</vt:lpstr>
      <vt:lpstr>Return From Interrupt Handler in Kernel</vt:lpstr>
      <vt:lpstr>Simplified: Call OS Services from Apps and Devices</vt:lpstr>
      <vt:lpstr>xv6: Initialize the Exception Table</vt:lpstr>
      <vt:lpstr>xv6:  Trap</vt:lpstr>
      <vt:lpstr>Interrupt</vt:lpstr>
      <vt:lpstr>Varying Terminology for Intel</vt:lpstr>
      <vt:lpstr>Terms</vt:lpstr>
      <vt:lpstr>Intel-Reserved ID-Numbers</vt:lpstr>
      <vt:lpstr>Interrupts</vt:lpstr>
      <vt:lpstr>Interrupt Response Sequence</vt:lpstr>
      <vt:lpstr>Early Boards</vt:lpstr>
      <vt:lpstr>8259A Programmable Interrupt Controller (PIC)</vt:lpstr>
      <vt:lpstr>PowerPoint 演示文稿</vt:lpstr>
      <vt:lpstr>APIC, IO-APIC, LAPIC</vt:lpstr>
      <vt:lpstr>Multiple Processors </vt:lpstr>
      <vt:lpstr>Multi-processor PC Boards</vt:lpstr>
      <vt:lpstr>Assigning IRQs to Devices</vt:lpstr>
      <vt:lpstr>Some Details on IRQ</vt:lpstr>
      <vt:lpstr>Assigning Vectors to IRQs</vt:lpstr>
      <vt:lpstr>Putting It All Together</vt:lpstr>
      <vt:lpstr>PowerPoint 演示文稿</vt:lpstr>
      <vt:lpstr>PowerPoint 演示文稿</vt:lpstr>
      <vt:lpstr>Timer Interrupt</vt:lpstr>
      <vt:lpstr>Sleep &amp; Wakeup</vt:lpstr>
      <vt:lpstr>Interrupt Priority</vt:lpstr>
      <vt:lpstr>EOI: End of Interrupt</vt:lpstr>
      <vt:lpstr>Nested Interrupts</vt:lpstr>
      <vt:lpstr>Maximizing Parallelism</vt:lpstr>
      <vt:lpstr>Handling Nested Interrupts</vt:lpstr>
      <vt:lpstr>Nested Execution</vt:lpstr>
      <vt:lpstr>Interrupt Masking</vt:lpstr>
      <vt:lpstr>Triple Fault</vt:lpstr>
      <vt:lpstr>/proc/interrupts</vt:lpstr>
      <vt:lpstr>More in /proc/pci:</vt:lpstr>
      <vt:lpstr>Three crucial data-structures</vt:lpstr>
      <vt:lpstr>How does CPU find GDT/IDT?</vt:lpstr>
      <vt:lpstr>How does CPU find the TSS?</vt:lpstr>
      <vt:lpstr>Bottom half</vt:lpstr>
      <vt:lpstr>Interrupt Handling Philosophy</vt:lpstr>
      <vt:lpstr>Top Half: Do it Now!</vt:lpstr>
      <vt:lpstr>Top Half: Find the Handler</vt:lpstr>
      <vt:lpstr>PowerPoint 演示文稿</vt:lpstr>
      <vt:lpstr>Warning: No Process Context</vt:lpstr>
      <vt:lpstr>What Can’t You Do?</vt:lpstr>
      <vt:lpstr>Interrupt Stack</vt:lpstr>
      <vt:lpstr>Softirqs</vt:lpstr>
      <vt:lpstr>When Do Softirqs Run?</vt:lpstr>
      <vt:lpstr>Rescheduling Softirqs</vt:lpstr>
      <vt:lpstr>Tasklets</vt:lpstr>
      <vt:lpstr>The Trouble with Tasklets</vt:lpstr>
      <vt:lpstr>Work Queues</vt:lpstr>
      <vt:lpstr>Kernel Threads</vt:lpstr>
      <vt:lpstr>Comparing Approaches</vt:lpstr>
    </vt:vector>
  </TitlesOfParts>
  <Company>ppi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Haibo CHen</dc:creator>
  <cp:lastModifiedBy>Xia Yubin</cp:lastModifiedBy>
  <cp:revision>231</cp:revision>
  <cp:lastPrinted>2012-03-06T02:02:05Z</cp:lastPrinted>
  <dcterms:created xsi:type="dcterms:W3CDTF">2012-03-02T02:20:40Z</dcterms:created>
  <dcterms:modified xsi:type="dcterms:W3CDTF">2018-03-29T05:46:46Z</dcterms:modified>
</cp:coreProperties>
</file>