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704" r:id="rId2"/>
    <p:sldId id="847" r:id="rId3"/>
    <p:sldId id="849" r:id="rId4"/>
    <p:sldId id="848" r:id="rId5"/>
    <p:sldId id="850" r:id="rId6"/>
    <p:sldId id="809" r:id="rId7"/>
    <p:sldId id="851" r:id="rId8"/>
    <p:sldId id="853" r:id="rId9"/>
    <p:sldId id="854" r:id="rId10"/>
    <p:sldId id="855" r:id="rId11"/>
    <p:sldId id="771" r:id="rId12"/>
    <p:sldId id="778" r:id="rId13"/>
    <p:sldId id="774" r:id="rId14"/>
    <p:sldId id="779" r:id="rId15"/>
    <p:sldId id="780" r:id="rId16"/>
    <p:sldId id="781" r:id="rId17"/>
    <p:sldId id="857" r:id="rId18"/>
    <p:sldId id="782" r:id="rId19"/>
    <p:sldId id="783" r:id="rId20"/>
    <p:sldId id="858" r:id="rId21"/>
    <p:sldId id="784" r:id="rId22"/>
    <p:sldId id="785" r:id="rId23"/>
    <p:sldId id="786" r:id="rId24"/>
    <p:sldId id="810" r:id="rId25"/>
    <p:sldId id="811" r:id="rId26"/>
    <p:sldId id="812" r:id="rId27"/>
    <p:sldId id="814" r:id="rId28"/>
    <p:sldId id="860" r:id="rId29"/>
    <p:sldId id="818" r:id="rId30"/>
    <p:sldId id="819" r:id="rId31"/>
    <p:sldId id="820" r:id="rId32"/>
    <p:sldId id="821" r:id="rId33"/>
    <p:sldId id="865" r:id="rId34"/>
    <p:sldId id="859" r:id="rId35"/>
    <p:sldId id="862" r:id="rId36"/>
    <p:sldId id="861" r:id="rId37"/>
    <p:sldId id="863" r:id="rId38"/>
    <p:sldId id="864" r:id="rId39"/>
    <p:sldId id="826" r:id="rId40"/>
    <p:sldId id="827" r:id="rId41"/>
    <p:sldId id="828" r:id="rId42"/>
    <p:sldId id="829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844" r:id="rId56"/>
    <p:sldId id="845" r:id="rId57"/>
    <p:sldId id="84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8" autoAdjust="0"/>
    <p:restoredTop sz="80128" autoAdjust="0"/>
  </p:normalViewPr>
  <p:slideViewPr>
    <p:cSldViewPr snapToGrid="0" snapToObjects="1">
      <p:cViewPr varScale="1">
        <p:scale>
          <a:sx n="107" d="100"/>
          <a:sy n="107" d="100"/>
        </p:scale>
        <p:origin x="76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Question: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6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What disable mean: cpu or PIC not accepting, but device controller can still accept (limited by buffer size)</a:t>
            </a:r>
          </a:p>
        </p:txBody>
      </p:sp>
    </p:spTree>
    <p:extLst>
      <p:ext uri="{BB962C8B-B14F-4D97-AF65-F5344CB8AC3E}">
        <p14:creationId xmlns:p14="http://schemas.microsoft.com/office/powerpoint/2010/main" val="374757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4662C5-A07B-AA4B-9AF1-1C5D6C36F42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To create a workqueue, call creat_workqueue(“name”)</a:t>
            </a: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The add a deferred task, call queue_work(), which will add a work item (fn, args) to a queue</a:t>
            </a: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Kernel will create a thread, looping forever (until workqueue destroyed).  Each iteration will dequeue (fn, args), and run fn on args.</a:t>
            </a: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5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D22A4FBF-5CA3-B746-B8A8-416E8F35CBC2}" type="slidenum">
              <a:rPr lang="zh-CN" altLang="en-US" sz="1200" b="0">
                <a:latin typeface="Times New Roman" charset="0"/>
              </a:rPr>
              <a:pPr/>
              <a:t>27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3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dirty="0" err="1" smtClean="0"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en-US" altLang="zh-CN" sz="1200" b="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kumimoji="1" lang="zh-CN" altLang="en-US" sz="12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/>
              <a:t>set architecture-specific thread state.</a:t>
            </a:r>
            <a:r>
              <a:rPr lang="zh-CN" altLang="en-US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ARCH_SET_FS</a:t>
            </a:r>
            <a:r>
              <a:rPr lang="en-US" altLang="zh-CN" dirty="0" smtClean="0"/>
              <a:t> Set the 64-bit base for the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en-US" altLang="zh-CN" dirty="0" smtClean="0"/>
              <a:t> register to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</a:t>
            </a:r>
            <a:r>
              <a:rPr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1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1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3886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046FCE-4B82-AF4D-9E4A-D37C81C77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22475"/>
            <a:ext cx="9144000" cy="1470025"/>
          </a:xfrm>
        </p:spPr>
        <p:txBody>
          <a:bodyPr anchor="b">
            <a:normAutofit/>
          </a:bodyPr>
          <a:lstStyle/>
          <a:p>
            <a:r>
              <a:rPr lang="en-US" altLang="zh-CN" sz="4800" dirty="0" smtClean="0"/>
              <a:t>System Calls</a:t>
            </a:r>
            <a:endParaRPr kumimoji="0" lang="en-US" altLang="zh-CN" sz="4800" dirty="0">
              <a:latin typeface="Arial" charset="0"/>
              <a:ea typeface="宋体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zh-CN" dirty="0" err="1" smtClean="0">
                <a:latin typeface="Arial" charset="0"/>
                <a:ea typeface="宋体" charset="0"/>
              </a:rPr>
              <a:t>Yubin</a:t>
            </a:r>
            <a:r>
              <a:rPr kumimoji="0" lang="zh-CN" altLang="en-US" dirty="0" smtClean="0">
                <a:latin typeface="Arial" charset="0"/>
                <a:ea typeface="宋体" charset="0"/>
              </a:rPr>
              <a:t> </a:t>
            </a:r>
            <a:r>
              <a:rPr kumimoji="0" lang="en-US" altLang="zh-CN" dirty="0" smtClean="0">
                <a:latin typeface="Arial" charset="0"/>
                <a:ea typeface="宋体" charset="0"/>
              </a:rPr>
              <a:t>Xia</a:t>
            </a:r>
          </a:p>
          <a:p>
            <a:r>
              <a:rPr lang="en-US" altLang="zh-CN" dirty="0" smtClean="0">
                <a:latin typeface="Arial" charset="0"/>
                <a:ea typeface="宋体" charset="0"/>
              </a:rPr>
              <a:t>IPADS, SJTU</a:t>
            </a:r>
            <a:endParaRPr kumimoji="0"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57213" y="6000750"/>
            <a:ext cx="7943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kumimoji="0" lang="en-US" altLang="zh-TW" sz="1800" dirty="0"/>
              <a:t>ACKs: Some slides are adapted from the textbook’s original slides and </a:t>
            </a:r>
            <a:r>
              <a:rPr kumimoji="0" lang="en-US" altLang="zh-CN" sz="1800" dirty="0" err="1" smtClean="0"/>
              <a:t>F</a:t>
            </a:r>
            <a:r>
              <a:rPr kumimoji="0" lang="en-US" altLang="zh-TW" sz="1800" dirty="0" err="1" smtClean="0"/>
              <a:t>rans’s</a:t>
            </a:r>
            <a:r>
              <a:rPr kumimoji="0" lang="en-US" altLang="zh-TW" sz="1800" dirty="0" smtClean="0"/>
              <a:t> </a:t>
            </a:r>
            <a:r>
              <a:rPr kumimoji="0" lang="en-US" altLang="zh-TW" sz="1800" dirty="0" err="1"/>
              <a:t>os</a:t>
            </a:r>
            <a:r>
              <a:rPr kumimoji="0" lang="en-US" altLang="zh-TW" sz="1800" dirty="0"/>
              <a:t> course notes</a:t>
            </a:r>
            <a:endParaRPr kumimoji="0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83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 Stack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When an interrupt occurs, what stack is used?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Exceptions: The </a:t>
            </a:r>
            <a:r>
              <a:rPr lang="en-US" altLang="zh-CN" sz="2000" i="1" dirty="0"/>
              <a:t>kernel stack </a:t>
            </a:r>
            <a:r>
              <a:rPr lang="en-US" altLang="zh-CN" sz="2000" dirty="0"/>
              <a:t>of the current process, whatever it is, is used  (</a:t>
            </a:r>
            <a:r>
              <a:rPr lang="en-US" altLang="zh-CN" sz="2000" dirty="0" smtClean="0"/>
              <a:t>There</a:t>
            </a:r>
            <a:r>
              <a:rPr lang="en-US" altLang="zh-CN" sz="2000" dirty="0" smtClean="0"/>
              <a:t>’</a:t>
            </a:r>
            <a:r>
              <a:rPr lang="en-US" altLang="zh-CN" sz="2000" dirty="0" smtClean="0"/>
              <a:t>s </a:t>
            </a:r>
            <a:r>
              <a:rPr lang="en-US" altLang="zh-CN" sz="2000" dirty="0"/>
              <a:t>always some process running — the </a:t>
            </a:r>
            <a:r>
              <a:rPr lang="zh-CN" altLang="en-US" sz="2000" dirty="0"/>
              <a:t>“</a:t>
            </a:r>
            <a:r>
              <a:rPr lang="en-US" altLang="zh-CN" sz="2000" dirty="0"/>
              <a:t>idle</a:t>
            </a:r>
            <a:r>
              <a:rPr lang="zh-CN" altLang="en-US" sz="2000" dirty="0"/>
              <a:t>”</a:t>
            </a:r>
            <a:r>
              <a:rPr lang="en-US" altLang="zh-CN" sz="2000" dirty="0"/>
              <a:t> process, if nothing else)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Interrupts: hard IRQ stack (1 per processor)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SoftIRQs</a:t>
            </a:r>
            <a:r>
              <a:rPr lang="en-US" altLang="zh-CN" sz="2000" dirty="0"/>
              <a:t>: soft IRQ stack (1 per processor)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These stacks are configured in the IDT and TSS at boot time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89345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 </a:t>
            </a:r>
            <a:r>
              <a:rPr lang="en-US" altLang="zh-CN" dirty="0"/>
              <a:t>and </a:t>
            </a:r>
            <a:r>
              <a:rPr lang="en-US" altLang="zh-CN" dirty="0" smtClean="0"/>
              <a:t>Bottom Halves</a:t>
            </a:r>
            <a:endParaRPr lang="en-US" altLang="zh-CN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3"/>
          </a:xfrm>
        </p:spPr>
        <p:txBody>
          <a:bodyPr/>
          <a:lstStyle/>
          <a:p>
            <a:r>
              <a:rPr lang="en-US" altLang="zh-CN" dirty="0" smtClean="0"/>
              <a:t>Top-half</a:t>
            </a:r>
            <a:r>
              <a:rPr lang="en-US" altLang="zh-CN" dirty="0"/>
              <a:t>: do minimum work and return (ISR)</a:t>
            </a:r>
          </a:p>
          <a:p>
            <a:r>
              <a:rPr lang="en-US" altLang="zh-CN" dirty="0"/>
              <a:t>Bottom-half: deferred processing (</a:t>
            </a:r>
            <a:r>
              <a:rPr lang="en-US" altLang="zh-CN" dirty="0" err="1"/>
              <a:t>softirqs</a:t>
            </a:r>
            <a:r>
              <a:rPr lang="en-US" altLang="zh-CN" dirty="0"/>
              <a:t>, </a:t>
            </a:r>
            <a:r>
              <a:rPr lang="en-US" altLang="zh-CN" dirty="0" err="1"/>
              <a:t>tasklets</a:t>
            </a:r>
            <a:r>
              <a:rPr lang="en-US" altLang="zh-CN" dirty="0"/>
              <a:t>, </a:t>
            </a:r>
            <a:r>
              <a:rPr lang="en-US" altLang="zh-CN" dirty="0" err="1"/>
              <a:t>workqueues</a:t>
            </a:r>
            <a:r>
              <a:rPr lang="en-US" altLang="zh-CN" dirty="0"/>
              <a:t>, kernel threads)</a:t>
            </a:r>
            <a:endParaRPr lang="en-US" altLang="zh-CN" i="1" dirty="0"/>
          </a:p>
        </p:txBody>
      </p:sp>
      <p:sp>
        <p:nvSpPr>
          <p:cNvPr id="140292" name="Rectangle 6"/>
          <p:cNvSpPr>
            <a:spLocks noChangeArrowheads="1"/>
          </p:cNvSpPr>
          <p:nvPr/>
        </p:nvSpPr>
        <p:spPr bwMode="auto">
          <a:xfrm>
            <a:off x="3716977" y="3705596"/>
            <a:ext cx="17526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charset="0"/>
                <a:cs typeface="SimSun" charset="0"/>
              </a:rPr>
              <a:t>Top half</a:t>
            </a:r>
          </a:p>
        </p:txBody>
      </p:sp>
      <p:sp>
        <p:nvSpPr>
          <p:cNvPr id="140293" name="Rectangle 12"/>
          <p:cNvSpPr>
            <a:spLocks noChangeArrowheads="1"/>
          </p:cNvSpPr>
          <p:nvPr/>
        </p:nvSpPr>
        <p:spPr bwMode="auto">
          <a:xfrm>
            <a:off x="2066208" y="4855888"/>
            <a:ext cx="996487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charset="0"/>
                <a:cs typeface="SimSun" charset="0"/>
              </a:rPr>
              <a:t>softirq</a:t>
            </a:r>
          </a:p>
        </p:txBody>
      </p:sp>
      <p:sp>
        <p:nvSpPr>
          <p:cNvPr id="140294" name="Rectangle 13"/>
          <p:cNvSpPr>
            <a:spLocks noChangeArrowheads="1"/>
          </p:cNvSpPr>
          <p:nvPr/>
        </p:nvSpPr>
        <p:spPr bwMode="auto">
          <a:xfrm>
            <a:off x="609453" y="4855888"/>
            <a:ext cx="1022335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charset="0"/>
                <a:cs typeface="SimSun" charset="0"/>
              </a:rPr>
              <a:t>tasklet</a:t>
            </a:r>
          </a:p>
        </p:txBody>
      </p:sp>
      <p:sp>
        <p:nvSpPr>
          <p:cNvPr id="140295" name="Rectangle 14"/>
          <p:cNvSpPr>
            <a:spLocks noChangeArrowheads="1"/>
          </p:cNvSpPr>
          <p:nvPr/>
        </p:nvSpPr>
        <p:spPr bwMode="auto">
          <a:xfrm>
            <a:off x="3455525" y="4874938"/>
            <a:ext cx="1605578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charset="0"/>
                <a:cs typeface="SimSun" charset="0"/>
              </a:rPr>
              <a:t>workqueue</a:t>
            </a:r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H="1">
            <a:off x="1507177" y="4486646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0297" name="Rectangle 14"/>
          <p:cNvSpPr>
            <a:spLocks noChangeArrowheads="1"/>
          </p:cNvSpPr>
          <p:nvPr/>
        </p:nvSpPr>
        <p:spPr bwMode="auto">
          <a:xfrm>
            <a:off x="5378499" y="4874938"/>
            <a:ext cx="1874431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charset="0"/>
                <a:cs typeface="SimSun" charset="0"/>
              </a:rPr>
              <a:t>kernel thread</a:t>
            </a:r>
          </a:p>
        </p:txBody>
      </p:sp>
      <p:sp>
        <p:nvSpPr>
          <p:cNvPr id="140299" name="Text Box 16"/>
          <p:cNvSpPr txBox="1">
            <a:spLocks noChangeArrowheads="1"/>
          </p:cNvSpPr>
          <p:nvPr/>
        </p:nvSpPr>
        <p:spPr bwMode="auto">
          <a:xfrm>
            <a:off x="7679377" y="4658096"/>
            <a:ext cx="121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+mn-lt"/>
                <a:ea typeface="SimSun" charset="0"/>
                <a:cs typeface="SimSun" charset="0"/>
              </a:rPr>
              <a:t>Bottom half</a:t>
            </a:r>
          </a:p>
        </p:txBody>
      </p:sp>
    </p:spTree>
    <p:extLst>
      <p:ext uri="{BB962C8B-B14F-4D97-AF65-F5344CB8AC3E}">
        <p14:creationId xmlns:p14="http://schemas.microsoft.com/office/powerpoint/2010/main" val="12868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Top Half: Do it Now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Perform minimal, common functions: saving registers, unmasking other interrupts.  Eventually, undoes that: restores registers, returns to previous context.</a:t>
            </a:r>
          </a:p>
          <a:p>
            <a:r>
              <a:rPr lang="en-US" altLang="zh-CN" sz="2200" dirty="0"/>
              <a:t>Most important: call proper interrupt handler provided in device drivers (C program)</a:t>
            </a:r>
          </a:p>
          <a:p>
            <a:r>
              <a:rPr lang="en-US" altLang="zh-CN" sz="2200" dirty="0"/>
              <a:t>Typically queue the request and set a flag for deferred processing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05000" y="4419600"/>
            <a:ext cx="175260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+mn-lt"/>
              </a:rPr>
              <a:t>Top half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205691" y="4426892"/>
            <a:ext cx="999568" cy="46166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+mn-lt"/>
              </a:rPr>
              <a:t>softirq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733800" y="5486400"/>
            <a:ext cx="152400" cy="457200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886200" y="5486400"/>
            <a:ext cx="152400" cy="4572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038600" y="5486400"/>
            <a:ext cx="152400" cy="4572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4191000" y="5486400"/>
            <a:ext cx="152400" cy="4572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343400" y="5486400"/>
            <a:ext cx="152400" cy="4572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2971800" y="49530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971800" y="6096000"/>
            <a:ext cx="1993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+mn-lt"/>
              </a:rPr>
              <a:t>Softirq flag = 0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971800" y="6096000"/>
            <a:ext cx="1993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+mn-lt"/>
              </a:rPr>
              <a:t>Softirq flag = 1</a:t>
            </a:r>
          </a:p>
        </p:txBody>
      </p:sp>
    </p:spTree>
    <p:extLst>
      <p:ext uri="{BB962C8B-B14F-4D97-AF65-F5344CB8AC3E}">
        <p14:creationId xmlns:p14="http://schemas.microsoft.com/office/powerpoint/2010/main" val="18077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1938"/>
            <a:ext cx="8229600" cy="3040062"/>
          </a:xfrm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Mechanisms to defer work to later:</a:t>
            </a:r>
          </a:p>
          <a:p>
            <a:pPr lvl="1"/>
            <a:r>
              <a:rPr lang="en-US" altLang="zh-CN" i="1">
                <a:solidFill>
                  <a:schemeClr val="accent2"/>
                </a:solidFill>
                <a:ea typeface="SimSun" charset="0"/>
                <a:cs typeface="SimSun" charset="0"/>
              </a:rPr>
              <a:t>softirqs</a:t>
            </a:r>
            <a:r>
              <a:rPr lang="en-US" altLang="zh-CN">
                <a:solidFill>
                  <a:schemeClr val="accent2"/>
                </a:solidFill>
                <a:ea typeface="SimSun" charset="0"/>
                <a:cs typeface="SimSun" charset="0"/>
              </a:rPr>
              <a:t> </a:t>
            </a:r>
          </a:p>
          <a:p>
            <a:pPr lvl="1"/>
            <a:r>
              <a:rPr lang="en-US" altLang="zh-CN" i="1">
                <a:solidFill>
                  <a:schemeClr val="accent2"/>
                </a:solidFill>
                <a:ea typeface="SimSun" charset="0"/>
                <a:cs typeface="SimSun" charset="0"/>
              </a:rPr>
              <a:t>tasklets</a:t>
            </a:r>
            <a:r>
              <a:rPr lang="en-US" altLang="zh-CN" i="1">
                <a:ea typeface="SimSun" charset="0"/>
                <a:cs typeface="SimSun" charset="0"/>
              </a:rPr>
              <a:t>  </a:t>
            </a:r>
            <a:r>
              <a:rPr lang="en-US" altLang="zh-CN">
                <a:ea typeface="SimSun" charset="0"/>
                <a:cs typeface="SimSun" charset="0"/>
              </a:rPr>
              <a:t>(built on top of softirqs)</a:t>
            </a:r>
          </a:p>
          <a:p>
            <a:pPr lvl="1"/>
            <a:r>
              <a:rPr lang="en-US" altLang="zh-CN" i="1">
                <a:solidFill>
                  <a:schemeClr val="accent2"/>
                </a:solidFill>
                <a:ea typeface="SimSun" charset="0"/>
                <a:cs typeface="SimSun" charset="0"/>
              </a:rPr>
              <a:t>work queues</a:t>
            </a:r>
          </a:p>
          <a:p>
            <a:pPr lvl="1"/>
            <a:r>
              <a:rPr lang="en-US" altLang="zh-CN" i="1">
                <a:solidFill>
                  <a:schemeClr val="accent2"/>
                </a:solidFill>
                <a:ea typeface="SimSun" charset="0"/>
                <a:cs typeface="SimSun" charset="0"/>
              </a:rPr>
              <a:t>kernel threads</a:t>
            </a:r>
            <a:endParaRPr lang="en-US" altLang="zh-CN">
              <a:ea typeface="SimSun" charset="0"/>
              <a:cs typeface="SimSun" charset="0"/>
            </a:endParaRPr>
          </a:p>
          <a:p>
            <a:r>
              <a:rPr lang="en-US" altLang="zh-CN">
                <a:ea typeface="SimSun" charset="0"/>
                <a:cs typeface="SimSun" charset="0"/>
              </a:rPr>
              <a:t>All can be interrupted</a:t>
            </a:r>
          </a:p>
        </p:txBody>
      </p:sp>
      <p:sp>
        <p:nvSpPr>
          <p:cNvPr id="238609" name="Rectangle 17"/>
          <p:cNvSpPr>
            <a:spLocks noChangeArrowheads="1"/>
          </p:cNvSpPr>
          <p:nvPr/>
        </p:nvSpPr>
        <p:spPr bwMode="auto">
          <a:xfrm>
            <a:off x="1143000" y="-87312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defTabSz="914400">
              <a:spcBef>
                <a:spcPct val="0"/>
              </a:spcBef>
            </a:pPr>
            <a:r>
              <a:rPr kumimoji="1" lang="en-US" altLang="zh-CN" sz="4000" b="1" dirty="0">
                <a:solidFill>
                  <a:srgbClr val="3366FF"/>
                </a:solidFill>
                <a:latin typeface="Tahoma"/>
                <a:ea typeface="+mj-ea"/>
                <a:cs typeface="Tahoma"/>
              </a:rPr>
              <a:t>Bottom Half: Do it Later!</a:t>
            </a:r>
          </a:p>
        </p:txBody>
      </p:sp>
      <p:sp>
        <p:nvSpPr>
          <p:cNvPr id="238610" name="Rectangle 6"/>
          <p:cNvSpPr>
            <a:spLocks noChangeArrowheads="1"/>
          </p:cNvSpPr>
          <p:nvPr/>
        </p:nvSpPr>
        <p:spPr bwMode="auto">
          <a:xfrm>
            <a:off x="3657600" y="4762500"/>
            <a:ext cx="17526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charset="0"/>
                <a:cs typeface="SimSun" charset="0"/>
              </a:rPr>
              <a:t>Top half</a:t>
            </a:r>
          </a:p>
        </p:txBody>
      </p:sp>
      <p:sp>
        <p:nvSpPr>
          <p:cNvPr id="238611" name="Rectangle 12"/>
          <p:cNvSpPr>
            <a:spLocks noChangeArrowheads="1"/>
          </p:cNvSpPr>
          <p:nvPr/>
        </p:nvSpPr>
        <p:spPr bwMode="auto">
          <a:xfrm>
            <a:off x="2006831" y="5912792"/>
            <a:ext cx="996487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charset="0"/>
                <a:cs typeface="SimSun" charset="0"/>
              </a:rPr>
              <a:t>softirq</a:t>
            </a:r>
          </a:p>
        </p:txBody>
      </p:sp>
      <p:sp>
        <p:nvSpPr>
          <p:cNvPr id="238612" name="Rectangle 13"/>
          <p:cNvSpPr>
            <a:spLocks noChangeArrowheads="1"/>
          </p:cNvSpPr>
          <p:nvPr/>
        </p:nvSpPr>
        <p:spPr bwMode="auto">
          <a:xfrm>
            <a:off x="550076" y="5912792"/>
            <a:ext cx="1022335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charset="0"/>
                <a:cs typeface="SimSun" charset="0"/>
              </a:rPr>
              <a:t>tasklet</a:t>
            </a:r>
          </a:p>
        </p:txBody>
      </p:sp>
      <p:sp>
        <p:nvSpPr>
          <p:cNvPr id="238613" name="Rectangle 14"/>
          <p:cNvSpPr>
            <a:spLocks noChangeArrowheads="1"/>
          </p:cNvSpPr>
          <p:nvPr/>
        </p:nvSpPr>
        <p:spPr bwMode="auto">
          <a:xfrm>
            <a:off x="3396148" y="5931842"/>
            <a:ext cx="1605578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charset="0"/>
                <a:cs typeface="SimSun" charset="0"/>
              </a:rPr>
              <a:t>workqueue</a:t>
            </a:r>
          </a:p>
        </p:txBody>
      </p:sp>
      <p:sp>
        <p:nvSpPr>
          <p:cNvPr id="238614" name="Line 17"/>
          <p:cNvSpPr>
            <a:spLocks noChangeShapeType="1"/>
          </p:cNvSpPr>
          <p:nvPr/>
        </p:nvSpPr>
        <p:spPr bwMode="auto">
          <a:xfrm flipH="1">
            <a:off x="1447800" y="5543550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615" name="Rectangle 14"/>
          <p:cNvSpPr>
            <a:spLocks noChangeArrowheads="1"/>
          </p:cNvSpPr>
          <p:nvPr/>
        </p:nvSpPr>
        <p:spPr bwMode="auto">
          <a:xfrm>
            <a:off x="5319122" y="5931842"/>
            <a:ext cx="1874431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charset="0"/>
                <a:cs typeface="SimSun" charset="0"/>
              </a:rPr>
              <a:t>kernel thread</a:t>
            </a:r>
          </a:p>
        </p:txBody>
      </p:sp>
      <p:sp>
        <p:nvSpPr>
          <p:cNvPr id="238616" name="Text Box 16"/>
          <p:cNvSpPr txBox="1">
            <a:spLocks noChangeArrowheads="1"/>
          </p:cNvSpPr>
          <p:nvPr/>
        </p:nvSpPr>
        <p:spPr bwMode="auto">
          <a:xfrm>
            <a:off x="7620000" y="5715000"/>
            <a:ext cx="121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+mn-lt"/>
                <a:ea typeface="SimSun" charset="0"/>
                <a:cs typeface="SimSun" charset="0"/>
              </a:rPr>
              <a:t>Bottom half</a:t>
            </a:r>
          </a:p>
        </p:txBody>
      </p:sp>
    </p:spTree>
    <p:extLst>
      <p:ext uri="{BB962C8B-B14F-4D97-AF65-F5344CB8AC3E}">
        <p14:creationId xmlns:p14="http://schemas.microsoft.com/office/powerpoint/2010/main" val="36655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Softirqs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b="1"/>
              <a:t>Statically</a:t>
            </a:r>
            <a:r>
              <a:rPr lang="en-US" altLang="zh-CN" sz="2600"/>
              <a:t> allocated: specified at kernel compile time</a:t>
            </a:r>
          </a:p>
          <a:p>
            <a:r>
              <a:rPr lang="en-US" altLang="zh-CN" sz="2600"/>
              <a:t>Limited number:</a:t>
            </a:r>
          </a:p>
          <a:p>
            <a:pPr>
              <a:buFont typeface="Wingdings" charset="0"/>
              <a:buNone/>
            </a:pPr>
            <a:r>
              <a:rPr lang="en-US" altLang="zh-CN" sz="2600" i="1"/>
              <a:t>	Priority 	Type</a:t>
            </a:r>
          </a:p>
          <a:p>
            <a:pPr>
              <a:buFont typeface="Wingdings" charset="0"/>
              <a:buNone/>
            </a:pPr>
            <a:r>
              <a:rPr lang="en-US" altLang="zh-CN" sz="2600"/>
              <a:t>	0 		High-priority tasklets</a:t>
            </a:r>
          </a:p>
          <a:p>
            <a:pPr>
              <a:buFont typeface="Wingdings" charset="0"/>
              <a:buNone/>
            </a:pPr>
            <a:r>
              <a:rPr lang="en-US" altLang="zh-CN" sz="2600"/>
              <a:t>	1 		Timer interrupts</a:t>
            </a:r>
          </a:p>
          <a:p>
            <a:pPr>
              <a:buFont typeface="Wingdings" charset="0"/>
              <a:buNone/>
            </a:pPr>
            <a:r>
              <a:rPr lang="en-US" altLang="zh-CN" sz="2600"/>
              <a:t>	2 		Network transmission</a:t>
            </a:r>
          </a:p>
          <a:p>
            <a:pPr>
              <a:buFont typeface="Wingdings" charset="0"/>
              <a:buNone/>
            </a:pPr>
            <a:r>
              <a:rPr lang="en-US" altLang="zh-CN" sz="2600"/>
              <a:t>	3 		Network reception</a:t>
            </a:r>
          </a:p>
          <a:p>
            <a:pPr>
              <a:buFont typeface="Wingdings" charset="0"/>
              <a:buNone/>
            </a:pPr>
            <a:r>
              <a:rPr lang="en-US" altLang="zh-CN" sz="2600"/>
              <a:t>	4 		Block devices</a:t>
            </a:r>
          </a:p>
          <a:p>
            <a:pPr>
              <a:buFont typeface="Wingdings" charset="0"/>
              <a:buNone/>
            </a:pPr>
            <a:r>
              <a:rPr lang="en-US" altLang="zh-CN" sz="2600"/>
              <a:t>	5 		Regular tasklets</a:t>
            </a:r>
          </a:p>
        </p:txBody>
      </p:sp>
    </p:spTree>
    <p:extLst>
      <p:ext uri="{BB962C8B-B14F-4D97-AF65-F5344CB8AC3E}">
        <p14:creationId xmlns:p14="http://schemas.microsoft.com/office/powerpoint/2010/main" val="427608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Do Softirqs Run?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7504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/>
              <a:t>Run at various points by the kernel: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After system calls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After exceptions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After interrupts (top halves/IRQs, including the timer </a:t>
            </a:r>
            <a:r>
              <a:rPr lang="en-US" altLang="zh-CN" sz="2200" dirty="0" err="1"/>
              <a:t>intr</a:t>
            </a:r>
            <a:r>
              <a:rPr lang="en-US" altLang="zh-CN" sz="2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When the scheduler runs </a:t>
            </a:r>
            <a:r>
              <a:rPr lang="en-US" altLang="zh-CN" sz="2200" dirty="0" err="1"/>
              <a:t>ksoftirqd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600" dirty="0" err="1"/>
              <a:t>Softirq</a:t>
            </a:r>
            <a:r>
              <a:rPr lang="en-US" altLang="zh-CN" sz="2600" dirty="0"/>
              <a:t> routines can be executed simultaneously on multiple CPUs: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Code must be re-entrant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Code must do its own locking as needed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Hardware interrupts </a:t>
            </a:r>
            <a:r>
              <a:rPr lang="en-US" altLang="zh-CN" sz="2600" dirty="0" smtClean="0"/>
              <a:t>are always </a:t>
            </a:r>
            <a:r>
              <a:rPr lang="en-US" altLang="zh-CN" sz="2600" dirty="0"/>
              <a:t>enabled when </a:t>
            </a:r>
            <a:r>
              <a:rPr lang="en-US" altLang="zh-CN" sz="2600" dirty="0" err="1"/>
              <a:t>softirqs</a:t>
            </a:r>
            <a:r>
              <a:rPr lang="en-US" altLang="zh-CN" sz="2600" dirty="0"/>
              <a:t> are </a:t>
            </a:r>
            <a:r>
              <a:rPr lang="en-US" altLang="zh-CN" sz="2600" dirty="0" smtClean="0"/>
              <a:t>running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67101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Rescheduling Softirqs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A </a:t>
            </a:r>
            <a:r>
              <a:rPr lang="en-US" altLang="zh-CN" dirty="0" err="1"/>
              <a:t>softirq</a:t>
            </a:r>
            <a:r>
              <a:rPr lang="en-US" altLang="zh-CN" dirty="0"/>
              <a:t> routine can reschedule itself</a:t>
            </a:r>
          </a:p>
          <a:p>
            <a:pPr lvl="1"/>
            <a:r>
              <a:rPr lang="en-US" altLang="zh-CN" dirty="0" smtClean="0"/>
              <a:t>i.e., raise one </a:t>
            </a:r>
            <a:r>
              <a:rPr lang="en-US" altLang="zh-CN" dirty="0" err="1" smtClean="0"/>
              <a:t>softirq</a:t>
            </a:r>
            <a:r>
              <a:rPr lang="en-US" altLang="zh-CN" dirty="0" smtClean="0"/>
              <a:t> when handling a </a:t>
            </a:r>
            <a:r>
              <a:rPr lang="en-US" altLang="zh-CN" dirty="0" err="1" smtClean="0"/>
              <a:t>softirq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Problem</a:t>
            </a:r>
            <a:r>
              <a:rPr lang="en-US" altLang="zh-CN" dirty="0"/>
              <a:t>: while processing one </a:t>
            </a:r>
            <a:r>
              <a:rPr lang="en-US" altLang="zh-CN" dirty="0" err="1"/>
              <a:t>softirq</a:t>
            </a:r>
            <a:r>
              <a:rPr lang="en-US" altLang="zh-CN" dirty="0"/>
              <a:t>, another is </a:t>
            </a:r>
            <a:r>
              <a:rPr lang="en-US" altLang="zh-CN" dirty="0" smtClean="0"/>
              <a:t>raised.  Process </a:t>
            </a:r>
            <a:r>
              <a:rPr lang="en-US" altLang="zh-CN" dirty="0"/>
              <a:t>it?</a:t>
            </a:r>
          </a:p>
          <a:p>
            <a:pPr lvl="1"/>
            <a:r>
              <a:rPr lang="en-US" altLang="zh-CN" dirty="0"/>
              <a:t>No </a:t>
            </a:r>
            <a:r>
              <a:rPr lang="en-US" altLang="zh-CN" dirty="0" smtClean="0"/>
              <a:t>-&gt; </a:t>
            </a:r>
            <a:r>
              <a:rPr lang="en-US" altLang="zh-CN" dirty="0"/>
              <a:t>long delay for new </a:t>
            </a:r>
            <a:r>
              <a:rPr lang="en-US" altLang="zh-CN" dirty="0" err="1"/>
              <a:t>irq</a:t>
            </a:r>
            <a:endParaRPr lang="en-US" altLang="zh-CN" dirty="0"/>
          </a:p>
          <a:p>
            <a:pPr lvl="1"/>
            <a:r>
              <a:rPr lang="en-US" altLang="zh-CN" dirty="0"/>
              <a:t>Always </a:t>
            </a:r>
            <a:r>
              <a:rPr lang="en-US" altLang="zh-CN" dirty="0" smtClean="0"/>
              <a:t>-&gt; </a:t>
            </a:r>
            <a:r>
              <a:rPr lang="en-US" altLang="zh-CN" dirty="0"/>
              <a:t>starve user program when long </a:t>
            </a:r>
            <a:r>
              <a:rPr lang="en-US" altLang="zh-CN" dirty="0" err="1"/>
              <a:t>softirq</a:t>
            </a:r>
            <a:r>
              <a:rPr lang="en-US" altLang="zh-CN" dirty="0"/>
              <a:t> burst</a:t>
            </a:r>
          </a:p>
          <a:p>
            <a:pPr lvl="1"/>
            <a:r>
              <a:rPr lang="en-US" altLang="zh-CN" dirty="0" err="1"/>
              <a:t>Livelock</a:t>
            </a:r>
            <a:r>
              <a:rPr lang="en-US" altLang="zh-CN" dirty="0"/>
              <a:t>!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Solution: Quota + dedicated context </a:t>
            </a:r>
            <a:r>
              <a:rPr lang="en-US" altLang="zh-CN" dirty="0" err="1">
                <a:latin typeface="Courier New" charset="0"/>
                <a:cs typeface="Courier New" charset="0"/>
              </a:rPr>
              <a:t>ksoftirqd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Softirq</a:t>
            </a:r>
            <a:r>
              <a:rPr lang="en-US" altLang="zh-CN" dirty="0" smtClean="0"/>
              <a:t> </a:t>
            </a:r>
            <a:r>
              <a:rPr lang="en-US" altLang="zh-CN" dirty="0"/>
              <a:t>scheduler only runs a limited number of requests at a time</a:t>
            </a:r>
          </a:p>
          <a:p>
            <a:pPr lvl="1"/>
            <a:r>
              <a:rPr lang="en-US" altLang="zh-CN" dirty="0"/>
              <a:t>The rest are executed by a kernel thread, </a:t>
            </a:r>
            <a:r>
              <a:rPr lang="en-US" altLang="zh-CN" dirty="0" err="1">
                <a:latin typeface="Courier New" charset="0"/>
                <a:cs typeface="Courier New" charset="0"/>
              </a:rPr>
              <a:t>ksoftirqd</a:t>
            </a:r>
            <a:r>
              <a:rPr lang="en-US" altLang="zh-CN" dirty="0"/>
              <a:t>, which competes with user processes for CPU </a:t>
            </a:r>
            <a:r>
              <a:rPr lang="en-US" altLang="zh-CN" dirty="0" smtClean="0"/>
              <a:t>time</a:t>
            </a:r>
          </a:p>
          <a:p>
            <a:pPr lvl="1"/>
            <a:r>
              <a:rPr lang="en-US" altLang="zh-CN" dirty="0" err="1" smtClean="0">
                <a:latin typeface="Courier New" charset="0"/>
                <a:cs typeface="Courier New" charset="0"/>
              </a:rPr>
              <a:t>Ksoftirqd</a:t>
            </a:r>
            <a:r>
              <a:rPr lang="en-US" altLang="zh-CN" dirty="0" smtClean="0">
                <a:latin typeface="Courier New" charset="0"/>
                <a:cs typeface="Courier New" charset="0"/>
              </a:rPr>
              <a:t> </a:t>
            </a:r>
            <a:r>
              <a:rPr lang="en-US" altLang="zh-CN" sz="2500" dirty="0"/>
              <a:t>subject to scheduling, as user process</a:t>
            </a:r>
            <a:endParaRPr lang="en-US" altLang="zh-CN" sz="2500" dirty="0"/>
          </a:p>
        </p:txBody>
      </p:sp>
      <p:sp>
        <p:nvSpPr>
          <p:cNvPr id="2" name="矩形 1"/>
          <p:cNvSpPr/>
          <p:nvPr/>
        </p:nvSpPr>
        <p:spPr>
          <a:xfrm>
            <a:off x="3859305" y="324433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urier New" charset="0"/>
                <a:cs typeface="Courier New" charset="0"/>
              </a:rPr>
              <a:t>ksoftirqd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29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Tasklets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Problem: softirq is static</a:t>
            </a:r>
          </a:p>
          <a:p>
            <a:pPr lvl="1">
              <a:lnSpc>
                <a:spcPct val="7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To add a new type of Softirq, need to convince Linus!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4"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Solution: tasklets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Built on top of softirq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New types are created and destroyed dynamically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Simplified for muliticore processing: at any time, only one tasklet among all of the same type can run</a:t>
            </a:r>
          </a:p>
          <a:p>
            <a:pPr lvl="4"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Problem with softirq and tasklets: they have no process contexts either, thus cannot sleep</a:t>
            </a:r>
          </a:p>
        </p:txBody>
      </p:sp>
    </p:spTree>
    <p:extLst>
      <p:ext uri="{BB962C8B-B14F-4D97-AF65-F5344CB8AC3E}">
        <p14:creationId xmlns:p14="http://schemas.microsoft.com/office/powerpoint/2010/main" val="20358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Tasklets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 smtClean="0"/>
              <a:t>Can </a:t>
            </a:r>
            <a:r>
              <a:rPr lang="en-US" altLang="zh-CN" sz="2600" dirty="0"/>
              <a:t>be created and destroyed dynamically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Run on the CPU that scheduled it (cache affinity)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Individual </a:t>
            </a:r>
            <a:r>
              <a:rPr lang="en-US" altLang="zh-CN" sz="2600" dirty="0" err="1"/>
              <a:t>tasklets</a:t>
            </a:r>
            <a:r>
              <a:rPr lang="en-US" altLang="zh-CN" sz="2600" dirty="0"/>
              <a:t> are locked during execution; no problem about </a:t>
            </a:r>
            <a:r>
              <a:rPr lang="en-US" altLang="zh-CN" sz="2600" dirty="0" err="1"/>
              <a:t>re-entrancy</a:t>
            </a:r>
            <a:r>
              <a:rPr lang="en-US" altLang="zh-CN" sz="2600" dirty="0"/>
              <a:t>, and no need for locking by the code</a:t>
            </a:r>
          </a:p>
          <a:p>
            <a:pPr>
              <a:lnSpc>
                <a:spcPct val="120000"/>
              </a:lnSpc>
            </a:pPr>
            <a:r>
              <a:rPr lang="en-US" altLang="zh-CN" sz="2600" dirty="0" err="1"/>
              <a:t>Tasklets</a:t>
            </a:r>
            <a:r>
              <a:rPr lang="en-US" altLang="zh-CN" sz="2600" dirty="0"/>
              <a:t> can run in parallel on multiple CPUs</a:t>
            </a:r>
          </a:p>
          <a:p>
            <a:pPr lvl="1">
              <a:lnSpc>
                <a:spcPct val="120000"/>
              </a:lnSpc>
            </a:pPr>
            <a:r>
              <a:rPr lang="en-US" altLang="zh-CN" sz="2200" i="1" dirty="0"/>
              <a:t>Same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tasklet</a:t>
            </a:r>
            <a:r>
              <a:rPr lang="en-US" altLang="zh-CN" sz="2200" dirty="0"/>
              <a:t> can only run on one CPU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Were once the preferred mechanism for most deferred activity, now changing</a:t>
            </a:r>
          </a:p>
        </p:txBody>
      </p:sp>
    </p:spTree>
    <p:extLst>
      <p:ext uri="{BB962C8B-B14F-4D97-AF65-F5344CB8AC3E}">
        <p14:creationId xmlns:p14="http://schemas.microsoft.com/office/powerpoint/2010/main" val="3308444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Trouble with Tasklets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Hard to get right</a:t>
            </a:r>
          </a:p>
          <a:p>
            <a:r>
              <a:rPr lang="en-US" altLang="zh-CN"/>
              <a:t>One has to be careful about sleeping</a:t>
            </a:r>
          </a:p>
          <a:p>
            <a:r>
              <a:rPr lang="en-US" altLang="zh-CN"/>
              <a:t>They run at higher priority than other tasks in the systems</a:t>
            </a:r>
          </a:p>
          <a:p>
            <a:r>
              <a:rPr lang="en-US" altLang="zh-CN"/>
              <a:t>Can produce uncontrolled latency if coded badly</a:t>
            </a:r>
          </a:p>
          <a:p>
            <a:r>
              <a:rPr lang="en-US" altLang="zh-CN"/>
              <a:t>Ongoing discussion about eliminating tasklets</a:t>
            </a:r>
          </a:p>
          <a:p>
            <a:r>
              <a:rPr lang="en-US" altLang="zh-CN"/>
              <a:t>Will likely slowly fade over time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8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Work Queues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Softirqs</a:t>
            </a:r>
            <a:r>
              <a:rPr lang="en-US" altLang="zh-CN" dirty="0" smtClean="0">
                <a:ea typeface="宋体" panose="02010600030101010101" pitchFamily="2" charset="-122"/>
              </a:rPr>
              <a:t> and </a:t>
            </a:r>
            <a:r>
              <a:rPr lang="en-US" altLang="zh-CN" dirty="0" err="1" smtClean="0">
                <a:ea typeface="宋体" panose="02010600030101010101" pitchFamily="2" charset="-122"/>
              </a:rPr>
              <a:t>tasklets</a:t>
            </a:r>
            <a:r>
              <a:rPr lang="en-US" altLang="zh-CN" dirty="0" smtClean="0">
                <a:ea typeface="宋体" panose="02010600030101010101" pitchFamily="2" charset="-122"/>
              </a:rPr>
              <a:t> run in an interrupt context; work queues have a process context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The idea: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You throw work (</a:t>
            </a:r>
            <a:r>
              <a:rPr lang="en-US" altLang="zh-CN" dirty="0" err="1" smtClean="0">
                <a:ea typeface="宋体" panose="02010600030101010101" pitchFamily="2" charset="-122"/>
              </a:rPr>
              <a:t>fn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</a:rPr>
              <a:t>args</a:t>
            </a:r>
            <a:r>
              <a:rPr lang="en-US" altLang="zh-CN" dirty="0" smtClean="0">
                <a:ea typeface="宋体" panose="02010600030101010101" pitchFamily="2" charset="-122"/>
              </a:rPr>
              <a:t>) to a </a:t>
            </a:r>
            <a:r>
              <a:rPr lang="en-US" altLang="zh-CN" dirty="0" err="1" smtClean="0">
                <a:ea typeface="宋体" panose="02010600030101010101" pitchFamily="2" charset="-122"/>
              </a:rPr>
              <a:t>workqueue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>
                <a:ea typeface="宋体" panose="02010600030101010101" pitchFamily="2" charset="-122"/>
              </a:rPr>
              <a:t>Workqueue</a:t>
            </a:r>
            <a:r>
              <a:rPr lang="en-US" altLang="zh-CN" dirty="0" smtClean="0">
                <a:ea typeface="宋体" panose="02010600030101010101" pitchFamily="2" charset="-122"/>
              </a:rPr>
              <a:t> add to an internal FIFO queue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 dedicated </a:t>
            </a:r>
            <a:r>
              <a:rPr lang="en-US" altLang="zh-CN" dirty="0" err="1" smtClean="0">
                <a:ea typeface="宋体" panose="02010600030101010101" pitchFamily="2" charset="-122"/>
              </a:rPr>
              <a:t>workqueue</a:t>
            </a:r>
            <a:r>
              <a:rPr lang="en-US" altLang="zh-CN" dirty="0" smtClean="0">
                <a:ea typeface="宋体" panose="02010600030101010101" pitchFamily="2" charset="-122"/>
              </a:rPr>
              <a:t> process loops forever, </a:t>
            </a:r>
            <a:r>
              <a:rPr lang="en-US" altLang="zh-CN" dirty="0" err="1" smtClean="0">
                <a:ea typeface="宋体" panose="02010600030101010101" pitchFamily="2" charset="-122"/>
              </a:rPr>
              <a:t>dequeuing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en-US" altLang="zh-CN" dirty="0" err="1" smtClean="0">
                <a:ea typeface="宋体" panose="02010600030101010101" pitchFamily="2" charset="-122"/>
              </a:rPr>
              <a:t>fn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</a:rPr>
              <a:t>args</a:t>
            </a:r>
            <a:r>
              <a:rPr lang="en-US" altLang="zh-CN" dirty="0" smtClean="0">
                <a:ea typeface="宋体" panose="02010600030101010101" pitchFamily="2" charset="-122"/>
              </a:rPr>
              <a:t>), and running </a:t>
            </a:r>
            <a:r>
              <a:rPr lang="en-US" altLang="zh-CN" dirty="0" err="1" smtClean="0">
                <a:ea typeface="宋体" panose="02010600030101010101" pitchFamily="2" charset="-122"/>
              </a:rPr>
              <a:t>fn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args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Because they have a process context, they can </a:t>
            </a:r>
            <a:r>
              <a:rPr lang="en-US" altLang="zh-CN" dirty="0" smtClean="0">
                <a:ea typeface="宋体" panose="02010600030101010101" pitchFamily="2" charset="-122"/>
              </a:rPr>
              <a:t>sleep</a:t>
            </a:r>
          </a:p>
          <a:p>
            <a:pPr lvl="1"/>
            <a:r>
              <a:rPr lang="en-US" altLang="zh-CN" dirty="0" smtClean="0"/>
              <a:t>They </a:t>
            </a:r>
            <a:r>
              <a:rPr lang="en-US" altLang="zh-CN" dirty="0"/>
              <a:t>are kernel-only; </a:t>
            </a:r>
            <a:r>
              <a:rPr lang="en-US" altLang="zh-CN" dirty="0" smtClean="0"/>
              <a:t>no </a:t>
            </a:r>
            <a:r>
              <a:rPr lang="en-US" altLang="zh-CN" dirty="0"/>
              <a:t>user mode associated with it</a:t>
            </a:r>
          </a:p>
          <a:p>
            <a:pPr lvl="1"/>
            <a:r>
              <a:rPr lang="en-US" altLang="zh-CN" dirty="0"/>
              <a:t>Don’t try copying data into/out of user space</a:t>
            </a:r>
          </a:p>
          <a:p>
            <a:pPr lvl="4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8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Work Queues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/>
              <a:t>Always run by kernel threads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Are scheduled by the scheduler</a:t>
            </a:r>
          </a:p>
          <a:p>
            <a:pPr>
              <a:lnSpc>
                <a:spcPct val="120000"/>
              </a:lnSpc>
            </a:pPr>
            <a:r>
              <a:rPr lang="en-US" altLang="zh-CN" sz="2600" dirty="0" err="1"/>
              <a:t>Softirqs</a:t>
            </a:r>
            <a:r>
              <a:rPr lang="en-US" altLang="zh-CN" sz="2600" dirty="0"/>
              <a:t> and </a:t>
            </a:r>
            <a:r>
              <a:rPr lang="en-US" altLang="zh-CN" sz="2600" dirty="0" err="1"/>
              <a:t>tasklets</a:t>
            </a:r>
            <a:r>
              <a:rPr lang="en-US" altLang="zh-CN" sz="2600" dirty="0"/>
              <a:t> run in an interrupt context; work queues have a pseudo-process context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i.e., have a kernel context but no user context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Because they have a pseudo-process context, they can sleep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Work queues are shared by multiple devices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Thus, sleeping will delay other work on the queue</a:t>
            </a:r>
          </a:p>
          <a:p>
            <a:pPr>
              <a:lnSpc>
                <a:spcPct val="120000"/>
              </a:lnSpc>
            </a:pPr>
            <a:r>
              <a:rPr lang="en-US" altLang="zh-CN" sz="2600" dirty="0"/>
              <a:t>However, </a:t>
            </a:r>
            <a:r>
              <a:rPr lang="en-US" altLang="zh-CN" sz="2600" dirty="0" smtClean="0"/>
              <a:t>they</a:t>
            </a:r>
            <a:r>
              <a:rPr lang="en-US" altLang="en-US" sz="2600" dirty="0" smtClean="0"/>
              <a:t> a</a:t>
            </a:r>
            <a:r>
              <a:rPr lang="en-US" altLang="zh-CN" sz="2600" dirty="0" smtClean="0"/>
              <a:t>re </a:t>
            </a:r>
            <a:r>
              <a:rPr lang="en-US" altLang="zh-CN" sz="2600" dirty="0"/>
              <a:t>kernel-only; there is no user mode associated with it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 smtClean="0"/>
              <a:t>Don’t </a:t>
            </a:r>
            <a:r>
              <a:rPr lang="en-US" altLang="zh-CN" sz="2200" dirty="0"/>
              <a:t>try copying data into/out of user space</a:t>
            </a:r>
          </a:p>
        </p:txBody>
      </p:sp>
    </p:spTree>
    <p:extLst>
      <p:ext uri="{BB962C8B-B14F-4D97-AF65-F5344CB8AC3E}">
        <p14:creationId xmlns:p14="http://schemas.microsoft.com/office/powerpoint/2010/main" val="282307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Threads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Always operate in kernel mode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Again, no user context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2.6.30 introduced the notion of </a:t>
            </a:r>
            <a:r>
              <a:rPr lang="en-US" altLang="zh-CN" i="1" dirty="0"/>
              <a:t>threaded interrupt handlers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Imported from the </a:t>
            </a:r>
            <a:r>
              <a:rPr lang="en-US" altLang="zh-CN" dirty="0" err="1"/>
              <a:t>realtime</a:t>
            </a:r>
            <a:r>
              <a:rPr lang="en-US" altLang="zh-CN" dirty="0"/>
              <a:t> tree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Courier New" charset="0"/>
                <a:ea typeface="宋体" charset="0"/>
                <a:cs typeface="Courier New" charset="0"/>
              </a:rPr>
              <a:t>request_threaded_irq</a:t>
            </a:r>
            <a:r>
              <a:rPr lang="en-US" altLang="zh-CN" dirty="0">
                <a:latin typeface="Courier New" charset="0"/>
                <a:ea typeface="宋体" charset="0"/>
                <a:cs typeface="Courier New" charset="0"/>
              </a:rPr>
              <a:t>()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Now each bottom half has its own context, unlike work queues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Idea is to eventually replace </a:t>
            </a:r>
            <a:r>
              <a:rPr lang="en-US" altLang="zh-CN" dirty="0" err="1"/>
              <a:t>tasklets</a:t>
            </a:r>
            <a:r>
              <a:rPr lang="en-US" altLang="zh-CN" dirty="0"/>
              <a:t> and work queues</a:t>
            </a:r>
          </a:p>
        </p:txBody>
      </p:sp>
    </p:spTree>
    <p:extLst>
      <p:ext uri="{BB962C8B-B14F-4D97-AF65-F5344CB8AC3E}">
        <p14:creationId xmlns:p14="http://schemas.microsoft.com/office/powerpoint/2010/main" val="105430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Comparing Approaches</a:t>
            </a:r>
          </a:p>
        </p:txBody>
      </p:sp>
      <p:graphicFrame>
        <p:nvGraphicFramePr>
          <p:cNvPr id="216246" name="Group 182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077200" cy="4572000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ISR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SoftIRQ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Tasklet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WorkQueue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KThread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Will disable all interrupts?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Briefly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Will disable other instances of self?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Higher priority than regular scheduled tasks?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Will be run on same processor as ISR?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N/A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Maybe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More than one run can on same CPU?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Same one can run on multiple CPUs?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Full context switch?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Can sleep? (Has own kernel stack)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Can access user space?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Arial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6230" name="Text Box 166"/>
          <p:cNvSpPr txBox="1">
            <a:spLocks noChangeArrowheads="1"/>
          </p:cNvSpPr>
          <p:nvPr/>
        </p:nvSpPr>
        <p:spPr bwMode="auto">
          <a:xfrm>
            <a:off x="5289550" y="6324600"/>
            <a:ext cx="309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/>
              <a:t>*Within limits, can be run by ksoftirqd</a:t>
            </a:r>
          </a:p>
        </p:txBody>
      </p:sp>
    </p:spTree>
    <p:extLst>
      <p:ext uri="{BB962C8B-B14F-4D97-AF65-F5344CB8AC3E}">
        <p14:creationId xmlns:p14="http://schemas.microsoft.com/office/powerpoint/2010/main" val="1833599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Calls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Fetch the </a:t>
            </a:r>
            <a:r>
              <a:rPr lang="en-US" i="1" dirty="0" err="1"/>
              <a:t>n</a:t>
            </a:r>
            <a:r>
              <a:rPr lang="en-US" dirty="0" err="1"/>
              <a:t>’th</a:t>
            </a:r>
            <a:r>
              <a:rPr lang="en-US" dirty="0"/>
              <a:t> descriptor from the IDT, where </a:t>
            </a:r>
            <a:r>
              <a:rPr lang="en-US" i="1" dirty="0"/>
              <a:t>n </a:t>
            </a:r>
            <a:r>
              <a:rPr lang="en-US" dirty="0"/>
              <a:t>is the argument of int. 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Check that CPL in %</a:t>
            </a:r>
            <a:r>
              <a:rPr lang="en-US" dirty="0" err="1"/>
              <a:t>cs</a:t>
            </a:r>
            <a:r>
              <a:rPr lang="en-US" dirty="0"/>
              <a:t> is &lt;= DPL, where DPL is the privilege level in the </a:t>
            </a:r>
            <a:r>
              <a:rPr lang="en-US" dirty="0" smtClean="0"/>
              <a:t>descriptor</a:t>
            </a:r>
            <a:r>
              <a:rPr lang="en-US" dirty="0"/>
              <a:t>. 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Save %</a:t>
            </a:r>
            <a:r>
              <a:rPr lang="en-US" dirty="0" err="1"/>
              <a:t>esp</a:t>
            </a:r>
            <a:r>
              <a:rPr lang="en-US" dirty="0"/>
              <a:t> and %</a:t>
            </a:r>
            <a:r>
              <a:rPr lang="en-US" dirty="0" err="1"/>
              <a:t>ss</a:t>
            </a:r>
            <a:r>
              <a:rPr lang="en-US" dirty="0"/>
              <a:t> in a CPU-internal registers, but only if the target segment </a:t>
            </a:r>
            <a:r>
              <a:rPr lang="en-US" dirty="0" smtClean="0"/>
              <a:t>selector’s </a:t>
            </a:r>
            <a:r>
              <a:rPr lang="en-US" dirty="0"/>
              <a:t>PL &lt; CPL. 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Load %</a:t>
            </a:r>
            <a:r>
              <a:rPr lang="en-US" dirty="0" err="1"/>
              <a:t>ss</a:t>
            </a:r>
            <a:r>
              <a:rPr lang="en-US" dirty="0"/>
              <a:t> and %</a:t>
            </a:r>
            <a:r>
              <a:rPr lang="en-US" dirty="0" err="1"/>
              <a:t>esp</a:t>
            </a:r>
            <a:r>
              <a:rPr lang="en-US" dirty="0"/>
              <a:t> from a task segment descriptor. 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Push %</a:t>
            </a:r>
            <a:r>
              <a:rPr lang="en-US" dirty="0" err="1" smtClean="0"/>
              <a:t>ss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eflags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eip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altLang="zh-CN" dirty="0" smtClean="0"/>
              <a:t>Clear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eflags</a:t>
            </a:r>
            <a:endParaRPr lang="en-US" altLang="zh-CN" dirty="0" smtClean="0"/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Call: INT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decide the vector number, in this case it's the 0x80 in ``</a:t>
            </a:r>
            <a:r>
              <a:rPr lang="en-US" sz="1400" dirty="0" err="1"/>
              <a:t>int</a:t>
            </a:r>
            <a:r>
              <a:rPr lang="en-US" sz="1400" dirty="0"/>
              <a:t> 0x80’’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fetch the interrupt descriptor for vector 0x80 from the IDT.</a:t>
            </a:r>
          </a:p>
          <a:p>
            <a:pPr lvl="1" indent="-285739">
              <a:lnSpc>
                <a:spcPct val="140000"/>
              </a:lnSpc>
            </a:pPr>
            <a:r>
              <a:rPr lang="en-US" sz="1100" dirty="0"/>
              <a:t>(the CPU finds it by taking the 0x40'th 8-byte entry starting at the physical address that the IDTR CPU register points to)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check that CPL &lt;= DPL in the descriptor (but only if INT instruction).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save ESP and SS in a CPU-internal register (but only if target segment selector's PL &lt; CPL) (*)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load SS and ESP from TSS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push user SS (*)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push user ESP (*)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push EFLAGS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push CS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push EIP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clear some EFLAGS bits (on interrupts, see below)</a:t>
            </a:r>
          </a:p>
          <a:p>
            <a:pPr marL="428608" indent="-428608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set CS and EIP from IDT descriptor's segment selector and offset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78705" y="6428523"/>
            <a:ext cx="5875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i="1" dirty="0">
                <a:solidFill>
                  <a:schemeClr val="accent2"/>
                </a:solidFill>
              </a:rPr>
              <a:t>4, 6 and 7 are not needed if trap happens in kernel space</a:t>
            </a:r>
            <a:endParaRPr lang="zh-CN" altLang="en-US" sz="15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308D92-D59B-254C-9AE5-6E1E8DCE270C}" type="slidenum">
              <a:rPr lang="zh-CN" altLang="en-US" sz="1167">
                <a:latin typeface="Times New Roman" charset="0"/>
                <a:ea typeface="宋体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167">
              <a:latin typeface="Times New Roman" charset="0"/>
              <a:ea typeface="宋体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charset="0"/>
              </a:rPr>
              <a:t>System </a:t>
            </a:r>
            <a:r>
              <a:rPr lang="en-US" altLang="zh-CN" dirty="0" smtClean="0">
                <a:ea typeface="宋体" charset="0"/>
              </a:rPr>
              <a:t>Calls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in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Previous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Classes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smtClean="0">
                <a:ea typeface="宋体" charset="0"/>
              </a:rPr>
              <a:t>(Partial)</a:t>
            </a:r>
            <a:endParaRPr lang="en-US" altLang="zh-CN" dirty="0">
              <a:ea typeface="宋体" charset="0"/>
            </a:endParaRP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5" y="2204864"/>
            <a:ext cx="8219507" cy="29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Tracing System Calls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Linux has a powerful mechanism for tracing system call execution for a compiled application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Output is printed for each system call as it is executed, including parameters and return codes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ptrace</a:t>
            </a:r>
            <a:r>
              <a:rPr lang="en-US" altLang="zh-CN" dirty="0" smtClean="0">
                <a:ea typeface="宋体" panose="02010600030101010101" pitchFamily="2" charset="-122"/>
              </a:rPr>
              <a:t>() system call is used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Also used by debuggers (breakpoint, </a:t>
            </a:r>
            <a:r>
              <a:rPr lang="en-US" altLang="zh-CN" dirty="0" err="1" smtClean="0">
                <a:ea typeface="宋体" panose="02010600030101010101" pitchFamily="2" charset="-122"/>
              </a:rPr>
              <a:t>singlestep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</a:rPr>
              <a:t>etc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Use the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strace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 smtClean="0">
                <a:ea typeface="宋体" panose="02010600030101010101" pitchFamily="2" charset="-122"/>
              </a:rPr>
              <a:t> command (man </a:t>
            </a:r>
            <a:r>
              <a:rPr lang="en-US" altLang="zh-CN" dirty="0" err="1" smtClean="0">
                <a:ea typeface="宋体" panose="02010600030101010101" pitchFamily="2" charset="-122"/>
              </a:rPr>
              <a:t>strace</a:t>
            </a:r>
            <a:r>
              <a:rPr lang="en-US" altLang="zh-CN" dirty="0" smtClean="0">
                <a:ea typeface="宋体" panose="02010600030101010101" pitchFamily="2" charset="-122"/>
              </a:rPr>
              <a:t> for info)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You can trace library calls using the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ltrace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 smtClean="0">
                <a:ea typeface="宋体" panose="02010600030101010101" pitchFamily="2" charset="-122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24435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5" y="2962728"/>
            <a:ext cx="8026227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(“./hello2”, [“./hello2”],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[/* 59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*/]) =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0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uname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({sys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=“Linux”,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=“kiwi”,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...}) = 0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(0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) = 0xca9000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(0xcaa1c0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) =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0xcaa1c0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(ARCH_SET_FS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, 0xca9880) = 0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(0xccb1c0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) = 0xccb1c0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(0xccc000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) = 0xccc000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write(1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“Hello 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world!\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n”, 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13) = 13 </a:t>
            </a:r>
            <a:endParaRPr kumimoji="1" lang="zh-CN" altLang="en-US" sz="20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exit_group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(13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) = ?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2386664"/>
            <a:ext cx="741682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strace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-o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hello.out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./hello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274842"/>
            <a:ext cx="5626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 main() { </a:t>
            </a:r>
            <a:endParaRPr lang="zh-CN" altLang="en-US" sz="2000" dirty="0">
              <a:solidFill>
                <a:srgbClr val="1A1A1A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write(1</a:t>
            </a:r>
            <a:r>
              <a:rPr lang="en-US" altLang="zh-CN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“Hello </a:t>
            </a:r>
            <a:r>
              <a:rPr lang="en-US" altLang="zh-CN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world!\</a:t>
            </a:r>
            <a:r>
              <a:rPr lang="en-US" altLang="zh-CN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n”, </a:t>
            </a:r>
            <a:r>
              <a:rPr lang="en-US" altLang="zh-CN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13); </a:t>
            </a:r>
            <a:endParaRPr lang="zh-CN" altLang="en-US" sz="2000" dirty="0">
              <a:solidFill>
                <a:srgbClr val="1A1A1A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000" dirty="0">
                <a:solidFill>
                  <a:srgbClr val="1A1A1A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title"/>
          </p:nvPr>
        </p:nvSpPr>
        <p:spPr>
          <a:xfrm>
            <a:off x="540327" y="295319"/>
            <a:ext cx="7715200" cy="900442"/>
          </a:xfrm>
        </p:spPr>
        <p:txBody>
          <a:bodyPr/>
          <a:lstStyle/>
          <a:p>
            <a:r>
              <a:rPr lang="en-US" altLang="zh-CN" dirty="0" smtClean="0">
                <a:ea typeface="宋体" charset="0"/>
              </a:rPr>
              <a:t>Using</a:t>
            </a:r>
            <a:r>
              <a:rPr lang="zh-CN" altLang="en-US" dirty="0" smtClean="0">
                <a:ea typeface="宋体" charset="0"/>
              </a:rPr>
              <a:t> </a:t>
            </a:r>
            <a:r>
              <a:rPr lang="en-US" altLang="zh-CN" dirty="0" err="1" smtClean="0">
                <a:ea typeface="宋体" charset="0"/>
              </a:rPr>
              <a:t>strace</a:t>
            </a:r>
            <a:endParaRPr lang="zh-CN" altLang="en-US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Review: </a:t>
            </a:r>
            <a:r>
              <a:rPr lang="en-US" altLang="zh-CN" sz="3200" dirty="0" smtClean="0"/>
              <a:t>Events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causing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User-&gt;Kernel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400" b="1" dirty="0" smtClean="0"/>
              <a:t>Device interrupt: </a:t>
            </a:r>
            <a:r>
              <a:rPr lang="en-US" sz="2400" dirty="0" smtClean="0"/>
              <a:t>external </a:t>
            </a:r>
          </a:p>
          <a:p>
            <a:pPr marL="914400" lvl="1" indent="-514350">
              <a:buFontTx/>
              <a:buChar char="-"/>
            </a:pPr>
            <a:r>
              <a:rPr lang="en-US" sz="2000" i="1" dirty="0" err="1"/>
              <a:t>N</a:t>
            </a:r>
            <a:r>
              <a:rPr lang="en-US" sz="2000" i="1" dirty="0" err="1" smtClean="0"/>
              <a:t>onmaskable</a:t>
            </a:r>
            <a:r>
              <a:rPr lang="en-US" sz="2000" i="1" dirty="0" smtClean="0"/>
              <a:t> interrupt </a:t>
            </a:r>
            <a:r>
              <a:rPr lang="en-US" sz="2000" dirty="0" smtClean="0"/>
              <a:t>(NMI) </a:t>
            </a:r>
            <a:br>
              <a:rPr lang="en-US" sz="2000" dirty="0" smtClean="0"/>
            </a:br>
            <a:r>
              <a:rPr lang="en-US" sz="2000" dirty="0" smtClean="0"/>
              <a:t>input pin</a:t>
            </a:r>
          </a:p>
          <a:p>
            <a:pPr marL="914400" lvl="1" indent="-514350">
              <a:buFontTx/>
              <a:buChar char="-"/>
            </a:pPr>
            <a:r>
              <a:rPr lang="en-US" sz="2000" i="1" dirty="0" smtClean="0"/>
              <a:t>Interrupt </a:t>
            </a:r>
            <a:r>
              <a:rPr lang="en-US" sz="2000" dirty="0" smtClean="0"/>
              <a:t>(INTR) input pin</a:t>
            </a:r>
          </a:p>
          <a:p>
            <a:pPr marL="914400" lvl="1" indent="-514350">
              <a:buFontTx/>
              <a:buChar char="-"/>
            </a:pP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400" b="1" dirty="0" smtClean="0"/>
              <a:t>Software interrupt: </a:t>
            </a:r>
            <a:r>
              <a:rPr lang="en-US" sz="2400" dirty="0" smtClean="0"/>
              <a:t>execution of the Interrupt instruction</a:t>
            </a:r>
          </a:p>
          <a:p>
            <a:pPr marL="914400" lvl="1" indent="-514350">
              <a:buFontTx/>
              <a:buChar char="-"/>
            </a:pPr>
            <a:r>
              <a:rPr lang="en-US" sz="2000" i="1" dirty="0"/>
              <a:t>e.g., INT</a:t>
            </a:r>
          </a:p>
          <a:p>
            <a:pPr marL="514350" indent="-514350">
              <a:buAutoNum type="arabicPeriod"/>
            </a:pPr>
            <a:endParaRPr lang="en-US" sz="2400" b="1" dirty="0" smtClean="0"/>
          </a:p>
          <a:p>
            <a:pPr marL="514350" indent="-514350">
              <a:buAutoNum type="arabicPeriod"/>
            </a:pPr>
            <a:r>
              <a:rPr lang="en-US" sz="2400" b="1" dirty="0" smtClean="0"/>
              <a:t>Program faults: </a:t>
            </a:r>
            <a:r>
              <a:rPr lang="en-US" sz="2400" dirty="0" smtClean="0"/>
              <a:t>If some error condition occur by the execution of an instruction. E.g.,</a:t>
            </a:r>
          </a:p>
          <a:p>
            <a:pPr marL="914400" lvl="1" indent="-514350">
              <a:buFontTx/>
              <a:buChar char="-"/>
            </a:pPr>
            <a:r>
              <a:rPr lang="en-US" sz="2000" i="1" dirty="0" smtClean="0"/>
              <a:t>divide-by-zero interrupt</a:t>
            </a:r>
            <a:endParaRPr lang="en-US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1417638"/>
            <a:ext cx="2836069" cy="17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calL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58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4088115" y="4043454"/>
            <a:ext cx="535723" cy="1113738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164070" y="2842002"/>
            <a:ext cx="535723" cy="2315190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Coder’s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971600" y="472514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71600" y="342900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203848" y="342900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71600" y="378904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Library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600" y="508518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Kernel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600" y="231926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Application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2267744" y="4570114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4211960" y="457562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2267744" y="328223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168842" y="284985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1</a:t>
            </a:r>
            <a:endParaRPr kumimoji="1" lang="zh-CN" altLang="en-US" b="1" dirty="0">
              <a:solidFill>
                <a:schemeClr val="accent1">
                  <a:lumMod val="75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08285" y="40660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2</a:t>
            </a:r>
            <a:endParaRPr kumimoji="1" lang="zh-CN" altLang="en-US" b="1" dirty="0">
              <a:solidFill>
                <a:schemeClr val="accent1">
                  <a:lumMod val="75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548055" y="1800023"/>
            <a:ext cx="1950939" cy="1049836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Using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C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(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glibc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)</a:t>
            </a:r>
            <a:endParaRPr kumimoji="1" lang="zh-CN" altLang="en-US" sz="2000" baseline="30000" dirty="0">
              <a:solidFill>
                <a:schemeClr val="accent1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E.g.,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open()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cxnSp>
        <p:nvCxnSpPr>
          <p:cNvPr id="37" name="直线连接符 36"/>
          <p:cNvCxnSpPr>
            <a:stCxn id="34" idx="3"/>
            <a:endCxn id="36" idx="1"/>
          </p:cNvCxnSpPr>
          <p:nvPr/>
        </p:nvCxnSpPr>
        <p:spPr>
          <a:xfrm flipV="1">
            <a:off x="2672898" y="2324941"/>
            <a:ext cx="875156" cy="709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508102" y="3005504"/>
            <a:ext cx="2592290" cy="1049836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Using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assembly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E.g.,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“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int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0x80”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cxnSp>
        <p:nvCxnSpPr>
          <p:cNvPr id="41" name="直线连接符 40"/>
          <p:cNvCxnSpPr/>
          <p:nvPr/>
        </p:nvCxnSpPr>
        <p:spPr>
          <a:xfrm flipV="1">
            <a:off x="4623838" y="3525775"/>
            <a:ext cx="875157" cy="709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00366"/>
            <a:ext cx="8507288" cy="90044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971600" y="472514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71600" y="342900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203848" y="342900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71600" y="378904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Library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600" y="508518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Kernel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600" y="231926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Application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04239" y="2040948"/>
            <a:ext cx="1903875" cy="1728192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int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0x80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SYSENTER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SYSCALL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cxnSp>
        <p:nvCxnSpPr>
          <p:cNvPr id="23" name="直线连接符 22"/>
          <p:cNvCxnSpPr>
            <a:stCxn id="25" idx="1"/>
          </p:cNvCxnSpPr>
          <p:nvPr/>
        </p:nvCxnSpPr>
        <p:spPr>
          <a:xfrm flipV="1">
            <a:off x="4122520" y="2057351"/>
            <a:ext cx="1107506" cy="24928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591910" y="3726622"/>
            <a:ext cx="638117" cy="1293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2240849" y="328223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/>
          <p:cNvCxnSpPr/>
          <p:nvPr/>
        </p:nvCxnSpPr>
        <p:spPr>
          <a:xfrm flipV="1">
            <a:off x="2383628" y="2060847"/>
            <a:ext cx="2846398" cy="23892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V="1">
            <a:off x="2618322" y="3728107"/>
            <a:ext cx="2611704" cy="12885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025308" y="4453037"/>
            <a:ext cx="663815" cy="6638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211960" y="457562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051721" y="4450070"/>
            <a:ext cx="663815" cy="6638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2240849" y="4570114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2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Calling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exit()</a:t>
            </a:r>
            <a:endParaRPr kumimoji="1"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[])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{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unsigned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60;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60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exit()</a:t>
            </a:r>
            <a:endParaRPr kumimoji="1" lang="zh-CN" altLang="en-US" sz="2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exit_status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= 42;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value</a:t>
            </a:r>
            <a:endParaRPr kumimoji="1" lang="zh-CN" altLang="en-US" sz="2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asm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(“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%0, %%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\n”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%1, %%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ebx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\n”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kumimoji="1" lang="en-US" altLang="zh-CN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0x80” </a:t>
            </a:r>
            <a:endParaRPr kumimoji="1" lang="zh-CN" altLang="en-US" sz="20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: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“m”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“m”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exit_status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 :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”, “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ebx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”); 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4067944" y="3742016"/>
            <a:ext cx="720080" cy="360040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68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Lib call/Syscall Return Codes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Library calls return -1 on error and place a specific error code in the global variable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errno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System calls return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specific negative values</a:t>
            </a:r>
            <a:r>
              <a:rPr lang="en-US" altLang="zh-CN" dirty="0" smtClean="0">
                <a:ea typeface="宋体" panose="02010600030101010101" pitchFamily="2" charset="-122"/>
              </a:rPr>
              <a:t> to indicate an </a:t>
            </a:r>
            <a:r>
              <a:rPr lang="en-US" altLang="zh-CN" dirty="0" smtClean="0">
                <a:ea typeface="宋体" panose="02010600030101010101" pitchFamily="2" charset="-122"/>
              </a:rPr>
              <a:t>error in %</a:t>
            </a:r>
            <a:r>
              <a:rPr lang="en-US" altLang="zh-CN" dirty="0" err="1" smtClean="0">
                <a:ea typeface="宋体" panose="02010600030101010101" pitchFamily="2" charset="-122"/>
              </a:rPr>
              <a:t>eax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Most system calls return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-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errno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The library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wrapper code</a:t>
            </a:r>
            <a:r>
              <a:rPr lang="en-US" altLang="zh-CN" dirty="0" smtClean="0">
                <a:ea typeface="宋体" panose="02010600030101010101" pitchFamily="2" charset="-122"/>
              </a:rPr>
              <a:t> is responsible for conforming the return values to the </a:t>
            </a:r>
            <a:r>
              <a:rPr lang="en-US" altLang="zh-CN" dirty="0" err="1" smtClean="0">
                <a:ea typeface="宋体" panose="02010600030101010101" pitchFamily="2" charset="-122"/>
              </a:rPr>
              <a:t>errno</a:t>
            </a:r>
            <a:r>
              <a:rPr lang="en-US" altLang="zh-CN" dirty="0" smtClean="0">
                <a:ea typeface="宋体" panose="02010600030101010101" pitchFamily="2" charset="-122"/>
              </a:rPr>
              <a:t> convention</a:t>
            </a:r>
          </a:p>
        </p:txBody>
      </p:sp>
    </p:spTree>
    <p:extLst>
      <p:ext uri="{BB962C8B-B14F-4D97-AF65-F5344CB8AC3E}">
        <p14:creationId xmlns:p14="http://schemas.microsoft.com/office/powerpoint/2010/main" val="31175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Passing system call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>
                <a:ea typeface="宋体" panose="02010600030101010101" pitchFamily="2" charset="-122"/>
              </a:rPr>
              <a:t>The first parameter is always the </a:t>
            </a:r>
            <a:r>
              <a:rPr lang="en-US" altLang="zh-CN" sz="2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syscall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#</a:t>
            </a: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eax</a:t>
            </a:r>
            <a:r>
              <a:rPr lang="en-US" altLang="zh-CN" sz="1800" dirty="0" smtClean="0">
                <a:ea typeface="宋体" panose="02010600030101010101" pitchFamily="2" charset="-122"/>
              </a:rPr>
              <a:t> on Intel</a:t>
            </a:r>
          </a:p>
          <a:p>
            <a:pPr lvl="4"/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Linux allows up to 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six additional parameters</a:t>
            </a: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ebx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ecx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edx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esi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edi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ebp</a:t>
            </a:r>
            <a:r>
              <a:rPr lang="en-US" altLang="zh-CN" sz="1800" dirty="0" smtClean="0">
                <a:ea typeface="宋体" panose="02010600030101010101" pitchFamily="2" charset="-122"/>
              </a:rPr>
              <a:t> on Intel</a:t>
            </a:r>
          </a:p>
          <a:p>
            <a:pPr lvl="4"/>
            <a:endParaRPr lang="en-US" altLang="zh-CN" sz="20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System calls that require more parameters 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package the remaining </a:t>
            </a:r>
            <a:r>
              <a:rPr lang="en-US" altLang="zh-CN" sz="2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params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in a </a:t>
            </a:r>
            <a:r>
              <a:rPr lang="en-US" altLang="zh-CN" sz="2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000" dirty="0" smtClean="0">
                <a:ea typeface="宋体" panose="02010600030101010101" pitchFamily="2" charset="-122"/>
              </a:rPr>
              <a:t> and pass a pointer to that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struct</a:t>
            </a:r>
            <a:r>
              <a:rPr lang="en-US" altLang="zh-CN" sz="2000" dirty="0" smtClean="0">
                <a:ea typeface="宋体" panose="02010600030101010101" pitchFamily="2" charset="-122"/>
              </a:rPr>
              <a:t> as the sixth parameter</a:t>
            </a:r>
          </a:p>
          <a:p>
            <a:pPr lvl="4"/>
            <a:endParaRPr lang="zh-CN" altLang="en-US" sz="2000" dirty="0" smtClean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Problem: must validate pointers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Could be invalid, e.g. NULL </a:t>
            </a:r>
            <a:r>
              <a:rPr lang="en-US" altLang="zh-CN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 crash OS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Or worse, could point to OS, device memory </a:t>
            </a:r>
            <a:r>
              <a:rPr lang="en-US" altLang="zh-CN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 security hole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58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How to validate user pointers?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smtClean="0">
                <a:ea typeface="宋体" panose="02010600030101010101" pitchFamily="2" charset="-122"/>
              </a:rPr>
              <a:t>Too expensive to do a thorough check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Need to check that the pointer is within all valid memory regions of the calling process</a:t>
            </a:r>
          </a:p>
          <a:p>
            <a:endParaRPr lang="en-US" altLang="zh-CN" sz="2000" smtClean="0">
              <a:ea typeface="宋体" panose="02010600030101010101" pitchFamily="2" charset="-122"/>
            </a:endParaRPr>
          </a:p>
          <a:p>
            <a:r>
              <a:rPr lang="en-US" altLang="zh-CN" sz="2000" smtClean="0">
                <a:ea typeface="宋体" panose="02010600030101010101" pitchFamily="2" charset="-122"/>
              </a:rPr>
              <a:t>Solution: No comprehensive check</a:t>
            </a:r>
          </a:p>
          <a:p>
            <a:pPr lvl="1"/>
            <a:r>
              <a:rPr lang="en-US" altLang="zh-CN" sz="1800" smtClean="0">
                <a:ea typeface="宋体" panose="02010600030101010101" pitchFamily="2" charset="-122"/>
              </a:rPr>
              <a:t>Linux does a </a:t>
            </a:r>
            <a:r>
              <a:rPr lang="en-US" altLang="zh-CN" sz="1800" smtClean="0">
                <a:solidFill>
                  <a:srgbClr val="FF0000"/>
                </a:solidFill>
                <a:ea typeface="宋体" panose="02010600030101010101" pitchFamily="2" charset="-122"/>
              </a:rPr>
              <a:t>simple check</a:t>
            </a:r>
            <a:r>
              <a:rPr lang="en-US" altLang="zh-CN" sz="1800" smtClean="0">
                <a:ea typeface="宋体" panose="02010600030101010101" pitchFamily="2" charset="-122"/>
              </a:rPr>
              <a:t> for address pointers and only determines if pointer variables are within the </a:t>
            </a:r>
            <a:r>
              <a:rPr lang="en-US" altLang="zh-CN" sz="1800" smtClean="0">
                <a:solidFill>
                  <a:srgbClr val="FF0000"/>
                </a:solidFill>
                <a:ea typeface="宋体" panose="02010600030101010101" pitchFamily="2" charset="-122"/>
              </a:rPr>
              <a:t>largest possible</a:t>
            </a:r>
            <a:r>
              <a:rPr lang="en-US" altLang="zh-CN" sz="1800" smtClean="0">
                <a:ea typeface="宋体" panose="02010600030101010101" pitchFamily="2" charset="-122"/>
              </a:rPr>
              <a:t> range of user memory (more details when talking about process)</a:t>
            </a:r>
          </a:p>
          <a:p>
            <a:pPr lvl="1"/>
            <a:r>
              <a:rPr lang="en-US" altLang="zh-CN" sz="1800" smtClean="0">
                <a:ea typeface="宋体" panose="02010600030101010101" pitchFamily="2" charset="-122"/>
              </a:rPr>
              <a:t>Even if a </a:t>
            </a:r>
            <a:r>
              <a:rPr lang="en-US" altLang="zh-CN" sz="1800" smtClean="0">
                <a:solidFill>
                  <a:schemeClr val="accent2"/>
                </a:solidFill>
                <a:ea typeface="宋体" panose="02010600030101010101" pitchFamily="2" charset="-122"/>
              </a:rPr>
              <a:t>pointer value</a:t>
            </a:r>
            <a:r>
              <a:rPr lang="en-US" altLang="zh-CN" sz="1800" smtClean="0">
                <a:ea typeface="宋体" panose="02010600030101010101" pitchFamily="2" charset="-122"/>
              </a:rPr>
              <a:t> passes this check, it is still quite possible that the specific value is invalid</a:t>
            </a:r>
            <a:endParaRPr lang="en-US" altLang="zh-CN" sz="180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smtClean="0">
                <a:solidFill>
                  <a:schemeClr val="accent2"/>
                </a:solidFill>
                <a:ea typeface="宋体" panose="02010600030101010101" pitchFamily="2" charset="-122"/>
              </a:rPr>
              <a:t>Dereferencing an invalid pointer</a:t>
            </a:r>
            <a:r>
              <a:rPr lang="en-US" altLang="zh-CN" sz="1800" smtClean="0">
                <a:ea typeface="宋体" panose="02010600030101010101" pitchFamily="2" charset="-122"/>
              </a:rPr>
              <a:t> in kernel code would normally be interpreted as a </a:t>
            </a:r>
            <a:r>
              <a:rPr lang="en-US" altLang="zh-CN" sz="1800" smtClean="0">
                <a:solidFill>
                  <a:schemeClr val="accent2"/>
                </a:solidFill>
                <a:ea typeface="宋体" panose="02010600030101010101" pitchFamily="2" charset="-122"/>
              </a:rPr>
              <a:t>kernel bug</a:t>
            </a:r>
            <a:r>
              <a:rPr lang="en-US" altLang="zh-CN" sz="1800" smtClean="0">
                <a:ea typeface="宋体" panose="02010600030101010101" pitchFamily="2" charset="-122"/>
              </a:rPr>
              <a:t> and generate an </a:t>
            </a:r>
            <a:r>
              <a:rPr lang="en-US" altLang="zh-CN" sz="1800" smtClean="0">
                <a:solidFill>
                  <a:schemeClr val="accent2"/>
                </a:solidFill>
                <a:ea typeface="宋体" panose="02010600030101010101" pitchFamily="2" charset="-122"/>
              </a:rPr>
              <a:t>Oops</a:t>
            </a:r>
            <a:r>
              <a:rPr lang="en-US" altLang="zh-CN" sz="1800" smtClean="0">
                <a:ea typeface="宋体" panose="02010600030101010101" pitchFamily="2" charset="-122"/>
              </a:rPr>
              <a:t> message on the console and kill the offending process</a:t>
            </a:r>
          </a:p>
          <a:p>
            <a:pPr lvl="1"/>
            <a:r>
              <a:rPr lang="en-US" altLang="zh-CN" sz="1800" smtClean="0">
                <a:ea typeface="宋体" panose="02010600030101010101" pitchFamily="2" charset="-122"/>
              </a:rPr>
              <a:t>Linux does something very sophisticated to avoid this situation</a:t>
            </a:r>
          </a:p>
        </p:txBody>
      </p:sp>
    </p:spTree>
    <p:extLst>
      <p:ext uri="{BB962C8B-B14F-4D97-AF65-F5344CB8AC3E}">
        <p14:creationId xmlns:p14="http://schemas.microsoft.com/office/powerpoint/2010/main" val="383446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Handling faults due to user-pointers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smtClean="0">
                <a:ea typeface="宋体" panose="02010600030101010101" pitchFamily="2" charset="-122"/>
              </a:rPr>
              <a:t>Kernel code must access user-pointers using a small set of  “paranoid” routines (e.g. copy_from_user)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Thus, kernel knows what addresses in its code can throw invalid memory access exceptions (page fault)</a:t>
            </a:r>
          </a:p>
          <a:p>
            <a:pPr lvl="4"/>
            <a:endParaRPr lang="en-US" altLang="zh-CN" sz="140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When a page fault occurs, the kernel’s page fault handler checks the faulting EIP (recall: saved by hw)</a:t>
            </a:r>
          </a:p>
          <a:p>
            <a:r>
              <a:rPr lang="en-US" altLang="zh-CN" sz="2200" smtClean="0">
                <a:ea typeface="宋体" panose="02010600030101010101" pitchFamily="2" charset="-122"/>
              </a:rPr>
              <a:t>If EIP matches one of the paranoid routines, kernel will not oops; instead, will call “fixup” code</a:t>
            </a:r>
          </a:p>
          <a:p>
            <a:endParaRPr lang="en-US" altLang="zh-CN" sz="220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Many violations of this rule in Linux.  Once built a checker and found tons of security holes </a:t>
            </a:r>
          </a:p>
        </p:txBody>
      </p:sp>
    </p:spTree>
    <p:extLst>
      <p:ext uri="{BB962C8B-B14F-4D97-AF65-F5344CB8AC3E}">
        <p14:creationId xmlns:p14="http://schemas.microsoft.com/office/powerpoint/2010/main" val="416816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smtClean="0">
                <a:ea typeface="宋体" panose="02010600030101010101" pitchFamily="2" charset="-122"/>
              </a:rPr>
              <a:t>Paranoid functions to access user pointers</a:t>
            </a:r>
          </a:p>
        </p:txBody>
      </p:sp>
      <p:graphicFrame>
        <p:nvGraphicFramePr>
          <p:cNvPr id="171011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38747060"/>
              </p:ext>
            </p:extLst>
          </p:nvPr>
        </p:nvGraphicFramePr>
        <p:xfrm>
          <a:off x="685800" y="1970067"/>
          <a:ext cx="7772400" cy="4100513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Function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Action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get_user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get_user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reads integer (1,2,4 bytes)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put_user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put_user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writes integer (1,2,4 bytes)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copy_from_user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copy_from_user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copy a block from user space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copy_to_user(), __copy_to_user()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copy a block to user space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strncpy_from_user(), __strncpy_from_user()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copies null-terminated string from user space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strnlen_user(), __strnlen_user()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returns length of null-terminated string in user space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clear_user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clear_user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()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</a:rPr>
                        <a:t>fills memory area with zeros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898525" y="5684838"/>
            <a:ext cx="740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13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9017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 smtClean="0"/>
              <a:t>New Instruction: </a:t>
            </a:r>
            <a:br>
              <a:rPr kumimoji="1" lang="en-US" altLang="zh-CN" sz="3200" dirty="0" smtClean="0"/>
            </a:br>
            <a:r>
              <a:rPr kumimoji="1" lang="en-US" altLang="zh-CN" sz="3200" dirty="0" smtClean="0"/>
              <a:t>SYSENTER/SYSEXIT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&amp;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SYSCALL/SYSRET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678"/>
            <a:ext cx="8229600" cy="4190485"/>
          </a:xfrm>
        </p:spPr>
        <p:txBody>
          <a:bodyPr/>
          <a:lstStyle/>
          <a:p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0x80”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O</a:t>
            </a:r>
            <a:r>
              <a:rPr kumimoji="1" lang="en-US" altLang="zh-CN" dirty="0" smtClean="0"/>
              <a:t>bsolete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That’s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Pentium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II</a:t>
            </a:r>
            <a:endParaRPr kumimoji="1" lang="zh-CN" altLang="en-US" dirty="0" smtClean="0"/>
          </a:p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Instructions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SYSENTER/SYSEXIT: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AMD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SYSCALL/SYSRET: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6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Review: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 as Services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88224" y="3212976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88224" y="3501008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8224" y="3789040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88224" y="4077072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91529" y="3284984"/>
            <a:ext cx="151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tx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Exception</a:t>
            </a:r>
            <a:r>
              <a:rPr kumimoji="1" lang="zh-CN" altLang="en-US" dirty="0">
                <a:solidFill>
                  <a:schemeClr val="tx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tx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Table</a:t>
            </a:r>
            <a:endParaRPr kumimoji="1" lang="zh-CN" altLang="en-US" dirty="0">
              <a:solidFill>
                <a:schemeClr val="tx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55576" y="2751311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55576" y="5013176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0384" y="2103239"/>
            <a:ext cx="251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Application</a:t>
            </a:r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(CPU)</a:t>
            </a:r>
            <a:endParaRPr kumimoji="1" lang="zh-CN" altLang="en-US" sz="2400" dirty="0">
              <a:solidFill>
                <a:schemeClr val="tx2">
                  <a:lumMod val="75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5577" y="3615408"/>
            <a:ext cx="7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OS</a:t>
            </a:r>
            <a:endParaRPr kumimoji="1" lang="zh-CN" altLang="en-US" sz="2400" dirty="0">
              <a:solidFill>
                <a:schemeClr val="tx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577" y="5229199"/>
            <a:ext cx="20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I/O</a:t>
            </a:r>
            <a:r>
              <a:rPr kumimoji="1" lang="zh-CN" altLang="en-US" sz="2400" dirty="0">
                <a:solidFill>
                  <a:schemeClr val="tx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Device</a:t>
            </a:r>
            <a:endParaRPr kumimoji="1" lang="zh-CN" altLang="en-US" sz="2400" dirty="0">
              <a:solidFill>
                <a:schemeClr val="tx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cxnSp>
        <p:nvCxnSpPr>
          <p:cNvPr id="16" name="肘形连接符 15"/>
          <p:cNvCxnSpPr>
            <a:endCxn id="4" idx="0"/>
          </p:cNvCxnSpPr>
          <p:nvPr/>
        </p:nvCxnSpPr>
        <p:spPr>
          <a:xfrm>
            <a:off x="5292080" y="2334070"/>
            <a:ext cx="1872208" cy="878906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7" idx="2"/>
          </p:cNvCxnSpPr>
          <p:nvPr/>
        </p:nvCxnSpPr>
        <p:spPr>
          <a:xfrm flipV="1">
            <a:off x="5287272" y="4365104"/>
            <a:ext cx="1877016" cy="1109736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3847112" y="321297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3847112" y="3356992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3847112" y="350100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3847112" y="350100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3847112" y="3645024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847112" y="3789040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3847112" y="393305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3847112" y="4077072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3847112" y="422108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3847112" y="4365104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847112" y="4509120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3847112" y="465313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5" idx="1"/>
          </p:cNvCxnSpPr>
          <p:nvPr/>
        </p:nvCxnSpPr>
        <p:spPr>
          <a:xfrm rot="10800000">
            <a:off x="4567193" y="3356992"/>
            <a:ext cx="2021033" cy="2880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1"/>
          </p:cNvCxnSpPr>
          <p:nvPr/>
        </p:nvCxnSpPr>
        <p:spPr>
          <a:xfrm rot="10800000" flipV="1">
            <a:off x="4567192" y="3933056"/>
            <a:ext cx="2021032" cy="50405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449908" y="3615408"/>
            <a:ext cx="132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Services</a:t>
            </a:r>
            <a:endParaRPr kumimoji="1" lang="zh-CN" altLang="en-US" sz="2400" dirty="0">
              <a:solidFill>
                <a:schemeClr val="tx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92080" y="19075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Exception</a:t>
            </a:r>
            <a:endParaRPr kumimoji="1" lang="zh-CN" altLang="en-US" dirty="0">
              <a:solidFill>
                <a:schemeClr val="accent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87272" y="55172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Interrupt</a:t>
            </a:r>
            <a:endParaRPr kumimoji="1" lang="zh-CN" altLang="en-US" dirty="0">
              <a:solidFill>
                <a:schemeClr val="accent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Simplify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SYSCALL/SYSRET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SYSCALL/SYSRET 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25%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 previous solution</a:t>
            </a:r>
            <a:endParaRPr kumimoji="1" lang="zh-CN" altLang="en-US" dirty="0" smtClean="0"/>
          </a:p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faster?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Assume 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implements </a:t>
            </a:r>
            <a:r>
              <a:rPr kumimoji="1" lang="en-US" altLang="zh-CN" dirty="0"/>
              <a:t>a flat-memory </a:t>
            </a:r>
            <a:r>
              <a:rPr kumimoji="1" lang="en-US" altLang="zh-CN" dirty="0" smtClean="0"/>
              <a:t>model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Simplifies </a:t>
            </a:r>
            <a:r>
              <a:rPr kumimoji="1" lang="en-US" altLang="zh-CN" dirty="0"/>
              <a:t>calls to and returns from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Eliminating </a:t>
            </a:r>
            <a:r>
              <a:rPr kumimoji="1" lang="en-US" altLang="zh-CN" dirty="0"/>
              <a:t>unneeded checks, and by loading pre-determined values into the CS and SS segment </a:t>
            </a:r>
            <a:r>
              <a:rPr kumimoji="1" lang="en-US" altLang="zh-CN" dirty="0" smtClean="0"/>
              <a:t>registers</a:t>
            </a: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31640" y="5805265"/>
            <a:ext cx="705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More</a:t>
            </a:r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details:</a:t>
            </a:r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http://</a:t>
            </a:r>
            <a:r>
              <a:rPr kumimoji="1" lang="en-US" altLang="zh-CN" sz="1400" dirty="0" err="1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wiki.osdev.org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/SYSENTER</a:t>
            </a:r>
            <a:endParaRPr kumimoji="1" lang="zh-CN" altLang="en-US" sz="1400" dirty="0">
              <a:solidFill>
                <a:schemeClr val="bg1">
                  <a:lumMod val="65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Compatibility across Intel and </a:t>
            </a:r>
            <a:r>
              <a:rPr lang="en-US" altLang="zh-CN" dirty="0" smtClean="0"/>
              <a:t>AMD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32-bit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endParaRPr kumimoji="1" lang="zh-CN" altLang="en-US" dirty="0" smtClean="0"/>
          </a:p>
          <a:p>
            <a:pPr lvl="1"/>
            <a:r>
              <a:rPr lang="en-US" altLang="zh-CN" dirty="0"/>
              <a:t>SYSENTER/SYSEXIT are the only compatible pair</a:t>
            </a:r>
            <a:endParaRPr kumimoji="1" lang="zh-CN" altLang="en-US" dirty="0" smtClean="0"/>
          </a:p>
          <a:p>
            <a:r>
              <a:rPr kumimoji="1" lang="en-US" altLang="zh-CN" dirty="0" smtClean="0"/>
              <a:t>For </a:t>
            </a:r>
            <a:r>
              <a:rPr kumimoji="1" lang="en-US" altLang="zh-CN" dirty="0"/>
              <a:t>a </a:t>
            </a:r>
            <a:r>
              <a:rPr kumimoji="1" lang="en-US" altLang="zh-CN" dirty="0" smtClean="0"/>
              <a:t>64-bit Kernel</a:t>
            </a:r>
            <a:endParaRPr kumimoji="1" lang="zh-CN" altLang="en-US" dirty="0"/>
          </a:p>
          <a:p>
            <a:pPr lvl="1"/>
            <a:r>
              <a:rPr lang="en-US" altLang="zh-CN" dirty="0" smtClean="0"/>
              <a:t>SYSCALL/SYSRET are the only compatible pair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In </a:t>
            </a:r>
            <a:r>
              <a:rPr kumimoji="1" lang="en-US" altLang="zh-CN" dirty="0"/>
              <a:t>Long mode only</a:t>
            </a:r>
            <a:r>
              <a:rPr lang="en-US" altLang="zh-CN" dirty="0" smtClean="0"/>
              <a:t> (not Long </a:t>
            </a:r>
            <a:r>
              <a:rPr lang="en-US" altLang="zh-CN" dirty="0" err="1" smtClean="0"/>
              <a:t>Compat</a:t>
            </a:r>
            <a:r>
              <a:rPr lang="en-US" altLang="zh-CN" dirty="0" smtClean="0"/>
              <a:t> mode)</a:t>
            </a:r>
            <a:endParaRPr lang="zh-CN" altLang="en-US" dirty="0" smtClean="0"/>
          </a:p>
          <a:p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4046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Invoke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exit()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05001"/>
            <a:ext cx="4176464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&gt; 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main(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[])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{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unsigned long 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 = 60; 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exit_status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 = 42; 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syscall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zh-CN" sz="1600" dirty="0" err="1">
                <a:latin typeface="Consolas" charset="0"/>
                <a:ea typeface="Consolas" charset="0"/>
                <a:cs typeface="Consolas" charset="0"/>
              </a:rPr>
              <a:t>exit_status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); 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905001"/>
            <a:ext cx="4536504" cy="397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8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[])</a:t>
            </a: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unsigned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= 60;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exit_nr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= 42;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asm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(“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movq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%0, %%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\n”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movq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%1, %%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rdi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\n”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kumimoji="1" lang="en-US" altLang="zh-CN" sz="1600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syscall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”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: :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“m”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syscall_nr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“m”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exit_nr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CN" altLang="en-US" sz="16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kumimoji="1" lang="en-US" altLang="zh-CN" sz="1600" b="0" dirty="0" err="1">
                <a:latin typeface="Consolas" charset="0"/>
                <a:ea typeface="Consolas" charset="0"/>
                <a:cs typeface="Consolas" charset="0"/>
              </a:rPr>
              <a:t>rdi</a:t>
            </a:r>
            <a:r>
              <a:rPr kumimoji="1" lang="en-US" altLang="zh-CN" sz="1600" b="0" dirty="0">
                <a:latin typeface="Consolas" charset="0"/>
                <a:ea typeface="Consolas" charset="0"/>
                <a:cs typeface="Consolas" charset="0"/>
              </a:rPr>
              <a:t>"); }</a:t>
            </a:r>
            <a:endParaRPr kumimoji="1" lang="zh-CN" altLang="en-US" sz="16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vDSO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0" dirty="0" smtClean="0"/>
              <a:t>Virtual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Dynamic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Shared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Object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614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Motivation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vDSO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syscall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negligible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Especially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frequently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gettimeofday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syscall</a:t>
            </a:r>
            <a:r>
              <a:rPr kumimoji="1" lang="en-US" altLang="zh-CN" dirty="0" smtClean="0"/>
              <a:t>?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saving/restoring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no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mode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switching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saving/restoring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69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gettimeofday</a:t>
            </a:r>
            <a:r>
              <a:rPr kumimoji="1" lang="en-US" altLang="zh-CN" i="1" dirty="0" smtClean="0"/>
              <a:t>()</a:t>
            </a:r>
            <a:endParaRPr kumimoji="1"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4188295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Defined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kernel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during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compiling</a:t>
            </a:r>
            <a:endParaRPr kumimoji="1" lang="zh-CN" altLang="en-US" sz="2000" dirty="0"/>
          </a:p>
          <a:p>
            <a:r>
              <a:rPr kumimoji="1" lang="en-US" altLang="zh-CN" sz="2400" dirty="0"/>
              <a:t>Run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space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loaded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shared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user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known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vDSO</a:t>
            </a:r>
            <a:endParaRPr kumimoji="1" lang="zh-CN" altLang="en-US" sz="2000" dirty="0"/>
          </a:p>
          <a:p>
            <a:pPr lvl="2"/>
            <a:r>
              <a:rPr kumimoji="1" lang="en-US" altLang="zh-CN" sz="1800" dirty="0"/>
              <a:t>Virtual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Dynamic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Shared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Object</a:t>
            </a:r>
            <a:endParaRPr kumimoji="1" lang="zh-CN" altLang="en-US" sz="1800" dirty="0"/>
          </a:p>
          <a:p>
            <a:pPr lvl="1"/>
            <a:r>
              <a:rPr kumimoji="1" lang="en-US" altLang="zh-CN" sz="2000" dirty="0"/>
              <a:t>Time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mapped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space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(read-only)</a:t>
            </a:r>
            <a:endParaRPr kumimoji="1" lang="zh-CN" altLang="en-US" sz="2000" dirty="0"/>
          </a:p>
          <a:p>
            <a:pPr lvl="2"/>
            <a:r>
              <a:rPr kumimoji="1" lang="en-US" altLang="zh-CN" sz="1800" dirty="0"/>
              <a:t>Can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only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changed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kernel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</a:t>
            </a:r>
            <a:endParaRPr kumimoji="1"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2267744" y="5877272"/>
            <a:ext cx="64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source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can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be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found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arch/x86/</a:t>
            </a:r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</a:rPr>
              <a:t>vdso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</a:rPr>
              <a:t>vclock_gettime.c</a:t>
            </a:r>
            <a:endParaRPr kumimoji="1"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vDSO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1"/>
            <a:ext cx="8507288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ldd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`which bash`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linux-vdso.so.1 </a:t>
            </a:r>
            <a:r>
              <a:rPr lang="en-US" altLang="zh-CN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=&gt; (0x00007fff667ff000) </a:t>
            </a:r>
            <a:endParaRPr lang="zh-CN" altLang="en-US" sz="16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libtinfo.so.5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=&gt; /lib/x86_64-linux-gnu/libtinfo.so.5 (0x00007f623df7d000)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libdl.so.2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=&gt; /lib/x86_64-linux-gnu/libdl.so.2 (0x00007f623dd79000)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libc.so.6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=&gt; /lib/x86_64-linux-gnu/libc.so.6 (0x00007f623d9ba000) 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lib64/ld-linux-x86-64.so.2 (0x00007f623e1ae000)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Flex-SC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200"/>
              </a:spcBef>
            </a:pPr>
            <a:r>
              <a:rPr lang="en-US" altLang="zh-CN" dirty="0" smtClean="0"/>
              <a:t>Flexible </a:t>
            </a:r>
            <a:r>
              <a:rPr lang="en-US" altLang="zh-CN" dirty="0"/>
              <a:t>System Call Scheduling with Exception-Less System </a:t>
            </a:r>
            <a:r>
              <a:rPr lang="en-US" altLang="zh-CN" dirty="0" smtClean="0"/>
              <a:t>Calls,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OSDI’10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04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905001"/>
            <a:ext cx="8507288" cy="377163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further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syscall</a:t>
            </a:r>
            <a:r>
              <a:rPr kumimoji="1" lang="en-US" altLang="zh-CN" dirty="0" smtClean="0"/>
              <a:t>?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gettimeofday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from?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Mostly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switch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Save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states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Privilege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checking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pollution</a:t>
            </a:r>
            <a:endParaRPr kumimoji="1" lang="zh-CN" altLang="en-US" dirty="0" smtClean="0"/>
          </a:p>
          <a:p>
            <a:r>
              <a:rPr kumimoji="1" lang="en-US" altLang="zh-CN" dirty="0" smtClean="0">
                <a:solidFill>
                  <a:schemeClr val="accent2"/>
                </a:solidFill>
              </a:rPr>
              <a:t>Could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we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do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accent2"/>
                </a:solidFill>
              </a:rPr>
              <a:t>syscall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without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state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switching?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Flexible 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New </a:t>
            </a:r>
            <a:r>
              <a:rPr lang="en-US" altLang="zh-CN" sz="2400" dirty="0" err="1"/>
              <a:t>syscall</a:t>
            </a:r>
            <a:r>
              <a:rPr lang="en-US" altLang="zh-CN" sz="2400" dirty="0"/>
              <a:t> mechanism – </a:t>
            </a:r>
            <a:r>
              <a:rPr lang="en-US" altLang="zh-CN" sz="2400" dirty="0">
                <a:solidFill>
                  <a:schemeClr val="accent2"/>
                </a:solidFill>
              </a:rPr>
              <a:t>Flexible </a:t>
            </a:r>
            <a:r>
              <a:rPr lang="en-US" altLang="zh-CN" sz="2400" dirty="0">
                <a:solidFill>
                  <a:schemeClr val="accent2"/>
                </a:solidFill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</a:rPr>
              <a:t>ystem Call</a:t>
            </a:r>
          </a:p>
          <a:p>
            <a:pPr lvl="1"/>
            <a:r>
              <a:rPr lang="en-US" altLang="zh-CN" sz="2000" dirty="0"/>
              <a:t>Introduce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system </a:t>
            </a:r>
            <a:r>
              <a:rPr lang="en-US" altLang="zh-CN" sz="2000" b="1" dirty="0">
                <a:solidFill>
                  <a:srgbClr val="0070C0"/>
                </a:solidFill>
              </a:rPr>
              <a:t>call </a:t>
            </a:r>
            <a:r>
              <a:rPr lang="en-US" altLang="zh-CN" sz="2000" b="1" dirty="0">
                <a:solidFill>
                  <a:srgbClr val="0070C0"/>
                </a:solidFill>
              </a:rPr>
              <a:t>page</a:t>
            </a:r>
            <a:r>
              <a:rPr lang="zh-CN" altLang="en-US" sz="2000" b="1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shared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kernel</a:t>
            </a:r>
          </a:p>
          <a:p>
            <a:pPr lvl="1"/>
            <a:r>
              <a:rPr lang="en-US" altLang="zh-CN" sz="2000" dirty="0"/>
              <a:t>User threads can </a:t>
            </a:r>
            <a:r>
              <a:rPr lang="en-US" altLang="zh-CN" sz="2000" b="1" dirty="0">
                <a:solidFill>
                  <a:srgbClr val="0070C0"/>
                </a:solidFill>
              </a:rPr>
              <a:t>push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the system call requests into the system call </a:t>
            </a:r>
            <a:r>
              <a:rPr lang="en-US" altLang="zh-CN" sz="2000" dirty="0"/>
              <a:t>page</a:t>
            </a:r>
          </a:p>
          <a:p>
            <a:pPr lvl="1"/>
            <a:r>
              <a:rPr lang="en-US" altLang="zh-CN" sz="2000" dirty="0"/>
              <a:t>kernel threads will </a:t>
            </a:r>
            <a:r>
              <a:rPr lang="en-US" altLang="zh-CN" sz="2000" b="1" dirty="0">
                <a:solidFill>
                  <a:srgbClr val="0070C0"/>
                </a:solidFill>
              </a:rPr>
              <a:t>poll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the system call requests </a:t>
            </a:r>
            <a:r>
              <a:rPr lang="en-US" altLang="zh-CN" sz="2000" dirty="0"/>
              <a:t>out the system call page</a:t>
            </a:r>
            <a:endParaRPr lang="zh-CN" altLang="en-US" sz="2000" dirty="0"/>
          </a:p>
          <a:p>
            <a:r>
              <a:rPr lang="en-US" altLang="zh-CN" sz="2400" dirty="0"/>
              <a:t>Exception-less </a:t>
            </a:r>
            <a:r>
              <a:rPr lang="en-US" altLang="zh-CN" sz="2400" dirty="0" err="1"/>
              <a:t>syscall</a:t>
            </a:r>
            <a:endParaRPr lang="zh-CN" altLang="en-US" sz="2400" dirty="0"/>
          </a:p>
          <a:p>
            <a:pPr lvl="1"/>
            <a:r>
              <a:rPr lang="en-US" altLang="zh-CN" sz="2000" dirty="0"/>
              <a:t>Remove </a:t>
            </a:r>
            <a:r>
              <a:rPr lang="en-US" altLang="zh-CN" sz="2000" dirty="0"/>
              <a:t>synchronicity by decoupling invocation from </a:t>
            </a:r>
            <a:r>
              <a:rPr lang="en-US" altLang="zh-CN" sz="2000" dirty="0"/>
              <a:t>execution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81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Review: Terminology </a:t>
            </a:r>
            <a:r>
              <a:rPr lang="en-US" altLang="zh-CN" dirty="0" smtClean="0"/>
              <a:t>for </a:t>
            </a:r>
            <a:r>
              <a:rPr lang="en-US" altLang="zh-CN" dirty="0"/>
              <a:t>Intel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603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b="1" dirty="0" smtClean="0"/>
              <a:t>Interrupt</a:t>
            </a:r>
            <a:r>
              <a:rPr lang="en-US" altLang="zh-CN" b="1" dirty="0" smtClean="0"/>
              <a:t>s</a:t>
            </a:r>
            <a:r>
              <a:rPr lang="en-US" dirty="0" smtClean="0"/>
              <a:t> (asynchronous</a:t>
            </a:r>
            <a:r>
              <a:rPr lang="en-US" dirty="0"/>
              <a:t>, device generated)</a:t>
            </a:r>
          </a:p>
          <a:p>
            <a:pPr lvl="1">
              <a:lnSpc>
                <a:spcPct val="130000"/>
              </a:lnSpc>
            </a:pPr>
            <a:r>
              <a:rPr lang="en-US" dirty="0" err="1"/>
              <a:t>Maskable</a:t>
            </a:r>
            <a:r>
              <a:rPr lang="en-US" dirty="0"/>
              <a:t>: device-generated, associated with IRQs (interrupt request lines); may be temporarily disabled (still pending)</a:t>
            </a:r>
          </a:p>
          <a:p>
            <a:pPr lvl="1">
              <a:lnSpc>
                <a:spcPct val="130000"/>
              </a:lnSpc>
            </a:pPr>
            <a:r>
              <a:rPr lang="en-US" dirty="0" err="1"/>
              <a:t>Nonmaskable</a:t>
            </a:r>
            <a:r>
              <a:rPr lang="en-US" dirty="0"/>
              <a:t>: some critical hardware failures</a:t>
            </a:r>
          </a:p>
          <a:p>
            <a:pPr>
              <a:lnSpc>
                <a:spcPct val="130000"/>
              </a:lnSpc>
            </a:pPr>
            <a:r>
              <a:rPr lang="en-US" b="1" dirty="0"/>
              <a:t>Exceptions</a:t>
            </a:r>
            <a:r>
              <a:rPr lang="en-US" dirty="0"/>
              <a:t> </a:t>
            </a:r>
            <a:r>
              <a:rPr lang="en-US" dirty="0" smtClean="0"/>
              <a:t>(synchronous, from software)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Processor-detected</a:t>
            </a:r>
          </a:p>
          <a:p>
            <a:pPr lvl="2">
              <a:lnSpc>
                <a:spcPct val="130000"/>
              </a:lnSpc>
            </a:pPr>
            <a:r>
              <a:rPr lang="en-US" b="1" dirty="0">
                <a:solidFill>
                  <a:schemeClr val="accent2"/>
                </a:solidFill>
              </a:rPr>
              <a:t>Faults</a:t>
            </a:r>
            <a:r>
              <a:rPr lang="en-US" dirty="0"/>
              <a:t> – correctable (</a:t>
            </a:r>
            <a:r>
              <a:rPr lang="en-US" dirty="0" err="1"/>
              <a:t>restartable</a:t>
            </a:r>
            <a:r>
              <a:rPr lang="en-US" dirty="0"/>
              <a:t>); e.g. page fault</a:t>
            </a:r>
          </a:p>
          <a:p>
            <a:pPr lvl="2">
              <a:lnSpc>
                <a:spcPct val="130000"/>
              </a:lnSpc>
            </a:pPr>
            <a:r>
              <a:rPr lang="en-US" b="1" dirty="0">
                <a:solidFill>
                  <a:schemeClr val="accent2"/>
                </a:solidFill>
              </a:rPr>
              <a:t>Traps</a:t>
            </a:r>
            <a:r>
              <a:rPr lang="en-US" dirty="0"/>
              <a:t> – no </a:t>
            </a:r>
            <a:r>
              <a:rPr lang="en-US" dirty="0" err="1"/>
              <a:t>reexecution</a:t>
            </a:r>
            <a:r>
              <a:rPr lang="en-US" dirty="0"/>
              <a:t> needed; e.g. breakpoint</a:t>
            </a:r>
          </a:p>
          <a:p>
            <a:pPr lvl="2">
              <a:lnSpc>
                <a:spcPct val="130000"/>
              </a:lnSpc>
            </a:pPr>
            <a:r>
              <a:rPr lang="en-US" b="1" dirty="0">
                <a:solidFill>
                  <a:schemeClr val="accent2"/>
                </a:solidFill>
              </a:rPr>
              <a:t>Aborts</a:t>
            </a:r>
            <a:r>
              <a:rPr lang="en-US" dirty="0"/>
              <a:t> – severe error; process usually terminated (by signal)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Programmed exceptions (</a:t>
            </a:r>
            <a:r>
              <a:rPr lang="en-US" b="1" dirty="0"/>
              <a:t>software interrupts</a:t>
            </a:r>
            <a:r>
              <a:rPr lang="en-US" dirty="0"/>
              <a:t>)</a:t>
            </a:r>
          </a:p>
          <a:p>
            <a:pPr lvl="2">
              <a:lnSpc>
                <a:spcPct val="130000"/>
              </a:lnSpc>
            </a:pPr>
            <a:r>
              <a:rPr lang="en-US" dirty="0" err="1"/>
              <a:t>int</a:t>
            </a:r>
            <a:r>
              <a:rPr lang="en-US" dirty="0"/>
              <a:t> (system call), int3 (breakpoint)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into (overflow), bounds (address check)</a:t>
            </a:r>
          </a:p>
        </p:txBody>
      </p:sp>
    </p:spTree>
    <p:extLst>
      <p:ext uri="{BB962C8B-B14F-4D97-AF65-F5344CB8AC3E}">
        <p14:creationId xmlns:p14="http://schemas.microsoft.com/office/powerpoint/2010/main" val="14529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 err="1"/>
              <a:t>FlexSC</a:t>
            </a:r>
            <a:r>
              <a:rPr kumimoji="1" lang="en-US" altLang="zh-CN" sz="4400" dirty="0"/>
              <a:t>: Another Way to System Call</a:t>
            </a:r>
            <a:endParaRPr kumimoji="1"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1"/>
            <a:ext cx="7632848" cy="38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Exception-less System Call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7427168" cy="43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88" y="1761234"/>
            <a:ext cx="7488832" cy="43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Running on a Single Core:</a:t>
            </a:r>
            <a:r>
              <a:rPr lang="zh-CN" altLang="en-US" dirty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</a:t>
            </a:r>
            <a:endParaRPr lang="zh-CN" altLang="en-US" dirty="0"/>
          </a:p>
        </p:txBody>
      </p:sp>
      <p:sp>
        <p:nvSpPr>
          <p:cNvPr id="16" name="Straight Connector 19"/>
          <p:cNvSpPr>
            <a:spLocks noChangeShapeType="1"/>
          </p:cNvSpPr>
          <p:nvPr/>
        </p:nvSpPr>
        <p:spPr bwMode="auto">
          <a:xfrm>
            <a:off x="1367644" y="3803896"/>
            <a:ext cx="63007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1547665" y="3100777"/>
            <a:ext cx="1500167" cy="135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Calibri" pitchFamily="34" charset="0"/>
                <a:ea typeface="宋体" pitchFamily="2" charset="-122"/>
                <a:cs typeface="宋体" pitchFamily="2" charset="-122"/>
              </a:rPr>
              <a:t>User</a:t>
            </a: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667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667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667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Calibri" pitchFamily="34" charset="0"/>
                <a:ea typeface="宋体" pitchFamily="2" charset="-122"/>
                <a:cs typeface="宋体" pitchFamily="2" charset="-122"/>
              </a:rPr>
              <a:t>Kernel</a:t>
            </a:r>
            <a:endParaRPr lang="zh-CN" altLang="zh-CN" sz="2667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803413" y="3110658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923427" y="3216057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43440" y="3361285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807805" y="2483810"/>
            <a:ext cx="2220247" cy="480053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3" name="右箭头 22"/>
          <p:cNvSpPr/>
          <p:nvPr/>
        </p:nvSpPr>
        <p:spPr>
          <a:xfrm rot="1162316">
            <a:off x="5082230" y="2990456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5380170" y="2683730"/>
            <a:ext cx="14800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25" name="右箭头 24"/>
          <p:cNvSpPr/>
          <p:nvPr/>
        </p:nvSpPr>
        <p:spPr>
          <a:xfrm rot="1162316">
            <a:off x="5082230" y="2990455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6" name="右箭头 25"/>
          <p:cNvSpPr/>
          <p:nvPr/>
        </p:nvSpPr>
        <p:spPr>
          <a:xfrm rot="1162316">
            <a:off x="5082230" y="2990454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右箭头 26"/>
          <p:cNvSpPr/>
          <p:nvPr/>
        </p:nvSpPr>
        <p:spPr>
          <a:xfrm rot="1162316">
            <a:off x="5082230" y="2990456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9" name="圆角矩形 28"/>
          <p:cNvSpPr/>
          <p:nvPr/>
        </p:nvSpPr>
        <p:spPr>
          <a:xfrm>
            <a:off x="6164382" y="3450218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a</a:t>
            </a:r>
            <a:endParaRPr lang="zh-CN" altLang="en-US" sz="1500" dirty="0"/>
          </a:p>
        </p:txBody>
      </p:sp>
      <p:sp>
        <p:nvSpPr>
          <p:cNvPr id="33" name="圆角矩形 32"/>
          <p:cNvSpPr/>
          <p:nvPr/>
        </p:nvSpPr>
        <p:spPr>
          <a:xfrm>
            <a:off x="6512355" y="3450218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b</a:t>
            </a:r>
            <a:endParaRPr lang="zh-CN" altLang="en-US" sz="1500" dirty="0"/>
          </a:p>
        </p:txBody>
      </p:sp>
      <p:sp>
        <p:nvSpPr>
          <p:cNvPr id="34" name="圆角矩形 33"/>
          <p:cNvSpPr/>
          <p:nvPr/>
        </p:nvSpPr>
        <p:spPr>
          <a:xfrm>
            <a:off x="6183013" y="3804030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c</a:t>
            </a:r>
            <a:endParaRPr lang="zh-CN" altLang="en-US" sz="1500" dirty="0"/>
          </a:p>
        </p:txBody>
      </p:sp>
      <p:sp>
        <p:nvSpPr>
          <p:cNvPr id="35" name="圆角矩形 34"/>
          <p:cNvSpPr/>
          <p:nvPr/>
        </p:nvSpPr>
        <p:spPr>
          <a:xfrm>
            <a:off x="6518669" y="3812811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</a:t>
            </a:r>
            <a:endParaRPr lang="zh-CN" altLang="en-US" sz="1500" dirty="0"/>
          </a:p>
        </p:txBody>
      </p:sp>
      <p:sp>
        <p:nvSpPr>
          <p:cNvPr id="36" name="右箭头 35"/>
          <p:cNvSpPr/>
          <p:nvPr/>
        </p:nvSpPr>
        <p:spPr>
          <a:xfrm rot="5400000">
            <a:off x="4262282" y="3562652"/>
            <a:ext cx="1213552" cy="17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7" name="圆角矩形 36"/>
          <p:cNvSpPr/>
          <p:nvPr/>
        </p:nvSpPr>
        <p:spPr>
          <a:xfrm>
            <a:off x="2856158" y="4297201"/>
            <a:ext cx="2220247" cy="480053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Kernel threads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37654" y="3432775"/>
            <a:ext cx="1465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 to kernel</a:t>
            </a:r>
            <a:endParaRPr lang="zh-CN" altLang="en-US" sz="1500" dirty="0"/>
          </a:p>
        </p:txBody>
      </p:sp>
      <p:sp>
        <p:nvSpPr>
          <p:cNvPr id="41" name="右箭头 40"/>
          <p:cNvSpPr/>
          <p:nvPr/>
        </p:nvSpPr>
        <p:spPr>
          <a:xfrm rot="9521914">
            <a:off x="5131365" y="4236915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3" name="TextBox 42"/>
          <p:cNvSpPr txBox="1"/>
          <p:nvPr/>
        </p:nvSpPr>
        <p:spPr>
          <a:xfrm>
            <a:off x="5309113" y="4473988"/>
            <a:ext cx="13935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pull system call</a:t>
            </a:r>
            <a:endParaRPr lang="zh-CN" altLang="en-US" sz="1500" dirty="0"/>
          </a:p>
        </p:txBody>
      </p:sp>
      <p:sp>
        <p:nvSpPr>
          <p:cNvPr id="44" name="右箭头 43"/>
          <p:cNvSpPr/>
          <p:nvPr/>
        </p:nvSpPr>
        <p:spPr>
          <a:xfrm rot="9521914">
            <a:off x="5131365" y="4236914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6" name="右箭头 45"/>
          <p:cNvSpPr/>
          <p:nvPr/>
        </p:nvSpPr>
        <p:spPr>
          <a:xfrm rot="9521914">
            <a:off x="5131365" y="4236914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7" name="右箭头 46"/>
          <p:cNvSpPr/>
          <p:nvPr/>
        </p:nvSpPr>
        <p:spPr>
          <a:xfrm rot="9521914">
            <a:off x="5131367" y="4240720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8" name="右箭头 47"/>
          <p:cNvSpPr/>
          <p:nvPr/>
        </p:nvSpPr>
        <p:spPr>
          <a:xfrm rot="16200000">
            <a:off x="2613874" y="3554399"/>
            <a:ext cx="1213552" cy="17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TextBox 48"/>
          <p:cNvSpPr txBox="1"/>
          <p:nvPr/>
        </p:nvSpPr>
        <p:spPr>
          <a:xfrm>
            <a:off x="3259851" y="3425740"/>
            <a:ext cx="1312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 to user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5653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build="allAtOnce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 build="allAtOnce"/>
      <p:bldP spid="41" grpId="0" animBg="1"/>
      <p:bldP spid="41" grpId="1" animBg="1"/>
      <p:bldP spid="43" grpId="0" build="allAtOnce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build="allAtOnce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Running on a Single Core: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</a:t>
            </a:r>
            <a:endParaRPr lang="zh-CN" altLang="en-US" dirty="0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204679" y="2710720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" name="Straight Connector 19"/>
          <p:cNvSpPr>
            <a:spLocks noChangeShapeType="1"/>
          </p:cNvSpPr>
          <p:nvPr/>
        </p:nvSpPr>
        <p:spPr bwMode="auto">
          <a:xfrm>
            <a:off x="1931708" y="4914600"/>
            <a:ext cx="588065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2335980" y="5071925"/>
            <a:ext cx="2100233" cy="42004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kernel thread</a:t>
            </a:r>
            <a:endParaRPr lang="zh-CN" altLang="zh-C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6252186" y="4374251"/>
            <a:ext cx="1270620" cy="108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latin typeface="Calibri" pitchFamily="34" charset="0"/>
                <a:ea typeface="宋体" pitchFamily="2" charset="-122"/>
                <a:cs typeface="宋体" pitchFamily="2" charset="-122"/>
              </a:rPr>
              <a:t>User mode</a:t>
            </a: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333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333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endParaRPr lang="en-US" altLang="zh-CN" sz="1333" dirty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algn="just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latin typeface="Calibri" pitchFamily="34" charset="0"/>
                <a:ea typeface="宋体" pitchFamily="2" charset="-122"/>
                <a:cs typeface="宋体" pitchFamily="2" charset="-122"/>
              </a:rPr>
              <a:t>Kernel mode</a:t>
            </a:r>
            <a:endParaRPr lang="zh-CN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760719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322877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92048" y="3970603"/>
            <a:ext cx="840093" cy="117594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12061" y="4076002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32074" y="4221229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7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 call page</a:t>
            </a:r>
            <a:endParaRPr lang="zh-CN" altLang="en-US" sz="1667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62937" y="2715618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17" name="右箭头 16"/>
          <p:cNvSpPr/>
          <p:nvPr/>
        </p:nvSpPr>
        <p:spPr>
          <a:xfrm rot="696842">
            <a:off x="2579858" y="4051697"/>
            <a:ext cx="2712328" cy="18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8" name="圆角矩形 17"/>
          <p:cNvSpPr/>
          <p:nvPr/>
        </p:nvSpPr>
        <p:spPr>
          <a:xfrm>
            <a:off x="5362748" y="4341040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a</a:t>
            </a:r>
            <a:endParaRPr lang="zh-CN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3297363" y="4164081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19" name="环形箭头 18"/>
          <p:cNvSpPr/>
          <p:nvPr/>
        </p:nvSpPr>
        <p:spPr>
          <a:xfrm>
            <a:off x="2342147" y="2371624"/>
            <a:ext cx="669681" cy="658660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1911" y="2217737"/>
            <a:ext cx="6865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</a:t>
            </a:r>
            <a:endParaRPr lang="zh-CN" altLang="en-US" sz="1500" dirty="0"/>
          </a:p>
        </p:txBody>
      </p:sp>
      <p:sp>
        <p:nvSpPr>
          <p:cNvPr id="28" name="右箭头 27"/>
          <p:cNvSpPr/>
          <p:nvPr/>
        </p:nvSpPr>
        <p:spPr>
          <a:xfrm rot="701574">
            <a:off x="3007838" y="4097847"/>
            <a:ext cx="2320141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9" name="圆角矩形 28"/>
          <p:cNvSpPr/>
          <p:nvPr/>
        </p:nvSpPr>
        <p:spPr>
          <a:xfrm>
            <a:off x="5728438" y="4341040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b</a:t>
            </a:r>
            <a:endParaRPr lang="zh-CN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3508487" y="4033264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33" name="环形箭头 32"/>
          <p:cNvSpPr/>
          <p:nvPr/>
        </p:nvSpPr>
        <p:spPr>
          <a:xfrm>
            <a:off x="2829097" y="2365068"/>
            <a:ext cx="669681" cy="658660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8861" y="2211181"/>
            <a:ext cx="6865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</a:t>
            </a:r>
            <a:endParaRPr lang="zh-CN" altLang="en-US" sz="1500" dirty="0"/>
          </a:p>
        </p:txBody>
      </p:sp>
      <p:sp>
        <p:nvSpPr>
          <p:cNvPr id="37" name="右箭头 36"/>
          <p:cNvSpPr/>
          <p:nvPr/>
        </p:nvSpPr>
        <p:spPr>
          <a:xfrm rot="701574">
            <a:off x="3487758" y="4154511"/>
            <a:ext cx="1833301" cy="179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8" name="圆角矩形 37"/>
          <p:cNvSpPr/>
          <p:nvPr/>
        </p:nvSpPr>
        <p:spPr>
          <a:xfrm>
            <a:off x="5362747" y="4778155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c</a:t>
            </a:r>
            <a:endParaRPr lang="zh-CN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0994" y="4067343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40" name="环形箭头 39"/>
          <p:cNvSpPr/>
          <p:nvPr/>
        </p:nvSpPr>
        <p:spPr>
          <a:xfrm>
            <a:off x="3393378" y="2351980"/>
            <a:ext cx="669681" cy="658660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3142" y="2198093"/>
            <a:ext cx="6865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</a:t>
            </a:r>
            <a:endParaRPr lang="zh-CN" altLang="en-US" sz="1500" dirty="0"/>
          </a:p>
        </p:txBody>
      </p:sp>
      <p:sp>
        <p:nvSpPr>
          <p:cNvPr id="42" name="右箭头 41"/>
          <p:cNvSpPr/>
          <p:nvPr/>
        </p:nvSpPr>
        <p:spPr>
          <a:xfrm rot="701574">
            <a:off x="4031807" y="4202410"/>
            <a:ext cx="1265738" cy="17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3" name="圆角矩形 42"/>
          <p:cNvSpPr/>
          <p:nvPr/>
        </p:nvSpPr>
        <p:spPr>
          <a:xfrm>
            <a:off x="5728438" y="4771892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</a:t>
            </a:r>
            <a:endParaRPr lang="zh-CN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632167" y="4076004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45" name="右箭头 44"/>
          <p:cNvSpPr/>
          <p:nvPr/>
        </p:nvSpPr>
        <p:spPr>
          <a:xfrm rot="5400000">
            <a:off x="3726727" y="4608728"/>
            <a:ext cx="905148" cy="17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2747896" y="4633052"/>
            <a:ext cx="14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 to kernel</a:t>
            </a:r>
            <a:endParaRPr lang="zh-CN" alt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4564877" y="5338084"/>
            <a:ext cx="1366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pull system call</a:t>
            </a:r>
            <a:endParaRPr lang="zh-CN" altLang="en-US" sz="1500" dirty="0"/>
          </a:p>
        </p:txBody>
      </p:sp>
      <p:sp>
        <p:nvSpPr>
          <p:cNvPr id="48" name="右箭头 47"/>
          <p:cNvSpPr/>
          <p:nvPr/>
        </p:nvSpPr>
        <p:spPr>
          <a:xfrm rot="9817356">
            <a:off x="4417644" y="5076438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右箭头 48"/>
          <p:cNvSpPr/>
          <p:nvPr/>
        </p:nvSpPr>
        <p:spPr>
          <a:xfrm rot="9817356">
            <a:off x="4415242" y="5076441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右箭头 49"/>
          <p:cNvSpPr/>
          <p:nvPr/>
        </p:nvSpPr>
        <p:spPr>
          <a:xfrm rot="9817356">
            <a:off x="4417644" y="5076442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右箭头 50"/>
          <p:cNvSpPr/>
          <p:nvPr/>
        </p:nvSpPr>
        <p:spPr>
          <a:xfrm rot="9817356">
            <a:off x="4415241" y="5076302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2" name="右箭头 51"/>
          <p:cNvSpPr/>
          <p:nvPr/>
        </p:nvSpPr>
        <p:spPr>
          <a:xfrm rot="16200000">
            <a:off x="2033716" y="4602972"/>
            <a:ext cx="916654" cy="170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3" name="TextBox 52"/>
          <p:cNvSpPr txBox="1"/>
          <p:nvPr/>
        </p:nvSpPr>
        <p:spPr>
          <a:xfrm>
            <a:off x="2524993" y="4646352"/>
            <a:ext cx="1258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Switch to user</a:t>
            </a:r>
            <a:endParaRPr lang="zh-CN" altLang="en-US" sz="1500" dirty="0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204678" y="2710720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2760719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322876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860940" y="2715995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latin typeface="Verdana" pitchFamily="34" charset="0"/>
                <a:ea typeface="Verdana" pitchFamily="34" charset="0"/>
                <a:cs typeface="Verdana" pitchFamily="34" charset="0"/>
              </a:rPr>
              <a:t>user thread</a:t>
            </a:r>
            <a:endParaRPr lang="zh-CN" altLang="zh-CN" sz="200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9248" y="5805264"/>
            <a:ext cx="8003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FlexSC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: Flexible System Call Scheduling with Exception-Less System Calls </a:t>
            </a:r>
          </a:p>
        </p:txBody>
      </p:sp>
    </p:spTree>
    <p:extLst>
      <p:ext uri="{BB962C8B-B14F-4D97-AF65-F5344CB8AC3E}">
        <p14:creationId xmlns:p14="http://schemas.microsoft.com/office/powerpoint/2010/main" val="212835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5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25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50"/>
                            </p:stCondLst>
                            <p:childTnLst>
                              <p:par>
                                <p:cTn id="89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4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250"/>
                            </p:stCondLst>
                            <p:childTnLst>
                              <p:par>
                                <p:cTn id="1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75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5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25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250"/>
                            </p:stCondLst>
                            <p:childTnLst>
                              <p:par>
                                <p:cTn id="1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50"/>
                            </p:stCondLst>
                            <p:childTnLst>
                              <p:par>
                                <p:cTn id="2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"/>
                            </p:stCondLst>
                            <p:childTnLst>
                              <p:par>
                                <p:cTn id="2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5" grpId="0" animBg="1"/>
      <p:bldP spid="17" grpId="0" animBg="1"/>
      <p:bldP spid="17" grpId="1" animBg="1"/>
      <p:bldP spid="18" grpId="0" animBg="1"/>
      <p:bldP spid="18" grpId="1" animBg="1"/>
      <p:bldP spid="16" grpId="0" build="allAtOnce"/>
      <p:bldP spid="19" grpId="0" animBg="1"/>
      <p:bldP spid="19" grpId="1" animBg="1"/>
      <p:bldP spid="20" grpId="0" build="allAtOnce"/>
      <p:bldP spid="28" grpId="0" animBg="1"/>
      <p:bldP spid="28" grpId="1" animBg="1"/>
      <p:bldP spid="29" grpId="0" animBg="1"/>
      <p:bldP spid="29" grpId="1" animBg="1"/>
      <p:bldP spid="27" grpId="0" build="allAtOnce"/>
      <p:bldP spid="33" grpId="0" animBg="1"/>
      <p:bldP spid="33" grpId="1" animBg="1"/>
      <p:bldP spid="34" grpId="0" build="allAtOnce"/>
      <p:bldP spid="37" grpId="0" animBg="1"/>
      <p:bldP spid="37" grpId="1" animBg="1"/>
      <p:bldP spid="38" grpId="0" animBg="1"/>
      <p:bldP spid="38" grpId="1" animBg="1"/>
      <p:bldP spid="39" grpId="0" build="allAtOnce"/>
      <p:bldP spid="40" grpId="0" animBg="1"/>
      <p:bldP spid="40" grpId="1" animBg="1"/>
      <p:bldP spid="41" grpId="0" build="allAtOnce"/>
      <p:bldP spid="42" grpId="0" animBg="1"/>
      <p:bldP spid="42" grpId="1" animBg="1"/>
      <p:bldP spid="43" grpId="0" animBg="1"/>
      <p:bldP spid="43" grpId="1" animBg="1"/>
      <p:bldP spid="44" grpId="0" build="allAtOnce"/>
      <p:bldP spid="45" grpId="0" animBg="1"/>
      <p:bldP spid="45" grpId="1" animBg="1"/>
      <p:bldP spid="46" grpId="0" build="allAtOnce"/>
      <p:bldP spid="47" grpId="0" build="allAtOnce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build="allAtOnce"/>
      <p:bldP spid="54" grpId="0" animBg="1"/>
      <p:bldP spid="55" grpId="0" animBg="1"/>
      <p:bldP spid="56" grpId="0" animBg="1"/>
      <p:bldP spid="5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System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VS.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Trap!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Switching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State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saving/restoring,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changing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stack,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checking</a:t>
            </a:r>
            <a:r>
              <a:rPr kumimoji="1" lang="is-IS" altLang="zh-CN" sz="2000" dirty="0"/>
              <a:t>…</a:t>
            </a:r>
            <a:endParaRPr kumimoji="1" lang="zh-CN" altLang="en-US" sz="2000" dirty="0"/>
          </a:p>
          <a:p>
            <a:r>
              <a:rPr kumimoji="1" lang="en-US" altLang="zh-CN" sz="2400" dirty="0"/>
              <a:t>‘</a:t>
            </a:r>
            <a:r>
              <a:rPr kumimoji="1" lang="en-US" altLang="zh-CN" sz="2400" dirty="0" err="1"/>
              <a:t>Int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0x80’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enough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instructions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lower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latency</a:t>
            </a:r>
            <a:endParaRPr kumimoji="1" lang="zh-CN" altLang="en-US" sz="2000" dirty="0"/>
          </a:p>
          <a:p>
            <a:pPr lvl="1"/>
            <a:r>
              <a:rPr kumimoji="1" lang="en-US" altLang="zh-CN" sz="2000" dirty="0" err="1"/>
              <a:t>vDSO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reducing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trapping</a:t>
            </a:r>
            <a:endParaRPr kumimoji="1" lang="zh-CN" altLang="en-US" sz="2000" dirty="0"/>
          </a:p>
          <a:p>
            <a:pPr lvl="1"/>
            <a:r>
              <a:rPr kumimoji="1" lang="en-US" altLang="zh-CN" sz="2000" dirty="0" err="1"/>
              <a:t>FlexSC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further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reducing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trapping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multi-core</a:t>
            </a:r>
            <a:endParaRPr kumimoji="1" lang="zh-CN" altLang="en-US" sz="2000" dirty="0"/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78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Cross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Mode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1"/>
            <a:ext cx="4330824" cy="4188295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/>
              <a:t>ProxOS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Two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virtual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machines,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trusted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untrusted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Redirect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untrusted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system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calls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untrusted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VMs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Overhead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switching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could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high!</a:t>
            </a:r>
            <a:endParaRPr kumimoji="1" lang="zh-CN" altLang="en-US" sz="2000" dirty="0"/>
          </a:p>
          <a:p>
            <a:r>
              <a:rPr kumimoji="1" lang="en-US" altLang="zh-CN" sz="2400" dirty="0"/>
              <a:t>More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Nested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Virtualization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50" y="1700808"/>
            <a:ext cx="375136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Cross-Mode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shared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memory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(like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FlexSC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Make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synchronous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calls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asynchronous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ones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Require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logic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changed</a:t>
            </a:r>
            <a:endParaRPr kumimoji="1" lang="zh-CN" altLang="en-US" sz="2000" dirty="0"/>
          </a:p>
          <a:p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about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instruction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world-call?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world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just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(including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VM,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kernel/user,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etc.)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Separating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protection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managing</a:t>
            </a:r>
            <a:endParaRPr kumimoji="1" lang="zh-CN" altLang="en-US" sz="2000" dirty="0"/>
          </a:p>
          <a:p>
            <a:pPr lvl="2"/>
            <a:r>
              <a:rPr kumimoji="1" lang="en-US" altLang="zh-CN" sz="1600" dirty="0"/>
              <a:t>Configure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software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(managing)</a:t>
            </a:r>
            <a:endParaRPr kumimoji="1" lang="zh-CN" altLang="en-US" sz="1600" dirty="0"/>
          </a:p>
          <a:p>
            <a:pPr lvl="2"/>
            <a:r>
              <a:rPr kumimoji="1" lang="en-US" altLang="zh-CN" sz="1600" dirty="0"/>
              <a:t>Check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hardware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(protection)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18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Bottom </a:t>
            </a:r>
            <a:r>
              <a:rPr kumimoji="1" lang="en-US" altLang="zh-CN" dirty="0" smtClean="0"/>
              <a:t>half (in Linux)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32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Interrupt Handling Philosophy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200" dirty="0" smtClean="0">
                <a:ea typeface="宋体" panose="02010600030101010101" pitchFamily="2" charset="-122"/>
              </a:rPr>
              <a:t>To preserve IRQ order on the same line, must disable incoming interrupts on same line</a:t>
            </a:r>
          </a:p>
          <a:p>
            <a:pPr lvl="1"/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</a:rPr>
              <a:t>New interrupts can get lost if controller buffer overflow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Interrupt preempts what CPU was doing, which may be important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Even not important, undesirable to block user program for long</a:t>
            </a:r>
          </a:p>
          <a:p>
            <a:pPr lvl="4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So, handler must run for a very short time!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Do as little as possible in the interrupt handler</a:t>
            </a: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Often just: queue a work item and set a flag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Defer non-critical actions till later</a:t>
            </a:r>
          </a:p>
        </p:txBody>
      </p:sp>
    </p:spTree>
    <p:extLst>
      <p:ext uri="{BB962C8B-B14F-4D97-AF65-F5344CB8AC3E}">
        <p14:creationId xmlns:p14="http://schemas.microsoft.com/office/powerpoint/2010/main" val="209774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Intr</a:t>
            </a:r>
            <a:r>
              <a:rPr lang="en-US" altLang="zh-CN" sz="3200" dirty="0" smtClean="0"/>
              <a:t> Handlers Have </a:t>
            </a:r>
            <a:r>
              <a:rPr lang="en-US" altLang="zh-CN" sz="3200" dirty="0" smtClean="0">
                <a:solidFill>
                  <a:srgbClr val="C00000"/>
                </a:solidFill>
              </a:rPr>
              <a:t>No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Process Context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Interrupts (as opposed to exceptions) are not associated with particular instructions</a:t>
            </a:r>
          </a:p>
          <a:p>
            <a:r>
              <a:rPr lang="en-US" altLang="zh-CN" dirty="0" smtClean="0"/>
              <a:t>They</a:t>
            </a:r>
            <a:r>
              <a:rPr lang="en-US" altLang="zh-CN" dirty="0"/>
              <a:t> </a:t>
            </a:r>
            <a:r>
              <a:rPr lang="en-US" altLang="zh-CN" dirty="0" smtClean="0"/>
              <a:t>a</a:t>
            </a:r>
            <a:r>
              <a:rPr lang="en-US" altLang="zh-CN" dirty="0" smtClean="0"/>
              <a:t>re </a:t>
            </a:r>
            <a:r>
              <a:rPr lang="en-US" altLang="zh-CN" dirty="0"/>
              <a:t>also not associated with a given process (user program)</a:t>
            </a:r>
          </a:p>
          <a:p>
            <a:r>
              <a:rPr lang="en-US" altLang="zh-CN" dirty="0"/>
              <a:t>The currently-running process, at the time of the interrupt, as no relationship whatsoever to that interrupt</a:t>
            </a:r>
            <a:endParaRPr lang="en-US" altLang="zh-CN" b="1" dirty="0"/>
          </a:p>
          <a:p>
            <a:r>
              <a:rPr lang="en-US" altLang="zh-CN" dirty="0">
                <a:solidFill>
                  <a:srgbClr val="C00000"/>
                </a:solidFill>
              </a:rPr>
              <a:t>Interrupt handlers cannot sleep!</a:t>
            </a:r>
          </a:p>
        </p:txBody>
      </p:sp>
    </p:spTree>
    <p:extLst>
      <p:ext uri="{BB962C8B-B14F-4D97-AF65-F5344CB8AC3E}">
        <p14:creationId xmlns:p14="http://schemas.microsoft.com/office/powerpoint/2010/main" val="70226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</a:t>
            </a:r>
            <a:r>
              <a:rPr lang="en-US" altLang="zh-CN" dirty="0" smtClean="0"/>
              <a:t>Can</a:t>
            </a:r>
            <a:r>
              <a:rPr lang="en-US" altLang="en-US" dirty="0" smtClean="0">
                <a:latin typeface="Arial"/>
              </a:rPr>
              <a:t>’</a:t>
            </a:r>
            <a:r>
              <a:rPr lang="en-US" altLang="zh-CN" dirty="0" smtClean="0"/>
              <a:t>t </a:t>
            </a:r>
            <a:r>
              <a:rPr lang="en-US" altLang="zh-CN" dirty="0" smtClean="0"/>
              <a:t>You (ISR) </a:t>
            </a:r>
            <a:r>
              <a:rPr lang="en-US" altLang="zh-CN" dirty="0"/>
              <a:t>Do?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You cannot sleep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or call something that </a:t>
            </a:r>
            <a:r>
              <a:rPr lang="en-US" altLang="zh-CN" sz="2000" i="1" dirty="0"/>
              <a:t>might</a:t>
            </a:r>
            <a:r>
              <a:rPr lang="en-US" altLang="zh-CN" sz="2000" dirty="0"/>
              <a:t> sleep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refer to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current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allocate memory with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GPF_KERNEL</a:t>
            </a:r>
            <a:r>
              <a:rPr lang="en-US" altLang="zh-CN" sz="2400" dirty="0"/>
              <a:t> (which can sleep), you must use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GPF_ATOMIC</a:t>
            </a:r>
            <a:r>
              <a:rPr lang="en-US" altLang="zh-CN" sz="2400" dirty="0"/>
              <a:t> (which can fail)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call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schedule()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do a </a:t>
            </a:r>
            <a:r>
              <a:rPr lang="en-US" altLang="zh-CN" sz="2400" b="1" dirty="0">
                <a:latin typeface="Courier New" charset="0"/>
                <a:cs typeface="Courier New" charset="0"/>
              </a:rPr>
              <a:t>down()</a:t>
            </a:r>
            <a:r>
              <a:rPr lang="en-US" altLang="zh-CN" sz="2400" dirty="0"/>
              <a:t> semaphore call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However, you </a:t>
            </a:r>
            <a:r>
              <a:rPr lang="en-US" altLang="zh-CN" sz="2000" i="1" dirty="0"/>
              <a:t>can</a:t>
            </a:r>
            <a:r>
              <a:rPr lang="en-US" altLang="zh-CN" sz="2000" dirty="0"/>
              <a:t> do an </a:t>
            </a:r>
            <a:r>
              <a:rPr lang="en-US" altLang="zh-CN" sz="2000" b="1" dirty="0">
                <a:latin typeface="Courier New" charset="0"/>
                <a:ea typeface="宋体" charset="0"/>
                <a:cs typeface="Courier New" charset="0"/>
              </a:rPr>
              <a:t>up()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transfer data to/from user space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E.g., </a:t>
            </a:r>
            <a:r>
              <a:rPr lang="en-US" altLang="zh-CN" sz="2000" b="1" dirty="0" err="1">
                <a:latin typeface="Courier New" charset="0"/>
                <a:ea typeface="宋体" charset="0"/>
                <a:cs typeface="Courier New" charset="0"/>
              </a:rPr>
              <a:t>copy_to_user</a:t>
            </a:r>
            <a:r>
              <a:rPr lang="en-US" altLang="zh-CN" sz="2000" b="1" dirty="0">
                <a:latin typeface="Courier New" charset="0"/>
                <a:ea typeface="宋体" charset="0"/>
                <a:cs typeface="Courier New" charset="0"/>
              </a:rPr>
              <a:t>(), </a:t>
            </a:r>
            <a:r>
              <a:rPr lang="en-US" altLang="zh-CN" sz="2000" b="1" dirty="0" err="1">
                <a:latin typeface="Courier New" charset="0"/>
                <a:ea typeface="宋体" charset="0"/>
                <a:cs typeface="Courier New" charset="0"/>
              </a:rPr>
              <a:t>copy_from_user</a:t>
            </a:r>
            <a:r>
              <a:rPr lang="en-US" altLang="zh-CN" sz="2000" b="1" dirty="0">
                <a:latin typeface="Courier New" charset="0"/>
                <a:ea typeface="宋体" charset="0"/>
                <a:cs typeface="Courier New" charset="0"/>
              </a:rPr>
              <a:t>()</a:t>
            </a:r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188937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7986</TotalTime>
  <Words>3235</Words>
  <Application>Microsoft Office PowerPoint</Application>
  <PresentationFormat>全屏显示(4:3)</PresentationFormat>
  <Paragraphs>547</Paragraphs>
  <Slides>57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Microsoft YaHei Light</vt:lpstr>
      <vt:lpstr>ＭＳ Ｐゴシック</vt:lpstr>
      <vt:lpstr>宋体</vt:lpstr>
      <vt:lpstr>宋体</vt:lpstr>
      <vt:lpstr>Arial</vt:lpstr>
      <vt:lpstr>Calibri</vt:lpstr>
      <vt:lpstr>Comic Sans MS</vt:lpstr>
      <vt:lpstr>Consolas</vt:lpstr>
      <vt:lpstr>Courier New</vt:lpstr>
      <vt:lpstr>Tahoma</vt:lpstr>
      <vt:lpstr>Times New Roman</vt:lpstr>
      <vt:lpstr>Verdana</vt:lpstr>
      <vt:lpstr>Wingdings</vt:lpstr>
      <vt:lpstr>CloudVisor-Austin</vt:lpstr>
      <vt:lpstr>System Calls</vt:lpstr>
      <vt:lpstr>Review: Exception</vt:lpstr>
      <vt:lpstr>Review: Events causing User-&gt;Kernel</vt:lpstr>
      <vt:lpstr>Review: OS as Services</vt:lpstr>
      <vt:lpstr>Review: Terminology for Intel</vt:lpstr>
      <vt:lpstr>Bottom half (in Linux)</vt:lpstr>
      <vt:lpstr>Interrupt Handling Philosophy</vt:lpstr>
      <vt:lpstr>Intr Handlers Have No Process Context</vt:lpstr>
      <vt:lpstr>What Can’t You (ISR) Do?</vt:lpstr>
      <vt:lpstr>Interrupt Stack</vt:lpstr>
      <vt:lpstr>Top and Bottom Halves</vt:lpstr>
      <vt:lpstr>Top Half: Do it Now!</vt:lpstr>
      <vt:lpstr>PowerPoint 演示文稿</vt:lpstr>
      <vt:lpstr>Softirqs</vt:lpstr>
      <vt:lpstr>When Do Softirqs Run?</vt:lpstr>
      <vt:lpstr>Rescheduling Softirqs</vt:lpstr>
      <vt:lpstr>Tasklets</vt:lpstr>
      <vt:lpstr>Tasklets</vt:lpstr>
      <vt:lpstr>The Trouble with Tasklets</vt:lpstr>
      <vt:lpstr>Work Queues</vt:lpstr>
      <vt:lpstr>Work Queues</vt:lpstr>
      <vt:lpstr>Kernel Threads</vt:lpstr>
      <vt:lpstr>Comparing Approaches</vt:lpstr>
      <vt:lpstr>System Calls</vt:lpstr>
      <vt:lpstr>System Call</vt:lpstr>
      <vt:lpstr>System Call: INT Instruction</vt:lpstr>
      <vt:lpstr>System Calls in Previous Classes (Partial)</vt:lpstr>
      <vt:lpstr>Tracing System Calls</vt:lpstr>
      <vt:lpstr>Using strace</vt:lpstr>
      <vt:lpstr>Make a System calL</vt:lpstr>
      <vt:lpstr>2 Ways to Do System Calls: From Coder’s View</vt:lpstr>
      <vt:lpstr>3 Ways to Do System Calls: From Machine’s View</vt:lpstr>
      <vt:lpstr>Example of Calling exit()</vt:lpstr>
      <vt:lpstr>Lib call/Syscall Return Codes</vt:lpstr>
      <vt:lpstr>Passing system call parameters</vt:lpstr>
      <vt:lpstr>How to validate user pointers?</vt:lpstr>
      <vt:lpstr>Handling faults due to user-pointers</vt:lpstr>
      <vt:lpstr>Paranoid functions to access user pointers</vt:lpstr>
      <vt:lpstr>New Instruction:  SYSENTER/SYSEXIT &amp; SYSCALL/SYSRET</vt:lpstr>
      <vt:lpstr>Simplify System Call by SYSCALL/SYSRET</vt:lpstr>
      <vt:lpstr>Compatibility across Intel and AMD</vt:lpstr>
      <vt:lpstr>Using SYSCALL to Invoke the exit() System Call</vt:lpstr>
      <vt:lpstr>vDSO</vt:lpstr>
      <vt:lpstr>The Motivation of vDSO</vt:lpstr>
      <vt:lpstr>The Code of gettimeofday()</vt:lpstr>
      <vt:lpstr>Where is the Shared Page for vDSO?</vt:lpstr>
      <vt:lpstr>Flex-SC</vt:lpstr>
      <vt:lpstr>The Motivation</vt:lpstr>
      <vt:lpstr>Flexible System Call</vt:lpstr>
      <vt:lpstr>FlexSC: Another Way to System Call</vt:lpstr>
      <vt:lpstr>Exception-less System Call</vt:lpstr>
      <vt:lpstr>Kernel Fill the Results</vt:lpstr>
      <vt:lpstr>Running on a Single Core: Single Threads</vt:lpstr>
      <vt:lpstr>Running on a Single Core: Multiple Threads</vt:lpstr>
      <vt:lpstr>Conclusion</vt:lpstr>
      <vt:lpstr>Cross-Mode Calls</vt:lpstr>
      <vt:lpstr>Optimization for Cross-Mode Calls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Xia Yubin</cp:lastModifiedBy>
  <cp:revision>240</cp:revision>
  <cp:lastPrinted>2012-03-06T02:02:05Z</cp:lastPrinted>
  <dcterms:created xsi:type="dcterms:W3CDTF">2012-03-02T02:20:40Z</dcterms:created>
  <dcterms:modified xsi:type="dcterms:W3CDTF">2018-04-03T01:32:53Z</dcterms:modified>
</cp:coreProperties>
</file>