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589" r:id="rId2"/>
    <p:sldId id="844" r:id="rId3"/>
    <p:sldId id="781" r:id="rId4"/>
    <p:sldId id="835" r:id="rId5"/>
    <p:sldId id="788" r:id="rId6"/>
    <p:sldId id="836" r:id="rId7"/>
    <p:sldId id="837" r:id="rId8"/>
    <p:sldId id="838" r:id="rId9"/>
    <p:sldId id="839" r:id="rId10"/>
    <p:sldId id="840" r:id="rId11"/>
    <p:sldId id="828" r:id="rId12"/>
    <p:sldId id="829" r:id="rId13"/>
    <p:sldId id="830" r:id="rId14"/>
    <p:sldId id="831" r:id="rId15"/>
    <p:sldId id="832" r:id="rId16"/>
    <p:sldId id="842" r:id="rId17"/>
    <p:sldId id="841" r:id="rId18"/>
    <p:sldId id="833" r:id="rId19"/>
    <p:sldId id="794" r:id="rId20"/>
    <p:sldId id="846" r:id="rId21"/>
    <p:sldId id="795" r:id="rId22"/>
    <p:sldId id="796" r:id="rId23"/>
    <p:sldId id="804" r:id="rId24"/>
    <p:sldId id="805" r:id="rId25"/>
    <p:sldId id="807" r:id="rId26"/>
    <p:sldId id="808" r:id="rId27"/>
    <p:sldId id="810" r:id="rId28"/>
    <p:sldId id="811" r:id="rId29"/>
    <p:sldId id="812" r:id="rId30"/>
    <p:sldId id="816" r:id="rId31"/>
    <p:sldId id="817" r:id="rId32"/>
    <p:sldId id="818" r:id="rId33"/>
    <p:sldId id="820" r:id="rId34"/>
    <p:sldId id="821" r:id="rId35"/>
    <p:sldId id="822" r:id="rId36"/>
    <p:sldId id="824" r:id="rId37"/>
    <p:sldId id="825" r:id="rId38"/>
    <p:sldId id="826" r:id="rId39"/>
    <p:sldId id="843" r:id="rId40"/>
    <p:sldId id="827" r:id="rId41"/>
    <p:sldId id="84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1" autoAdjust="0"/>
    <p:restoredTop sz="85657" autoAdjust="0"/>
  </p:normalViewPr>
  <p:slideViewPr>
    <p:cSldViewPr snapToGrid="0" snapToObjects="1">
      <p:cViewPr varScale="1">
        <p:scale>
          <a:sx n="91" d="100"/>
          <a:sy n="91" d="100"/>
        </p:scale>
        <p:origin x="19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D99-416C-1E4C-91AE-7C710A194FD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862E9-1CCD-8547-8627-25483D0C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489AC-15D1-D947-8A56-FBEC975101C8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7F6E-C39A-AB4E-8930-83723449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0108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UART: Universal Asynchronous Receiver/Transmitter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即串口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0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82417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798"/>
            <a:ext cx="5910036" cy="4115594"/>
          </a:xfrm>
          <a:noFill/>
          <a:ln/>
        </p:spPr>
        <p:txBody>
          <a:bodyPr lIns="95652" tIns="46986" rIns="95652" bIns="46986"/>
          <a:lstStyle/>
          <a:p>
            <a:r>
              <a:rPr lang="en-US" altLang="zh-CN" smtClean="0"/>
              <a:t>After the OS has issued a command to the I/O device either via a special I/O instruction or by writing to a location in the I/O address space,  the OS needs to be notified when:</a:t>
            </a:r>
          </a:p>
          <a:p>
            <a:r>
              <a:rPr lang="en-US" altLang="zh-CN" smtClean="0"/>
              <a:t>(a) The I/O device has completed the operation.</a:t>
            </a:r>
          </a:p>
          <a:p>
            <a:r>
              <a:rPr lang="en-US" altLang="zh-CN" smtClean="0"/>
              <a:t>(b) Or when the I/O device has encountered an error.</a:t>
            </a:r>
          </a:p>
          <a:p>
            <a:r>
              <a:rPr lang="en-US" altLang="zh-CN" smtClean="0"/>
              <a:t>This can be accomplished in two different ways: Polling and I/O interrupt.</a:t>
            </a:r>
          </a:p>
          <a:p>
            <a:endParaRPr lang="en-US" altLang="zh-CN" smtClean="0"/>
          </a:p>
          <a:p>
            <a:r>
              <a:rPr lang="en-US" altLang="zh-CN" smtClean="0"/>
              <a:t>+1 = 58 min. (Y:38)</a:t>
            </a:r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123" y="589323"/>
            <a:ext cx="4995809" cy="3413097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00854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83931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5723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FC8-D600-B146-BD60-E8C3D9C1642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22475"/>
            <a:ext cx="9144000" cy="1470025"/>
          </a:xfrm>
        </p:spPr>
        <p:txBody>
          <a:bodyPr anchor="b"/>
          <a:lstStyle/>
          <a:p>
            <a:r>
              <a:rPr kumimoji="0" lang="en-US" altLang="zh-CN" sz="5800" dirty="0" smtClean="0">
                <a:latin typeface="Arial" charset="0"/>
                <a:ea typeface="宋体" charset="0"/>
              </a:rPr>
              <a:t>I/O</a:t>
            </a:r>
            <a:endParaRPr kumimoji="0" lang="en-US" altLang="zh-CN" sz="5800" dirty="0">
              <a:latin typeface="Arial" charset="0"/>
              <a:ea typeface="宋体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Arial" charset="0"/>
                <a:ea typeface="宋体" charset="0"/>
              </a:rPr>
              <a:t>Yubin Xia</a:t>
            </a:r>
          </a:p>
          <a:p>
            <a:r>
              <a:rPr lang="en-US" altLang="zh-CN" dirty="0" smtClean="0">
                <a:latin typeface="Arial" charset="0"/>
                <a:ea typeface="宋体" charset="0"/>
              </a:rPr>
              <a:t>IPADS, SJTU</a:t>
            </a:r>
            <a:endParaRPr kumimoji="0"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557213" y="6000750"/>
            <a:ext cx="7943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kumimoji="0" lang="en-US" altLang="zh-TW" sz="1800"/>
              <a:t>ACKs: Some slides are adapted from the textbook’s original slides and frans’s os course notes</a:t>
            </a:r>
            <a:endParaRPr kumimoji="0"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624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Character Devices</a:t>
            </a:r>
            <a:br>
              <a:rPr lang="en-US" altLang="zh-CN" dirty="0" smtClean="0">
                <a:ea typeface="宋体" pitchFamily="2" charset="-12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Character Devices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Example: keyboard/mouse, serial port, some USB devices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Sequential access, single characters at a time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I/O commands: get(), put(), etc.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Often use open file interface and semantics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20859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Press ‘a’ to display ‘a’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70" y="1990168"/>
            <a:ext cx="2208844" cy="48678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758" y="0"/>
            <a:ext cx="3858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91245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461" y="0"/>
            <a:ext cx="3365500" cy="137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38279" y="2318993"/>
            <a:ext cx="20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Function pointer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endCxn id="6" idx="0"/>
          </p:cNvCxnSpPr>
          <p:nvPr/>
        </p:nvCxnSpPr>
        <p:spPr>
          <a:xfrm>
            <a:off x="7659553" y="1139181"/>
            <a:ext cx="26186" cy="1179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6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0034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71900" y="1435608"/>
            <a:ext cx="52532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C(x) ((x)-’@’) // Control-x</a:t>
            </a:r>
            <a:endParaRPr lang="zh-CN" alt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472184" y="374904"/>
            <a:ext cx="269748" cy="7099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71472" y="439912"/>
            <a:ext cx="13792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kbdgetc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18972" y="3858768"/>
            <a:ext cx="59436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18972" y="2825496"/>
            <a:ext cx="59436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18972" y="5088636"/>
            <a:ext cx="59436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4344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40" y="1"/>
            <a:ext cx="4916465" cy="45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4085094" cy="26403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844" y="0"/>
            <a:ext cx="4963156" cy="59054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b="30658"/>
          <a:stretch/>
        </p:blipFill>
        <p:spPr>
          <a:xfrm>
            <a:off x="-1572" y="2938257"/>
            <a:ext cx="4086667" cy="39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I/O instruction in xv6 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7" y="1738489"/>
            <a:ext cx="6870700" cy="218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67" y="4608689"/>
            <a:ext cx="6870700" cy="131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10111" cy="3640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828" y="3739444"/>
            <a:ext cx="7040171" cy="311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0" y="0"/>
            <a:ext cx="3988726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566" y="0"/>
            <a:ext cx="3207434" cy="24704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902" y="2534057"/>
            <a:ext cx="5008097" cy="4334493"/>
          </a:xfrm>
          <a:prstGeom prst="rect">
            <a:avLst/>
          </a:prstGeom>
        </p:spPr>
      </p:pic>
      <p:cxnSp>
        <p:nvCxnSpPr>
          <p:cNvPr id="8" name="直接箭头连接符 4"/>
          <p:cNvCxnSpPr/>
          <p:nvPr/>
        </p:nvCxnSpPr>
        <p:spPr>
          <a:xfrm flipV="1">
            <a:off x="6499274" y="1505243"/>
            <a:ext cx="1491175" cy="272913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4"/>
          <p:cNvCxnSpPr/>
          <p:nvPr/>
        </p:nvCxnSpPr>
        <p:spPr>
          <a:xfrm flipH="1" flipV="1">
            <a:off x="1041010" y="365761"/>
            <a:ext cx="6541476" cy="90033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4"/>
          <p:cNvCxnSpPr/>
          <p:nvPr/>
        </p:nvCxnSpPr>
        <p:spPr>
          <a:xfrm>
            <a:off x="844062" y="365761"/>
            <a:ext cx="196948" cy="261659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Block </a:t>
            </a:r>
            <a:r>
              <a:rPr lang="en-US" altLang="zh-CN" dirty="0" smtClean="0">
                <a:ea typeface="宋体" pitchFamily="2" charset="-122"/>
              </a:rPr>
              <a:t>Devices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33378"/>
            <a:ext cx="8715436" cy="503889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Block Devices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Example: disk drive, tape drive, DVD-ROM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Uniform block I/O interface to access blocks of data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Raw I/O or file-system access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Memory-mapped file access possible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707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Review: What Can</a:t>
            </a:r>
            <a:r>
              <a:rPr lang="en-US" altLang="en-US" dirty="0" smtClean="0">
                <a:latin typeface="Arial"/>
              </a:rPr>
              <a:t>’</a:t>
            </a:r>
            <a:r>
              <a:rPr lang="en-US" altLang="zh-CN" dirty="0" smtClean="0"/>
              <a:t>t </a:t>
            </a:r>
            <a:r>
              <a:rPr lang="en-US" altLang="zh-CN" dirty="0"/>
              <a:t>You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Interrupt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Handler?</a:t>
            </a:r>
            <a:endParaRPr lang="en-US" altLang="zh-CN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You cannot sleep 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or call something that </a:t>
            </a:r>
            <a:r>
              <a:rPr lang="en-US" altLang="zh-CN" sz="2000" i="1" dirty="0"/>
              <a:t>might</a:t>
            </a:r>
            <a:r>
              <a:rPr lang="en-US" altLang="zh-CN" sz="2000" dirty="0"/>
              <a:t> sleep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refer to </a:t>
            </a:r>
            <a:r>
              <a:rPr lang="en-US" altLang="zh-CN" sz="2400" b="1" dirty="0">
                <a:latin typeface="Courier New" charset="0"/>
                <a:cs typeface="Courier New" charset="0"/>
              </a:rPr>
              <a:t>current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allocate memory with </a:t>
            </a:r>
            <a:r>
              <a:rPr lang="en-US" altLang="zh-CN" sz="2400" b="1" dirty="0">
                <a:latin typeface="Courier New" charset="0"/>
                <a:cs typeface="Courier New" charset="0"/>
              </a:rPr>
              <a:t>GPF_KERNEL</a:t>
            </a:r>
            <a:r>
              <a:rPr lang="en-US" altLang="zh-CN" sz="2400" dirty="0"/>
              <a:t> (which can sleep), you must use </a:t>
            </a:r>
            <a:r>
              <a:rPr lang="en-US" altLang="zh-CN" sz="2400" b="1" dirty="0">
                <a:latin typeface="Courier New" charset="0"/>
                <a:cs typeface="Courier New" charset="0"/>
              </a:rPr>
              <a:t>GPF_ATOMIC</a:t>
            </a:r>
            <a:r>
              <a:rPr lang="en-US" altLang="zh-CN" sz="2400" dirty="0"/>
              <a:t> (which can fail)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call </a:t>
            </a:r>
            <a:r>
              <a:rPr lang="en-US" altLang="zh-CN" sz="2400" b="1" dirty="0">
                <a:latin typeface="Courier New" charset="0"/>
                <a:cs typeface="Courier New" charset="0"/>
              </a:rPr>
              <a:t>schedule()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do a </a:t>
            </a:r>
            <a:r>
              <a:rPr lang="en-US" altLang="zh-CN" sz="2400" b="1" dirty="0">
                <a:latin typeface="Courier New" charset="0"/>
                <a:cs typeface="Courier New" charset="0"/>
              </a:rPr>
              <a:t>down()</a:t>
            </a:r>
            <a:r>
              <a:rPr lang="en-US" altLang="zh-CN" sz="2400" dirty="0"/>
              <a:t> semaphore call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However, you </a:t>
            </a:r>
            <a:r>
              <a:rPr lang="en-US" altLang="zh-CN" sz="2000" i="1" dirty="0"/>
              <a:t>can</a:t>
            </a:r>
            <a:r>
              <a:rPr lang="en-US" altLang="zh-CN" sz="2000" dirty="0"/>
              <a:t> do an </a:t>
            </a:r>
            <a:r>
              <a:rPr lang="en-US" altLang="zh-CN" sz="2000" b="1" dirty="0">
                <a:latin typeface="Courier New" charset="0"/>
                <a:ea typeface="宋体" charset="0"/>
                <a:cs typeface="Courier New" charset="0"/>
              </a:rPr>
              <a:t>up()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transfer data to/from user space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E.g., </a:t>
            </a:r>
            <a:r>
              <a:rPr lang="en-US" altLang="zh-CN" sz="2000" b="1" dirty="0" err="1">
                <a:latin typeface="Courier New" charset="0"/>
                <a:ea typeface="宋体" charset="0"/>
                <a:cs typeface="Courier New" charset="0"/>
              </a:rPr>
              <a:t>copy_to_user</a:t>
            </a:r>
            <a:r>
              <a:rPr lang="en-US" altLang="zh-CN" sz="2000" b="1" dirty="0">
                <a:latin typeface="Courier New" charset="0"/>
                <a:ea typeface="宋体" charset="0"/>
                <a:cs typeface="Courier New" charset="0"/>
              </a:rPr>
              <a:t>(), </a:t>
            </a:r>
            <a:r>
              <a:rPr lang="en-US" altLang="zh-CN" sz="2000" b="1" dirty="0" err="1">
                <a:latin typeface="Courier New" charset="0"/>
                <a:ea typeface="宋体" charset="0"/>
                <a:cs typeface="Courier New" charset="0"/>
              </a:rPr>
              <a:t>copy_from_user</a:t>
            </a:r>
            <a:r>
              <a:rPr lang="en-US" altLang="zh-CN" sz="2000" b="1" dirty="0">
                <a:latin typeface="Courier New" charset="0"/>
                <a:ea typeface="宋体" charset="0"/>
                <a:cs typeface="Courier New" charset="0"/>
              </a:rPr>
              <a:t>()</a:t>
            </a:r>
          </a:p>
          <a:p>
            <a:pPr>
              <a:lnSpc>
                <a:spcPct val="13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04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Network </a:t>
            </a:r>
            <a:r>
              <a:rPr lang="en-US" altLang="zh-CN" dirty="0">
                <a:ea typeface="宋体" pitchFamily="2" charset="-122"/>
              </a:rPr>
              <a:t>Devices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Network Devices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Examples: Ethernet, wireless, </a:t>
            </a:r>
            <a:r>
              <a:rPr lang="en-US" altLang="zh-CN" dirty="0" err="1">
                <a:ea typeface="宋体" pitchFamily="2" charset="-122"/>
              </a:rPr>
              <a:t>bluetooth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Different enough from block/character to have own interface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Provide special networking interface for supporting various network protocols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For example, send/receive network packets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6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ea typeface="宋体" pitchFamily="2" charset="-122"/>
              </a:rPr>
              <a:t>How Does User Deal with Timing?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Blocking I/O</a:t>
            </a:r>
            <a:r>
              <a:rPr lang="en-US" altLang="zh-CN" sz="2000" dirty="0" smtClean="0">
                <a:ea typeface="宋体" pitchFamily="2" charset="-122"/>
              </a:rPr>
              <a:t>: “Wait”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When request data (e.g. read() system call), put process in waiting state until data is ready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When write data (e.g. write() system call), put process in waiting state until device is ready for data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Non-blocking I/O</a:t>
            </a:r>
            <a:r>
              <a:rPr lang="en-US" altLang="zh-CN" sz="2000" dirty="0" smtClean="0">
                <a:ea typeface="宋体" pitchFamily="2" charset="-122"/>
              </a:rPr>
              <a:t>: “Don’t Wait”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Returns immediately from read or write request with count of bytes successfully transferred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Read may return nothing, write may write nothing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Asynchronous I/O</a:t>
            </a:r>
            <a:r>
              <a:rPr lang="en-US" altLang="zh-CN" sz="2000" dirty="0" smtClean="0">
                <a:ea typeface="宋体" pitchFamily="2" charset="-122"/>
              </a:rPr>
              <a:t>: “Tell Me Later”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When request data, take pointer to user’s buffer, return immediately; later kernel fills buffer and notifies user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When send data, take pointer to user’s buffer, return immediately; later kernel takes data and notifies user </a:t>
            </a:r>
          </a:p>
        </p:txBody>
      </p:sp>
    </p:spTree>
    <p:extLst>
      <p:ext uri="{BB962C8B-B14F-4D97-AF65-F5344CB8AC3E}">
        <p14:creationId xmlns:p14="http://schemas.microsoft.com/office/powerpoint/2010/main" val="444330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1667" y="274638"/>
            <a:ext cx="8734777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Synchronous and Asynchronous I/O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/>
          <a:srcRect l="815" t="21974" r="623" b="21974"/>
          <a:stretch>
            <a:fillRect/>
          </a:stretch>
        </p:blipFill>
        <p:spPr bwMode="auto">
          <a:xfrm>
            <a:off x="731838" y="1809218"/>
            <a:ext cx="8113712" cy="3460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6237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Steps in a DMA Transfer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/>
          <a:srcRect l="464" t="5923" r="464" b="5925"/>
          <a:stretch>
            <a:fillRect/>
          </a:stretch>
        </p:blipFill>
        <p:spPr bwMode="auto">
          <a:xfrm>
            <a:off x="1122363" y="1511828"/>
            <a:ext cx="7081837" cy="47259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5401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I/O Device Notifying the OS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>
                <a:ea typeface="宋体" pitchFamily="2" charset="-122"/>
              </a:rPr>
              <a:t>The OS needs to know when: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The I/O device has completed an operation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The I/O operation has encountered an error</a:t>
            </a:r>
          </a:p>
          <a:p>
            <a:r>
              <a:rPr lang="en-US" altLang="zh-CN" smtClean="0">
                <a:ea typeface="宋体" pitchFamily="2" charset="-122"/>
              </a:rPr>
              <a:t>Two methods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Polling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Interrupt-driven</a:t>
            </a:r>
          </a:p>
          <a:p>
            <a:r>
              <a:rPr lang="en-US" altLang="zh-CN" smtClean="0">
                <a:ea typeface="宋体" pitchFamily="2" charset="-122"/>
              </a:rPr>
              <a:t>Polling: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I/O device puts completion/error information in device-specific status register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OS periodically checks the status register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Pro: low overhead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Con: may waste many cycles on polling if infrequent or unpredictable I/O operations</a:t>
            </a:r>
          </a:p>
          <a:p>
            <a:pPr lvl="1"/>
            <a:endParaRPr lang="en-US" altLang="zh-CN" smtClean="0">
              <a:ea typeface="宋体" pitchFamily="2" charset="-122"/>
            </a:endParaRPr>
          </a:p>
          <a:p>
            <a:pPr lvl="2"/>
            <a:endParaRPr lang="en-US" altLang="zh-CN" sz="180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742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Interrupt Driven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Pro: handles unpredictable events well</a:t>
            </a:r>
          </a:p>
          <a:p>
            <a:r>
              <a:rPr lang="en-US" altLang="zh-CN" dirty="0" smtClean="0">
                <a:ea typeface="宋体" pitchFamily="2" charset="-122"/>
              </a:rPr>
              <a:t>Con: interrupts relatively high overhead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Some devices may combine both polling and interrupt-driven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High-bandwidth network device example: 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interrupt for first incoming packet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polling for following packets until hardware empty 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4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Interrupt-Driven I/O Cycle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/>
          <a:srcRect l="12607" t="861" r="12607" b="891"/>
          <a:stretch>
            <a:fillRect/>
          </a:stretch>
        </p:blipFill>
        <p:spPr bwMode="auto">
          <a:xfrm>
            <a:off x="2049463" y="1219200"/>
            <a:ext cx="5199062" cy="51228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4715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 Kernel I/O Structure</a:t>
            </a:r>
            <a:endParaRPr lang="en-US" altLang="zh-CN" sz="1800" smtClean="0">
              <a:ea typeface="宋体" pitchFamily="2" charset="-122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 l="967" t="1918" r="719" b="2216"/>
          <a:stretch>
            <a:fillRect/>
          </a:stretch>
        </p:blipFill>
        <p:spPr bwMode="auto">
          <a:xfrm>
            <a:off x="1357313" y="1405818"/>
            <a:ext cx="6872287" cy="5026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3774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ea typeface="宋体" pitchFamily="2" charset="-122"/>
              </a:rPr>
              <a:t>Device-specific code in the kernel that interacts directly with the device hardware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Supports a standard internal interface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Same kernel I/O system can interact easily with different device drivers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Special device-specific configuration supported with the ioctl() system call</a:t>
            </a:r>
          </a:p>
          <a:p>
            <a:r>
              <a:rPr lang="en-US" altLang="zh-CN" smtClean="0">
                <a:ea typeface="宋体" pitchFamily="2" charset="-122"/>
              </a:rPr>
              <a:t>Device drivers typically divided into two pieces: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Top half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Bottom half</a:t>
            </a:r>
          </a:p>
        </p:txBody>
      </p:sp>
    </p:spTree>
    <p:extLst>
      <p:ext uri="{BB962C8B-B14F-4D97-AF65-F5344CB8AC3E}">
        <p14:creationId xmlns:p14="http://schemas.microsoft.com/office/powerpoint/2010/main" val="463584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3"/>
          <p:cNvSpPr>
            <a:spLocks noChangeArrowheads="1"/>
          </p:cNvSpPr>
          <p:nvPr/>
        </p:nvSpPr>
        <p:spPr bwMode="auto">
          <a:xfrm>
            <a:off x="1219200" y="5486400"/>
            <a:ext cx="7162800" cy="1219200"/>
          </a:xfrm>
          <a:prstGeom prst="rect">
            <a:avLst/>
          </a:prstGeom>
          <a:solidFill>
            <a:schemeClr val="accent1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2803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Life Cycle of An I/O Request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/>
          <a:srcRect l="24442" t="562" r="24442" b="562"/>
          <a:stretch>
            <a:fillRect/>
          </a:stretch>
        </p:blipFill>
        <p:spPr bwMode="auto">
          <a:xfrm>
            <a:off x="3917950" y="892175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1219200" y="354965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zh-TW" altLang="en-US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1371600" y="3619500"/>
            <a:ext cx="1722438" cy="7048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lIns="90478" tIns="44445" rIns="90478" bIns="44445">
            <a:spAutoFit/>
          </a:bodyPr>
          <a:lstStyle/>
          <a:p>
            <a:pPr marL="228600" indent="-228600" algn="ctr"/>
            <a:r>
              <a:rPr lang="en-US" altLang="zh-CN">
                <a:ea typeface="宋体" pitchFamily="2" charset="-122"/>
              </a:rPr>
              <a:t>Device Driver</a:t>
            </a:r>
          </a:p>
          <a:p>
            <a:pPr marL="228600" indent="-228600" algn="ctr"/>
            <a:r>
              <a:rPr lang="en-US" altLang="zh-CN">
                <a:ea typeface="宋体" pitchFamily="2" charset="-122"/>
              </a:rPr>
              <a:t>Top Half</a:t>
            </a:r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1219200" y="446405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zh-TW" altLang="en-US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1371600" y="4540250"/>
            <a:ext cx="1722438" cy="7048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lIns="90478" tIns="44445" rIns="90478" bIns="44445">
            <a:spAutoFit/>
          </a:bodyPr>
          <a:lstStyle/>
          <a:p>
            <a:pPr marL="228600" indent="-228600" algn="ctr"/>
            <a:r>
              <a:rPr lang="en-US" altLang="zh-CN">
                <a:ea typeface="宋体" pitchFamily="2" charset="-122"/>
              </a:rPr>
              <a:t>Device Driver</a:t>
            </a:r>
          </a:p>
          <a:p>
            <a:pPr marL="228600" indent="-228600" algn="ctr"/>
            <a:r>
              <a:rPr lang="en-US" altLang="zh-CN">
                <a:ea typeface="宋体" pitchFamily="2" charset="-122"/>
              </a:rPr>
              <a:t>Bottom Half</a:t>
            </a:r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>
            <a:off x="1219200" y="545465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zh-TW" altLang="en-US"/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1635125" y="5607050"/>
            <a:ext cx="1295400" cy="7048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lIns="90478" tIns="44445" rIns="90478" bIns="44445">
            <a:spAutoFit/>
          </a:bodyPr>
          <a:lstStyle/>
          <a:p>
            <a:pPr marL="228600" indent="-228600" algn="ctr"/>
            <a:r>
              <a:rPr lang="en-US" altLang="zh-CN">
                <a:ea typeface="宋体" pitchFamily="2" charset="-122"/>
              </a:rPr>
              <a:t>Device</a:t>
            </a:r>
          </a:p>
          <a:p>
            <a:pPr marL="228600" indent="-228600" algn="ctr"/>
            <a:r>
              <a:rPr lang="en-US" altLang="zh-CN">
                <a:ea typeface="宋体" pitchFamily="2" charset="-122"/>
              </a:rPr>
              <a:t>Hardware</a:t>
            </a:r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>
            <a:off x="1219200" y="187325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zh-TW" altLang="en-US"/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1547813" y="2330450"/>
            <a:ext cx="1450975" cy="7048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lIns="90478" tIns="44445" rIns="90478" bIns="44445">
            <a:spAutoFit/>
          </a:bodyPr>
          <a:lstStyle/>
          <a:p>
            <a:pPr marL="228600" indent="-228600" algn="ctr"/>
            <a:r>
              <a:rPr lang="en-US" altLang="zh-CN">
                <a:ea typeface="宋体" pitchFamily="2" charset="-122"/>
              </a:rPr>
              <a:t>Kernel I/O</a:t>
            </a:r>
          </a:p>
          <a:p>
            <a:pPr marL="228600" indent="-228600" algn="ctr"/>
            <a:r>
              <a:rPr lang="en-US" altLang="zh-CN">
                <a:ea typeface="宋体" pitchFamily="2" charset="-122"/>
              </a:rPr>
              <a:t>Subsystem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1744663" y="958850"/>
            <a:ext cx="1165225" cy="7048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lIns="90478" tIns="44445" rIns="90478" bIns="44445">
            <a:spAutoFit/>
          </a:bodyPr>
          <a:lstStyle/>
          <a:p>
            <a:pPr marL="228600" indent="-228600" algn="ctr"/>
            <a:r>
              <a:rPr lang="en-US" altLang="zh-CN">
                <a:ea typeface="宋体" pitchFamily="2" charset="-122"/>
              </a:rPr>
              <a:t>User</a:t>
            </a:r>
          </a:p>
          <a:p>
            <a:pPr marL="228600" indent="-228600" algn="ctr"/>
            <a:r>
              <a:rPr lang="en-US" altLang="zh-CN">
                <a:ea typeface="宋体" pitchFamily="2" charset="-122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506054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FlexSC</a:t>
            </a:r>
            <a:r>
              <a:rPr lang="en-US" dirty="0"/>
              <a:t>: Exception-less </a:t>
            </a:r>
            <a:r>
              <a:rPr lang="en-US" dirty="0" err="1"/>
              <a:t>syscall</a:t>
            </a:r>
            <a:r>
              <a:rPr lang="en-US" dirty="0"/>
              <a:t>: remove synchronicity by decoupling invocation from </a:t>
            </a:r>
            <a:r>
              <a:rPr lang="en-US" dirty="0" smtClean="0"/>
              <a:t>execution</a:t>
            </a:r>
          </a:p>
          <a:p>
            <a:pPr lvl="1"/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I/O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sub-system:</a:t>
            </a:r>
            <a:r>
              <a:rPr lang="zh-CN" altLang="en-US" dirty="0" smtClean="0"/>
              <a:t> </a:t>
            </a:r>
            <a:r>
              <a:rPr lang="en-US" dirty="0" smtClean="0"/>
              <a:t>Thousands </a:t>
            </a:r>
            <a:r>
              <a:rPr lang="en-US" dirty="0"/>
              <a:t>of devices, each slightly </a:t>
            </a:r>
            <a:r>
              <a:rPr lang="en-US" dirty="0" smtClean="0"/>
              <a:t>different</a:t>
            </a:r>
          </a:p>
          <a:p>
            <a:pPr lvl="1"/>
            <a:r>
              <a:rPr lang="en-US" altLang="zh-CN" dirty="0" smtClean="0"/>
              <a:t>Unified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</a:p>
          <a:p>
            <a:pPr lvl="2"/>
            <a:r>
              <a:rPr lang="en-US" altLang="zh-CN" dirty="0" smtClean="0"/>
              <a:t>Open,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read,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seek,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close,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</a:t>
            </a:r>
          </a:p>
          <a:p>
            <a:pPr lvl="2"/>
            <a:r>
              <a:rPr lang="en-US" altLang="zh-CN" dirty="0" smtClean="0"/>
              <a:t>Avoid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generalization</a:t>
            </a:r>
            <a:endParaRPr lang="en-US" dirty="0"/>
          </a:p>
          <a:p>
            <a:pPr lvl="1"/>
            <a:r>
              <a:rPr lang="en-US" dirty="0" smtClean="0"/>
              <a:t>Top-half &amp; bottom-half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Recall : 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readi</a:t>
            </a:r>
            <a:r>
              <a:rPr lang="en-US" altLang="zh-CN" dirty="0" smtClean="0"/>
              <a:t>()-&gt;bread()</a:t>
            </a:r>
          </a:p>
          <a:p>
            <a:pPr lvl="1"/>
            <a:r>
              <a:rPr lang="en-US" altLang="zh-CN" b="1" u="sng" dirty="0" smtClean="0"/>
              <a:t>Call </a:t>
            </a:r>
            <a:r>
              <a:rPr lang="en-US" altLang="zh-CN" b="1" u="sng" dirty="0" err="1" smtClean="0"/>
              <a:t>bget</a:t>
            </a:r>
            <a:r>
              <a:rPr lang="en-US" altLang="zh-CN" b="1" u="sng" dirty="0" smtClean="0"/>
              <a:t>() to read from buffer cache first</a:t>
            </a:r>
          </a:p>
          <a:p>
            <a:pPr lvl="1"/>
            <a:r>
              <a:rPr lang="en-US" altLang="zh-CN" dirty="0" smtClean="0"/>
              <a:t>If not found, call </a:t>
            </a:r>
            <a:r>
              <a:rPr lang="en-US" altLang="zh-CN" dirty="0" err="1" smtClean="0"/>
              <a:t>iderw</a:t>
            </a:r>
            <a:r>
              <a:rPr lang="en-US" altLang="zh-CN" dirty="0" smtClean="0"/>
              <a:t>() to read from disk, and mark as valid.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441701"/>
            <a:ext cx="88265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Xv6 disk driver design &amp; 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Design Overview</a:t>
            </a:r>
          </a:p>
          <a:p>
            <a:pPr lvl="1"/>
            <a:r>
              <a:rPr lang="en-US" altLang="zh-TW" dirty="0" smtClean="0"/>
              <a:t>Support an IDE driver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Use I/O Instructions instead of Memory Mapped I/O</a:t>
            </a:r>
          </a:p>
          <a:p>
            <a:pPr lvl="2"/>
            <a:r>
              <a:rPr lang="en-US" altLang="zh-TW" dirty="0" smtClean="0"/>
              <a:t>in, out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Asynchronous I/O model</a:t>
            </a:r>
          </a:p>
          <a:p>
            <a:pPr lvl="2"/>
            <a:r>
              <a:rPr lang="en-US" altLang="zh-TW" dirty="0" smtClean="0"/>
              <a:t>Use a simple </a:t>
            </a:r>
            <a:r>
              <a:rPr lang="en-US" altLang="zh-TW" dirty="0" smtClean="0">
                <a:solidFill>
                  <a:srgbClr val="FF0000"/>
                </a:solidFill>
              </a:rPr>
              <a:t>queue</a:t>
            </a:r>
            <a:r>
              <a:rPr lang="en-US" altLang="zh-TW" dirty="0" smtClean="0"/>
              <a:t> of I/O request</a:t>
            </a:r>
          </a:p>
          <a:p>
            <a:pPr lvl="2"/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rgbClr val="FF0000"/>
                </a:solidFill>
              </a:rPr>
              <a:t>interrupt</a:t>
            </a:r>
            <a:r>
              <a:rPr lang="en-US" altLang="zh-TW" dirty="0" smtClean="0"/>
              <a:t> to notify the available of data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58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Xv6 uses a relative old IDE specification</a:t>
            </a:r>
          </a:p>
          <a:p>
            <a:pPr lvl="1"/>
            <a:r>
              <a:rPr lang="en-US" dirty="0" smtClean="0"/>
              <a:t>Not PCI negotiation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IDE Ports</a:t>
            </a:r>
          </a:p>
          <a:p>
            <a:pPr lvl="1"/>
            <a:r>
              <a:rPr lang="en-US" dirty="0" smtClean="0"/>
              <a:t>0x1F0-0x1F7</a:t>
            </a:r>
          </a:p>
          <a:p>
            <a:pPr lvl="2"/>
            <a:r>
              <a:rPr lang="en-US" dirty="0" smtClean="0"/>
              <a:t>0x1f0: write/</a:t>
            </a:r>
            <a:r>
              <a:rPr lang="en-US" smtClean="0"/>
              <a:t>read port</a:t>
            </a:r>
          </a:p>
          <a:p>
            <a:pPr lvl="2"/>
            <a:r>
              <a:rPr lang="en-US" dirty="0" smtClean="0"/>
              <a:t>0x1f2: number of sectors </a:t>
            </a:r>
          </a:p>
          <a:p>
            <a:pPr lvl="2"/>
            <a:r>
              <a:rPr lang="en-US" dirty="0" smtClean="0"/>
              <a:t>0x1f3-0x1f5: sector number</a:t>
            </a:r>
          </a:p>
          <a:p>
            <a:pPr lvl="2"/>
            <a:r>
              <a:rPr lang="en-US" dirty="0" smtClean="0"/>
              <a:t>0x1f6: </a:t>
            </a:r>
            <a:r>
              <a:rPr lang="en-US" dirty="0" err="1" smtClean="0"/>
              <a:t>diskno</a:t>
            </a:r>
            <a:r>
              <a:rPr lang="en-US" dirty="0" smtClean="0"/>
              <a:t> and sector number</a:t>
            </a:r>
          </a:p>
          <a:p>
            <a:pPr lvl="2"/>
            <a:r>
              <a:rPr lang="en-US" dirty="0" smtClean="0"/>
              <a:t>0x1f7: command registers, status bit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0x3F6 interrupt control line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Polling Mechanism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16100"/>
            <a:ext cx="76073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34581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IDE Initialization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819855"/>
            <a:ext cx="56007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7418" y="1"/>
            <a:ext cx="2486582" cy="246944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ynchronous I/O (</a:t>
            </a:r>
            <a:r>
              <a:rPr lang="en-US" altLang="zh-TW" dirty="0" err="1" smtClean="0"/>
              <a:t>iderw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57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96900"/>
            <a:ext cx="87630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0"/>
            <a:ext cx="5904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36800"/>
            <a:ext cx="6540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3060" y="274638"/>
            <a:ext cx="4283740" cy="249114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Sleep and Wakeup Mechanism in xv6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64" y="0"/>
            <a:ext cx="442422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66" y="2890008"/>
            <a:ext cx="4995333" cy="39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two main jobs of a computer are I/O and processing. In many cases, the main job is I/O, and the processing is merely incidental.</a:t>
            </a:r>
          </a:p>
          <a:p>
            <a:endParaRPr lang="en-US" altLang="zh-CN" dirty="0"/>
          </a:p>
          <a:p>
            <a:pPr marL="0" indent="0" algn="r">
              <a:buNone/>
            </a:pPr>
            <a:r>
              <a:rPr lang="en-US" altLang="zh-CN" dirty="0" smtClean="0"/>
              <a:t>—— Operating System Concepts, 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edition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8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driver can </a:t>
            </a:r>
            <a:r>
              <a:rPr lang="en-US" dirty="0"/>
              <a:t>only handle </a:t>
            </a:r>
            <a:r>
              <a:rPr lang="en-US" dirty="0" smtClean="0"/>
              <a:t>1 </a:t>
            </a:r>
            <a:r>
              <a:rPr lang="en-US" dirty="0"/>
              <a:t>operation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Only send </a:t>
            </a:r>
            <a:r>
              <a:rPr lang="en-US" dirty="0"/>
              <a:t>the buffer at the front of the </a:t>
            </a:r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Others </a:t>
            </a:r>
            <a:r>
              <a:rPr lang="en-US" dirty="0"/>
              <a:t>are simply waiting their </a:t>
            </a:r>
            <a:r>
              <a:rPr lang="en-US" dirty="0" smtClean="0"/>
              <a:t>turn</a:t>
            </a:r>
          </a:p>
          <a:p>
            <a:pPr lvl="1"/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derw</a:t>
            </a:r>
            <a:r>
              <a:rPr lang="en-US" dirty="0" smtClean="0"/>
              <a:t>() </a:t>
            </a:r>
            <a:r>
              <a:rPr lang="en-US" dirty="0"/>
              <a:t>maintains a queue of requests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dds </a:t>
            </a:r>
            <a:r>
              <a:rPr lang="en-US" dirty="0"/>
              <a:t>the buffer b to the end of the queue </a:t>
            </a:r>
          </a:p>
          <a:p>
            <a:pPr lvl="1"/>
            <a:r>
              <a:rPr lang="en-US" dirty="0" smtClean="0"/>
              <a:t>If b is the first, then call </a:t>
            </a:r>
            <a:r>
              <a:rPr lang="en-US" dirty="0" err="1" smtClean="0"/>
              <a:t>idestart</a:t>
            </a:r>
            <a:r>
              <a:rPr lang="en-US" dirty="0" smtClean="0"/>
              <a:t>(), if not, just wait</a:t>
            </a:r>
          </a:p>
          <a:p>
            <a:pPr lvl="1"/>
            <a:r>
              <a:rPr lang="en-US" dirty="0" smtClean="0"/>
              <a:t>Then just sleep, instead of polling</a:t>
            </a:r>
          </a:p>
          <a:p>
            <a:pPr lvl="1"/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deintr</a:t>
            </a:r>
            <a:r>
              <a:rPr lang="en-US" dirty="0" smtClean="0"/>
              <a:t>() will handle the first request</a:t>
            </a:r>
          </a:p>
          <a:p>
            <a:pPr lvl="1"/>
            <a:r>
              <a:rPr lang="en-US" dirty="0" smtClean="0"/>
              <a:t>Then start other request if 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Please read xv6 code and describe the process of </a:t>
            </a:r>
            <a:r>
              <a:rPr lang="en-US" altLang="zh-CN" dirty="0" err="1" smtClean="0"/>
              <a:t>helloworld</a:t>
            </a:r>
            <a:r>
              <a:rPr lang="en-US" altLang="zh-CN" dirty="0" smtClean="0"/>
              <a:t> (from “./hello” to the exit)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54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I/O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3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Why do we Need an I/O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Thousands of devices, each slightly different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How can we standardize the interfaces to these devices?</a:t>
            </a:r>
          </a:p>
          <a:p>
            <a:r>
              <a:rPr lang="en-US" altLang="zh-CN" dirty="0" smtClean="0">
                <a:ea typeface="宋体" pitchFamily="2" charset="-122"/>
              </a:rPr>
              <a:t>Devices are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unreliable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Media failures and transmission errors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How can we make them reliable?</a:t>
            </a:r>
          </a:p>
          <a:p>
            <a:r>
              <a:rPr lang="en-US" altLang="zh-CN" dirty="0" smtClean="0">
                <a:ea typeface="宋体" pitchFamily="2" charset="-122"/>
              </a:rPr>
              <a:t>Devices are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unpredictable </a:t>
            </a:r>
            <a:r>
              <a:rPr lang="en-US" altLang="zh-CN" dirty="0" smtClean="0">
                <a:ea typeface="宋体" pitchFamily="2" charset="-122"/>
              </a:rPr>
              <a:t>and/or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slow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How can we manage them if we don’t know what they will do or how they will perform?</a:t>
            </a:r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851" name="Picture 3"/>
          <p:cNvPicPr>
            <a:picLocks noChangeAspect="1" noChangeArrowheads="1"/>
          </p:cNvPicPr>
          <p:nvPr/>
        </p:nvPicPr>
        <p:blipFill>
          <a:blip r:embed="rId3"/>
          <a:srcRect l="7227" t="577" r="7658" b="882"/>
          <a:stretch>
            <a:fillRect/>
          </a:stretch>
        </p:blipFill>
        <p:spPr bwMode="auto">
          <a:xfrm>
            <a:off x="2174875" y="1267530"/>
            <a:ext cx="4149725" cy="36036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99" y="48862"/>
            <a:ext cx="8875889" cy="1143000"/>
          </a:xfrm>
        </p:spPr>
        <p:txBody>
          <a:bodyPr>
            <a:normAutofit/>
          </a:bodyPr>
          <a:lstStyle/>
          <a:p>
            <a:r>
              <a:rPr lang="en-US" altLang="zh-CN" sz="3000" dirty="0" smtClean="0">
                <a:ea typeface="宋体" pitchFamily="2" charset="-122"/>
              </a:rPr>
              <a:t>Device Rates Vary Many Orders of Magnitude</a:t>
            </a:r>
          </a:p>
        </p:txBody>
      </p:sp>
      <p:sp>
        <p:nvSpPr>
          <p:cNvPr id="84685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896531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zh-CN" altLang="en-US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  <a:p>
            <a:pPr>
              <a:buFont typeface="Monotype Sorts"/>
              <a:buNone/>
            </a:pPr>
            <a:endParaRPr lang="zh-CN" altLang="en-US" dirty="0" smtClean="0">
              <a:ea typeface="宋体" pitchFamily="2" charset="-122"/>
            </a:endParaRPr>
          </a:p>
          <a:p>
            <a:pPr>
              <a:buFont typeface="Monotype Sorts"/>
              <a:buNone/>
            </a:pPr>
            <a:endParaRPr lang="zh-CN" altLang="en-US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I/O subsystem better handle this wide range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Better not have high overhead/byte for fast devices!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Better not waste time waiting for slow devices</a:t>
            </a:r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Goal of I/O Subsystem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idx="1"/>
          </p:nvPr>
        </p:nvSpPr>
        <p:spPr>
          <a:xfrm>
            <a:off x="84666" y="1396491"/>
            <a:ext cx="8929718" cy="53578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ea typeface="宋体" pitchFamily="2" charset="-122"/>
              </a:rPr>
              <a:t>Provides uniform interfaces, despite wide range of different devices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This code works on many different devices: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FILE 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fd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fopen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(“/dev/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something”,”rw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”);</a:t>
            </a:r>
            <a:b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for (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 0; 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&lt; 10; 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++) {</a:t>
            </a:r>
            <a:b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fprintf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fd,”Count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%d\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n”,i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b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b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close(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fd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Why?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Because code that controls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devices </a:t>
            </a:r>
            <a:r>
              <a:rPr lang="en-US" altLang="zh-CN" dirty="0" smtClean="0">
                <a:ea typeface="宋体" pitchFamily="2" charset="-122"/>
              </a:rPr>
              <a:t>(“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device driver</a:t>
            </a:r>
            <a:r>
              <a:rPr lang="en-US" altLang="zh-CN" dirty="0" smtClean="0">
                <a:ea typeface="宋体" pitchFamily="2" charset="-122"/>
              </a:rPr>
              <a:t>”) implements standard interface.</a:t>
            </a:r>
          </a:p>
          <a:p>
            <a:r>
              <a:rPr lang="en-US" altLang="zh-CN" dirty="0" smtClean="0">
                <a:ea typeface="宋体" pitchFamily="2" charset="-122"/>
              </a:rPr>
              <a:t>Provides a layer of abstraction of I/O hardware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Manages and interacts with hardware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Hides hardware and operation details</a:t>
            </a:r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ea typeface="宋体" pitchFamily="2" charset="-122"/>
              </a:rPr>
              <a:t>Three Types of Device Interfaces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417638"/>
            <a:ext cx="8715436" cy="515463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Three common types of device interfaces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Character </a:t>
            </a:r>
            <a:r>
              <a:rPr lang="en-US" altLang="zh-CN" dirty="0" smtClean="0">
                <a:ea typeface="宋体" pitchFamily="2" charset="-122"/>
              </a:rPr>
              <a:t>devices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Block </a:t>
            </a:r>
            <a:r>
              <a:rPr lang="en-US" altLang="zh-CN" dirty="0" smtClean="0">
                <a:ea typeface="宋体" pitchFamily="2" charset="-122"/>
              </a:rPr>
              <a:t>devices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Network </a:t>
            </a:r>
            <a:r>
              <a:rPr lang="en-US" altLang="zh-CN" dirty="0" smtClean="0">
                <a:ea typeface="宋体" pitchFamily="2" charset="-122"/>
              </a:rPr>
              <a:t>devices</a:t>
            </a:r>
          </a:p>
        </p:txBody>
      </p:sp>
      <p:pic>
        <p:nvPicPr>
          <p:cNvPr id="4" name="Picture 3" descr="I_O-AR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175705"/>
            <a:ext cx="60960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7" grpId="0" build="p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11120</TotalTime>
  <Words>1099</Words>
  <Application>Microsoft Macintosh PowerPoint</Application>
  <PresentationFormat>全屏显示(4:3)</PresentationFormat>
  <Paragraphs>192</Paragraphs>
  <Slides>41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Calibri</vt:lpstr>
      <vt:lpstr>Courier New</vt:lpstr>
      <vt:lpstr>Monotype Sorts</vt:lpstr>
      <vt:lpstr>ＭＳ Ｐゴシック</vt:lpstr>
      <vt:lpstr>Tahoma</vt:lpstr>
      <vt:lpstr>Verdana</vt:lpstr>
      <vt:lpstr>Wingdings</vt:lpstr>
      <vt:lpstr>宋体</vt:lpstr>
      <vt:lpstr>新細明體</vt:lpstr>
      <vt:lpstr>Arial</vt:lpstr>
      <vt:lpstr>CloudVisor-Austin</vt:lpstr>
      <vt:lpstr>I/O</vt:lpstr>
      <vt:lpstr>Review: What Can’t You Do in an Interrupt Handler?</vt:lpstr>
      <vt:lpstr>Review</vt:lpstr>
      <vt:lpstr>PowerPoint 演示文稿</vt:lpstr>
      <vt:lpstr>I/O</vt:lpstr>
      <vt:lpstr>Why do we Need an I/O Subsystem</vt:lpstr>
      <vt:lpstr>Device Rates Vary Many Orders of Magnitude</vt:lpstr>
      <vt:lpstr>Goal of I/O Subsystem</vt:lpstr>
      <vt:lpstr>Three Types of Device Interfaces</vt:lpstr>
      <vt:lpstr>Character Devices </vt:lpstr>
      <vt:lpstr>Press ‘a’ to display ‘a’</vt:lpstr>
      <vt:lpstr>PowerPoint 演示文稿</vt:lpstr>
      <vt:lpstr>PowerPoint 演示文稿</vt:lpstr>
      <vt:lpstr>PowerPoint 演示文稿</vt:lpstr>
      <vt:lpstr>PowerPoint 演示文稿</vt:lpstr>
      <vt:lpstr>I/O instruction in xv6 </vt:lpstr>
      <vt:lpstr>PowerPoint 演示文稿</vt:lpstr>
      <vt:lpstr>PowerPoint 演示文稿</vt:lpstr>
      <vt:lpstr>Block Devices</vt:lpstr>
      <vt:lpstr>Network Devices</vt:lpstr>
      <vt:lpstr>How Does User Deal with Timing?</vt:lpstr>
      <vt:lpstr>Synchronous and Asynchronous I/O</vt:lpstr>
      <vt:lpstr>Steps in a DMA Transfer</vt:lpstr>
      <vt:lpstr>I/O Device Notifying the OS</vt:lpstr>
      <vt:lpstr>Interrupt Driven</vt:lpstr>
      <vt:lpstr>Interrupt-Driven I/O Cycle</vt:lpstr>
      <vt:lpstr>A Kernel I/O Structure</vt:lpstr>
      <vt:lpstr>Device Drivers</vt:lpstr>
      <vt:lpstr>Life Cycle of An I/O Request</vt:lpstr>
      <vt:lpstr>Recall : Read Disk</vt:lpstr>
      <vt:lpstr>Xv6 disk driver design &amp; Implementation</vt:lpstr>
      <vt:lpstr>IDE Specification</vt:lpstr>
      <vt:lpstr>Polling Mechanism</vt:lpstr>
      <vt:lpstr>IDE Initialization</vt:lpstr>
      <vt:lpstr>Synchronous I/O (iderw)</vt:lpstr>
      <vt:lpstr>PowerPoint 演示文稿</vt:lpstr>
      <vt:lpstr>PowerPoint 演示文稿</vt:lpstr>
      <vt:lpstr>PowerPoint 演示文稿</vt:lpstr>
      <vt:lpstr>Sleep and Wakeup Mechanism in xv6</vt:lpstr>
      <vt:lpstr>IDE.c</vt:lpstr>
      <vt:lpstr>Homework</vt:lpstr>
    </vt:vector>
  </TitlesOfParts>
  <Company>ppi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 CHen</dc:creator>
  <cp:lastModifiedBy>Xia Yubin</cp:lastModifiedBy>
  <cp:revision>280</cp:revision>
  <cp:lastPrinted>2012-03-06T02:02:05Z</cp:lastPrinted>
  <dcterms:created xsi:type="dcterms:W3CDTF">2012-03-02T02:20:40Z</dcterms:created>
  <dcterms:modified xsi:type="dcterms:W3CDTF">2018-04-12T06:54:06Z</dcterms:modified>
</cp:coreProperties>
</file>