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9"/>
  </p:notesMasterIdLst>
  <p:sldIdLst>
    <p:sldId id="256" r:id="rId2"/>
    <p:sldId id="429" r:id="rId3"/>
    <p:sldId id="430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6" r:id="rId20"/>
    <p:sldId id="367" r:id="rId21"/>
    <p:sldId id="369" r:id="rId22"/>
    <p:sldId id="368" r:id="rId23"/>
    <p:sldId id="389" r:id="rId24"/>
    <p:sldId id="406" r:id="rId25"/>
    <p:sldId id="407" r:id="rId26"/>
    <p:sldId id="408" r:id="rId27"/>
    <p:sldId id="409" r:id="rId28"/>
    <p:sldId id="410" r:id="rId29"/>
    <p:sldId id="411" r:id="rId30"/>
    <p:sldId id="390" r:id="rId31"/>
    <p:sldId id="391" r:id="rId32"/>
    <p:sldId id="396" r:id="rId33"/>
    <p:sldId id="397" r:id="rId34"/>
    <p:sldId id="398" r:id="rId35"/>
    <p:sldId id="399" r:id="rId36"/>
    <p:sldId id="400" r:id="rId37"/>
    <p:sldId id="401" r:id="rId3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6"/>
    <p:restoredTop sz="87584" autoAdjust="0"/>
  </p:normalViewPr>
  <p:slideViewPr>
    <p:cSldViewPr snapToGrid="0" snapToObjects="1">
      <p:cViewPr varScale="1">
        <p:scale>
          <a:sx n="128" d="100"/>
          <a:sy n="128" d="100"/>
        </p:scale>
        <p:origin x="1264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48DF2C1-AA9F-482C-8417-71F04B8C37FE}" type="datetimeFigureOut">
              <a:rPr lang="en-US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62BB014-8706-41A8-8A68-75F6D07FA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89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 Block 0 is unused.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dirty="0" smtClean="0"/>
              <a:t>// Block 1 is super block.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dirty="0" smtClean="0"/>
              <a:t>// Blocks 2 through </a:t>
            </a:r>
            <a:r>
              <a:rPr lang="en-US" dirty="0" err="1" smtClean="0"/>
              <a:t>sb.ninodes</a:t>
            </a:r>
            <a:r>
              <a:rPr lang="en-US" dirty="0" smtClean="0"/>
              <a:t>/IPB hold </a:t>
            </a:r>
            <a:r>
              <a:rPr lang="en-US" dirty="0" err="1" smtClean="0"/>
              <a:t>inodes</a:t>
            </a:r>
            <a:r>
              <a:rPr lang="en-US" dirty="0" smtClean="0"/>
              <a:t>.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dirty="0" smtClean="0"/>
              <a:t>// Then free bitmap blocks holding </a:t>
            </a:r>
            <a:r>
              <a:rPr lang="en-US" dirty="0" err="1" smtClean="0"/>
              <a:t>sb.size</a:t>
            </a:r>
            <a:r>
              <a:rPr lang="en-US" dirty="0" smtClean="0"/>
              <a:t> bits.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dirty="0" smtClean="0"/>
              <a:t>// Then </a:t>
            </a:r>
            <a:r>
              <a:rPr lang="en-US" dirty="0" err="1" smtClean="0"/>
              <a:t>sb.nblocks</a:t>
            </a:r>
            <a:r>
              <a:rPr lang="en-US" dirty="0" smtClean="0"/>
              <a:t> data blocks.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dirty="0" smtClean="0"/>
              <a:t>// Then </a:t>
            </a:r>
            <a:r>
              <a:rPr lang="en-US" dirty="0" err="1" smtClean="0"/>
              <a:t>sb.nlog</a:t>
            </a:r>
            <a:r>
              <a:rPr lang="en-US" dirty="0" smtClean="0"/>
              <a:t> log blocks.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2BB014-8706-41A8-8A68-75F6D07FA19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7C6A0AC-2F34-4E92-934E-E5BC3854C9D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581025" y="69850"/>
            <a:ext cx="5695950" cy="42735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4483100"/>
            <a:ext cx="6832600" cy="382428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One of the key things a directory must do is make it easy to allocate new space on the disk.</a:t>
            </a:r>
          </a:p>
          <a:p>
            <a:pPr lvl="1">
              <a:spcBef>
                <a:spcPct val="0"/>
              </a:spcBef>
            </a:pPr>
            <a:r>
              <a:rPr lang="en-US" altLang="zh-CN" smtClean="0">
                <a:latin typeface="Arial" charset="0"/>
              </a:rPr>
              <a:t>—</a:t>
            </a:r>
            <a:r>
              <a:rPr lang="en-US" altLang="zh-CN" smtClean="0"/>
              <a:t>	The directory must keep track of which blocks are free and which are allocated.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Often CPUs have instructions to perform this search in a small number of machine cycles.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But are free blocks uniformly spread out over the disk?</a:t>
            </a:r>
          </a:p>
          <a:p>
            <a:pPr lvl="1">
              <a:spcBef>
                <a:spcPct val="0"/>
              </a:spcBef>
            </a:pPr>
            <a:r>
              <a:rPr lang="en-US" altLang="zh-CN" smtClean="0">
                <a:latin typeface="Arial" charset="0"/>
              </a:rPr>
              <a:t>—</a:t>
            </a:r>
            <a:r>
              <a:rPr lang="en-US" altLang="zh-CN" smtClean="0"/>
              <a:t> Not likely.  If they were then file I/O performance would likely be poor.</a:t>
            </a:r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56F92A0-FEF8-4CFC-93EC-050A6FCC28B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4483100"/>
            <a:ext cx="6832600" cy="3824288"/>
          </a:xfrm>
          <a:noFill/>
        </p:spPr>
        <p:txBody>
          <a:bodyPr wrap="square" lIns="95654" tIns="46988" rIns="95654" bIns="4698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In this figure </a:t>
            </a:r>
            <a:r>
              <a:rPr lang="en-US" altLang="zh-CN" i="1" smtClean="0"/>
              <a:t>n</a:t>
            </a:r>
            <a:r>
              <a:rPr lang="en-US" altLang="zh-CN" smtClean="0"/>
              <a:t> is the number of pointer you can store in a disk block.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Assuming a first level block can contain 16 pointers then</a:t>
            </a:r>
          </a:p>
          <a:p>
            <a:pPr lvl="1">
              <a:spcBef>
                <a:spcPct val="0"/>
              </a:spcBef>
            </a:pPr>
            <a:r>
              <a:rPr lang="en-US" altLang="zh-CN" smtClean="0">
                <a:latin typeface="Arial" charset="0"/>
              </a:rPr>
              <a:t>—</a:t>
            </a:r>
            <a:r>
              <a:rPr lang="en-US" altLang="zh-CN" smtClean="0"/>
              <a:t> a </a:t>
            </a:r>
            <a:r>
              <a:rPr lang="en-US" altLang="zh-CN" smtClean="0">
                <a:latin typeface="Arial" charset="0"/>
              </a:rPr>
              <a:t>“</a:t>
            </a:r>
            <a:r>
              <a:rPr lang="en-US" altLang="zh-CN" smtClean="0"/>
              <a:t>small</a:t>
            </a:r>
            <a:r>
              <a:rPr lang="en-US" altLang="zh-CN" smtClean="0">
                <a:latin typeface="Arial" charset="0"/>
              </a:rPr>
              <a:t>”</a:t>
            </a:r>
            <a:r>
              <a:rPr lang="en-US" altLang="zh-CN" smtClean="0"/>
              <a:t> file is 8K bytes</a:t>
            </a:r>
          </a:p>
          <a:p>
            <a:pPr lvl="1">
              <a:spcBef>
                <a:spcPct val="0"/>
              </a:spcBef>
            </a:pPr>
            <a:r>
              <a:rPr lang="en-US" altLang="zh-CN" smtClean="0">
                <a:latin typeface="Arial" charset="0"/>
              </a:rPr>
              <a:t>—</a:t>
            </a:r>
            <a:r>
              <a:rPr lang="en-US" altLang="zh-CN" smtClean="0"/>
              <a:t> a </a:t>
            </a:r>
            <a:r>
              <a:rPr lang="en-US" altLang="zh-CN" smtClean="0">
                <a:latin typeface="Arial" charset="0"/>
              </a:rPr>
              <a:t>“</a:t>
            </a:r>
            <a:r>
              <a:rPr lang="en-US" altLang="zh-CN" smtClean="0"/>
              <a:t>medium</a:t>
            </a:r>
            <a:r>
              <a:rPr lang="en-US" altLang="zh-CN" smtClean="0">
                <a:latin typeface="Arial" charset="0"/>
              </a:rPr>
              <a:t>”</a:t>
            </a:r>
            <a:r>
              <a:rPr lang="en-US" altLang="zh-CN" smtClean="0"/>
              <a:t> file is 64 MB</a:t>
            </a:r>
          </a:p>
          <a:p>
            <a:pPr lvl="1">
              <a:spcBef>
                <a:spcPct val="0"/>
              </a:spcBef>
            </a:pPr>
            <a:r>
              <a:rPr lang="en-US" altLang="zh-CN" smtClean="0">
                <a:latin typeface="Arial" charset="0"/>
              </a:rPr>
              <a:t>—</a:t>
            </a:r>
            <a:r>
              <a:rPr lang="en-US" altLang="zh-CN" smtClean="0"/>
              <a:t> a </a:t>
            </a:r>
            <a:r>
              <a:rPr lang="en-US" altLang="zh-CN" smtClean="0">
                <a:latin typeface="Arial" charset="0"/>
              </a:rPr>
              <a:t>“</a:t>
            </a:r>
            <a:r>
              <a:rPr lang="en-US" altLang="zh-CN" smtClean="0"/>
              <a:t>large</a:t>
            </a:r>
            <a:r>
              <a:rPr lang="en-US" altLang="zh-CN" smtClean="0">
                <a:latin typeface="Arial" charset="0"/>
              </a:rPr>
              <a:t>”</a:t>
            </a:r>
            <a:r>
              <a:rPr lang="en-US" altLang="zh-CN" smtClean="0"/>
              <a:t> file is 512 GB!</a:t>
            </a:r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581025" y="69850"/>
            <a:ext cx="5695950" cy="427355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zh-CN" smtClean="0"/>
              <a:t>#define T_DIR  1   // Directory</a:t>
            </a:r>
          </a:p>
          <a:p>
            <a:pPr>
              <a:spcBef>
                <a:spcPct val="0"/>
              </a:spcBef>
            </a:pPr>
            <a:r>
              <a:rPr lang="fr-FR" altLang="zh-CN" smtClean="0"/>
              <a:t>#define T_FILE 2   // File</a:t>
            </a:r>
          </a:p>
          <a:p>
            <a:pPr>
              <a:spcBef>
                <a:spcPct val="0"/>
              </a:spcBef>
            </a:pPr>
            <a:r>
              <a:rPr lang="fr-FR" altLang="zh-CN" smtClean="0"/>
              <a:t>#define T_DEV  3   // Special device</a:t>
            </a:r>
            <a:endParaRPr lang="zh-CN" altLang="en-US" smtClean="0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8B4C211-E330-4CE0-BF80-52F489FD4AEC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932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File System: XV6 ~</a:t>
            </a:r>
            <a:r>
              <a:rPr lang="en-US" altLang="en-US" dirty="0" smtClean="0"/>
              <a:t> </a:t>
            </a:r>
            <a:r>
              <a:rPr lang="en-US" altLang="zh-CN" dirty="0" smtClean="0"/>
              <a:t>Ext4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Yubin Xi</a:t>
            </a:r>
            <a:r>
              <a:rPr lang="en-US" altLang="zh-CN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6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Files and </a:t>
            </a:r>
            <a:r>
              <a:rPr lang="en-US" altLang="zh-CN" dirty="0" err="1" smtClean="0"/>
              <a:t>inode</a:t>
            </a:r>
            <a:endParaRPr lang="en-US" altLang="zh-CN" dirty="0" smtClean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349564" y="1417638"/>
            <a:ext cx="8337236" cy="4708525"/>
          </a:xfrm>
        </p:spPr>
        <p:txBody>
          <a:bodyPr/>
          <a:lstStyle/>
          <a:p>
            <a:r>
              <a:rPr lang="en-US" altLang="zh-CN" dirty="0" smtClean="0"/>
              <a:t>Represented by an </a:t>
            </a:r>
            <a:r>
              <a:rPr lang="en-US" altLang="zh-CN" dirty="0" err="1" smtClean="0">
                <a:solidFill>
                  <a:srgbClr val="FF0000"/>
                </a:solidFill>
              </a:rPr>
              <a:t>inode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0"/>
            <a:ext cx="8534400" cy="4032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fs.h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#define NADDRS    (NDIRECT+1)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#define NDIRECT   12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#define INDIRECT  12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#define NINDIRECT (BSIZE /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#define MAXFILE   (NDIRECT  + NINDIRECT)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// On-disk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inode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structure                      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dinode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                                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type;           // File type            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major;          // Major device number (T_DEV only)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minor;          // Minor device number (T_DEV only)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nlink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         // Number of links 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inode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in file system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size;            // Size of file (bytes) 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[NDIRECT+1];   // Data block addresses 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80375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File size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Small</a:t>
            </a:r>
            <a:r>
              <a:rPr lang="en-US" altLang="zh-CN" smtClean="0"/>
              <a:t>: up to 12 block addresses (</a:t>
            </a:r>
            <a:r>
              <a:rPr lang="en-US" altLang="zh-CN" i="1" smtClean="0"/>
              <a:t>NADDRS – 1</a:t>
            </a:r>
            <a:r>
              <a:rPr lang="en-US" altLang="zh-CN" smtClean="0"/>
              <a:t>)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Large</a:t>
            </a:r>
            <a:r>
              <a:rPr lang="en-US" altLang="zh-CN" smtClean="0"/>
              <a:t>: Last address in the inode as a disk address for a block with 128 disk addresses (512 / 4)</a:t>
            </a:r>
          </a:p>
          <a:p>
            <a:pPr lvl="2"/>
            <a:r>
              <a:rPr lang="en-US" altLang="zh-CN" smtClean="0"/>
              <a:t>At most 12 * 512 + 128 * 512 bytes</a:t>
            </a:r>
          </a:p>
          <a:p>
            <a:pPr lvl="1">
              <a:buFont typeface="Arial" charset="0"/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1301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Directories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Directories are special files</a:t>
            </a:r>
          </a:p>
          <a:p>
            <a:pPr lvl="1"/>
            <a:r>
              <a:rPr lang="en-US" altLang="zh-CN" dirty="0" smtClean="0"/>
              <a:t>Files with a bit of structure to </a:t>
            </a:r>
            <a:r>
              <a:rPr lang="en-US" altLang="zh-CN" dirty="0" smtClean="0"/>
              <a:t>them</a:t>
            </a:r>
          </a:p>
          <a:p>
            <a:pPr lvl="1"/>
            <a:r>
              <a:rPr lang="en-US" altLang="zh-CN" dirty="0" smtClean="0"/>
              <a:t>Contains multiple </a:t>
            </a:r>
            <a:r>
              <a:rPr lang="en-US" altLang="zh-CN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dirent</a:t>
            </a:r>
            <a:r>
              <a:rPr lang="en-US" altLang="zh-CN" dirty="0" smtClean="0"/>
              <a:t> structures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32352" y="3437283"/>
            <a:ext cx="8254448" cy="1816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// Directory is a file containing a sequence of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dirent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structures.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#define DIRSIZ 14                                  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                               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dirent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                                   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ushort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                                    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char name[DIRSIZ];                               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415810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457200" y="221226"/>
            <a:ext cx="8229600" cy="49606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Allocating an </a:t>
            </a:r>
            <a:r>
              <a:rPr lang="en-US" altLang="zh-CN" dirty="0" err="1" smtClean="0"/>
              <a:t>inode</a:t>
            </a:r>
            <a:endParaRPr lang="en-US" altLang="zh-C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000352"/>
            <a:ext cx="61341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>
          <a:xfrm>
            <a:off x="0" y="131763"/>
            <a:ext cx="8229600" cy="796925"/>
          </a:xfrm>
        </p:spPr>
        <p:txBody>
          <a:bodyPr/>
          <a:lstStyle/>
          <a:p>
            <a:r>
              <a:rPr lang="en-US" altLang="zh-CN" smtClean="0"/>
              <a:t>Case Study: read(fd, buf, 100)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1" y="1066800"/>
            <a:ext cx="8816009" cy="1676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err="1" smtClean="0"/>
              <a:t>sys_read</a:t>
            </a:r>
            <a:r>
              <a:rPr lang="en-US" altLang="zh-CN" dirty="0" smtClean="0"/>
              <a:t>()-&gt;</a:t>
            </a:r>
            <a:r>
              <a:rPr lang="en-US" altLang="zh-CN" dirty="0" err="1" smtClean="0"/>
              <a:t>fileread</a:t>
            </a:r>
            <a:r>
              <a:rPr lang="en-US" altLang="zh-CN" dirty="0" smtClean="0"/>
              <a:t>()-&gt;</a:t>
            </a:r>
            <a:r>
              <a:rPr lang="en-US" altLang="zh-CN" dirty="0" err="1" smtClean="0"/>
              <a:t>readi</a:t>
            </a:r>
            <a:r>
              <a:rPr lang="en-US" altLang="zh-CN" dirty="0" smtClean="0"/>
              <a:t>()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1. If it’s a special device file, use predefined operation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2. call bread() to get file buffer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0286"/>
            <a:ext cx="9144000" cy="305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381000"/>
            <a:ext cx="77851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0"/>
            <a:ext cx="8475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2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>
          <a:xfrm>
            <a:off x="0" y="131763"/>
            <a:ext cx="8229600" cy="796925"/>
          </a:xfrm>
        </p:spPr>
        <p:txBody>
          <a:bodyPr/>
          <a:lstStyle/>
          <a:p>
            <a:r>
              <a:rPr lang="en-US" altLang="zh-CN" smtClean="0"/>
              <a:t>Case Study: read (cont.)</a:t>
            </a:r>
            <a:endParaRPr lang="zh-CN" alt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8715375" cy="5143500"/>
          </a:xfrm>
        </p:spPr>
        <p:txBody>
          <a:bodyPr/>
          <a:lstStyle/>
          <a:p>
            <a:r>
              <a:rPr lang="en-US" altLang="zh-CN" smtClean="0"/>
              <a:t>readi()-&gt;bread()</a:t>
            </a:r>
          </a:p>
          <a:p>
            <a:pPr lvl="1"/>
            <a:r>
              <a:rPr lang="en-US" altLang="zh-CN" b="1" u="sng" smtClean="0"/>
              <a:t>Call bget() to read from buffer cache first</a:t>
            </a:r>
          </a:p>
          <a:p>
            <a:pPr lvl="1"/>
            <a:r>
              <a:rPr lang="en-US" altLang="zh-CN" smtClean="0"/>
              <a:t>If not found, call ide_rw() to read from disk, and mark as valid.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5494"/>
            <a:ext cx="9144000" cy="302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>
          <a:xfrm>
            <a:off x="0" y="131763"/>
            <a:ext cx="8229600" cy="796925"/>
          </a:xfrm>
        </p:spPr>
        <p:txBody>
          <a:bodyPr/>
          <a:lstStyle/>
          <a:p>
            <a:r>
              <a:rPr lang="en-US" altLang="zh-CN" smtClean="0"/>
              <a:t>Case Study: read (cont.)</a:t>
            </a:r>
            <a:endParaRPr lang="zh-CN" altLang="en-US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8715375" cy="5143500"/>
          </a:xfrm>
        </p:spPr>
        <p:txBody>
          <a:bodyPr/>
          <a:lstStyle/>
          <a:p>
            <a:r>
              <a:rPr lang="en-US" altLang="zh-CN" smtClean="0"/>
              <a:t>readi()-&gt;bread()-&gt;bget()</a:t>
            </a:r>
          </a:p>
          <a:p>
            <a:pPr lvl="1"/>
            <a:r>
              <a:rPr lang="en-US" altLang="zh-CN" smtClean="0"/>
              <a:t>Implements a simple buffer cache of recently-read disk blocks</a:t>
            </a:r>
          </a:p>
          <a:p>
            <a:pPr lvl="1"/>
            <a:r>
              <a:rPr lang="en-US" altLang="zh-CN" smtClean="0"/>
              <a:t>1. Look if the requested block is in the </a:t>
            </a:r>
            <a:r>
              <a:rPr lang="en-US" altLang="zh-CN" smtClean="0">
                <a:solidFill>
                  <a:srgbClr val="FF0000"/>
                </a:solidFill>
              </a:rPr>
              <a:t>cache</a:t>
            </a:r>
          </a:p>
          <a:p>
            <a:pPr lvl="1"/>
            <a:r>
              <a:rPr lang="en-US" altLang="zh-CN" smtClean="0"/>
              <a:t>2. If some other process has locked the block, </a:t>
            </a:r>
            <a:r>
              <a:rPr lang="en-US" altLang="zh-CN" smtClean="0">
                <a:solidFill>
                  <a:srgbClr val="FF0000"/>
                </a:solidFill>
              </a:rPr>
              <a:t>wait</a:t>
            </a:r>
            <a:r>
              <a:rPr lang="en-US" altLang="zh-CN" smtClean="0"/>
              <a:t> until it releases</a:t>
            </a:r>
          </a:p>
          <a:p>
            <a:pPr lvl="1"/>
            <a:r>
              <a:rPr lang="en-US" altLang="zh-CN" smtClean="0"/>
              <a:t>3. If it is not in the cache, find a cache entry to hold the block</a:t>
            </a:r>
          </a:p>
          <a:p>
            <a:pPr lvl="1"/>
            <a:r>
              <a:rPr lang="en-US" altLang="zh-CN" smtClean="0"/>
              <a:t>4. Mark it ours, but not valid</a:t>
            </a:r>
          </a:p>
        </p:txBody>
      </p:sp>
    </p:spTree>
    <p:extLst>
      <p:ext uri="{BB962C8B-B14F-4D97-AF65-F5344CB8AC3E}">
        <p14:creationId xmlns:p14="http://schemas.microsoft.com/office/powerpoint/2010/main" val="57146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24000"/>
            <a:ext cx="59309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3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514474"/>
            <a:ext cx="8679977" cy="5015979"/>
          </a:xfrm>
        </p:spPr>
        <p:txBody>
          <a:bodyPr/>
          <a:lstStyle/>
          <a:p>
            <a:r>
              <a:rPr lang="en-US" dirty="0" smtClean="0"/>
              <a:t>Problem: the OS may mount several partitions containing different underlying file systems</a:t>
            </a:r>
          </a:p>
          <a:p>
            <a:pPr lvl="1"/>
            <a:r>
              <a:rPr lang="en-US" dirty="0" smtClean="0"/>
              <a:t>It would be bad if processes had to use different APIs for different file systems</a:t>
            </a:r>
          </a:p>
          <a:p>
            <a:r>
              <a:rPr lang="en-US" dirty="0" smtClean="0"/>
              <a:t>Linux uses a Virtual File System interface (VFS)</a:t>
            </a:r>
          </a:p>
          <a:p>
            <a:pPr lvl="1"/>
            <a:r>
              <a:rPr lang="en-US" dirty="0" smtClean="0"/>
              <a:t>Exposes POSIX APIs to processes</a:t>
            </a:r>
          </a:p>
          <a:p>
            <a:pPr lvl="1"/>
            <a:r>
              <a:rPr lang="en-US" dirty="0" smtClean="0"/>
              <a:t>Forwards requests to lower-level file system specific drivers</a:t>
            </a:r>
          </a:p>
          <a:p>
            <a:r>
              <a:rPr lang="en-US" dirty="0" smtClean="0"/>
              <a:t>Windows uses a similar system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File System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37533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968" y="5850717"/>
            <a:ext cx="5464032" cy="100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4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110"/>
            <a:ext cx="4610056" cy="3994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864" y="1420530"/>
            <a:ext cx="4543250" cy="545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4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0"/>
            <a:ext cx="7383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9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939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</a:t>
            </a:r>
            <a:r>
              <a:rPr lang="en-US" dirty="0" err="1" smtClean="0"/>
              <a:t>inodes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Optimized for file systems with many small files</a:t>
            </a:r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inode</a:t>
            </a:r>
            <a:r>
              <a:rPr lang="en-US" dirty="0" smtClean="0"/>
              <a:t> can directly point to 48KB of data</a:t>
            </a:r>
          </a:p>
          <a:p>
            <a:pPr lvl="1"/>
            <a:r>
              <a:rPr lang="en-US" dirty="0"/>
              <a:t>Only one layer of indirection needed for 4MB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Faster file access</a:t>
            </a:r>
          </a:p>
          <a:p>
            <a:pPr lvl="1"/>
            <a:r>
              <a:rPr lang="en-US" dirty="0"/>
              <a:t>Greater meta-data locality </a:t>
            </a:r>
            <a:r>
              <a:rPr lang="en-US" dirty="0">
                <a:sym typeface="Wingdings" panose="05000000000000000000" pitchFamily="2" charset="2"/>
              </a:rPr>
              <a:t> less random seeking</a:t>
            </a:r>
            <a:endParaRPr lang="en-US" dirty="0"/>
          </a:p>
          <a:p>
            <a:pPr lvl="1"/>
            <a:r>
              <a:rPr lang="en-US" dirty="0" smtClean="0"/>
              <a:t>No need to traverse long, chained FAT entries</a:t>
            </a:r>
          </a:p>
          <a:p>
            <a:r>
              <a:rPr lang="en-US" dirty="0" smtClean="0"/>
              <a:t>Easier free space management</a:t>
            </a:r>
          </a:p>
          <a:p>
            <a:pPr lvl="1"/>
            <a:r>
              <a:rPr lang="en-US" dirty="0" smtClean="0"/>
              <a:t>Bitmaps can be cached in memory for fast access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node</a:t>
            </a:r>
            <a:r>
              <a:rPr lang="en-US" dirty="0" smtClean="0"/>
              <a:t> and data space handled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2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535906"/>
            <a:ext cx="8679977" cy="5137849"/>
          </a:xfrm>
        </p:spPr>
        <p:txBody>
          <a:bodyPr>
            <a:normAutofit/>
          </a:bodyPr>
          <a:lstStyle/>
          <a:p>
            <a:r>
              <a:rPr lang="en-US" dirty="0" smtClean="0"/>
              <a:t>Ext file system uses </a:t>
            </a:r>
            <a:r>
              <a:rPr lang="en-US" dirty="0" err="1" smtClean="0"/>
              <a:t>inode</a:t>
            </a:r>
            <a:endParaRPr lang="en-US" dirty="0" smtClean="0"/>
          </a:p>
          <a:p>
            <a:pPr lvl="1"/>
            <a:r>
              <a:rPr lang="en-US" dirty="0" err="1" smtClean="0"/>
              <a:t>inodes</a:t>
            </a:r>
            <a:r>
              <a:rPr lang="en-US" dirty="0" smtClean="0"/>
              <a:t> are imbalanced trees of data blocks</a:t>
            </a:r>
          </a:p>
          <a:p>
            <a:pPr lvl="1"/>
            <a:r>
              <a:rPr lang="en-US" dirty="0" smtClean="0"/>
              <a:t>Optimized for the common case: small files</a:t>
            </a:r>
          </a:p>
          <a:p>
            <a:r>
              <a:rPr lang="en-US" dirty="0" smtClean="0"/>
              <a:t>Problem: </a:t>
            </a:r>
            <a:r>
              <a:rPr lang="en-US" dirty="0" err="1" smtClean="0"/>
              <a:t>ext</a:t>
            </a:r>
            <a:r>
              <a:rPr lang="en-US" dirty="0" smtClean="0"/>
              <a:t> has poor locality</a:t>
            </a:r>
          </a:p>
          <a:p>
            <a:pPr lvl="1"/>
            <a:r>
              <a:rPr lang="en-US" dirty="0" err="1" smtClean="0"/>
              <a:t>inodes</a:t>
            </a:r>
            <a:r>
              <a:rPr lang="en-US" dirty="0" smtClean="0"/>
              <a:t> are far from their corresponding data</a:t>
            </a:r>
          </a:p>
          <a:p>
            <a:pPr lvl="1"/>
            <a:r>
              <a:rPr lang="en-US" dirty="0" smtClean="0"/>
              <a:t>This is going to result in long seeks across the disk</a:t>
            </a:r>
          </a:p>
          <a:p>
            <a:r>
              <a:rPr lang="en-US" dirty="0" smtClean="0"/>
              <a:t>Problem: </a:t>
            </a:r>
            <a:r>
              <a:rPr lang="en-US" dirty="0" err="1" smtClean="0"/>
              <a:t>ext</a:t>
            </a:r>
            <a:r>
              <a:rPr lang="en-US" dirty="0" smtClean="0"/>
              <a:t> is prone to fragmentation</a:t>
            </a:r>
          </a:p>
          <a:p>
            <a:pPr lvl="1"/>
            <a:r>
              <a:rPr lang="en-US" dirty="0" err="1" smtClean="0"/>
              <a:t>ext</a:t>
            </a:r>
            <a:r>
              <a:rPr lang="en-US" dirty="0" smtClean="0"/>
              <a:t> chooses the first available blocks for new data</a:t>
            </a:r>
          </a:p>
          <a:p>
            <a:pPr lvl="1"/>
            <a:r>
              <a:rPr lang="en-US" dirty="0" smtClean="0"/>
              <a:t>No attempt is made to keep the blocks of a file contiguous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 File System (FFS</a:t>
            </a:r>
            <a:r>
              <a:rPr lang="en-US" dirty="0" smtClean="0"/>
              <a:t>) and Ext2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FFS developed at Berkeley in 1984</a:t>
            </a:r>
          </a:p>
          <a:p>
            <a:pPr lvl="1"/>
            <a:r>
              <a:rPr lang="en-US" dirty="0" smtClean="0"/>
              <a:t>First attempt at a </a:t>
            </a:r>
            <a:r>
              <a:rPr lang="en-US" dirty="0" smtClean="0">
                <a:solidFill>
                  <a:schemeClr val="accent1"/>
                </a:solidFill>
              </a:rPr>
              <a:t>disk aware</a:t>
            </a:r>
            <a:r>
              <a:rPr lang="en-US" dirty="0" smtClean="0"/>
              <a:t> file system</a:t>
            </a:r>
          </a:p>
          <a:p>
            <a:pPr lvl="1"/>
            <a:r>
              <a:rPr lang="en-US" dirty="0" smtClean="0"/>
              <a:t>i.e. optimized for performance on spinning disks</a:t>
            </a:r>
          </a:p>
          <a:p>
            <a:r>
              <a:rPr lang="en-US" dirty="0" smtClean="0"/>
              <a:t>Observation: processes tend to access files that are in the same (or close) directories</a:t>
            </a:r>
          </a:p>
          <a:p>
            <a:pPr lvl="1"/>
            <a:r>
              <a:rPr lang="en-US" dirty="0" smtClean="0"/>
              <a:t>Spatial locality</a:t>
            </a:r>
          </a:p>
          <a:p>
            <a:r>
              <a:rPr lang="en-US" dirty="0" smtClean="0"/>
              <a:t>Key idea: place groups of directories and their files into </a:t>
            </a:r>
            <a:r>
              <a:rPr lang="en-US" dirty="0" smtClean="0">
                <a:solidFill>
                  <a:schemeClr val="accent1"/>
                </a:solidFill>
              </a:rPr>
              <a:t>cylinder groups</a:t>
            </a:r>
          </a:p>
          <a:p>
            <a:pPr lvl="1"/>
            <a:r>
              <a:rPr lang="en-US" dirty="0" smtClean="0"/>
              <a:t>Introduced into ext2, called </a:t>
            </a:r>
            <a:r>
              <a:rPr lang="en-US" dirty="0" smtClean="0">
                <a:solidFill>
                  <a:schemeClr val="accent1"/>
                </a:solidFill>
              </a:rPr>
              <a:t>block groups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33220" y="6028034"/>
            <a:ext cx="606819" cy="6385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SB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243873" y="3699859"/>
            <a:ext cx="8667432" cy="1649142"/>
            <a:chOff x="128550" y="3277700"/>
            <a:chExt cx="8667432" cy="1649142"/>
          </a:xfrm>
        </p:grpSpPr>
        <p:sp>
          <p:nvSpPr>
            <p:cNvPr id="57" name="Rectangle 56"/>
            <p:cNvSpPr/>
            <p:nvPr/>
          </p:nvSpPr>
          <p:spPr>
            <a:xfrm>
              <a:off x="128550" y="3277700"/>
              <a:ext cx="8667432" cy="1649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3235" y="3306222"/>
              <a:ext cx="8300096" cy="1444932"/>
              <a:chOff x="445806" y="3529441"/>
              <a:chExt cx="8300096" cy="175906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45806" y="4353639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92982" y="4353639"/>
                <a:ext cx="232012" cy="3684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40158" y="4353639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187335" y="4353639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45806" y="4722129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92982" y="4722129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40158" y="4722129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187335" y="4722129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483038" y="4353639"/>
                <a:ext cx="232012" cy="368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730214" y="4353639"/>
                <a:ext cx="232012" cy="368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977390" y="4353639"/>
                <a:ext cx="232012" cy="368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224567" y="4353639"/>
                <a:ext cx="232012" cy="368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483038" y="4722129"/>
                <a:ext cx="232012" cy="368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0214" y="4722129"/>
                <a:ext cx="232012" cy="368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977390" y="4722129"/>
                <a:ext cx="232012" cy="368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24567" y="4722129"/>
                <a:ext cx="232012" cy="368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513447" y="4353639"/>
                <a:ext cx="514062" cy="36849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027509" y="4353639"/>
                <a:ext cx="514062" cy="36849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541571" y="4353639"/>
                <a:ext cx="514062" cy="36849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055633" y="4353639"/>
                <a:ext cx="514062" cy="36849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513447" y="4722129"/>
                <a:ext cx="514062" cy="36849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027509" y="4722129"/>
                <a:ext cx="514062" cy="36849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41571" y="4722129"/>
                <a:ext cx="514062" cy="36849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055633" y="4722129"/>
                <a:ext cx="514062" cy="36849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28839" y="4353639"/>
                <a:ext cx="514062" cy="7369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42901" y="4353639"/>
                <a:ext cx="514062" cy="7369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656963" y="4353639"/>
                <a:ext cx="514062" cy="7369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171025" y="4353639"/>
                <a:ext cx="514062" cy="7369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685087" y="4353639"/>
                <a:ext cx="514062" cy="7369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03716" y="4353639"/>
                <a:ext cx="514062" cy="7369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717778" y="4353639"/>
                <a:ext cx="514062" cy="7369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8231840" y="4353639"/>
                <a:ext cx="514062" cy="7369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66842" y="3529441"/>
                <a:ext cx="95250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err="1" smtClean="0"/>
                  <a:t>Inode</a:t>
                </a:r>
                <a:endParaRPr lang="en-US" sz="2000" b="1" dirty="0" smtClean="0"/>
              </a:p>
              <a:p>
                <a:pPr algn="ctr"/>
                <a:r>
                  <a:rPr lang="en-US" sz="2000" b="1" dirty="0" smtClean="0"/>
                  <a:t>Bitmap</a:t>
                </a:r>
                <a:endParaRPr lang="en-US" sz="20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515447" y="3529441"/>
                <a:ext cx="95250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Data</a:t>
                </a:r>
              </a:p>
              <a:p>
                <a:pPr algn="ctr"/>
                <a:r>
                  <a:rPr lang="en-US" sz="2000" b="1" dirty="0" smtClean="0"/>
                  <a:t>Bitmap</a:t>
                </a:r>
                <a:endParaRPr lang="en-US" sz="2000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091768" y="3799641"/>
                <a:ext cx="8996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err="1" smtClean="0"/>
                  <a:t>Inodes</a:t>
                </a:r>
                <a:endParaRPr lang="en-US" sz="2000" b="1" dirty="0" smtClean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975410" y="3799641"/>
                <a:ext cx="14167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Data Blocks</a:t>
                </a: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1455742" y="3691721"/>
                <a:ext cx="0" cy="1596788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483875" y="3691721"/>
                <a:ext cx="0" cy="1596788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596993" y="3691721"/>
                <a:ext cx="0" cy="1596788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Rectangle 48"/>
          <p:cNvSpPr/>
          <p:nvPr/>
        </p:nvSpPr>
        <p:spPr>
          <a:xfrm>
            <a:off x="1768794" y="6028034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1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900358" y="6028034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2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029953" y="6028034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3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165687" y="6028034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4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310391" y="6028034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5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446125" y="6028034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6</a:t>
            </a:r>
            <a:endParaRPr lang="en-US" dirty="0"/>
          </a:p>
        </p:txBody>
      </p:sp>
      <p:sp>
        <p:nvSpPr>
          <p:cNvPr id="58" name="Trapezoid 57"/>
          <p:cNvSpPr/>
          <p:nvPr/>
        </p:nvSpPr>
        <p:spPr>
          <a:xfrm rot="10800000">
            <a:off x="284611" y="5349001"/>
            <a:ext cx="8626693" cy="655092"/>
          </a:xfrm>
          <a:prstGeom prst="trapezoid">
            <a:avLst>
              <a:gd name="adj" fmla="val 583333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6161"/>
          </a:xfrm>
        </p:spPr>
        <p:txBody>
          <a:bodyPr>
            <a:normAutofit/>
          </a:bodyPr>
          <a:lstStyle/>
          <a:p>
            <a:r>
              <a:rPr lang="en-US" dirty="0" smtClean="0"/>
              <a:t>Block Groups</a:t>
            </a:r>
            <a:endParaRPr lang="en-US" dirty="0"/>
          </a:p>
        </p:txBody>
      </p: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238834" y="900751"/>
            <a:ext cx="8679977" cy="2715905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ext</a:t>
            </a:r>
            <a:r>
              <a:rPr lang="en-US" dirty="0" smtClean="0"/>
              <a:t>, there is a single set of key data structures</a:t>
            </a:r>
          </a:p>
          <a:p>
            <a:pPr lvl="1"/>
            <a:r>
              <a:rPr lang="en-US" dirty="0" smtClean="0"/>
              <a:t>One data bitmap, one </a:t>
            </a:r>
            <a:r>
              <a:rPr lang="en-US" dirty="0" err="1" smtClean="0"/>
              <a:t>inode</a:t>
            </a:r>
            <a:r>
              <a:rPr lang="en-US" dirty="0" smtClean="0"/>
              <a:t> bitmap</a:t>
            </a:r>
          </a:p>
          <a:p>
            <a:pPr lvl="1"/>
            <a:r>
              <a:rPr lang="en-US" dirty="0" smtClean="0"/>
              <a:t>One </a:t>
            </a:r>
            <a:r>
              <a:rPr lang="en-US" dirty="0" err="1" smtClean="0"/>
              <a:t>inode</a:t>
            </a:r>
            <a:r>
              <a:rPr lang="en-US" dirty="0" smtClean="0"/>
              <a:t> table, one array of data blocks</a:t>
            </a:r>
          </a:p>
          <a:p>
            <a:r>
              <a:rPr lang="en-US" dirty="0" smtClean="0"/>
              <a:t>In ext2, each block group contains its own key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6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7"/>
            <a:ext cx="8679977" cy="1153236"/>
          </a:xfrm>
        </p:spPr>
        <p:txBody>
          <a:bodyPr/>
          <a:lstStyle/>
          <a:p>
            <a:r>
              <a:rPr lang="en-US" dirty="0" smtClean="0"/>
              <a:t>ext2 attempts to keep related files and directories within the same block group</a:t>
            </a:r>
            <a:endParaRPr lang="en-US" dirty="0"/>
          </a:p>
        </p:txBody>
      </p:sp>
      <p:pic>
        <p:nvPicPr>
          <p:cNvPr id="5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754" y="2832442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359" y="2650378"/>
            <a:ext cx="590972" cy="59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483" y="2832442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50175" y="3345477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home</a:t>
            </a:r>
            <a:endParaRPr lang="en-US" sz="2000" dirty="0"/>
          </a:p>
        </p:txBody>
      </p:sp>
      <p:pic>
        <p:nvPicPr>
          <p:cNvPr id="10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554" y="2832442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90651" y="3345477"/>
            <a:ext cx="609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cbw</a:t>
            </a:r>
            <a:endParaRPr lang="en-US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57460" y="3147430"/>
            <a:ext cx="723094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474731" y="3147430"/>
            <a:ext cx="752752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17684" y="3345477"/>
            <a:ext cx="1107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amislove</a:t>
            </a:r>
            <a:endParaRPr lang="en-US" sz="2000" dirty="0"/>
          </a:p>
        </p:txBody>
      </p:sp>
      <p:pic>
        <p:nvPicPr>
          <p:cNvPr id="21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998" y="2871447"/>
            <a:ext cx="590972" cy="59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365" y="3049991"/>
            <a:ext cx="590972" cy="59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765" y="3250046"/>
            <a:ext cx="590972" cy="59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>
            <a:stCxn id="10" idx="3"/>
            <a:endCxn id="6" idx="1"/>
          </p:cNvCxnSpPr>
          <p:nvPr/>
        </p:nvCxnSpPr>
        <p:spPr>
          <a:xfrm flipV="1">
            <a:off x="6210531" y="2945864"/>
            <a:ext cx="660828" cy="20156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21" idx="1"/>
          </p:cNvCxnSpPr>
          <p:nvPr/>
        </p:nvCxnSpPr>
        <p:spPr>
          <a:xfrm>
            <a:off x="6210531" y="3147431"/>
            <a:ext cx="881467" cy="1950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  <a:endCxn id="22" idx="1"/>
          </p:cNvCxnSpPr>
          <p:nvPr/>
        </p:nvCxnSpPr>
        <p:spPr>
          <a:xfrm>
            <a:off x="6210531" y="3147431"/>
            <a:ext cx="1139834" cy="19804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23" idx="1"/>
          </p:cNvCxnSpPr>
          <p:nvPr/>
        </p:nvCxnSpPr>
        <p:spPr>
          <a:xfrm>
            <a:off x="6210531" y="3147431"/>
            <a:ext cx="1292234" cy="39810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1"/>
            <a:endCxn id="39" idx="3"/>
          </p:cNvCxnSpPr>
          <p:nvPr/>
        </p:nvCxnSpPr>
        <p:spPr>
          <a:xfrm flipH="1">
            <a:off x="2309361" y="3147431"/>
            <a:ext cx="535393" cy="39810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1"/>
            <a:endCxn id="36" idx="3"/>
          </p:cNvCxnSpPr>
          <p:nvPr/>
        </p:nvCxnSpPr>
        <p:spPr>
          <a:xfrm flipH="1" flipV="1">
            <a:off x="1514182" y="2945864"/>
            <a:ext cx="1330572" cy="20156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" idx="1"/>
            <a:endCxn id="38" idx="3"/>
          </p:cNvCxnSpPr>
          <p:nvPr/>
        </p:nvCxnSpPr>
        <p:spPr>
          <a:xfrm flipH="1">
            <a:off x="2013875" y="3147431"/>
            <a:ext cx="830879" cy="19905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" idx="1"/>
            <a:endCxn id="37" idx="3"/>
          </p:cNvCxnSpPr>
          <p:nvPr/>
        </p:nvCxnSpPr>
        <p:spPr>
          <a:xfrm flipH="1" flipV="1">
            <a:off x="1718389" y="3125818"/>
            <a:ext cx="1126365" cy="216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10" y="2650378"/>
            <a:ext cx="590972" cy="59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17" y="2830332"/>
            <a:ext cx="590972" cy="59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903" y="3050995"/>
            <a:ext cx="590972" cy="59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389" y="3250046"/>
            <a:ext cx="590972" cy="59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971577" y="5790662"/>
            <a:ext cx="606819" cy="6385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SB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607151" y="5790662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1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738715" y="5790662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2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868310" y="5790662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3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004044" y="5790662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4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148748" y="5790662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5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284482" y="5790662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6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4748275" y="4456000"/>
            <a:ext cx="3938523" cy="613688"/>
            <a:chOff x="4748275" y="4244456"/>
            <a:chExt cx="3938523" cy="613688"/>
          </a:xfrm>
        </p:grpSpPr>
        <p:sp>
          <p:nvSpPr>
            <p:cNvPr id="72" name="Rectangle 71"/>
            <p:cNvSpPr/>
            <p:nvPr/>
          </p:nvSpPr>
          <p:spPr>
            <a:xfrm>
              <a:off x="4748275" y="4244456"/>
              <a:ext cx="3938523" cy="61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947603" y="4396214"/>
              <a:ext cx="232012" cy="3026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172566" y="4396214"/>
              <a:ext cx="232012" cy="3026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414243" y="4396214"/>
              <a:ext cx="514062" cy="30268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928305" y="4396214"/>
              <a:ext cx="514062" cy="30268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442367" y="4396214"/>
              <a:ext cx="514062" cy="3026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956429" y="4396214"/>
              <a:ext cx="514062" cy="3026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470491" y="4396214"/>
              <a:ext cx="514062" cy="3026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984553" y="4396214"/>
              <a:ext cx="514062" cy="3026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</p:grpSp>
      <p:sp>
        <p:nvSpPr>
          <p:cNvPr id="74" name="Trapezoid 73"/>
          <p:cNvSpPr/>
          <p:nvPr/>
        </p:nvSpPr>
        <p:spPr>
          <a:xfrm rot="10800000">
            <a:off x="205755" y="5076964"/>
            <a:ext cx="3938523" cy="686401"/>
          </a:xfrm>
          <a:prstGeom prst="trapezoid">
            <a:avLst>
              <a:gd name="adj" fmla="val 201942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205757" y="4456001"/>
            <a:ext cx="3938523" cy="613688"/>
            <a:chOff x="205757" y="4244457"/>
            <a:chExt cx="3938523" cy="613688"/>
          </a:xfrm>
        </p:grpSpPr>
        <p:sp>
          <p:nvSpPr>
            <p:cNvPr id="75" name="Rectangle 74"/>
            <p:cNvSpPr/>
            <p:nvPr/>
          </p:nvSpPr>
          <p:spPr>
            <a:xfrm>
              <a:off x="205757" y="4244457"/>
              <a:ext cx="3938523" cy="61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05085" y="4396215"/>
              <a:ext cx="232012" cy="3026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30048" y="4396215"/>
              <a:ext cx="232012" cy="3026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71725" y="4396215"/>
              <a:ext cx="514062" cy="30268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385787" y="4396215"/>
              <a:ext cx="514062" cy="30268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899849" y="4396215"/>
              <a:ext cx="514062" cy="3026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413911" y="4396215"/>
              <a:ext cx="514062" cy="3026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27973" y="4396215"/>
              <a:ext cx="514062" cy="3026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442035" y="4396215"/>
              <a:ext cx="514062" cy="3026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630048" y="2504368"/>
            <a:ext cx="3244401" cy="159678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>
            <a:off x="1899849" y="3937383"/>
            <a:ext cx="618163" cy="75062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138653" y="2504368"/>
            <a:ext cx="3244401" cy="159678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/>
          <p:cNvSpPr/>
          <p:nvPr/>
        </p:nvSpPr>
        <p:spPr>
          <a:xfrm>
            <a:off x="6408454" y="3937383"/>
            <a:ext cx="618163" cy="75062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rapezoid 89"/>
          <p:cNvSpPr/>
          <p:nvPr/>
        </p:nvSpPr>
        <p:spPr>
          <a:xfrm rot="10800000">
            <a:off x="4748274" y="5076965"/>
            <a:ext cx="3938523" cy="686401"/>
          </a:xfrm>
          <a:prstGeom prst="trapezoid">
            <a:avLst>
              <a:gd name="adj" fmla="val 20393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ext2: The Good and 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 – ext2 supports:</a:t>
            </a:r>
          </a:p>
          <a:p>
            <a:pPr lvl="1"/>
            <a:r>
              <a:rPr lang="en-US" dirty="0" smtClean="0"/>
              <a:t>All the features of </a:t>
            </a:r>
            <a:r>
              <a:rPr lang="en-US" dirty="0" err="1" smtClean="0"/>
              <a:t>ext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 with even better performance (because of increased spatial locality)</a:t>
            </a:r>
          </a:p>
          <a:p>
            <a:r>
              <a:rPr lang="en-US" dirty="0" smtClean="0"/>
              <a:t>The bad</a:t>
            </a:r>
          </a:p>
          <a:p>
            <a:pPr lvl="1"/>
            <a:r>
              <a:rPr lang="en-US" dirty="0" smtClean="0"/>
              <a:t>Large files must cross block groups</a:t>
            </a:r>
          </a:p>
          <a:p>
            <a:pPr lvl="1"/>
            <a:r>
              <a:rPr lang="en-US" dirty="0" smtClean="0"/>
              <a:t>As the file system becomes more complex, the chance of file system </a:t>
            </a:r>
            <a:r>
              <a:rPr lang="en-US" dirty="0" smtClean="0">
                <a:solidFill>
                  <a:schemeClr val="accent1"/>
                </a:solidFill>
              </a:rPr>
              <a:t>corruption</a:t>
            </a:r>
            <a:r>
              <a:rPr lang="en-US" dirty="0" smtClean="0"/>
              <a:t> grows</a:t>
            </a:r>
          </a:p>
          <a:p>
            <a:pPr lvl="2"/>
            <a:r>
              <a:rPr lang="en-US" dirty="0" smtClean="0"/>
              <a:t>E.g. invalid </a:t>
            </a:r>
            <a:r>
              <a:rPr lang="en-US" dirty="0" err="1" smtClean="0"/>
              <a:t>inodes</a:t>
            </a:r>
            <a:r>
              <a:rPr lang="en-US" dirty="0" smtClean="0"/>
              <a:t>, incorrect directory entries,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6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VFS Flowchart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9961" y="2336953"/>
            <a:ext cx="7654133" cy="4381049"/>
            <a:chOff x="1037230" y="7515719"/>
            <a:chExt cx="7654133" cy="4381049"/>
          </a:xfrm>
        </p:grpSpPr>
        <p:sp>
          <p:nvSpPr>
            <p:cNvPr id="7" name="Rectangle 6"/>
            <p:cNvSpPr/>
            <p:nvPr/>
          </p:nvSpPr>
          <p:spPr>
            <a:xfrm>
              <a:off x="1042917" y="8434668"/>
              <a:ext cx="7001301" cy="19470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2800" dirty="0" smtClean="0"/>
                <a:t>Kernel</a:t>
              </a:r>
              <a:endParaRPr lang="en-US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9466" y="7515719"/>
              <a:ext cx="1778302" cy="68238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Process 1</a:t>
              </a:r>
              <a:endParaRPr lang="en-US" sz="2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32830" y="7515719"/>
              <a:ext cx="1778302" cy="68238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Process 2</a:t>
              </a:r>
              <a:endParaRPr lang="en-US" sz="2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56194" y="7515719"/>
              <a:ext cx="1778302" cy="68238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Process 3</a:t>
              </a:r>
              <a:endParaRPr lang="en-US" sz="2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9466" y="8637111"/>
              <a:ext cx="6025030" cy="682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Virtual File System Interface</a:t>
              </a:r>
              <a:endParaRPr lang="en-US" sz="2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9466" y="9485546"/>
              <a:ext cx="1778302" cy="682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ext3 Driver</a:t>
              </a:r>
              <a:endParaRPr lang="en-US" sz="2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5131" y="9487820"/>
              <a:ext cx="1778302" cy="682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NTFS Driver</a:t>
              </a:r>
              <a:endParaRPr lang="en-US" sz="2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56194" y="9485546"/>
              <a:ext cx="1778302" cy="682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FAT32 Driver</a:t>
              </a:r>
              <a:endParaRPr lang="en-US" sz="2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20338" y="10602394"/>
              <a:ext cx="4421874" cy="6823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9466" y="10591020"/>
              <a:ext cx="1778302" cy="68238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ext3 Partition</a:t>
              </a:r>
              <a:endParaRPr lang="en-US" sz="2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95131" y="10602394"/>
              <a:ext cx="1778302" cy="68238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NTFS Partition</a:t>
              </a:r>
              <a:endParaRPr lang="en-US" sz="2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71949" y="10602399"/>
              <a:ext cx="2499816" cy="6823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56194" y="10602399"/>
              <a:ext cx="1778302" cy="68238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FAT32 Partition</a:t>
              </a:r>
              <a:endParaRPr lang="en-US" sz="2000" dirty="0"/>
            </a:p>
          </p:txBody>
        </p:sp>
        <p:pic>
          <p:nvPicPr>
            <p:cNvPr id="20" name="Picture 3" descr="D:\Classes\5600\assets\usb_thumb_drive_4_preview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59364">
              <a:off x="7059627" y="10650048"/>
              <a:ext cx="1631736" cy="1246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D:\Classes\5600\assets\Hardware-HardDrive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230" y="10696434"/>
              <a:ext cx="1107743" cy="1107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Up-Down Arrow 21"/>
            <p:cNvSpPr/>
            <p:nvPr/>
          </p:nvSpPr>
          <p:spPr>
            <a:xfrm>
              <a:off x="4630912" y="8045706"/>
              <a:ext cx="382137" cy="682387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Up-Down Arrow 22"/>
            <p:cNvSpPr/>
            <p:nvPr/>
          </p:nvSpPr>
          <p:spPr>
            <a:xfrm>
              <a:off x="6754276" y="8045706"/>
              <a:ext cx="382137" cy="682387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Up-Down Arrow 23"/>
            <p:cNvSpPr/>
            <p:nvPr/>
          </p:nvSpPr>
          <p:spPr>
            <a:xfrm>
              <a:off x="2507548" y="8045706"/>
              <a:ext cx="382137" cy="682387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Up-Down Arrow 24"/>
            <p:cNvSpPr/>
            <p:nvPr/>
          </p:nvSpPr>
          <p:spPr>
            <a:xfrm>
              <a:off x="2507548" y="10040555"/>
              <a:ext cx="382137" cy="682387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Up-Down Arrow 25"/>
            <p:cNvSpPr/>
            <p:nvPr/>
          </p:nvSpPr>
          <p:spPr>
            <a:xfrm>
              <a:off x="4639781" y="10040555"/>
              <a:ext cx="382137" cy="682387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Up-Down Arrow 26"/>
            <p:cNvSpPr/>
            <p:nvPr/>
          </p:nvSpPr>
          <p:spPr>
            <a:xfrm>
              <a:off x="6763145" y="10040555"/>
              <a:ext cx="382137" cy="682387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ular Callout 27"/>
          <p:cNvSpPr/>
          <p:nvPr/>
        </p:nvSpPr>
        <p:spPr>
          <a:xfrm>
            <a:off x="72076" y="759811"/>
            <a:ext cx="3316405" cy="1309009"/>
          </a:xfrm>
          <a:prstGeom prst="wedgeRectCallout">
            <a:avLst>
              <a:gd name="adj1" fmla="val 22363"/>
              <a:gd name="adj2" fmla="val 7879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Processes (usually) don’t need to know about low-level file system details</a:t>
            </a:r>
            <a:endParaRPr lang="en-US" sz="2400" dirty="0"/>
          </a:p>
        </p:txBody>
      </p:sp>
      <p:sp>
        <p:nvSpPr>
          <p:cNvPr id="29" name="Rectangular Callout 28"/>
          <p:cNvSpPr/>
          <p:nvPr/>
        </p:nvSpPr>
        <p:spPr>
          <a:xfrm>
            <a:off x="6175325" y="833696"/>
            <a:ext cx="2642888" cy="1309009"/>
          </a:xfrm>
          <a:prstGeom prst="wedgeRectCallout">
            <a:avLst>
              <a:gd name="adj1" fmla="val -23596"/>
              <a:gd name="adj2" fmla="val 16637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Relatively simple to add additional file system drivers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234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File-size upper limits for data block addressing 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5" y="1417638"/>
            <a:ext cx="7953829" cy="502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Extent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Indirect block maps are incredibly inefficient for large </a:t>
            </a:r>
            <a:r>
              <a:rPr lang="en-US" altLang="zh-CN" dirty="0" smtClean="0"/>
              <a:t>files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One </a:t>
            </a:r>
            <a:r>
              <a:rPr lang="en-US" altLang="zh-CN" dirty="0"/>
              <a:t>extra block read (and seek) every 1024 </a:t>
            </a:r>
            <a:r>
              <a:rPr lang="en-US" altLang="zh-CN" dirty="0" smtClean="0"/>
              <a:t>blocks</a:t>
            </a:r>
            <a:endParaRPr lang="zh-CN" altLang="en-US" dirty="0"/>
          </a:p>
          <a:p>
            <a:pPr lvl="1"/>
            <a:r>
              <a:rPr lang="en-US" altLang="zh-CN" dirty="0" smtClean="0"/>
              <a:t>Really </a:t>
            </a:r>
            <a:r>
              <a:rPr lang="en-US" altLang="zh-CN" dirty="0"/>
              <a:t>obvious when deleting big CD/DVD image files </a:t>
            </a:r>
            <a:endParaRPr lang="zh-CN" altLang="en-US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An </a:t>
            </a:r>
            <a:r>
              <a:rPr lang="en-US" altLang="zh-CN" dirty="0"/>
              <a:t>extent is a single descriptor for a </a:t>
            </a:r>
            <a:r>
              <a:rPr lang="en-US" altLang="zh-CN" b="1" dirty="0">
                <a:solidFill>
                  <a:srgbClr val="C00000"/>
                </a:solidFill>
              </a:rPr>
              <a:t>range</a:t>
            </a:r>
            <a:r>
              <a:rPr lang="en-US" altLang="zh-CN" dirty="0"/>
              <a:t> of contiguous </a:t>
            </a:r>
            <a:r>
              <a:rPr lang="en-US" altLang="zh-CN" dirty="0" smtClean="0"/>
              <a:t>blocks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An </a:t>
            </a:r>
            <a:r>
              <a:rPr lang="en-US" altLang="zh-CN" dirty="0"/>
              <a:t>efficient way to represent large </a:t>
            </a:r>
            <a:r>
              <a:rPr lang="en-US" altLang="zh-CN" dirty="0" smtClean="0"/>
              <a:t>file</a:t>
            </a:r>
            <a:endParaRPr lang="zh-CN" altLang="en-US" dirty="0"/>
          </a:p>
          <a:p>
            <a:pPr lvl="1"/>
            <a:r>
              <a:rPr lang="en-US" altLang="zh-CN" dirty="0" smtClean="0"/>
              <a:t>Better </a:t>
            </a:r>
            <a:r>
              <a:rPr lang="en-US" altLang="zh-CN" dirty="0"/>
              <a:t>CPU utilization, fewer metadata IOs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3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Pointers to Extents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331843"/>
            <a:ext cx="8679978" cy="2100569"/>
          </a:xfrm>
        </p:spPr>
        <p:txBody>
          <a:bodyPr/>
          <a:lstStyle/>
          <a:p>
            <a:r>
              <a:rPr lang="en-US" dirty="0" smtClean="0"/>
              <a:t>Modern file systems try hard to minimize fragmentation</a:t>
            </a:r>
          </a:p>
          <a:p>
            <a:pPr lvl="1"/>
            <a:r>
              <a:rPr lang="en-US" dirty="0" smtClean="0"/>
              <a:t>Since it results in many seeks, thus low performance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Extents</a:t>
            </a:r>
            <a:r>
              <a:rPr lang="en-US" dirty="0" smtClean="0"/>
              <a:t> are better suited for contiguous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cxnSp>
        <p:nvCxnSpPr>
          <p:cNvPr id="5" name="Straight Arrow Connector 4"/>
          <p:cNvCxnSpPr>
            <a:endCxn id="8" idx="1"/>
          </p:cNvCxnSpPr>
          <p:nvPr/>
        </p:nvCxnSpPr>
        <p:spPr>
          <a:xfrm>
            <a:off x="709673" y="4409565"/>
            <a:ext cx="202855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38226" y="4225320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2738226" y="4589158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738226" y="4957648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2738226" y="5315999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17" name="Rectangle 16"/>
          <p:cNvSpPr/>
          <p:nvPr/>
        </p:nvSpPr>
        <p:spPr>
          <a:xfrm>
            <a:off x="2738226" y="5679837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2738226" y="6048327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cxnSp>
        <p:nvCxnSpPr>
          <p:cNvPr id="22" name="Straight Arrow Connector 21"/>
          <p:cNvCxnSpPr>
            <a:endCxn id="9" idx="1"/>
          </p:cNvCxnSpPr>
          <p:nvPr/>
        </p:nvCxnSpPr>
        <p:spPr>
          <a:xfrm>
            <a:off x="709673" y="4773403"/>
            <a:ext cx="202855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709673" y="5141893"/>
            <a:ext cx="202855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1"/>
          </p:cNvCxnSpPr>
          <p:nvPr/>
        </p:nvCxnSpPr>
        <p:spPr>
          <a:xfrm>
            <a:off x="648258" y="5500244"/>
            <a:ext cx="2089968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1"/>
          </p:cNvCxnSpPr>
          <p:nvPr/>
        </p:nvCxnSpPr>
        <p:spPr>
          <a:xfrm>
            <a:off x="648258" y="5864082"/>
            <a:ext cx="2089968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1"/>
          </p:cNvCxnSpPr>
          <p:nvPr/>
        </p:nvCxnSpPr>
        <p:spPr>
          <a:xfrm>
            <a:off x="709673" y="6232572"/>
            <a:ext cx="202855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9317" y="3761967"/>
            <a:ext cx="1333601" cy="2733225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err="1" smtClean="0"/>
              <a:t>inode</a:t>
            </a:r>
            <a:endParaRPr lang="en-US" sz="2400" b="1" u="sng" dirty="0" smtClean="0"/>
          </a:p>
          <a:p>
            <a:pPr algn="ctr"/>
            <a:r>
              <a:rPr lang="en-US" sz="2400" dirty="0" smtClean="0"/>
              <a:t>block 1</a:t>
            </a:r>
          </a:p>
          <a:p>
            <a:pPr algn="ctr"/>
            <a:r>
              <a:rPr lang="en-US" sz="2400" dirty="0" smtClean="0"/>
              <a:t>block 2</a:t>
            </a:r>
          </a:p>
          <a:p>
            <a:pPr algn="ctr"/>
            <a:r>
              <a:rPr lang="en-US" sz="2400" dirty="0" smtClean="0"/>
              <a:t>block 3</a:t>
            </a:r>
          </a:p>
          <a:p>
            <a:pPr algn="ctr"/>
            <a:r>
              <a:rPr lang="en-US" sz="2400" dirty="0" smtClean="0"/>
              <a:t>block 4</a:t>
            </a:r>
          </a:p>
          <a:p>
            <a:pPr algn="ctr"/>
            <a:r>
              <a:rPr lang="en-US" sz="2400" dirty="0" smtClean="0"/>
              <a:t>block 5</a:t>
            </a:r>
          </a:p>
          <a:p>
            <a:pPr algn="ctr"/>
            <a:r>
              <a:rPr lang="en-US" sz="2400" dirty="0" smtClean="0"/>
              <a:t>block 6</a:t>
            </a:r>
            <a:endParaRPr lang="en-US" sz="2400" dirty="0"/>
          </a:p>
        </p:txBody>
      </p:sp>
      <p:cxnSp>
        <p:nvCxnSpPr>
          <p:cNvPr id="46" name="Straight Arrow Connector 45"/>
          <p:cNvCxnSpPr>
            <a:endCxn id="8" idx="3"/>
          </p:cNvCxnSpPr>
          <p:nvPr/>
        </p:nvCxnSpPr>
        <p:spPr>
          <a:xfrm flipH="1">
            <a:off x="3149500" y="4409565"/>
            <a:ext cx="1900172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ight Brace 48"/>
          <p:cNvSpPr/>
          <p:nvPr/>
        </p:nvSpPr>
        <p:spPr>
          <a:xfrm>
            <a:off x="3227696" y="4524233"/>
            <a:ext cx="327546" cy="1892584"/>
          </a:xfrm>
          <a:prstGeom prst="rightBrac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671248" y="4773403"/>
            <a:ext cx="511791" cy="6971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93657" y="3775280"/>
            <a:ext cx="1333601" cy="2733225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err="1" smtClean="0"/>
              <a:t>inode</a:t>
            </a:r>
            <a:endParaRPr lang="en-US" sz="2400" b="1" u="sng" dirty="0" smtClean="0"/>
          </a:p>
          <a:p>
            <a:pPr algn="ctr"/>
            <a:r>
              <a:rPr lang="en-US" sz="2400" dirty="0" smtClean="0"/>
              <a:t>block 1</a:t>
            </a:r>
          </a:p>
          <a:p>
            <a:pPr algn="ctr"/>
            <a:r>
              <a:rPr lang="en-US" sz="2400" dirty="0" smtClean="0"/>
              <a:t>length 1</a:t>
            </a:r>
          </a:p>
          <a:p>
            <a:pPr algn="ctr"/>
            <a:r>
              <a:rPr lang="en-US" sz="2400" dirty="0" smtClean="0"/>
              <a:t>block 2</a:t>
            </a:r>
          </a:p>
          <a:p>
            <a:pPr algn="ctr"/>
            <a:r>
              <a:rPr lang="en-US" sz="2400" dirty="0" smtClean="0"/>
              <a:t>length 2</a:t>
            </a:r>
          </a:p>
          <a:p>
            <a:pPr algn="ctr"/>
            <a:r>
              <a:rPr lang="en-US" sz="2400" dirty="0" smtClean="0"/>
              <a:t>block 3</a:t>
            </a:r>
          </a:p>
          <a:p>
            <a:pPr algn="ctr"/>
            <a:r>
              <a:rPr lang="en-US" sz="2400" dirty="0" smtClean="0"/>
              <a:t>length 3</a:t>
            </a:r>
          </a:p>
        </p:txBody>
      </p:sp>
      <p:sp>
        <p:nvSpPr>
          <p:cNvPr id="54" name="Rectangular Callout 53"/>
          <p:cNvSpPr/>
          <p:nvPr/>
        </p:nvSpPr>
        <p:spPr>
          <a:xfrm>
            <a:off x="5970896" y="3640639"/>
            <a:ext cx="2367886" cy="1552334"/>
          </a:xfrm>
          <a:prstGeom prst="wedgeRectCallout">
            <a:avLst>
              <a:gd name="adj1" fmla="val -79027"/>
              <a:gd name="adj2" fmla="val 928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Each extent includes a block pointer and a length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989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Extents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ext4 and NTFS use extents</a:t>
            </a:r>
          </a:p>
          <a:p>
            <a:r>
              <a:rPr lang="en-US" dirty="0" smtClean="0"/>
              <a:t>ext4 </a:t>
            </a:r>
            <a:r>
              <a:rPr lang="en-US" dirty="0" err="1" smtClean="0"/>
              <a:t>inodes</a:t>
            </a:r>
            <a:r>
              <a:rPr lang="en-US" dirty="0" smtClean="0"/>
              <a:t> include 4 extents instead of block pointers</a:t>
            </a:r>
          </a:p>
          <a:p>
            <a:pPr lvl="1"/>
            <a:r>
              <a:rPr lang="en-US" dirty="0" smtClean="0"/>
              <a:t>Each extent can address at most 128MB of contiguous space (assuming 4KB blocks)</a:t>
            </a:r>
          </a:p>
          <a:p>
            <a:pPr lvl="1"/>
            <a:r>
              <a:rPr lang="en-US" dirty="0" smtClean="0"/>
              <a:t>If more extents are needed, a data block is allocated</a:t>
            </a:r>
          </a:p>
          <a:p>
            <a:pPr lvl="1"/>
            <a:r>
              <a:rPr lang="en-US" dirty="0" smtClean="0"/>
              <a:t>Similar to a block of indirect pointers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4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ext</a:t>
            </a:r>
            <a:r>
              <a:rPr lang="en-US" dirty="0" smtClean="0"/>
              <a:t>, ext2, and ext3, each directory is a file with a list of entries</a:t>
            </a:r>
          </a:p>
          <a:p>
            <a:pPr lvl="1"/>
            <a:r>
              <a:rPr lang="en-US" dirty="0" smtClean="0"/>
              <a:t>Entries are not stored in sorted order</a:t>
            </a:r>
          </a:p>
          <a:p>
            <a:pPr lvl="1"/>
            <a:r>
              <a:rPr lang="en-US" dirty="0" smtClean="0"/>
              <a:t>Some entries may be blank, if they have been deleted</a:t>
            </a:r>
          </a:p>
          <a:p>
            <a:r>
              <a:rPr lang="en-US" dirty="0" smtClean="0"/>
              <a:t>Problem: searching for files in large directories takes O(n) time</a:t>
            </a:r>
          </a:p>
          <a:p>
            <a:pPr lvl="1"/>
            <a:r>
              <a:rPr lang="en-US" dirty="0" smtClean="0"/>
              <a:t>Practically, you can’t store &gt;10K files in a directory</a:t>
            </a:r>
          </a:p>
          <a:p>
            <a:pPr lvl="1"/>
            <a:r>
              <a:rPr lang="en-US" dirty="0" smtClean="0"/>
              <a:t>It takes way too long to locate and open files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3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Lists to B-Trees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490870"/>
            <a:ext cx="8679977" cy="5223829"/>
          </a:xfrm>
        </p:spPr>
        <p:txBody>
          <a:bodyPr>
            <a:normAutofit/>
          </a:bodyPr>
          <a:lstStyle/>
          <a:p>
            <a:r>
              <a:rPr lang="en-US" dirty="0" smtClean="0"/>
              <a:t>ext4 and NTFS encode directories as </a:t>
            </a:r>
            <a:r>
              <a:rPr lang="en-US" dirty="0" smtClean="0">
                <a:solidFill>
                  <a:schemeClr val="accent1"/>
                </a:solidFill>
              </a:rPr>
              <a:t>B-Trees</a:t>
            </a:r>
            <a:r>
              <a:rPr lang="en-US" dirty="0" smtClean="0"/>
              <a:t> to improve lookup time to O(log N)</a:t>
            </a:r>
          </a:p>
          <a:p>
            <a:r>
              <a:rPr lang="en-US" dirty="0" smtClean="0"/>
              <a:t>A B-Tree is a type of balanced tree that is optimized for storage on disk</a:t>
            </a:r>
          </a:p>
          <a:p>
            <a:pPr lvl="1"/>
            <a:r>
              <a:rPr lang="en-US" dirty="0" smtClean="0"/>
              <a:t>Items are stored in sorted order in blocks</a:t>
            </a:r>
          </a:p>
          <a:p>
            <a:r>
              <a:rPr lang="en-US" dirty="0" smtClean="0"/>
              <a:t>Suppose items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j</a:t>
            </a:r>
            <a:r>
              <a:rPr lang="en-US" dirty="0" smtClean="0"/>
              <a:t> are in the root of the tree</a:t>
            </a:r>
          </a:p>
          <a:p>
            <a:pPr lvl="1"/>
            <a:r>
              <a:rPr lang="en-US" dirty="0" smtClean="0"/>
              <a:t>The root must have 3 children, since it has 2 items</a:t>
            </a:r>
          </a:p>
          <a:p>
            <a:pPr lvl="1"/>
            <a:r>
              <a:rPr lang="en-US" dirty="0" smtClean="0"/>
              <a:t>The three child groups contain items </a:t>
            </a:r>
            <a:r>
              <a:rPr lang="en-US" i="1" dirty="0" smtClean="0"/>
              <a:t>a </a:t>
            </a:r>
            <a:r>
              <a:rPr lang="en-US" dirty="0" smtClean="0"/>
              <a:t>&lt; 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i</a:t>
            </a:r>
            <a:r>
              <a:rPr lang="en-US" dirty="0" smtClean="0"/>
              <a:t> &lt; </a:t>
            </a:r>
            <a:r>
              <a:rPr lang="en-US" i="1" dirty="0" smtClean="0"/>
              <a:t>a</a:t>
            </a:r>
            <a:r>
              <a:rPr lang="en-US" dirty="0" smtClean="0"/>
              <a:t> &lt; </a:t>
            </a:r>
            <a:r>
              <a:rPr lang="en-US" i="1" dirty="0" smtClean="0"/>
              <a:t>j</a:t>
            </a:r>
            <a:r>
              <a:rPr lang="en-US" dirty="0" smtClean="0"/>
              <a:t>, and </a:t>
            </a:r>
            <a:r>
              <a:rPr lang="en-US" i="1" dirty="0" smtClean="0"/>
              <a:t>a</a:t>
            </a:r>
            <a:r>
              <a:rPr lang="en-US" dirty="0" smtClean="0"/>
              <a:t> &gt; </a:t>
            </a:r>
            <a:r>
              <a:rPr lang="en-US" i="1" dirty="0" smtClean="0"/>
              <a:t>j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5218"/>
          </a:xfrm>
        </p:spPr>
        <p:txBody>
          <a:bodyPr/>
          <a:lstStyle/>
          <a:p>
            <a:r>
              <a:rPr lang="en-US" dirty="0" smtClean="0"/>
              <a:t>Example B-Tree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720" y="921224"/>
            <a:ext cx="8679977" cy="1781033"/>
          </a:xfrm>
        </p:spPr>
        <p:txBody>
          <a:bodyPr/>
          <a:lstStyle/>
          <a:p>
            <a:r>
              <a:rPr lang="en-US" dirty="0" smtClean="0"/>
              <a:t>ext4 uses a B-Tree variant known as a H-Tree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H</a:t>
            </a:r>
            <a:r>
              <a:rPr lang="en-US" dirty="0" smtClean="0"/>
              <a:t> stands for </a:t>
            </a:r>
            <a:r>
              <a:rPr lang="en-US" i="1" dirty="0" smtClean="0"/>
              <a:t>hash </a:t>
            </a:r>
            <a:r>
              <a:rPr lang="en-US" dirty="0" smtClean="0"/>
              <a:t>(sometime called </a:t>
            </a:r>
            <a:r>
              <a:rPr lang="en-US" dirty="0" err="1" smtClean="0"/>
              <a:t>B+Tree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Suppose you try to </a:t>
            </a:r>
            <a:r>
              <a:rPr lang="en-US" dirty="0" smtClean="0">
                <a:solidFill>
                  <a:schemeClr val="accent1"/>
                </a:solidFill>
              </a:rPr>
              <a:t>open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“</a:t>
            </a:r>
            <a:r>
              <a:rPr lang="en-US" dirty="0" err="1" smtClean="0">
                <a:solidFill>
                  <a:schemeClr val="accent2"/>
                </a:solidFill>
              </a:rPr>
              <a:t>my_file</a:t>
            </a:r>
            <a:r>
              <a:rPr lang="en-US" dirty="0" smtClean="0">
                <a:solidFill>
                  <a:schemeClr val="accent2"/>
                </a:solidFill>
              </a:rPr>
              <a:t>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“r”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963" y="2715902"/>
            <a:ext cx="3349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hash(“</a:t>
            </a:r>
            <a:r>
              <a:rPr lang="en-US" sz="2000" dirty="0" err="1" smtClean="0"/>
              <a:t>my_file</a:t>
            </a:r>
            <a:r>
              <a:rPr lang="en-US" sz="2000" dirty="0" smtClean="0"/>
              <a:t>”) = 0x0000C194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766178" y="4462815"/>
            <a:ext cx="1433015" cy="38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H-Tree 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88071" y="4462815"/>
            <a:ext cx="1433015" cy="38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H-Tree Node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91969" y="5666093"/>
            <a:ext cx="1433015" cy="382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H-Tree Leaf</a:t>
            </a:r>
            <a:endParaRPr lang="en-US" dirty="0"/>
          </a:p>
        </p:txBody>
      </p:sp>
      <p:cxnSp>
        <p:nvCxnSpPr>
          <p:cNvPr id="13" name="Elbow Connector 12"/>
          <p:cNvCxnSpPr>
            <a:endCxn id="6" idx="0"/>
          </p:cNvCxnSpPr>
          <p:nvPr/>
        </p:nvCxnSpPr>
        <p:spPr>
          <a:xfrm>
            <a:off x="3991969" y="2915957"/>
            <a:ext cx="1518135" cy="282545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2"/>
            <a:endCxn id="7" idx="0"/>
          </p:cNvCxnSpPr>
          <p:nvPr/>
        </p:nvCxnSpPr>
        <p:spPr>
          <a:xfrm rot="16200000" flipH="1">
            <a:off x="5735079" y="3715207"/>
            <a:ext cx="522633" cy="972582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6428095" y="3780431"/>
            <a:ext cx="1776486" cy="682384"/>
          </a:xfrm>
          <a:prstGeom prst="bentConnector3">
            <a:avLst>
              <a:gd name="adj1" fmla="val 99936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9" idx="0"/>
          </p:cNvCxnSpPr>
          <p:nvPr/>
        </p:nvCxnSpPr>
        <p:spPr>
          <a:xfrm rot="10800000" flipV="1">
            <a:off x="3915431" y="3780430"/>
            <a:ext cx="804100" cy="693681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123899" y="3198502"/>
          <a:ext cx="27724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H-Tree</a:t>
                      </a:r>
                      <a:r>
                        <a:rPr lang="en-US" baseline="0" dirty="0" smtClean="0"/>
                        <a:t> Root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0x00AD1102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0xCFF1A412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Elbow Connector 25"/>
          <p:cNvCxnSpPr>
            <a:endCxn id="27" idx="0"/>
          </p:cNvCxnSpPr>
          <p:nvPr/>
        </p:nvCxnSpPr>
        <p:spPr>
          <a:xfrm>
            <a:off x="4719531" y="5036022"/>
            <a:ext cx="1708563" cy="630071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711586" y="5666093"/>
            <a:ext cx="1433015" cy="382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H-Tree Leaf</a:t>
            </a:r>
            <a:endParaRPr lang="en-US" dirty="0"/>
          </a:p>
        </p:txBody>
      </p:sp>
      <p:cxnSp>
        <p:nvCxnSpPr>
          <p:cNvPr id="39" name="Elbow Connector 38"/>
          <p:cNvCxnSpPr>
            <a:stCxn id="9" idx="2"/>
            <a:endCxn id="10" idx="0"/>
          </p:cNvCxnSpPr>
          <p:nvPr/>
        </p:nvCxnSpPr>
        <p:spPr>
          <a:xfrm rot="16200000" flipH="1">
            <a:off x="4086804" y="5044419"/>
            <a:ext cx="450301" cy="793046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1" idx="0"/>
          </p:cNvCxnSpPr>
          <p:nvPr/>
        </p:nvCxnSpPr>
        <p:spPr>
          <a:xfrm rot="10800000" flipV="1">
            <a:off x="2242788" y="5036022"/>
            <a:ext cx="752896" cy="450298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515733" y="4474112"/>
          <a:ext cx="279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H-Tree</a:t>
                      </a:r>
                      <a:r>
                        <a:rPr lang="en-US" baseline="0" dirty="0" smtClean="0"/>
                        <a:t> Node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0x0000C195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0x00018201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5" name="Elbow Connector 44"/>
          <p:cNvCxnSpPr>
            <a:endCxn id="51" idx="1"/>
          </p:cNvCxnSpPr>
          <p:nvPr/>
        </p:nvCxnSpPr>
        <p:spPr>
          <a:xfrm>
            <a:off x="1371601" y="6084622"/>
            <a:ext cx="1023588" cy="491322"/>
          </a:xfrm>
          <a:prstGeom prst="bentConnector3">
            <a:avLst>
              <a:gd name="adj1" fmla="val 1800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395189" y="6384875"/>
            <a:ext cx="2006215" cy="382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my_file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inode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843090" y="5486320"/>
          <a:ext cx="279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H-Tree</a:t>
                      </a:r>
                      <a:r>
                        <a:rPr lang="en-US" baseline="0" dirty="0" smtClean="0"/>
                        <a:t> Leaf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0x0000A0D1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0x0000C194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22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ext4: The Good and 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 – ext4 (and NTFS) supports:</a:t>
            </a:r>
          </a:p>
          <a:p>
            <a:pPr lvl="1"/>
            <a:r>
              <a:rPr lang="en-US" dirty="0" smtClean="0"/>
              <a:t>All of the basic file system functionality we require</a:t>
            </a:r>
          </a:p>
          <a:p>
            <a:pPr lvl="1"/>
            <a:r>
              <a:rPr lang="en-US" dirty="0" smtClean="0"/>
              <a:t>Improved performance from ext3’s block groups</a:t>
            </a:r>
          </a:p>
          <a:p>
            <a:pPr lvl="1"/>
            <a:r>
              <a:rPr lang="en-US" dirty="0" smtClean="0"/>
              <a:t>Additional performance gains from extents and B-Tree directory files</a:t>
            </a:r>
          </a:p>
          <a:p>
            <a:r>
              <a:rPr lang="en-US" dirty="0" smtClean="0"/>
              <a:t>The bad:</a:t>
            </a:r>
          </a:p>
          <a:p>
            <a:pPr lvl="1"/>
            <a:r>
              <a:rPr lang="en-US" dirty="0" smtClean="0"/>
              <a:t>Next-gen file systems have even nicer features</a:t>
            </a:r>
          </a:p>
          <a:p>
            <a:pPr lvl="2"/>
            <a:r>
              <a:rPr lang="en-US" dirty="0" smtClean="0"/>
              <a:t>Copy-on-write semantics (</a:t>
            </a:r>
            <a:r>
              <a:rPr lang="en-US" dirty="0" err="1" smtClean="0"/>
              <a:t>btrfs</a:t>
            </a:r>
            <a:r>
              <a:rPr lang="en-US" dirty="0" smtClean="0"/>
              <a:t> and ZFS)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0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Xv6 FS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316845" cy="502529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Implements a minimal Unix file system interface</a:t>
            </a:r>
          </a:p>
          <a:p>
            <a:pPr lvl="1"/>
            <a:r>
              <a:rPr lang="en-US" altLang="zh-CN" dirty="0" smtClean="0"/>
              <a:t>Superblock</a:t>
            </a:r>
          </a:p>
          <a:p>
            <a:pPr lvl="1"/>
            <a:r>
              <a:rPr lang="en-US" altLang="zh-CN" dirty="0" err="1" smtClean="0"/>
              <a:t>Inode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Dentry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Limitations</a:t>
            </a:r>
          </a:p>
          <a:p>
            <a:pPr lvl="1"/>
            <a:r>
              <a:rPr lang="en-US" altLang="zh-CN" dirty="0" smtClean="0"/>
              <a:t>not pay attention to file system layout</a:t>
            </a:r>
          </a:p>
          <a:p>
            <a:pPr lvl="1"/>
            <a:r>
              <a:rPr lang="en-US" altLang="zh-CN" dirty="0" smtClean="0"/>
              <a:t>doesn't do any disk scheduling.</a:t>
            </a:r>
          </a:p>
          <a:p>
            <a:pPr lvl="1"/>
            <a:r>
              <a:rPr lang="en-US" altLang="zh-CN" dirty="0" smtClean="0"/>
              <a:t>Its cache is write-through</a:t>
            </a:r>
          </a:p>
          <a:p>
            <a:pPr lvl="2"/>
            <a:r>
              <a:rPr lang="en-US" altLang="zh-CN" dirty="0" smtClean="0"/>
              <a:t>simplifies keeping disk data structures consistent</a:t>
            </a:r>
          </a:p>
          <a:p>
            <a:pPr lvl="2"/>
            <a:r>
              <a:rPr lang="en-US" altLang="zh-CN" dirty="0" smtClean="0"/>
              <a:t>bad for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76434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xv6 File System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 disk scheduling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Write-through</a:t>
            </a:r>
          </a:p>
          <a:p>
            <a:pPr lvl="1"/>
            <a:r>
              <a:rPr lang="en-US" altLang="zh-CN" dirty="0" smtClean="0"/>
              <a:t>Simplifies keeping on disk data structures consistent</a:t>
            </a:r>
          </a:p>
          <a:p>
            <a:pPr lvl="1"/>
            <a:r>
              <a:rPr lang="en-US" altLang="zh-CN" dirty="0" smtClean="0"/>
              <a:t>Bad for performance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Block size: 512 bytes (</a:t>
            </a:r>
            <a:r>
              <a:rPr lang="en-US" altLang="zh-CN" i="1" dirty="0" smtClean="0"/>
              <a:t>BSIZE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723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Disk Layout</a:t>
            </a:r>
            <a:endParaRPr lang="zh-CN" altLang="en-US" smtClean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217142"/>
            <a:ext cx="8229600" cy="2288058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Block 0: unused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Block 1: superblock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Block 2+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inode</a:t>
            </a:r>
            <a:r>
              <a:rPr lang="en-US" dirty="0" smtClean="0"/>
              <a:t> (</a:t>
            </a:r>
            <a:r>
              <a:rPr lang="en-US" dirty="0" err="1" smtClean="0"/>
              <a:t>ninodes</a:t>
            </a:r>
            <a:r>
              <a:rPr lang="en-US" dirty="0" smtClean="0"/>
              <a:t> / </a:t>
            </a:r>
            <a:r>
              <a:rPr lang="en-US" dirty="0" err="1" smtClean="0"/>
              <a:t>inodes_per_block</a:t>
            </a:r>
            <a:r>
              <a:rPr lang="en-US" dirty="0" smtClean="0"/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in-use bitmap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data block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Log block</a:t>
            </a:r>
            <a:endParaRPr lang="en-US" dirty="0"/>
          </a:p>
        </p:txBody>
      </p:sp>
      <p:grpSp>
        <p:nvGrpSpPr>
          <p:cNvPr id="19459" name="Group 12"/>
          <p:cNvGrpSpPr>
            <a:grpSpLocks/>
          </p:cNvGrpSpPr>
          <p:nvPr/>
        </p:nvGrpSpPr>
        <p:grpSpPr bwMode="auto">
          <a:xfrm>
            <a:off x="914400" y="3897313"/>
            <a:ext cx="6572767" cy="838200"/>
            <a:chOff x="990600" y="2819400"/>
            <a:chExt cx="7086600" cy="838200"/>
          </a:xfrm>
        </p:grpSpPr>
        <p:sp>
          <p:nvSpPr>
            <p:cNvPr id="5" name="Rectangle 4"/>
            <p:cNvSpPr/>
            <p:nvPr/>
          </p:nvSpPr>
          <p:spPr>
            <a:xfrm>
              <a:off x="1524000" y="2819400"/>
              <a:ext cx="533400" cy="838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57400" y="2819400"/>
              <a:ext cx="990600" cy="838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err="1">
                  <a:solidFill>
                    <a:schemeClr val="tx1"/>
                  </a:solidFill>
                </a:rPr>
                <a:t>inodes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8000" y="2819400"/>
              <a:ext cx="9906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in-use bitmap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0600" y="2819400"/>
              <a:ext cx="533400" cy="838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38600" y="2819400"/>
              <a:ext cx="4038600" cy="838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data block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rot="5400000" flipH="1" flipV="1">
            <a:off x="685800" y="5192713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461" name="TextBox 20"/>
          <p:cNvSpPr txBox="1">
            <a:spLocks noChangeArrowheads="1"/>
          </p:cNvSpPr>
          <p:nvPr/>
        </p:nvSpPr>
        <p:spPr bwMode="auto">
          <a:xfrm>
            <a:off x="457200" y="5802313"/>
            <a:ext cx="877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unused</a:t>
            </a:r>
            <a:endParaRPr lang="zh-CN" altLang="en-US">
              <a:latin typeface="Calibri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1554163" y="5010150"/>
            <a:ext cx="850900" cy="6064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463" name="TextBox 22"/>
          <p:cNvSpPr txBox="1">
            <a:spLocks noChangeArrowheads="1"/>
          </p:cNvSpPr>
          <p:nvPr/>
        </p:nvSpPr>
        <p:spPr bwMode="auto">
          <a:xfrm>
            <a:off x="1600200" y="5802313"/>
            <a:ext cx="1212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superblock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487168" y="3897313"/>
            <a:ext cx="1534472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Log block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5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1587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Recap: Free-Space List Bit Vector</a:t>
            </a:r>
          </a:p>
        </p:txBody>
      </p:sp>
      <p:sp>
        <p:nvSpPr>
          <p:cNvPr id="29699" name="Rectangle 8"/>
          <p:cNvSpPr>
            <a:spLocks noGrp="1" noChangeArrowheads="1"/>
          </p:cNvSpPr>
          <p:nvPr>
            <p:ph idx="1"/>
          </p:nvPr>
        </p:nvSpPr>
        <p:spPr>
          <a:xfrm>
            <a:off x="214313" y="1749286"/>
            <a:ext cx="8929687" cy="495631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Represent the list of free blocks as a bit vector: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111111111111111001110101011101111...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If bit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 then block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is free, otherwise </a:t>
            </a:r>
            <a:r>
              <a:rPr lang="en-US" altLang="zh-CN" dirty="0" smtClean="0"/>
              <a:t>it </a:t>
            </a:r>
            <a:r>
              <a:rPr lang="en-US" altLang="zh-CN" dirty="0" smtClean="0"/>
              <a:t>is allocated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Simple to use but this can be a big vector: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2TB disk -&gt; 512M blocks -&gt; 64MB bits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If </a:t>
            </a:r>
            <a:r>
              <a:rPr lang="en-US" altLang="zh-CN" dirty="0" smtClean="0"/>
              <a:t>a disk is 90% full, then the average number of bits to be scanned is 10, independent of the size of the disk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4290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28625" y="398462"/>
            <a:ext cx="8229600" cy="796925"/>
          </a:xfrm>
        </p:spPr>
        <p:txBody>
          <a:bodyPr/>
          <a:lstStyle/>
          <a:p>
            <a:r>
              <a:rPr lang="en-US" altLang="zh-CN" dirty="0" smtClean="0"/>
              <a:t>Managing Disk Blocks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0" y="1552422"/>
            <a:ext cx="8929688" cy="4581678"/>
          </a:xfrm>
        </p:spPr>
        <p:txBody>
          <a:bodyPr/>
          <a:lstStyle/>
          <a:p>
            <a:r>
              <a:rPr lang="en-US" altLang="zh-CN" dirty="0" smtClean="0"/>
              <a:t>Use a bitmap to </a:t>
            </a:r>
            <a:br>
              <a:rPr lang="en-US" altLang="zh-CN" dirty="0" smtClean="0"/>
            </a:br>
            <a:r>
              <a:rPr lang="en-US" altLang="zh-CN" dirty="0" smtClean="0"/>
              <a:t>maintain </a:t>
            </a:r>
            <a:br>
              <a:rPr lang="en-US" altLang="zh-CN" dirty="0" smtClean="0"/>
            </a:br>
            <a:r>
              <a:rPr lang="en-US" altLang="zh-CN" dirty="0" smtClean="0"/>
              <a:t>availability of </a:t>
            </a:r>
            <a:br>
              <a:rPr lang="en-US" altLang="zh-CN" dirty="0" smtClean="0"/>
            </a:br>
            <a:r>
              <a:rPr lang="en-US" altLang="zh-CN" dirty="0" smtClean="0"/>
              <a:t>disk blocks</a:t>
            </a:r>
          </a:p>
          <a:p>
            <a:endParaRPr lang="en-US" altLang="zh-C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0" y="1305626"/>
            <a:ext cx="57023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0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AutoShape 2"/>
          <p:cNvSpPr>
            <a:spLocks noChangeArrowheads="1"/>
          </p:cNvSpPr>
          <p:nvPr/>
        </p:nvSpPr>
        <p:spPr bwMode="auto">
          <a:xfrm>
            <a:off x="3289300" y="4876800"/>
            <a:ext cx="5829300" cy="190500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3554" name="AutoShape 3"/>
          <p:cNvSpPr>
            <a:spLocks noChangeArrowheads="1"/>
          </p:cNvSpPr>
          <p:nvPr/>
        </p:nvSpPr>
        <p:spPr bwMode="auto">
          <a:xfrm>
            <a:off x="2908300" y="2667000"/>
            <a:ext cx="4991100" cy="213360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auto">
          <a:xfrm>
            <a:off x="8196263" y="4064000"/>
            <a:ext cx="922337" cy="140970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3556" name="AutoShape 5"/>
          <p:cNvSpPr>
            <a:spLocks noChangeArrowheads="1"/>
          </p:cNvSpPr>
          <p:nvPr/>
        </p:nvSpPr>
        <p:spPr bwMode="auto">
          <a:xfrm>
            <a:off x="2667000" y="1695450"/>
            <a:ext cx="2616200" cy="90170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609600" y="1066800"/>
            <a:ext cx="355600" cy="9906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Times"/>
              <a:ea typeface="宋体" pitchFamily="2" charset="-122"/>
            </a:endParaRPr>
          </a:p>
        </p:txBody>
      </p:sp>
      <p:sp>
        <p:nvSpPr>
          <p:cNvPr id="619528" name="Rectangle 8" descr="Large confetti"/>
          <p:cNvSpPr>
            <a:spLocks noChangeArrowheads="1"/>
          </p:cNvSpPr>
          <p:nvPr/>
        </p:nvSpPr>
        <p:spPr bwMode="auto">
          <a:xfrm>
            <a:off x="2997200" y="1746250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838200" y="3657600"/>
            <a:ext cx="118427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2</a:t>
            </a:r>
            <a:r>
              <a:rPr lang="en-US" altLang="zh-CN" i="1" baseline="46000">
                <a:latin typeface="Calibri" pitchFamily="34" charset="0"/>
              </a:rPr>
              <a:t>nd</a:t>
            </a:r>
            <a:r>
              <a:rPr lang="en-US" altLang="zh-CN">
                <a:latin typeface="Calibri" pitchFamily="34" charset="0"/>
              </a:rPr>
              <a:t> Level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Indirection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Block</a:t>
            </a:r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>
            <a:off x="990600" y="1600200"/>
            <a:ext cx="1066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Rectangle 11"/>
          <p:cNvSpPr>
            <a:spLocks noChangeArrowheads="1"/>
          </p:cNvSpPr>
          <p:nvPr/>
        </p:nvSpPr>
        <p:spPr bwMode="auto">
          <a:xfrm>
            <a:off x="4513263" y="1676400"/>
            <a:ext cx="81597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i="1">
                <a:latin typeface="Calibri" pitchFamily="34" charset="0"/>
              </a:rPr>
              <a:t>n</a:t>
            </a:r>
            <a:endParaRPr lang="en-US" altLang="zh-CN">
              <a:latin typeface="Calibri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Data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Blocks</a:t>
            </a:r>
          </a:p>
        </p:txBody>
      </p:sp>
      <p:sp>
        <p:nvSpPr>
          <p:cNvPr id="23562" name="Rectangle 12"/>
          <p:cNvSpPr>
            <a:spLocks noChangeArrowheads="1"/>
          </p:cNvSpPr>
          <p:nvPr/>
        </p:nvSpPr>
        <p:spPr bwMode="auto">
          <a:xfrm>
            <a:off x="8301038" y="4108450"/>
            <a:ext cx="81597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i="1">
                <a:latin typeface="Calibri" pitchFamily="34" charset="0"/>
              </a:rPr>
              <a:t>n</a:t>
            </a:r>
            <a:r>
              <a:rPr lang="en-US" altLang="zh-CN" baseline="30000">
                <a:latin typeface="Calibri" pitchFamily="34" charset="0"/>
              </a:rPr>
              <a:t>3</a:t>
            </a:r>
            <a:endParaRPr lang="en-US" altLang="zh-CN">
              <a:latin typeface="Calibri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Data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Blocks</a:t>
            </a:r>
          </a:p>
        </p:txBody>
      </p:sp>
      <p:sp>
        <p:nvSpPr>
          <p:cNvPr id="23563" name="Rectangle 13"/>
          <p:cNvSpPr>
            <a:spLocks noChangeArrowheads="1"/>
          </p:cNvSpPr>
          <p:nvPr/>
        </p:nvSpPr>
        <p:spPr bwMode="auto">
          <a:xfrm>
            <a:off x="838200" y="5715000"/>
            <a:ext cx="118427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3</a:t>
            </a:r>
            <a:r>
              <a:rPr lang="en-US" altLang="zh-CN" i="1" baseline="46000">
                <a:latin typeface="Calibri" pitchFamily="34" charset="0"/>
              </a:rPr>
              <a:t>rd</a:t>
            </a:r>
            <a:r>
              <a:rPr lang="en-US" altLang="zh-CN">
                <a:latin typeface="Calibri" pitchFamily="34" charset="0"/>
              </a:rPr>
              <a:t> Level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Indirection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Block</a:t>
            </a:r>
          </a:p>
        </p:txBody>
      </p:sp>
      <p:sp>
        <p:nvSpPr>
          <p:cNvPr id="619534" name="Rectangle 14"/>
          <p:cNvSpPr>
            <a:spLocks noChangeArrowheads="1"/>
          </p:cNvSpPr>
          <p:nvPr/>
        </p:nvSpPr>
        <p:spPr bwMode="auto">
          <a:xfrm>
            <a:off x="2033588" y="1841500"/>
            <a:ext cx="355600" cy="939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535" name="Rectangle 15" descr="Large confetti"/>
          <p:cNvSpPr>
            <a:spLocks noChangeArrowheads="1"/>
          </p:cNvSpPr>
          <p:nvPr/>
        </p:nvSpPr>
        <p:spPr bwMode="auto">
          <a:xfrm>
            <a:off x="3416300" y="1898650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536" name="Rectangle 16" descr="Large confetti"/>
          <p:cNvSpPr>
            <a:spLocks noChangeArrowheads="1"/>
          </p:cNvSpPr>
          <p:nvPr/>
        </p:nvSpPr>
        <p:spPr bwMode="auto">
          <a:xfrm>
            <a:off x="3835400" y="2051050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537" name="Rectangle 17" descr="Large confetti"/>
          <p:cNvSpPr>
            <a:spLocks noChangeArrowheads="1"/>
          </p:cNvSpPr>
          <p:nvPr/>
        </p:nvSpPr>
        <p:spPr bwMode="auto">
          <a:xfrm>
            <a:off x="4254500" y="2203450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538" name="Rectangle 18" descr="Large confetti"/>
          <p:cNvSpPr>
            <a:spLocks noChangeArrowheads="1"/>
          </p:cNvSpPr>
          <p:nvPr/>
        </p:nvSpPr>
        <p:spPr bwMode="auto">
          <a:xfrm>
            <a:off x="3949700" y="2692400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23569" name="Line 19"/>
          <p:cNvSpPr>
            <a:spLocks noChangeShapeType="1"/>
          </p:cNvSpPr>
          <p:nvPr/>
        </p:nvSpPr>
        <p:spPr bwMode="auto">
          <a:xfrm>
            <a:off x="3644900" y="2959100"/>
            <a:ext cx="2794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0" name="Line 20"/>
          <p:cNvSpPr>
            <a:spLocks noChangeShapeType="1"/>
          </p:cNvSpPr>
          <p:nvPr/>
        </p:nvSpPr>
        <p:spPr bwMode="auto">
          <a:xfrm>
            <a:off x="3644900" y="3111500"/>
            <a:ext cx="673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1" name="Line 21"/>
          <p:cNvSpPr>
            <a:spLocks noChangeShapeType="1"/>
          </p:cNvSpPr>
          <p:nvPr/>
        </p:nvSpPr>
        <p:spPr bwMode="auto">
          <a:xfrm>
            <a:off x="3644900" y="3263900"/>
            <a:ext cx="1066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2" name="Line 22"/>
          <p:cNvSpPr>
            <a:spLocks noChangeShapeType="1"/>
          </p:cNvSpPr>
          <p:nvPr/>
        </p:nvSpPr>
        <p:spPr bwMode="auto">
          <a:xfrm>
            <a:off x="3632200" y="3416300"/>
            <a:ext cx="1473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3" name="Rectangle 23"/>
          <p:cNvSpPr>
            <a:spLocks noChangeArrowheads="1"/>
          </p:cNvSpPr>
          <p:nvPr/>
        </p:nvSpPr>
        <p:spPr bwMode="auto">
          <a:xfrm>
            <a:off x="3270250" y="2857500"/>
            <a:ext cx="355600" cy="647700"/>
          </a:xfrm>
          <a:prstGeom prst="rect">
            <a:avLst/>
          </a:prstGeom>
          <a:solidFill>
            <a:srgbClr val="C1CEFF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747C99"/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latin typeface="Calibri" pitchFamily="34" charset="0"/>
              </a:rPr>
              <a:t>IB</a:t>
            </a:r>
          </a:p>
        </p:txBody>
      </p:sp>
      <p:sp>
        <p:nvSpPr>
          <p:cNvPr id="619544" name="Rectangle 24" descr="Large confetti"/>
          <p:cNvSpPr>
            <a:spLocks noChangeArrowheads="1"/>
          </p:cNvSpPr>
          <p:nvPr/>
        </p:nvSpPr>
        <p:spPr bwMode="auto">
          <a:xfrm>
            <a:off x="4343400" y="2844800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545" name="Rectangle 25" descr="Large confetti"/>
          <p:cNvSpPr>
            <a:spLocks noChangeArrowheads="1"/>
          </p:cNvSpPr>
          <p:nvPr/>
        </p:nvSpPr>
        <p:spPr bwMode="auto">
          <a:xfrm>
            <a:off x="4737100" y="2997200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546" name="Rectangle 26" descr="Large confetti"/>
          <p:cNvSpPr>
            <a:spLocks noChangeArrowheads="1"/>
          </p:cNvSpPr>
          <p:nvPr/>
        </p:nvSpPr>
        <p:spPr bwMode="auto">
          <a:xfrm>
            <a:off x="5130800" y="3149600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547" name="Rectangle 27" descr="Large confetti"/>
          <p:cNvSpPr>
            <a:spLocks noChangeArrowheads="1"/>
          </p:cNvSpPr>
          <p:nvPr/>
        </p:nvSpPr>
        <p:spPr bwMode="auto">
          <a:xfrm>
            <a:off x="3949700" y="4437063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23578" name="Line 28"/>
          <p:cNvSpPr>
            <a:spLocks noChangeShapeType="1"/>
          </p:cNvSpPr>
          <p:nvPr/>
        </p:nvSpPr>
        <p:spPr bwMode="auto">
          <a:xfrm>
            <a:off x="3644900" y="4487863"/>
            <a:ext cx="2794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9" name="Line 29"/>
          <p:cNvSpPr>
            <a:spLocks noChangeShapeType="1"/>
          </p:cNvSpPr>
          <p:nvPr/>
        </p:nvSpPr>
        <p:spPr bwMode="auto">
          <a:xfrm>
            <a:off x="3644900" y="4335463"/>
            <a:ext cx="673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0" name="Line 30"/>
          <p:cNvSpPr>
            <a:spLocks noChangeShapeType="1"/>
          </p:cNvSpPr>
          <p:nvPr/>
        </p:nvSpPr>
        <p:spPr bwMode="auto">
          <a:xfrm>
            <a:off x="3644900" y="4183063"/>
            <a:ext cx="1066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1" name="Line 31"/>
          <p:cNvSpPr>
            <a:spLocks noChangeShapeType="1"/>
          </p:cNvSpPr>
          <p:nvPr/>
        </p:nvSpPr>
        <p:spPr bwMode="auto">
          <a:xfrm>
            <a:off x="3632200" y="4030663"/>
            <a:ext cx="1473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2" name="Rectangle 32"/>
          <p:cNvSpPr>
            <a:spLocks noChangeArrowheads="1"/>
          </p:cNvSpPr>
          <p:nvPr/>
        </p:nvSpPr>
        <p:spPr bwMode="auto">
          <a:xfrm>
            <a:off x="3270250" y="3941763"/>
            <a:ext cx="355600" cy="647700"/>
          </a:xfrm>
          <a:prstGeom prst="rect">
            <a:avLst/>
          </a:prstGeom>
          <a:solidFill>
            <a:srgbClr val="C1CEFF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747C99"/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latin typeface="Calibri" pitchFamily="34" charset="0"/>
              </a:rPr>
              <a:t>IB</a:t>
            </a:r>
          </a:p>
        </p:txBody>
      </p:sp>
      <p:sp>
        <p:nvSpPr>
          <p:cNvPr id="619553" name="Rectangle 33" descr="Large confetti"/>
          <p:cNvSpPr>
            <a:spLocks noChangeArrowheads="1"/>
          </p:cNvSpPr>
          <p:nvPr/>
        </p:nvSpPr>
        <p:spPr bwMode="auto">
          <a:xfrm>
            <a:off x="4343400" y="4284663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554" name="Rectangle 34" descr="Large confetti"/>
          <p:cNvSpPr>
            <a:spLocks noChangeArrowheads="1"/>
          </p:cNvSpPr>
          <p:nvPr/>
        </p:nvSpPr>
        <p:spPr bwMode="auto">
          <a:xfrm>
            <a:off x="4737100" y="4132263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555" name="Rectangle 35" descr="Large confetti"/>
          <p:cNvSpPr>
            <a:spLocks noChangeArrowheads="1"/>
          </p:cNvSpPr>
          <p:nvPr/>
        </p:nvSpPr>
        <p:spPr bwMode="auto">
          <a:xfrm>
            <a:off x="5130800" y="3979863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556" name="Rectangle 36" descr="Large confetti"/>
          <p:cNvSpPr>
            <a:spLocks noChangeArrowheads="1"/>
          </p:cNvSpPr>
          <p:nvPr/>
        </p:nvSpPr>
        <p:spPr bwMode="auto">
          <a:xfrm>
            <a:off x="6337300" y="4284663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23587" name="Line 37"/>
          <p:cNvSpPr>
            <a:spLocks noChangeShapeType="1"/>
          </p:cNvSpPr>
          <p:nvPr/>
        </p:nvSpPr>
        <p:spPr bwMode="auto">
          <a:xfrm>
            <a:off x="6032500" y="4335463"/>
            <a:ext cx="2794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8" name="Line 38"/>
          <p:cNvSpPr>
            <a:spLocks noChangeShapeType="1"/>
          </p:cNvSpPr>
          <p:nvPr/>
        </p:nvSpPr>
        <p:spPr bwMode="auto">
          <a:xfrm>
            <a:off x="6032500" y="4183063"/>
            <a:ext cx="673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9" name="Line 39"/>
          <p:cNvSpPr>
            <a:spLocks noChangeShapeType="1"/>
          </p:cNvSpPr>
          <p:nvPr/>
        </p:nvSpPr>
        <p:spPr bwMode="auto">
          <a:xfrm>
            <a:off x="6032500" y="4030663"/>
            <a:ext cx="1066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0" name="Line 40"/>
          <p:cNvSpPr>
            <a:spLocks noChangeShapeType="1"/>
          </p:cNvSpPr>
          <p:nvPr/>
        </p:nvSpPr>
        <p:spPr bwMode="auto">
          <a:xfrm>
            <a:off x="6019800" y="3878263"/>
            <a:ext cx="1473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1" name="Rectangle 41"/>
          <p:cNvSpPr>
            <a:spLocks noChangeArrowheads="1"/>
          </p:cNvSpPr>
          <p:nvPr/>
        </p:nvSpPr>
        <p:spPr bwMode="auto">
          <a:xfrm>
            <a:off x="5657850" y="3789363"/>
            <a:ext cx="355600" cy="647700"/>
          </a:xfrm>
          <a:prstGeom prst="rect">
            <a:avLst/>
          </a:prstGeom>
          <a:solidFill>
            <a:srgbClr val="C1CEFF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747C99"/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latin typeface="Calibri" pitchFamily="34" charset="0"/>
              </a:rPr>
              <a:t>IB</a:t>
            </a:r>
          </a:p>
        </p:txBody>
      </p:sp>
      <p:sp>
        <p:nvSpPr>
          <p:cNvPr id="619562" name="Rectangle 42" descr="Large confetti"/>
          <p:cNvSpPr>
            <a:spLocks noChangeArrowheads="1"/>
          </p:cNvSpPr>
          <p:nvPr/>
        </p:nvSpPr>
        <p:spPr bwMode="auto">
          <a:xfrm>
            <a:off x="6731000" y="4132263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563" name="Rectangle 43" descr="Large confetti"/>
          <p:cNvSpPr>
            <a:spLocks noChangeArrowheads="1"/>
          </p:cNvSpPr>
          <p:nvPr/>
        </p:nvSpPr>
        <p:spPr bwMode="auto">
          <a:xfrm>
            <a:off x="7124700" y="3979863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564" name="Rectangle 44" descr="Large confetti"/>
          <p:cNvSpPr>
            <a:spLocks noChangeArrowheads="1"/>
          </p:cNvSpPr>
          <p:nvPr/>
        </p:nvSpPr>
        <p:spPr bwMode="auto">
          <a:xfrm>
            <a:off x="7518400" y="3827463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565" name="Rectangle 45"/>
          <p:cNvSpPr>
            <a:spLocks noChangeArrowheads="1"/>
          </p:cNvSpPr>
          <p:nvPr/>
        </p:nvSpPr>
        <p:spPr bwMode="auto">
          <a:xfrm>
            <a:off x="2025650" y="3187700"/>
            <a:ext cx="355600" cy="1079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566" name="Rectangle 46"/>
          <p:cNvSpPr>
            <a:spLocks noChangeArrowheads="1"/>
          </p:cNvSpPr>
          <p:nvPr/>
        </p:nvSpPr>
        <p:spPr bwMode="auto">
          <a:xfrm>
            <a:off x="2025650" y="5308600"/>
            <a:ext cx="355600" cy="1079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23597" name="Line 47"/>
          <p:cNvSpPr>
            <a:spLocks noChangeShapeType="1"/>
          </p:cNvSpPr>
          <p:nvPr/>
        </p:nvSpPr>
        <p:spPr bwMode="auto">
          <a:xfrm>
            <a:off x="2416175" y="5397500"/>
            <a:ext cx="1508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8" name="Line 48"/>
          <p:cNvSpPr>
            <a:spLocks noChangeShapeType="1"/>
          </p:cNvSpPr>
          <p:nvPr/>
        </p:nvSpPr>
        <p:spPr bwMode="auto">
          <a:xfrm>
            <a:off x="6261100" y="5702300"/>
            <a:ext cx="40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9" name="Rectangle 49"/>
          <p:cNvSpPr>
            <a:spLocks noChangeArrowheads="1"/>
          </p:cNvSpPr>
          <p:nvPr/>
        </p:nvSpPr>
        <p:spPr bwMode="auto">
          <a:xfrm>
            <a:off x="914400" y="2225675"/>
            <a:ext cx="118427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1</a:t>
            </a:r>
            <a:r>
              <a:rPr lang="en-US" altLang="zh-CN" i="1" baseline="46000">
                <a:latin typeface="Calibri" pitchFamily="34" charset="0"/>
              </a:rPr>
              <a:t>st</a:t>
            </a:r>
            <a:r>
              <a:rPr lang="en-US" altLang="zh-CN">
                <a:latin typeface="Calibri" pitchFamily="34" charset="0"/>
              </a:rPr>
              <a:t> Level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Indirection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Block</a:t>
            </a:r>
          </a:p>
        </p:txBody>
      </p:sp>
      <p:sp>
        <p:nvSpPr>
          <p:cNvPr id="619570" name="Rectangle 50"/>
          <p:cNvSpPr>
            <a:spLocks noChangeArrowheads="1"/>
          </p:cNvSpPr>
          <p:nvPr/>
        </p:nvSpPr>
        <p:spPr bwMode="auto">
          <a:xfrm>
            <a:off x="3949700" y="5253038"/>
            <a:ext cx="355600" cy="1079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23601" name="Line 51"/>
          <p:cNvSpPr>
            <a:spLocks noChangeShapeType="1"/>
          </p:cNvSpPr>
          <p:nvPr/>
        </p:nvSpPr>
        <p:spPr bwMode="auto">
          <a:xfrm>
            <a:off x="4333875" y="5938838"/>
            <a:ext cx="1025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2" name="Line 52"/>
          <p:cNvSpPr>
            <a:spLocks noChangeShapeType="1"/>
          </p:cNvSpPr>
          <p:nvPr/>
        </p:nvSpPr>
        <p:spPr bwMode="auto">
          <a:xfrm>
            <a:off x="4927600" y="5024438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3" name="Line 53"/>
          <p:cNvSpPr>
            <a:spLocks noChangeShapeType="1"/>
          </p:cNvSpPr>
          <p:nvPr/>
        </p:nvSpPr>
        <p:spPr bwMode="auto">
          <a:xfrm>
            <a:off x="4927600" y="5176838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4" name="Line 54"/>
          <p:cNvSpPr>
            <a:spLocks noChangeShapeType="1"/>
          </p:cNvSpPr>
          <p:nvPr/>
        </p:nvSpPr>
        <p:spPr bwMode="auto">
          <a:xfrm>
            <a:off x="4927600" y="5329238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5" name="Line 55"/>
          <p:cNvSpPr>
            <a:spLocks noChangeShapeType="1"/>
          </p:cNvSpPr>
          <p:nvPr/>
        </p:nvSpPr>
        <p:spPr bwMode="auto">
          <a:xfrm>
            <a:off x="4927600" y="5481638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6" name="Rectangle 56"/>
          <p:cNvSpPr>
            <a:spLocks noChangeArrowheads="1"/>
          </p:cNvSpPr>
          <p:nvPr/>
        </p:nvSpPr>
        <p:spPr bwMode="auto">
          <a:xfrm>
            <a:off x="4616450" y="4922838"/>
            <a:ext cx="355600" cy="647700"/>
          </a:xfrm>
          <a:prstGeom prst="rect">
            <a:avLst/>
          </a:prstGeom>
          <a:solidFill>
            <a:srgbClr val="C1CEFF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747C99"/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latin typeface="Calibri" pitchFamily="34" charset="0"/>
              </a:rPr>
              <a:t>IB</a:t>
            </a:r>
          </a:p>
        </p:txBody>
      </p:sp>
      <p:sp>
        <p:nvSpPr>
          <p:cNvPr id="23607" name="Line 57"/>
          <p:cNvSpPr>
            <a:spLocks noChangeShapeType="1"/>
          </p:cNvSpPr>
          <p:nvPr/>
        </p:nvSpPr>
        <p:spPr bwMode="auto">
          <a:xfrm>
            <a:off x="4333875" y="6243638"/>
            <a:ext cx="250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8" name="Line 58"/>
          <p:cNvSpPr>
            <a:spLocks noChangeShapeType="1"/>
          </p:cNvSpPr>
          <p:nvPr/>
        </p:nvSpPr>
        <p:spPr bwMode="auto">
          <a:xfrm>
            <a:off x="4927600" y="6091238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9" name="Line 59"/>
          <p:cNvSpPr>
            <a:spLocks noChangeShapeType="1"/>
          </p:cNvSpPr>
          <p:nvPr/>
        </p:nvSpPr>
        <p:spPr bwMode="auto">
          <a:xfrm>
            <a:off x="4927600" y="6243638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10" name="Line 60"/>
          <p:cNvSpPr>
            <a:spLocks noChangeShapeType="1"/>
          </p:cNvSpPr>
          <p:nvPr/>
        </p:nvSpPr>
        <p:spPr bwMode="auto">
          <a:xfrm>
            <a:off x="4927600" y="6396038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11" name="Line 61"/>
          <p:cNvSpPr>
            <a:spLocks noChangeShapeType="1"/>
          </p:cNvSpPr>
          <p:nvPr/>
        </p:nvSpPr>
        <p:spPr bwMode="auto">
          <a:xfrm>
            <a:off x="4927600" y="6548438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12" name="Rectangle 62"/>
          <p:cNvSpPr>
            <a:spLocks noChangeArrowheads="1"/>
          </p:cNvSpPr>
          <p:nvPr/>
        </p:nvSpPr>
        <p:spPr bwMode="auto">
          <a:xfrm>
            <a:off x="4616450" y="5989638"/>
            <a:ext cx="355600" cy="647700"/>
          </a:xfrm>
          <a:prstGeom prst="rect">
            <a:avLst/>
          </a:prstGeom>
          <a:solidFill>
            <a:srgbClr val="C1CEFF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747C99"/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latin typeface="Calibri" pitchFamily="34" charset="0"/>
              </a:rPr>
              <a:t>IB</a:t>
            </a:r>
          </a:p>
        </p:txBody>
      </p:sp>
      <p:sp>
        <p:nvSpPr>
          <p:cNvPr id="23613" name="Line 63"/>
          <p:cNvSpPr>
            <a:spLocks noChangeShapeType="1"/>
          </p:cNvSpPr>
          <p:nvPr/>
        </p:nvSpPr>
        <p:spPr bwMode="auto">
          <a:xfrm>
            <a:off x="5702300" y="5176838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14" name="Line 64"/>
          <p:cNvSpPr>
            <a:spLocks noChangeShapeType="1"/>
          </p:cNvSpPr>
          <p:nvPr/>
        </p:nvSpPr>
        <p:spPr bwMode="auto">
          <a:xfrm>
            <a:off x="5702300" y="5329238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15" name="Line 65"/>
          <p:cNvSpPr>
            <a:spLocks noChangeShapeType="1"/>
          </p:cNvSpPr>
          <p:nvPr/>
        </p:nvSpPr>
        <p:spPr bwMode="auto">
          <a:xfrm>
            <a:off x="5702300" y="5481638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16" name="Line 66"/>
          <p:cNvSpPr>
            <a:spLocks noChangeShapeType="1"/>
          </p:cNvSpPr>
          <p:nvPr/>
        </p:nvSpPr>
        <p:spPr bwMode="auto">
          <a:xfrm>
            <a:off x="5702300" y="5634038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17" name="Rectangle 67"/>
          <p:cNvSpPr>
            <a:spLocks noChangeArrowheads="1"/>
          </p:cNvSpPr>
          <p:nvPr/>
        </p:nvSpPr>
        <p:spPr bwMode="auto">
          <a:xfrm>
            <a:off x="5391150" y="5075238"/>
            <a:ext cx="355600" cy="647700"/>
          </a:xfrm>
          <a:prstGeom prst="rect">
            <a:avLst/>
          </a:prstGeom>
          <a:solidFill>
            <a:srgbClr val="C1CEFF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747C99"/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latin typeface="Calibri" pitchFamily="34" charset="0"/>
              </a:rPr>
              <a:t>IB</a:t>
            </a:r>
          </a:p>
        </p:txBody>
      </p:sp>
      <p:sp>
        <p:nvSpPr>
          <p:cNvPr id="23618" name="Line 68"/>
          <p:cNvSpPr>
            <a:spLocks noChangeShapeType="1"/>
          </p:cNvSpPr>
          <p:nvPr/>
        </p:nvSpPr>
        <p:spPr bwMode="auto">
          <a:xfrm>
            <a:off x="5702300" y="5938838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19" name="Line 69"/>
          <p:cNvSpPr>
            <a:spLocks noChangeShapeType="1"/>
          </p:cNvSpPr>
          <p:nvPr/>
        </p:nvSpPr>
        <p:spPr bwMode="auto">
          <a:xfrm>
            <a:off x="5702300" y="6091238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0" name="Line 70"/>
          <p:cNvSpPr>
            <a:spLocks noChangeShapeType="1"/>
          </p:cNvSpPr>
          <p:nvPr/>
        </p:nvSpPr>
        <p:spPr bwMode="auto">
          <a:xfrm>
            <a:off x="5702300" y="6243638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1" name="Line 71"/>
          <p:cNvSpPr>
            <a:spLocks noChangeShapeType="1"/>
          </p:cNvSpPr>
          <p:nvPr/>
        </p:nvSpPr>
        <p:spPr bwMode="auto">
          <a:xfrm>
            <a:off x="5702300" y="6396038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2" name="Rectangle 72"/>
          <p:cNvSpPr>
            <a:spLocks noChangeArrowheads="1"/>
          </p:cNvSpPr>
          <p:nvPr/>
        </p:nvSpPr>
        <p:spPr bwMode="auto">
          <a:xfrm>
            <a:off x="5391150" y="5837238"/>
            <a:ext cx="355600" cy="647700"/>
          </a:xfrm>
          <a:prstGeom prst="rect">
            <a:avLst/>
          </a:prstGeom>
          <a:solidFill>
            <a:srgbClr val="C1CEFF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747C99"/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latin typeface="Calibri" pitchFamily="34" charset="0"/>
              </a:rPr>
              <a:t>IB</a:t>
            </a:r>
          </a:p>
        </p:txBody>
      </p:sp>
      <p:sp>
        <p:nvSpPr>
          <p:cNvPr id="619593" name="Rectangle 73"/>
          <p:cNvSpPr>
            <a:spLocks noChangeArrowheads="1"/>
          </p:cNvSpPr>
          <p:nvPr/>
        </p:nvSpPr>
        <p:spPr bwMode="auto">
          <a:xfrm>
            <a:off x="6686550" y="5321300"/>
            <a:ext cx="355600" cy="1079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23624" name="Line 74"/>
          <p:cNvSpPr>
            <a:spLocks noChangeShapeType="1"/>
          </p:cNvSpPr>
          <p:nvPr/>
        </p:nvSpPr>
        <p:spPr bwMode="auto">
          <a:xfrm>
            <a:off x="7073900" y="60071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5" name="Line 75"/>
          <p:cNvSpPr>
            <a:spLocks noChangeShapeType="1"/>
          </p:cNvSpPr>
          <p:nvPr/>
        </p:nvSpPr>
        <p:spPr bwMode="auto">
          <a:xfrm>
            <a:off x="7708900" y="5092700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6" name="Line 76"/>
          <p:cNvSpPr>
            <a:spLocks noChangeShapeType="1"/>
          </p:cNvSpPr>
          <p:nvPr/>
        </p:nvSpPr>
        <p:spPr bwMode="auto">
          <a:xfrm>
            <a:off x="7708900" y="5245100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7" name="Line 77"/>
          <p:cNvSpPr>
            <a:spLocks noChangeShapeType="1"/>
          </p:cNvSpPr>
          <p:nvPr/>
        </p:nvSpPr>
        <p:spPr bwMode="auto">
          <a:xfrm>
            <a:off x="7708900" y="5397500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8" name="Line 78"/>
          <p:cNvSpPr>
            <a:spLocks noChangeShapeType="1"/>
          </p:cNvSpPr>
          <p:nvPr/>
        </p:nvSpPr>
        <p:spPr bwMode="auto">
          <a:xfrm>
            <a:off x="7708900" y="5549900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9" name="Rectangle 79"/>
          <p:cNvSpPr>
            <a:spLocks noChangeArrowheads="1"/>
          </p:cNvSpPr>
          <p:nvPr/>
        </p:nvSpPr>
        <p:spPr bwMode="auto">
          <a:xfrm>
            <a:off x="7397750" y="4991100"/>
            <a:ext cx="355600" cy="647700"/>
          </a:xfrm>
          <a:prstGeom prst="rect">
            <a:avLst/>
          </a:prstGeom>
          <a:solidFill>
            <a:srgbClr val="C1CEFF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747C99"/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latin typeface="Calibri" pitchFamily="34" charset="0"/>
              </a:rPr>
              <a:t>IB</a:t>
            </a:r>
          </a:p>
        </p:txBody>
      </p:sp>
      <p:sp>
        <p:nvSpPr>
          <p:cNvPr id="23630" name="Line 80"/>
          <p:cNvSpPr>
            <a:spLocks noChangeShapeType="1"/>
          </p:cNvSpPr>
          <p:nvPr/>
        </p:nvSpPr>
        <p:spPr bwMode="auto">
          <a:xfrm>
            <a:off x="7073900" y="6311900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1" name="Line 81"/>
          <p:cNvSpPr>
            <a:spLocks noChangeShapeType="1"/>
          </p:cNvSpPr>
          <p:nvPr/>
        </p:nvSpPr>
        <p:spPr bwMode="auto">
          <a:xfrm>
            <a:off x="7708900" y="6159500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2" name="Line 82"/>
          <p:cNvSpPr>
            <a:spLocks noChangeShapeType="1"/>
          </p:cNvSpPr>
          <p:nvPr/>
        </p:nvSpPr>
        <p:spPr bwMode="auto">
          <a:xfrm>
            <a:off x="7708900" y="6311900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3" name="Line 83"/>
          <p:cNvSpPr>
            <a:spLocks noChangeShapeType="1"/>
          </p:cNvSpPr>
          <p:nvPr/>
        </p:nvSpPr>
        <p:spPr bwMode="auto">
          <a:xfrm>
            <a:off x="7708900" y="6464300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4" name="Line 84"/>
          <p:cNvSpPr>
            <a:spLocks noChangeShapeType="1"/>
          </p:cNvSpPr>
          <p:nvPr/>
        </p:nvSpPr>
        <p:spPr bwMode="auto">
          <a:xfrm>
            <a:off x="7708900" y="6616700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5" name="Rectangle 85"/>
          <p:cNvSpPr>
            <a:spLocks noChangeArrowheads="1"/>
          </p:cNvSpPr>
          <p:nvPr/>
        </p:nvSpPr>
        <p:spPr bwMode="auto">
          <a:xfrm>
            <a:off x="7397750" y="6057900"/>
            <a:ext cx="355600" cy="647700"/>
          </a:xfrm>
          <a:prstGeom prst="rect">
            <a:avLst/>
          </a:prstGeom>
          <a:solidFill>
            <a:srgbClr val="C1CEFF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747C99"/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latin typeface="Calibri" pitchFamily="34" charset="0"/>
              </a:rPr>
              <a:t>IB</a:t>
            </a:r>
          </a:p>
        </p:txBody>
      </p:sp>
      <p:sp>
        <p:nvSpPr>
          <p:cNvPr id="23636" name="Line 86"/>
          <p:cNvSpPr>
            <a:spLocks noChangeShapeType="1"/>
          </p:cNvSpPr>
          <p:nvPr/>
        </p:nvSpPr>
        <p:spPr bwMode="auto">
          <a:xfrm>
            <a:off x="8483600" y="5245100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7" name="Line 87"/>
          <p:cNvSpPr>
            <a:spLocks noChangeShapeType="1"/>
          </p:cNvSpPr>
          <p:nvPr/>
        </p:nvSpPr>
        <p:spPr bwMode="auto">
          <a:xfrm>
            <a:off x="8483600" y="5397500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8" name="Line 88"/>
          <p:cNvSpPr>
            <a:spLocks noChangeShapeType="1"/>
          </p:cNvSpPr>
          <p:nvPr/>
        </p:nvSpPr>
        <p:spPr bwMode="auto">
          <a:xfrm>
            <a:off x="8483600" y="5549900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9" name="Line 89"/>
          <p:cNvSpPr>
            <a:spLocks noChangeShapeType="1"/>
          </p:cNvSpPr>
          <p:nvPr/>
        </p:nvSpPr>
        <p:spPr bwMode="auto">
          <a:xfrm>
            <a:off x="8483600" y="5702300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40" name="Rectangle 90"/>
          <p:cNvSpPr>
            <a:spLocks noChangeArrowheads="1"/>
          </p:cNvSpPr>
          <p:nvPr/>
        </p:nvSpPr>
        <p:spPr bwMode="auto">
          <a:xfrm>
            <a:off x="8172450" y="5143500"/>
            <a:ext cx="355600" cy="647700"/>
          </a:xfrm>
          <a:prstGeom prst="rect">
            <a:avLst/>
          </a:prstGeom>
          <a:solidFill>
            <a:srgbClr val="C1CEFF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747C99"/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latin typeface="Calibri" pitchFamily="34" charset="0"/>
              </a:rPr>
              <a:t>IB</a:t>
            </a:r>
          </a:p>
        </p:txBody>
      </p:sp>
      <p:sp>
        <p:nvSpPr>
          <p:cNvPr id="23641" name="Line 91"/>
          <p:cNvSpPr>
            <a:spLocks noChangeShapeType="1"/>
          </p:cNvSpPr>
          <p:nvPr/>
        </p:nvSpPr>
        <p:spPr bwMode="auto">
          <a:xfrm>
            <a:off x="8483600" y="6007100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42" name="Line 92"/>
          <p:cNvSpPr>
            <a:spLocks noChangeShapeType="1"/>
          </p:cNvSpPr>
          <p:nvPr/>
        </p:nvSpPr>
        <p:spPr bwMode="auto">
          <a:xfrm>
            <a:off x="8483600" y="6159500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43" name="Line 93"/>
          <p:cNvSpPr>
            <a:spLocks noChangeShapeType="1"/>
          </p:cNvSpPr>
          <p:nvPr/>
        </p:nvSpPr>
        <p:spPr bwMode="auto">
          <a:xfrm>
            <a:off x="8483600" y="6311900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44" name="Line 94"/>
          <p:cNvSpPr>
            <a:spLocks noChangeShapeType="1"/>
          </p:cNvSpPr>
          <p:nvPr/>
        </p:nvSpPr>
        <p:spPr bwMode="auto">
          <a:xfrm>
            <a:off x="8483600" y="6464300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45" name="Rectangle 95"/>
          <p:cNvSpPr>
            <a:spLocks noChangeArrowheads="1"/>
          </p:cNvSpPr>
          <p:nvPr/>
        </p:nvSpPr>
        <p:spPr bwMode="auto">
          <a:xfrm>
            <a:off x="8172450" y="5905500"/>
            <a:ext cx="355600" cy="647700"/>
          </a:xfrm>
          <a:prstGeom prst="rect">
            <a:avLst/>
          </a:prstGeom>
          <a:solidFill>
            <a:srgbClr val="C1CEFF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747C99"/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latin typeface="Calibri" pitchFamily="34" charset="0"/>
              </a:rPr>
              <a:t>IB</a:t>
            </a:r>
          </a:p>
        </p:txBody>
      </p:sp>
      <p:sp>
        <p:nvSpPr>
          <p:cNvPr id="23646" name="Line 96"/>
          <p:cNvSpPr>
            <a:spLocks noChangeShapeType="1"/>
          </p:cNvSpPr>
          <p:nvPr/>
        </p:nvSpPr>
        <p:spPr bwMode="auto">
          <a:xfrm>
            <a:off x="2416175" y="6007100"/>
            <a:ext cx="288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47" name="Line 97"/>
          <p:cNvSpPr>
            <a:spLocks noChangeShapeType="1"/>
          </p:cNvSpPr>
          <p:nvPr/>
        </p:nvSpPr>
        <p:spPr bwMode="auto">
          <a:xfrm>
            <a:off x="2682875" y="6007100"/>
            <a:ext cx="3143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48" name="Line 98"/>
          <p:cNvSpPr>
            <a:spLocks noChangeShapeType="1"/>
          </p:cNvSpPr>
          <p:nvPr/>
        </p:nvSpPr>
        <p:spPr bwMode="auto">
          <a:xfrm>
            <a:off x="2416175" y="6311900"/>
            <a:ext cx="288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49" name="Line 99"/>
          <p:cNvSpPr>
            <a:spLocks noChangeShapeType="1"/>
          </p:cNvSpPr>
          <p:nvPr/>
        </p:nvSpPr>
        <p:spPr bwMode="auto">
          <a:xfrm>
            <a:off x="2682875" y="6311900"/>
            <a:ext cx="3143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0" name="Line 100"/>
          <p:cNvSpPr>
            <a:spLocks noChangeShapeType="1"/>
          </p:cNvSpPr>
          <p:nvPr/>
        </p:nvSpPr>
        <p:spPr bwMode="auto">
          <a:xfrm>
            <a:off x="2416175" y="5702300"/>
            <a:ext cx="1254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1" name="Line 101"/>
          <p:cNvSpPr>
            <a:spLocks noChangeShapeType="1"/>
          </p:cNvSpPr>
          <p:nvPr/>
        </p:nvSpPr>
        <p:spPr bwMode="auto">
          <a:xfrm>
            <a:off x="6261100" y="558800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2" name="Line 102"/>
          <p:cNvSpPr>
            <a:spLocks noChangeShapeType="1"/>
          </p:cNvSpPr>
          <p:nvPr/>
        </p:nvSpPr>
        <p:spPr bwMode="auto">
          <a:xfrm>
            <a:off x="3683000" y="558800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3" name="AutoShape 103"/>
          <p:cNvSpPr>
            <a:spLocks noChangeArrowheads="1"/>
          </p:cNvSpPr>
          <p:nvPr/>
        </p:nvSpPr>
        <p:spPr bwMode="auto">
          <a:xfrm>
            <a:off x="6159500" y="2667000"/>
            <a:ext cx="2578100" cy="111760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3654" name="Rectangle 104"/>
          <p:cNvSpPr>
            <a:spLocks noChangeArrowheads="1"/>
          </p:cNvSpPr>
          <p:nvPr/>
        </p:nvSpPr>
        <p:spPr bwMode="auto">
          <a:xfrm>
            <a:off x="7900988" y="2724150"/>
            <a:ext cx="83502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i="1">
                <a:latin typeface="Calibri" pitchFamily="34" charset="0"/>
              </a:rPr>
              <a:t>n</a:t>
            </a:r>
            <a:r>
              <a:rPr lang="en-US" altLang="zh-CN" baseline="30000">
                <a:latin typeface="Calibri" pitchFamily="34" charset="0"/>
              </a:rPr>
              <a:t>2</a:t>
            </a:r>
            <a:endParaRPr lang="en-US" altLang="zh-CN">
              <a:latin typeface="Calibri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Data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Blocks</a:t>
            </a:r>
          </a:p>
        </p:txBody>
      </p:sp>
      <p:sp>
        <p:nvSpPr>
          <p:cNvPr id="619625" name="Rectangle 105" descr="Large confetti"/>
          <p:cNvSpPr>
            <a:spLocks noChangeArrowheads="1"/>
          </p:cNvSpPr>
          <p:nvPr/>
        </p:nvSpPr>
        <p:spPr bwMode="auto">
          <a:xfrm>
            <a:off x="6337300" y="2811463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23656" name="Line 106"/>
          <p:cNvSpPr>
            <a:spLocks noChangeShapeType="1"/>
          </p:cNvSpPr>
          <p:nvPr/>
        </p:nvSpPr>
        <p:spPr bwMode="auto">
          <a:xfrm>
            <a:off x="6032500" y="3078163"/>
            <a:ext cx="2794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7" name="Line 107"/>
          <p:cNvSpPr>
            <a:spLocks noChangeShapeType="1"/>
          </p:cNvSpPr>
          <p:nvPr/>
        </p:nvSpPr>
        <p:spPr bwMode="auto">
          <a:xfrm>
            <a:off x="6032500" y="3230563"/>
            <a:ext cx="673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8" name="Line 108"/>
          <p:cNvSpPr>
            <a:spLocks noChangeShapeType="1"/>
          </p:cNvSpPr>
          <p:nvPr/>
        </p:nvSpPr>
        <p:spPr bwMode="auto">
          <a:xfrm>
            <a:off x="6032500" y="3382963"/>
            <a:ext cx="1066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9" name="Line 109"/>
          <p:cNvSpPr>
            <a:spLocks noChangeShapeType="1"/>
          </p:cNvSpPr>
          <p:nvPr/>
        </p:nvSpPr>
        <p:spPr bwMode="auto">
          <a:xfrm>
            <a:off x="6019800" y="3535363"/>
            <a:ext cx="1473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60" name="Rectangle 110"/>
          <p:cNvSpPr>
            <a:spLocks noChangeArrowheads="1"/>
          </p:cNvSpPr>
          <p:nvPr/>
        </p:nvSpPr>
        <p:spPr bwMode="auto">
          <a:xfrm>
            <a:off x="5657850" y="2976563"/>
            <a:ext cx="355600" cy="647700"/>
          </a:xfrm>
          <a:prstGeom prst="rect">
            <a:avLst/>
          </a:prstGeom>
          <a:solidFill>
            <a:srgbClr val="C1CEFF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747C99"/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latin typeface="Calibri" pitchFamily="34" charset="0"/>
              </a:rPr>
              <a:t>IB</a:t>
            </a:r>
          </a:p>
        </p:txBody>
      </p:sp>
      <p:sp>
        <p:nvSpPr>
          <p:cNvPr id="619631" name="Rectangle 111" descr="Large confetti"/>
          <p:cNvSpPr>
            <a:spLocks noChangeArrowheads="1"/>
          </p:cNvSpPr>
          <p:nvPr/>
        </p:nvSpPr>
        <p:spPr bwMode="auto">
          <a:xfrm>
            <a:off x="6731000" y="2963863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632" name="Rectangle 112" descr="Large confetti"/>
          <p:cNvSpPr>
            <a:spLocks noChangeArrowheads="1"/>
          </p:cNvSpPr>
          <p:nvPr/>
        </p:nvSpPr>
        <p:spPr bwMode="auto">
          <a:xfrm>
            <a:off x="7124700" y="3116263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633" name="Rectangle 113" descr="Large confetti"/>
          <p:cNvSpPr>
            <a:spLocks noChangeArrowheads="1"/>
          </p:cNvSpPr>
          <p:nvPr/>
        </p:nvSpPr>
        <p:spPr bwMode="auto">
          <a:xfrm>
            <a:off x="7518400" y="3268663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23664" name="Line 114"/>
          <p:cNvSpPr>
            <a:spLocks noChangeShapeType="1"/>
          </p:cNvSpPr>
          <p:nvPr/>
        </p:nvSpPr>
        <p:spPr bwMode="auto">
          <a:xfrm>
            <a:off x="2403475" y="3873500"/>
            <a:ext cx="3235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65" name="Line 115"/>
          <p:cNvSpPr>
            <a:spLocks noChangeShapeType="1"/>
          </p:cNvSpPr>
          <p:nvPr/>
        </p:nvSpPr>
        <p:spPr bwMode="auto">
          <a:xfrm>
            <a:off x="2403475" y="3263900"/>
            <a:ext cx="835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66" name="Line 116"/>
          <p:cNvSpPr>
            <a:spLocks noChangeShapeType="1"/>
          </p:cNvSpPr>
          <p:nvPr/>
        </p:nvSpPr>
        <p:spPr bwMode="auto">
          <a:xfrm>
            <a:off x="2403475" y="3568700"/>
            <a:ext cx="3235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67" name="Line 117"/>
          <p:cNvSpPr>
            <a:spLocks noChangeShapeType="1"/>
          </p:cNvSpPr>
          <p:nvPr/>
        </p:nvSpPr>
        <p:spPr bwMode="auto">
          <a:xfrm>
            <a:off x="2403475" y="4178300"/>
            <a:ext cx="835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68" name="Line 118"/>
          <p:cNvSpPr>
            <a:spLocks noChangeShapeType="1"/>
          </p:cNvSpPr>
          <p:nvPr/>
        </p:nvSpPr>
        <p:spPr bwMode="auto">
          <a:xfrm>
            <a:off x="4333875" y="5329238"/>
            <a:ext cx="250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69" name="Line 119"/>
          <p:cNvSpPr>
            <a:spLocks noChangeShapeType="1"/>
          </p:cNvSpPr>
          <p:nvPr/>
        </p:nvSpPr>
        <p:spPr bwMode="auto">
          <a:xfrm>
            <a:off x="4333875" y="5634038"/>
            <a:ext cx="1025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0" name="Line 120"/>
          <p:cNvSpPr>
            <a:spLocks noChangeShapeType="1"/>
          </p:cNvSpPr>
          <p:nvPr/>
        </p:nvSpPr>
        <p:spPr bwMode="auto">
          <a:xfrm>
            <a:off x="7073900" y="5397500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1" name="Line 121"/>
          <p:cNvSpPr>
            <a:spLocks noChangeShapeType="1"/>
          </p:cNvSpPr>
          <p:nvPr/>
        </p:nvSpPr>
        <p:spPr bwMode="auto">
          <a:xfrm>
            <a:off x="7073900" y="57023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2" name="Line 122"/>
          <p:cNvSpPr>
            <a:spLocks noChangeShapeType="1"/>
          </p:cNvSpPr>
          <p:nvPr/>
        </p:nvSpPr>
        <p:spPr bwMode="auto">
          <a:xfrm flipV="1">
            <a:off x="2438400" y="2133600"/>
            <a:ext cx="990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3" name="Line 123"/>
          <p:cNvSpPr>
            <a:spLocks noChangeShapeType="1"/>
          </p:cNvSpPr>
          <p:nvPr/>
        </p:nvSpPr>
        <p:spPr bwMode="auto">
          <a:xfrm flipV="1">
            <a:off x="2438400" y="2286000"/>
            <a:ext cx="1371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4" name="Line 124"/>
          <p:cNvSpPr>
            <a:spLocks noChangeShapeType="1"/>
          </p:cNvSpPr>
          <p:nvPr/>
        </p:nvSpPr>
        <p:spPr bwMode="auto">
          <a:xfrm flipV="1">
            <a:off x="2438400" y="2438400"/>
            <a:ext cx="1828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5" name="Line 125"/>
          <p:cNvSpPr>
            <a:spLocks noChangeShapeType="1"/>
          </p:cNvSpPr>
          <p:nvPr/>
        </p:nvSpPr>
        <p:spPr bwMode="auto">
          <a:xfrm flipV="1">
            <a:off x="2438400" y="1981200"/>
            <a:ext cx="609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6" name="Freeform 126"/>
          <p:cNvSpPr>
            <a:spLocks/>
          </p:cNvSpPr>
          <p:nvPr/>
        </p:nvSpPr>
        <p:spPr bwMode="auto">
          <a:xfrm>
            <a:off x="844550" y="1747838"/>
            <a:ext cx="1179513" cy="1481137"/>
          </a:xfrm>
          <a:custGeom>
            <a:avLst/>
            <a:gdLst>
              <a:gd name="T0" fmla="*/ 262096374 w 743"/>
              <a:gd name="T1" fmla="*/ 7559674 h 933"/>
              <a:gd name="T2" fmla="*/ 473789619 w 743"/>
              <a:gd name="T3" fmla="*/ 309978338 h 933"/>
              <a:gd name="T4" fmla="*/ 231854496 w 743"/>
              <a:gd name="T5" fmla="*/ 1867434662 h 933"/>
              <a:gd name="T6" fmla="*/ 1872477860 w 743"/>
              <a:gd name="T7" fmla="*/ 2147483647 h 933"/>
              <a:gd name="T8" fmla="*/ 0 60000 65536"/>
              <a:gd name="T9" fmla="*/ 0 60000 65536"/>
              <a:gd name="T10" fmla="*/ 0 60000 65536"/>
              <a:gd name="T11" fmla="*/ 0 60000 65536"/>
              <a:gd name="T12" fmla="*/ 0 w 743"/>
              <a:gd name="T13" fmla="*/ 0 h 933"/>
              <a:gd name="T14" fmla="*/ 743 w 743"/>
              <a:gd name="T15" fmla="*/ 933 h 9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3" h="933">
                <a:moveTo>
                  <a:pt x="104" y="3"/>
                </a:moveTo>
                <a:cubicBezTo>
                  <a:pt x="118" y="23"/>
                  <a:pt x="190" y="0"/>
                  <a:pt x="188" y="123"/>
                </a:cubicBezTo>
                <a:cubicBezTo>
                  <a:pt x="186" y="246"/>
                  <a:pt x="0" y="606"/>
                  <a:pt x="92" y="741"/>
                </a:cubicBezTo>
                <a:cubicBezTo>
                  <a:pt x="184" y="876"/>
                  <a:pt x="608" y="893"/>
                  <a:pt x="743" y="933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77" name="Freeform 127"/>
          <p:cNvSpPr>
            <a:spLocks/>
          </p:cNvSpPr>
          <p:nvPr/>
        </p:nvSpPr>
        <p:spPr bwMode="auto">
          <a:xfrm>
            <a:off x="768350" y="1857375"/>
            <a:ext cx="1255713" cy="3448050"/>
          </a:xfrm>
          <a:custGeom>
            <a:avLst/>
            <a:gdLst>
              <a:gd name="T0" fmla="*/ 367942945 w 791"/>
              <a:gd name="T1" fmla="*/ 0 h 2172"/>
              <a:gd name="T2" fmla="*/ 458668677 w 791"/>
              <a:gd name="T3" fmla="*/ 332660575 h 2172"/>
              <a:gd name="T4" fmla="*/ 141128812 w 791"/>
              <a:gd name="T5" fmla="*/ 1890117131 h 2172"/>
              <a:gd name="T6" fmla="*/ 307459189 w 791"/>
              <a:gd name="T7" fmla="*/ 2147483647 h 2172"/>
              <a:gd name="T8" fmla="*/ 1993445360 w 791"/>
              <a:gd name="T9" fmla="*/ 2147483647 h 21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1"/>
              <a:gd name="T16" fmla="*/ 0 h 2172"/>
              <a:gd name="T17" fmla="*/ 791 w 791"/>
              <a:gd name="T18" fmla="*/ 2172 h 21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1" h="2172">
                <a:moveTo>
                  <a:pt x="146" y="0"/>
                </a:moveTo>
                <a:cubicBezTo>
                  <a:pt x="152" y="22"/>
                  <a:pt x="197" y="7"/>
                  <a:pt x="182" y="132"/>
                </a:cubicBezTo>
                <a:cubicBezTo>
                  <a:pt x="167" y="257"/>
                  <a:pt x="66" y="484"/>
                  <a:pt x="56" y="750"/>
                </a:cubicBezTo>
                <a:cubicBezTo>
                  <a:pt x="46" y="1016"/>
                  <a:pt x="0" y="1491"/>
                  <a:pt x="122" y="1728"/>
                </a:cubicBezTo>
                <a:cubicBezTo>
                  <a:pt x="244" y="1965"/>
                  <a:pt x="652" y="2080"/>
                  <a:pt x="791" y="217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78" name="Rectangle 134"/>
          <p:cNvSpPr>
            <a:spLocks noGrp="1" noChangeArrowheads="1"/>
          </p:cNvSpPr>
          <p:nvPr>
            <p:ph type="title"/>
          </p:nvPr>
        </p:nvSpPr>
        <p:spPr>
          <a:xfrm>
            <a:off x="800893" y="89218"/>
            <a:ext cx="8659813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Recap: Multi-level Indexed Allocation</a:t>
            </a:r>
            <a:endParaRPr lang="zh-CN" altLang="en-US" dirty="0" smtClean="0"/>
          </a:p>
        </p:txBody>
      </p:sp>
      <p:sp>
        <p:nvSpPr>
          <p:cNvPr id="23679" name="AutoShape 135"/>
          <p:cNvSpPr>
            <a:spLocks noChangeArrowheads="1"/>
          </p:cNvSpPr>
          <p:nvPr/>
        </p:nvSpPr>
        <p:spPr bwMode="auto">
          <a:xfrm>
            <a:off x="1752600" y="857250"/>
            <a:ext cx="2209800" cy="7429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19656" name="Rectangle 136" descr="Large confetti"/>
          <p:cNvSpPr>
            <a:spLocks noChangeArrowheads="1"/>
          </p:cNvSpPr>
          <p:nvPr/>
        </p:nvSpPr>
        <p:spPr bwMode="auto">
          <a:xfrm>
            <a:off x="2082800" y="908050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23681" name="Rectangle 137"/>
          <p:cNvSpPr>
            <a:spLocks noChangeArrowheads="1"/>
          </p:cNvSpPr>
          <p:nvPr/>
        </p:nvSpPr>
        <p:spPr bwMode="auto">
          <a:xfrm>
            <a:off x="3200400" y="838200"/>
            <a:ext cx="81597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i="1">
                <a:latin typeface="Calibri" pitchFamily="34" charset="0"/>
              </a:rPr>
              <a:t>10</a:t>
            </a:r>
            <a:endParaRPr lang="en-US" altLang="zh-CN">
              <a:latin typeface="Calibri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Data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Blocks</a:t>
            </a:r>
          </a:p>
        </p:txBody>
      </p:sp>
      <p:sp>
        <p:nvSpPr>
          <p:cNvPr id="619658" name="Rectangle 138" descr="Large confetti"/>
          <p:cNvSpPr>
            <a:spLocks noChangeArrowheads="1"/>
          </p:cNvSpPr>
          <p:nvPr/>
        </p:nvSpPr>
        <p:spPr bwMode="auto">
          <a:xfrm>
            <a:off x="2501900" y="1060450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659" name="Rectangle 139" descr="Large confetti"/>
          <p:cNvSpPr>
            <a:spLocks noChangeArrowheads="1"/>
          </p:cNvSpPr>
          <p:nvPr/>
        </p:nvSpPr>
        <p:spPr bwMode="auto">
          <a:xfrm>
            <a:off x="2921000" y="1212850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23684" name="Line 141"/>
          <p:cNvSpPr>
            <a:spLocks noChangeShapeType="1"/>
          </p:cNvSpPr>
          <p:nvPr/>
        </p:nvSpPr>
        <p:spPr bwMode="auto">
          <a:xfrm>
            <a:off x="990600" y="1143000"/>
            <a:ext cx="1066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85" name="Line 142"/>
          <p:cNvSpPr>
            <a:spLocks noChangeShapeType="1"/>
          </p:cNvSpPr>
          <p:nvPr/>
        </p:nvSpPr>
        <p:spPr bwMode="auto">
          <a:xfrm>
            <a:off x="990600" y="1295400"/>
            <a:ext cx="15240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86" name="Line 143"/>
          <p:cNvSpPr>
            <a:spLocks noChangeShapeType="1"/>
          </p:cNvSpPr>
          <p:nvPr/>
        </p:nvSpPr>
        <p:spPr bwMode="auto">
          <a:xfrm>
            <a:off x="990600" y="1447800"/>
            <a:ext cx="19050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87" name="Text Box 144"/>
          <p:cNvSpPr txBox="1">
            <a:spLocks noChangeArrowheads="1"/>
          </p:cNvSpPr>
          <p:nvPr/>
        </p:nvSpPr>
        <p:spPr bwMode="auto">
          <a:xfrm>
            <a:off x="533400" y="776288"/>
            <a:ext cx="692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inode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00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5014</TotalTime>
  <Words>1693</Words>
  <Application>Microsoft Office PowerPoint</Application>
  <PresentationFormat>全屏显示(4:3)</PresentationFormat>
  <Paragraphs>334</Paragraphs>
  <Slides>37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宋体</vt:lpstr>
      <vt:lpstr>Arial</vt:lpstr>
      <vt:lpstr>Calibri</vt:lpstr>
      <vt:lpstr>Consolas</vt:lpstr>
      <vt:lpstr>Courier New</vt:lpstr>
      <vt:lpstr>Tahoma</vt:lpstr>
      <vt:lpstr>Times</vt:lpstr>
      <vt:lpstr>Wingdings</vt:lpstr>
      <vt:lpstr>CloudVisor-Austin</vt:lpstr>
      <vt:lpstr>File System: XV6 ~ Ext4</vt:lpstr>
      <vt:lpstr>Virtual File System Interface</vt:lpstr>
      <vt:lpstr>VFS Flowchart</vt:lpstr>
      <vt:lpstr>Xv6 FS Design</vt:lpstr>
      <vt:lpstr>xv6 File System</vt:lpstr>
      <vt:lpstr>Disk Layout</vt:lpstr>
      <vt:lpstr>Recap: Free-Space List Bit Vector</vt:lpstr>
      <vt:lpstr>Managing Disk Blocks</vt:lpstr>
      <vt:lpstr>Recap: Multi-level Indexed Allocation</vt:lpstr>
      <vt:lpstr>Files and inode</vt:lpstr>
      <vt:lpstr>Files (cont.)</vt:lpstr>
      <vt:lpstr>Directories</vt:lpstr>
      <vt:lpstr>Allocating an inode</vt:lpstr>
      <vt:lpstr>Case Study: read(fd, buf, 100)</vt:lpstr>
      <vt:lpstr>PowerPoint 演示文稿</vt:lpstr>
      <vt:lpstr>PowerPoint 演示文稿</vt:lpstr>
      <vt:lpstr>Case Study: read (cont.)</vt:lpstr>
      <vt:lpstr>Case Study: read (cont.)</vt:lpstr>
      <vt:lpstr>PowerPoint 演示文稿</vt:lpstr>
      <vt:lpstr>PowerPoint 演示文稿</vt:lpstr>
      <vt:lpstr>PowerPoint 演示文稿</vt:lpstr>
      <vt:lpstr>PowerPoint 演示文稿</vt:lpstr>
      <vt:lpstr>Ext File System</vt:lpstr>
      <vt:lpstr>Advantages of inodes</vt:lpstr>
      <vt:lpstr>Ext File System</vt:lpstr>
      <vt:lpstr>Fast File System (FFS) and Ext2</vt:lpstr>
      <vt:lpstr>Block Groups</vt:lpstr>
      <vt:lpstr>Allocation Policy</vt:lpstr>
      <vt:lpstr>ext2: The Good and the Bad</vt:lpstr>
      <vt:lpstr>File-size upper limits for data block addressing </vt:lpstr>
      <vt:lpstr>Extent</vt:lpstr>
      <vt:lpstr>From Pointers to Extents</vt:lpstr>
      <vt:lpstr>Implementing Extents</vt:lpstr>
      <vt:lpstr>Revisiting Directories</vt:lpstr>
      <vt:lpstr>From Lists to B-Trees</vt:lpstr>
      <vt:lpstr>Example B-Tree</vt:lpstr>
      <vt:lpstr>ext4: The Good and the Bad</vt:lpstr>
    </vt:vector>
  </TitlesOfParts>
  <Company>ppi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</dc:creator>
  <cp:lastModifiedBy>Xia Yubin</cp:lastModifiedBy>
  <cp:revision>145</cp:revision>
  <dcterms:created xsi:type="dcterms:W3CDTF">2010-11-18T04:24:51Z</dcterms:created>
  <dcterms:modified xsi:type="dcterms:W3CDTF">2018-04-17T01:19:24Z</dcterms:modified>
</cp:coreProperties>
</file>