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256" r:id="rId2"/>
    <p:sldId id="415" r:id="rId3"/>
    <p:sldId id="391" r:id="rId4"/>
    <p:sldId id="396" r:id="rId5"/>
    <p:sldId id="402" r:id="rId6"/>
    <p:sldId id="317" r:id="rId7"/>
    <p:sldId id="318" r:id="rId8"/>
    <p:sldId id="386" r:id="rId9"/>
    <p:sldId id="319" r:id="rId10"/>
    <p:sldId id="321" r:id="rId11"/>
    <p:sldId id="414" r:id="rId12"/>
    <p:sldId id="325" r:id="rId13"/>
    <p:sldId id="322" r:id="rId14"/>
    <p:sldId id="326" r:id="rId15"/>
    <p:sldId id="327" r:id="rId16"/>
    <p:sldId id="409" r:id="rId17"/>
    <p:sldId id="411" r:id="rId18"/>
    <p:sldId id="412" r:id="rId19"/>
    <p:sldId id="413" r:id="rId20"/>
    <p:sldId id="387" r:id="rId21"/>
    <p:sldId id="388" r:id="rId22"/>
    <p:sldId id="403" r:id="rId23"/>
    <p:sldId id="329" r:id="rId24"/>
    <p:sldId id="331" r:id="rId25"/>
    <p:sldId id="332" r:id="rId26"/>
    <p:sldId id="335" r:id="rId27"/>
    <p:sldId id="416" r:id="rId28"/>
    <p:sldId id="336" r:id="rId29"/>
    <p:sldId id="337" r:id="rId30"/>
    <p:sldId id="338" r:id="rId31"/>
    <p:sldId id="339" r:id="rId32"/>
    <p:sldId id="340" r:id="rId33"/>
    <p:sldId id="343" r:id="rId34"/>
    <p:sldId id="344" r:id="rId35"/>
    <p:sldId id="346" r:id="rId36"/>
    <p:sldId id="347" r:id="rId37"/>
    <p:sldId id="348" r:id="rId38"/>
    <p:sldId id="378" r:id="rId39"/>
    <p:sldId id="379" r:id="rId40"/>
    <p:sldId id="380" r:id="rId41"/>
    <p:sldId id="381" r:id="rId42"/>
    <p:sldId id="382" r:id="rId43"/>
    <p:sldId id="385" r:id="rId44"/>
    <p:sldId id="404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5"/>
    <p:restoredTop sz="87580" autoAdjust="0"/>
  </p:normalViewPr>
  <p:slideViewPr>
    <p:cSldViewPr snapToGrid="0" snapToObjects="1">
      <p:cViewPr varScale="1">
        <p:scale>
          <a:sx n="128" d="100"/>
          <a:sy n="128" d="100"/>
        </p:scale>
        <p:origin x="126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8DF2C1-AA9F-482C-8417-71F04B8C37FE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2BB014-8706-41A8-8A68-75F6D07FA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FE1ED767-770A-454F-B776-DEA7009EB5D9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6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03A7C83F-B5F5-4EDF-8E7F-716175B7C102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23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38BEDBB9-F987-4ADC-ACDD-065A24FB0FBE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24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EFD7C459-D4BC-42BB-85A6-09DEC7304141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25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1447F40B-4E2C-48D2-8DD6-F53FE3D275B5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26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4A8EC8F3-A198-4800-BC20-1149DD5C8A0B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28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767C1D98-81C8-479E-8986-9C4866ED83F4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29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CA639BE7-8E41-4E36-BF3C-3FDDBE09978F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30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98191456-DA28-43D7-B869-452DF1B45FA6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31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83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71097D99-52A2-47F3-BD43-8CE0994CB8F5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8AA4EB3D-98C4-46B9-A191-365E33861D6E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33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D9B65969-DD89-4FBD-92D7-3A7FA644A48A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7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2CD333AC-2830-4D49-B299-5F58B5D44F90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34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5C64E121-DBA4-464B-8A28-B7D61634DF7F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35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5D70F5C3-63E2-4580-9D4C-87008E7071B4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36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C79B8CAA-6061-46BC-BC95-FD79DC7F9765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37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33457BAD-B462-4E0E-BA60-9B5115E2AFB0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9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9348A56F-6D94-46B7-A8E6-E9111A776FA0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10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17096FA0-E805-48F5-8B6D-A2342891C9F7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BA38F250-0B2E-440B-903F-88662C5798B8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13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49446613-7393-4004-9C1B-B078970085CC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14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515B5405-882C-4B9E-ABB4-87328EB51ED1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15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Sequentially search!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9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FS:</a:t>
            </a:r>
            <a:r>
              <a:rPr lang="en-US" altLang="en-US" dirty="0" smtClean="0"/>
              <a:t> </a:t>
            </a:r>
            <a:r>
              <a:rPr lang="en-US" altLang="zh-CN" dirty="0" smtClean="0"/>
              <a:t>FAT32, </a:t>
            </a:r>
            <a:r>
              <a:rPr lang="en-US" altLang="zh-CN" dirty="0" smtClean="0"/>
              <a:t>NTFS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Yubin </a:t>
            </a:r>
            <a:r>
              <a:rPr lang="en-US" dirty="0" smtClean="0"/>
              <a:t>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FAT 1 and FAT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smtClean="0"/>
              <a:t>File Allocation Table</a:t>
            </a:r>
            <a:endParaRPr lang="en-US" altLang="zh-CN" sz="3000" smtClean="0"/>
          </a:p>
          <a:p>
            <a:pPr lvl="1"/>
            <a:r>
              <a:rPr lang="en-US" altLang="zh-CN" smtClean="0">
                <a:ea typeface="MS PGothic" pitchFamily="34" charset="-128"/>
              </a:rPr>
              <a:t>identifies all clusters as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unused, cluster in use by a file, bad cluster, </a:t>
            </a:r>
            <a:br>
              <a:rPr lang="en-US" altLang="zh-CN" smtClean="0">
                <a:ea typeface="MS PGothic" pitchFamily="34" charset="-128"/>
              </a:rPr>
            </a:br>
            <a:r>
              <a:rPr lang="en-US" altLang="zh-CN" smtClean="0">
                <a:ea typeface="MS PGothic" pitchFamily="34" charset="-128"/>
              </a:rPr>
              <a:t>last cluster in a file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FAT 2 is used to consistency-checking program</a:t>
            </a:r>
          </a:p>
          <a:p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137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logfshare.com/wp-content/uploads/images/FAT32_C88E/imag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8" y="1867016"/>
            <a:ext cx="10172700" cy="88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31763"/>
            <a:ext cx="8229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A Sample of FAT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4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File Processing on FAT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dirty="0" smtClean="0"/>
              <a:t>Store file information</a:t>
            </a:r>
            <a:endParaRPr lang="en-US" altLang="zh-CN" sz="3000" dirty="0" smtClean="0"/>
          </a:p>
          <a:p>
            <a:pPr lvl="1"/>
            <a:r>
              <a:rPr lang="en-US" altLang="zh-CN" dirty="0" smtClean="0">
                <a:ea typeface="MS PGothic" pitchFamily="34" charset="-128"/>
              </a:rPr>
              <a:t>Continues to store file info in the next available cluster</a:t>
            </a:r>
          </a:p>
          <a:p>
            <a:pPr lvl="2"/>
            <a:r>
              <a:rPr lang="en-US" altLang="zh-CN" dirty="0" smtClean="0">
                <a:ea typeface="MS PGothic" pitchFamily="34" charset="-128"/>
              </a:rPr>
              <a:t>when the file requires space greater than the cluster</a:t>
            </a:r>
            <a:r>
              <a:rPr lang="ja-JP" altLang="en-US" dirty="0" smtClean="0"/>
              <a:t>’</a:t>
            </a:r>
            <a:r>
              <a:rPr lang="en-US" altLang="zh-CN" dirty="0" smtClean="0">
                <a:ea typeface="MS PGothic" pitchFamily="34" charset="-128"/>
              </a:rPr>
              <a:t>s size.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e.g. </a:t>
            </a:r>
          </a:p>
          <a:p>
            <a:pPr lvl="2"/>
            <a:r>
              <a:rPr lang="en-US" altLang="zh-CN" dirty="0" smtClean="0">
                <a:ea typeface="MS PGothic" pitchFamily="34" charset="-128"/>
              </a:rPr>
              <a:t>Three Files:  1 with (2-3-6-8),  2 with(4-5)   3 with (7)</a:t>
            </a:r>
          </a:p>
          <a:p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pic>
        <p:nvPicPr>
          <p:cNvPr id="66564" name="Picture 2" descr="D:\Work\TA\OS\OS-SS07\slides\f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91000"/>
            <a:ext cx="73152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5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FAT Root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smtClean="0"/>
              <a:t>FAT Root Folder Structure</a:t>
            </a:r>
            <a:endParaRPr lang="en-US" altLang="zh-CN" sz="3000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21336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62400" y="2133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11B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216498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 in 8.3 format</a:t>
            </a:r>
            <a:endParaRPr lang="en-US" altLang="zh-CN" sz="28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" y="2514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3400" y="2133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33400" y="18288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Root Folder Entry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962400" y="18288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Size</a:t>
            </a:r>
            <a:endParaRPr lang="en-US" altLang="zh-CN" sz="24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4953000" y="1824318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b="1" dirty="0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Description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33400" y="25146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Attribute Byte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3962400" y="2514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1B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953000" y="2514600"/>
            <a:ext cx="3810000" cy="1143000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dirty="0">
                <a:latin typeface="Courier New" charset="0"/>
                <a:cs typeface="Courier New" charset="0"/>
              </a:rPr>
              <a:t>Information about entry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 i="1" dirty="0">
                <a:solidFill>
                  <a:srgbClr val="4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(e.g. archive, system, hidden, and read-only)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3400" y="34290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33400" y="34290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Creation Time and Date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962400" y="3429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5B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953000" y="34290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Time and date file was create</a:t>
            </a:r>
            <a:endParaRPr lang="en-US" altLang="zh-CN" sz="28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41148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533400" y="4114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Last Access Date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962400" y="4114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2B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953000" y="4114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Date file was last accessed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33400" y="44958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533400" y="4495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Last Modification Time and Date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3962400" y="4495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4B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953000" y="44958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Time and data file was last modified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3400" y="5181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533400" y="51816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First Cluster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962400" y="5181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2B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953000" y="51816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Starting cluster number in the file allocation table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33400" y="58674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57200" y="58674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 Size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3886200" y="5867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4B</a:t>
            </a: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876800" y="5867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Size of the file</a:t>
            </a:r>
            <a:endParaRPr lang="en-US" altLang="zh-CN" sz="28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33400" y="62484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  <p:bldP spid="32" grpId="0" build="p"/>
      <p:bldP spid="33" grpId="0" build="p"/>
      <p:bldP spid="34" grpId="0" build="p"/>
      <p:bldP spid="36" grpId="0" build="p"/>
      <p:bldP spid="37" grpId="0" build="p"/>
      <p:bldP spid="38" grpId="0" build="p"/>
      <p:bldP spid="40" grpId="0" build="p"/>
      <p:bldP spid="41" grpId="0" build="p"/>
      <p:bldP spid="42" grpId="0" build="p"/>
      <p:bldP spid="44" grpId="0" build="p"/>
      <p:bldP spid="45" grpId="0" build="p"/>
      <p:bldP spid="46" grpId="0" build="p"/>
      <p:bldP spid="48" grpId="0" build="p"/>
      <p:bldP spid="49" grpId="0" build="p"/>
      <p:bldP spid="5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File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715000"/>
          </a:xfrm>
        </p:spPr>
        <p:txBody>
          <a:bodyPr/>
          <a:lstStyle/>
          <a:p>
            <a:r>
              <a:rPr lang="en-US" altLang="zh-CN" smtClean="0"/>
              <a:t>File Names in Windows Server 2003</a:t>
            </a:r>
          </a:p>
          <a:p>
            <a:pPr lvl="1"/>
            <a:r>
              <a:rPr lang="en-US" altLang="zh-CN" smtClean="0"/>
              <a:t>Support long file name, up to 255 characters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Generate a 8.3 short file name</a:t>
            </a:r>
          </a:p>
          <a:p>
            <a:pPr>
              <a:buFont typeface="Arial" charset="0"/>
              <a:buNone/>
            </a:pPr>
            <a:endParaRPr lang="en-US" altLang="zh-CN" sz="800" smtClean="0"/>
          </a:p>
          <a:p>
            <a:r>
              <a:rPr lang="en-US" altLang="zh-CN" smtClean="0"/>
              <a:t>Support Long File Name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The main folder entry stores 8.3 short file name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The secondary folder entries store long file name</a:t>
            </a:r>
            <a:endParaRPr lang="en-US" altLang="zh-CN" i="1" smtClean="0">
              <a:ea typeface="MS PGothic" pitchFamily="34" charset="-128"/>
            </a:endParaRPr>
          </a:p>
          <a:p>
            <a:pPr lvl="2">
              <a:buFont typeface="Arial" charset="0"/>
              <a:buChar char="–"/>
            </a:pPr>
            <a:r>
              <a:rPr lang="en-US" altLang="zh-CN" smtClean="0">
                <a:ea typeface="MS PGothic" pitchFamily="34" charset="-128"/>
              </a:rPr>
              <a:t>Each stores 13 characters in Unicode</a:t>
            </a:r>
            <a:endParaRPr lang="en-US" altLang="zh-CN" i="1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1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File Naming </a:t>
            </a:r>
            <a:r>
              <a:rPr lang="en-US" altLang="zh-CN" sz="3600" smtClean="0"/>
              <a:t>(cont.)</a:t>
            </a:r>
          </a:p>
        </p:txBody>
      </p:sp>
      <p:pic>
        <p:nvPicPr>
          <p:cNvPr id="70659" name="Picture 2" descr="D:\Work\TA\OS\OS-SS07\slides\f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27225"/>
            <a:ext cx="71628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2232025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336391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450691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10" name="Straight Arrow Connector 9"/>
          <p:cNvCxnSpPr>
            <a:endCxn id="14" idx="0"/>
          </p:cNvCxnSpPr>
          <p:nvPr/>
        </p:nvCxnSpPr>
        <p:spPr>
          <a:xfrm rot="5400000">
            <a:off x="3314700" y="4164013"/>
            <a:ext cx="1981200" cy="1752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4" idx="0"/>
          </p:cNvCxnSpPr>
          <p:nvPr/>
        </p:nvCxnSpPr>
        <p:spPr>
          <a:xfrm rot="5400000">
            <a:off x="2743200" y="3592513"/>
            <a:ext cx="3124200" cy="1752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6030913"/>
            <a:ext cx="2133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long file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0200" y="6030913"/>
            <a:ext cx="24384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short file name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5524500" y="5307013"/>
            <a:ext cx="9144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1295400"/>
            <a:ext cx="8077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e.g. file with 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“</a:t>
            </a:r>
            <a:r>
              <a:rPr lang="en-US" altLang="zh-CN" b="1" u="sng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 quick brown.fox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”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 and 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“</a:t>
            </a:r>
            <a:r>
              <a:rPr lang="en-US" altLang="zh-CN" b="1" u="sng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Thequi~1.fox</a:t>
            </a:r>
            <a:r>
              <a:rPr lang="ja-JP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”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FAT32 Long File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0xF in directory entry</a:t>
            </a:r>
          </a:p>
          <a:p>
            <a:pPr lvl="1"/>
            <a:r>
              <a:rPr lang="en-US" altLang="zh-CN" dirty="0" smtClean="0"/>
              <a:t>Means this entry is part of long file name</a:t>
            </a:r>
          </a:p>
          <a:p>
            <a:pPr lvl="1"/>
            <a:r>
              <a:rPr lang="en-US" altLang="zh-CN" dirty="0" smtClean="0"/>
              <a:t>0xF is not used in DOS/WIN32 (consider as invalid)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 for storage</a:t>
            </a:r>
          </a:p>
          <a:p>
            <a:pPr lvl="1"/>
            <a:r>
              <a:rPr lang="en-US" altLang="zh-CN" dirty="0" smtClean="0"/>
              <a:t>2 bytes (64 bits)</a:t>
            </a:r>
          </a:p>
          <a:p>
            <a:r>
              <a:rPr lang="en-US" altLang="zh-CN" dirty="0" smtClean="0"/>
              <a:t>The short (8.3) file name is still there</a:t>
            </a:r>
          </a:p>
          <a:p>
            <a:pPr lvl="1"/>
            <a:r>
              <a:rPr lang="en-US" altLang="zh-CN" dirty="0" smtClean="0"/>
              <a:t>The system cannot work without short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6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 Name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if there is already a file with name THEQUI~1FOX?</a:t>
            </a:r>
          </a:p>
          <a:p>
            <a:pPr lvl="1"/>
            <a:r>
              <a:rPr lang="en-US" altLang="zh-CN" dirty="0" smtClean="0"/>
              <a:t>Then use THEQUI~2FOX</a:t>
            </a:r>
          </a:p>
          <a:p>
            <a:pPr lvl="1"/>
            <a:r>
              <a:rPr lang="en-US" altLang="zh-CN" dirty="0" smtClean="0"/>
              <a:t>If still conflict, using THEQUI~3FOX</a:t>
            </a:r>
          </a:p>
          <a:p>
            <a:pPr lvl="1"/>
            <a:r>
              <a:rPr lang="en-US" altLang="zh-CN" dirty="0" smtClean="0"/>
              <a:t>If still conflict, using …</a:t>
            </a:r>
          </a:p>
          <a:p>
            <a:pPr lvl="1"/>
            <a:r>
              <a:rPr lang="en-US" altLang="zh-CN" dirty="0"/>
              <a:t>If still conflict, </a:t>
            </a:r>
            <a:r>
              <a:rPr lang="en-US" altLang="zh-CN" dirty="0" smtClean="0"/>
              <a:t>using T~999999FOX</a:t>
            </a:r>
          </a:p>
          <a:p>
            <a:pPr lvl="1"/>
            <a:r>
              <a:rPr lang="en-US" altLang="zh-CN" dirty="0" smtClean="0"/>
              <a:t>If still conflict,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0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process of searching a file by its long name?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4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Name Search in </a:t>
            </a:r>
            <a:r>
              <a:rPr lang="en-US" altLang="zh-CN" dirty="0" err="1" smtClean="0"/>
              <a:t>ExFAT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 name by hash value first</a:t>
            </a:r>
          </a:p>
          <a:p>
            <a:pPr lvl="1"/>
            <a:r>
              <a:rPr lang="en-US" altLang="zh-CN" dirty="0" smtClean="0"/>
              <a:t>Hash the upper case version of the file name</a:t>
            </a: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record in the directory is searched by comparing the hash </a:t>
            </a:r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/>
              <a:t>a match is found, the filenames are compared to ensure that the proper file was located in case of </a:t>
            </a:r>
            <a:r>
              <a:rPr lang="en-US" altLang="zh-CN" dirty="0" smtClean="0"/>
              <a:t>collisions</a:t>
            </a:r>
          </a:p>
          <a:p>
            <a:pPr lvl="2"/>
            <a:r>
              <a:rPr lang="en-US" altLang="zh-CN" dirty="0" smtClean="0"/>
              <a:t>Only </a:t>
            </a:r>
            <a:r>
              <a:rPr lang="en-US" altLang="zh-CN" dirty="0"/>
              <a:t>two characters have to be </a:t>
            </a:r>
            <a:r>
              <a:rPr lang="en-US" altLang="zh-CN" dirty="0" smtClean="0"/>
              <a:t>compared, why?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Ext2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ext2 supports:</a:t>
            </a:r>
          </a:p>
          <a:p>
            <a:pPr lvl="1"/>
            <a:r>
              <a:rPr lang="en-US" dirty="0" smtClean="0"/>
              <a:t>All the features of </a:t>
            </a:r>
            <a:r>
              <a:rPr lang="en-US" dirty="0" err="1" smtClean="0"/>
              <a:t>ext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with even better performance (because of increased spatial locality)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Large files must cross block groups</a:t>
            </a:r>
          </a:p>
          <a:p>
            <a:pPr lvl="1"/>
            <a:r>
              <a:rPr lang="en-US" dirty="0" smtClean="0"/>
              <a:t>As the file system becomes more complex, the chance of file system </a:t>
            </a:r>
            <a:r>
              <a:rPr lang="en-US" dirty="0" smtClean="0">
                <a:solidFill>
                  <a:schemeClr val="accent1"/>
                </a:solidFill>
              </a:rPr>
              <a:t>corruption</a:t>
            </a:r>
            <a:r>
              <a:rPr lang="en-US" dirty="0" smtClean="0"/>
              <a:t> grows</a:t>
            </a:r>
          </a:p>
          <a:p>
            <a:pPr lvl="2"/>
            <a:r>
              <a:rPr lang="en-US" dirty="0" smtClean="0"/>
              <a:t>E.g. invalid </a:t>
            </a:r>
            <a:r>
              <a:rPr lang="en-US" dirty="0" err="1" smtClean="0"/>
              <a:t>inodes</a:t>
            </a:r>
            <a:r>
              <a:rPr lang="en-US" dirty="0" smtClean="0"/>
              <a:t>, incorrect directory entries,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664804"/>
            <a:ext cx="8679977" cy="4954360"/>
          </a:xfrm>
        </p:spPr>
        <p:txBody>
          <a:bodyPr>
            <a:normAutofit/>
          </a:bodyPr>
          <a:lstStyle/>
          <a:p>
            <a:r>
              <a:rPr lang="en-US" dirty="0" smtClean="0"/>
              <a:t>The Good – FAT supports:</a:t>
            </a:r>
          </a:p>
          <a:p>
            <a:pPr lvl="1"/>
            <a:r>
              <a:rPr lang="en-US" dirty="0" smtClean="0"/>
              <a:t>Hierarchical tree of directories and files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 length files</a:t>
            </a:r>
          </a:p>
          <a:p>
            <a:pPr lvl="1"/>
            <a:r>
              <a:rPr lang="en-US" dirty="0" smtClean="0"/>
              <a:t>Basic file and directory meta-data 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At most, FAT32 supports 2TB disks</a:t>
            </a:r>
          </a:p>
          <a:p>
            <a:pPr lvl="1"/>
            <a:r>
              <a:rPr lang="en-US" dirty="0" smtClean="0"/>
              <a:t>Locating free chunks requires scanning the entire FAT</a:t>
            </a:r>
          </a:p>
          <a:p>
            <a:pPr lvl="1"/>
            <a:r>
              <a:rPr lang="en-US" dirty="0" smtClean="0"/>
              <a:t>Prone to internal and external fragmentation</a:t>
            </a:r>
          </a:p>
          <a:p>
            <a:pPr lvl="2"/>
            <a:r>
              <a:rPr lang="en-US" dirty="0" smtClean="0"/>
              <a:t>Large blocks </a:t>
            </a:r>
            <a:r>
              <a:rPr lang="en-US" dirty="0" smtClean="0">
                <a:sym typeface="Wingdings" panose="05000000000000000000" pitchFamily="2" charset="2"/>
              </a:rPr>
              <a:t> internal fragmentation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Reads require a lot of random seeking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 smtClean="0"/>
              <a:t>Lots of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64" y="798394"/>
            <a:ext cx="8679977" cy="1767385"/>
          </a:xfrm>
        </p:spPr>
        <p:txBody>
          <a:bodyPr/>
          <a:lstStyle/>
          <a:p>
            <a:r>
              <a:rPr lang="en-US" dirty="0" smtClean="0"/>
              <a:t>Consider the following code: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= open(</a:t>
            </a:r>
            <a:r>
              <a:rPr lang="en-US" dirty="0" smtClean="0">
                <a:solidFill>
                  <a:schemeClr val="accent2"/>
                </a:solidFill>
              </a:rPr>
              <a:t>“my_file.txt”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“r”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/>
              <a:t> r = read(</a:t>
            </a:r>
            <a:r>
              <a:rPr lang="en-US" dirty="0" err="1" smtClean="0"/>
              <a:t>fd</a:t>
            </a:r>
            <a:r>
              <a:rPr lang="en-US" dirty="0" smtClean="0"/>
              <a:t>, buffer,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3"/>
                </a:solidFill>
              </a:rPr>
              <a:t>// 4 4KB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8664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8481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9022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9807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0348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0165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0706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31" idx="0"/>
            <a:endCxn id="34" idx="0"/>
          </p:cNvCxnSpPr>
          <p:nvPr/>
        </p:nvCxnSpPr>
        <p:spPr>
          <a:xfrm rot="5400000" flipH="1" flipV="1">
            <a:off x="5023839" y="2586684"/>
            <a:ext cx="12700" cy="1690035"/>
          </a:xfrm>
          <a:prstGeom prst="bentConnector3">
            <a:avLst>
              <a:gd name="adj1" fmla="val 405671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3" idx="2"/>
            <a:endCxn id="16" idx="2"/>
          </p:cNvCxnSpPr>
          <p:nvPr/>
        </p:nvCxnSpPr>
        <p:spPr>
          <a:xfrm rot="5400000">
            <a:off x="3613395" y="2502358"/>
            <a:ext cx="12700" cy="3378167"/>
          </a:xfrm>
          <a:prstGeom prst="bentConnector3">
            <a:avLst>
              <a:gd name="adj1" fmla="val 470151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8" idx="2"/>
            <a:endCxn id="31" idx="2"/>
          </p:cNvCxnSpPr>
          <p:nvPr/>
        </p:nvCxnSpPr>
        <p:spPr>
          <a:xfrm rot="5400000">
            <a:off x="6153264" y="2217000"/>
            <a:ext cx="12700" cy="3948883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1121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4" idx="2"/>
            <a:endCxn id="28" idx="2"/>
          </p:cNvCxnSpPr>
          <p:nvPr/>
        </p:nvCxnSpPr>
        <p:spPr>
          <a:xfrm rot="5400000">
            <a:off x="4179774" y="2502358"/>
            <a:ext cx="12700" cy="3378167"/>
          </a:xfrm>
          <a:prstGeom prst="bentConnector3">
            <a:avLst>
              <a:gd name="adj1" fmla="val 319703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823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60364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90181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40722" y="556097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38123" y="5555541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500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64777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31156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95632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62011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19288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5667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4480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20859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78136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44515" y="3431701"/>
            <a:ext cx="566379" cy="7597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36610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68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87238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705050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55678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578467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029095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62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446907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97535" y="3008402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31156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81784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199596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50224" y="3019415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836610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287238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05050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55678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578467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29095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446907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97535" y="3600503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31156" y="3611516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0xFFFF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81784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99596" y="3611516"/>
            <a:ext cx="5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0xFFFF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650224" y="3611516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80026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68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35118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67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991514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65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46606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80683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63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049423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62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405819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61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767735" y="5148524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60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112644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46091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2413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57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92872" y="5159537"/>
            <a:ext cx="58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40914" y="3569725"/>
            <a:ext cx="62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FAT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1771" y="5704363"/>
            <a:ext cx="99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Blocks</a:t>
            </a:r>
            <a:endParaRPr lang="en-US" sz="2400" b="1" dirty="0"/>
          </a:p>
        </p:txBody>
      </p:sp>
      <p:pic>
        <p:nvPicPr>
          <p:cNvPr id="7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05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4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19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46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18" y="5691644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55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8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98" y="5687891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Elbow Connector 97"/>
          <p:cNvCxnSpPr>
            <a:stCxn id="16" idx="0"/>
            <a:endCxn id="37" idx="0"/>
          </p:cNvCxnSpPr>
          <p:nvPr/>
        </p:nvCxnSpPr>
        <p:spPr>
          <a:xfrm rot="5400000" flipH="1" flipV="1">
            <a:off x="4742818" y="613194"/>
            <a:ext cx="12700" cy="5637015"/>
          </a:xfrm>
          <a:prstGeom prst="bentConnector3">
            <a:avLst>
              <a:gd name="adj1" fmla="val 534626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7" idx="2"/>
            <a:endCxn id="30" idx="2"/>
          </p:cNvCxnSpPr>
          <p:nvPr/>
        </p:nvCxnSpPr>
        <p:spPr>
          <a:xfrm rot="5400000">
            <a:off x="5587836" y="2217951"/>
            <a:ext cx="12700" cy="3946980"/>
          </a:xfrm>
          <a:prstGeom prst="bentConnector3">
            <a:avLst>
              <a:gd name="adj1" fmla="val 599104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7840707" y="2805451"/>
            <a:ext cx="573994" cy="76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94" y="3972099"/>
            <a:ext cx="325523" cy="3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57" y="3944847"/>
            <a:ext cx="354568" cy="3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ular Callout 108"/>
          <p:cNvSpPr/>
          <p:nvPr/>
        </p:nvSpPr>
        <p:spPr>
          <a:xfrm>
            <a:off x="5769488" y="320378"/>
            <a:ext cx="3124534" cy="1467479"/>
          </a:xfrm>
          <a:prstGeom prst="wedgeRectCallout">
            <a:avLst>
              <a:gd name="adj1" fmla="val 25706"/>
              <a:gd name="adj2" fmla="val 16775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FAT may have very low spatial locality, thus a lot of random seeking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43142 0.001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2 0.00139 L -0.24479 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79 0.0007 L -0.61649 0.0039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49 0.00394 L -0.30903 0.00301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03 0.00301 L -0.68073 0.00232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73 0.00232 L -0.06285 -0.0023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-0.00231 L -0.4882 0.00093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NTFS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NTFS Architecture</a:t>
            </a:r>
          </a:p>
        </p:txBody>
      </p:sp>
      <p:pic>
        <p:nvPicPr>
          <p:cNvPr id="6147" name="Picture 2" descr="D:\Work\TA\OS\OS-SS07\slides\NTFS-Arch.gif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1138238"/>
            <a:ext cx="4648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4191000" y="1143000"/>
            <a:ext cx="4267200" cy="4000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>
                <a:solidFill>
                  <a:srgbClr val="D9D9D9"/>
                </a:solidFill>
                <a:latin typeface="Verdana" charset="0"/>
              </a:rPr>
              <a:t>Contains one or more partitions</a:t>
            </a: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4191000" y="2590800"/>
            <a:ext cx="4267200" cy="13239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>
                <a:solidFill>
                  <a:srgbClr val="D9D9D9"/>
                </a:solidFill>
                <a:latin typeface="Verdana" charset="0"/>
              </a:rPr>
              <a:t>Bootable partition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D9D9D9"/>
                </a:solidFill>
                <a:latin typeface="Verdana" charset="0"/>
              </a:rPr>
              <a:t>    - layout of the volume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D9D9D9"/>
                </a:solidFill>
                <a:latin typeface="Verdana" charset="0"/>
              </a:rPr>
              <a:t>    - file system structures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D9D9D9"/>
                </a:solidFill>
                <a:latin typeface="Verdana" charset="0"/>
              </a:rPr>
              <a:t>    - boot code (load </a:t>
            </a:r>
            <a:r>
              <a:rPr lang="en-US" sz="1800" b="1" i="1">
                <a:solidFill>
                  <a:srgbClr val="D9D9D9"/>
                </a:solidFill>
                <a:latin typeface="Verdana" charset="0"/>
              </a:rPr>
              <a:t>Ntldr</a:t>
            </a:r>
            <a:r>
              <a:rPr lang="en-US">
                <a:solidFill>
                  <a:srgbClr val="D9D9D9"/>
                </a:solidFill>
                <a:latin typeface="Verdana" charset="0"/>
              </a:rPr>
              <a:t>)</a:t>
            </a: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4191000" y="1752600"/>
            <a:ext cx="4267200" cy="7080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>
                <a:solidFill>
                  <a:srgbClr val="D9D9D9"/>
                </a:solidFill>
                <a:latin typeface="Verdana" charset="0"/>
              </a:rPr>
              <a:t>Contains executable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D9D9D9"/>
                </a:solidFill>
                <a:latin typeface="Verdana" charset="0"/>
              </a:rPr>
              <a:t>    - partition table </a:t>
            </a:r>
          </a:p>
        </p:txBody>
      </p:sp>
      <p:sp>
        <p:nvSpPr>
          <p:cNvPr id="74759" name="TextBox 8"/>
          <p:cNvSpPr txBox="1">
            <a:spLocks noChangeArrowheads="1"/>
          </p:cNvSpPr>
          <p:nvPr/>
        </p:nvSpPr>
        <p:spPr bwMode="auto">
          <a:xfrm>
            <a:off x="1143000" y="1524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D9D9D9"/>
                </a:solidFill>
                <a:latin typeface="Verdana" pitchFamily="34" charset="0"/>
                <a:ea typeface="MS PGothic" pitchFamily="34" charset="-128"/>
              </a:rPr>
              <a:t>BIOS</a:t>
            </a:r>
          </a:p>
        </p:txBody>
      </p:sp>
      <p:sp>
        <p:nvSpPr>
          <p:cNvPr id="6152" name="TextBox 9"/>
          <p:cNvSpPr txBox="1">
            <a:spLocks noChangeArrowheads="1"/>
          </p:cNvSpPr>
          <p:nvPr/>
        </p:nvSpPr>
        <p:spPr bwMode="auto">
          <a:xfrm>
            <a:off x="4191000" y="4038600"/>
            <a:ext cx="4267200" cy="10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>
                <a:solidFill>
                  <a:srgbClr val="D9D9D9"/>
                </a:solidFill>
                <a:latin typeface="Verdana" charset="0"/>
              </a:rPr>
              <a:t>NT Loader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D9D9D9"/>
                </a:solidFill>
                <a:latin typeface="Verdana" charset="0"/>
              </a:rPr>
              <a:t>    - load file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D9D9D9"/>
                </a:solidFill>
                <a:latin typeface="Verdana" charset="0"/>
              </a:rPr>
              <a:t>    - lunch boot menu (</a:t>
            </a:r>
            <a:r>
              <a:rPr lang="en-US" i="1">
                <a:solidFill>
                  <a:srgbClr val="D9D9D9"/>
                </a:solidFill>
                <a:latin typeface="Verdana" charset="0"/>
              </a:rPr>
              <a:t>boot.ini</a:t>
            </a:r>
            <a:r>
              <a:rPr lang="en-US">
                <a:solidFill>
                  <a:srgbClr val="D9D9D9"/>
                </a:solidFill>
                <a:latin typeface="Verdana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362200"/>
            <a:ext cx="44958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Verdana" pitchFamily="34" charset="0"/>
              </a:rPr>
              <a:t>the SAME to </a:t>
            </a:r>
            <a:b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Verdana" pitchFamily="34" charset="0"/>
              </a:rPr>
              <a:t>FAT</a:t>
            </a:r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Verdana" pitchFamily="34" charset="0"/>
              </a:rPr>
              <a:t> Architecture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Verdan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 that the driver is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NTFS.sys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NTFS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143500"/>
          </a:xfrm>
        </p:spPr>
        <p:txBody>
          <a:bodyPr/>
          <a:lstStyle/>
          <a:p>
            <a:r>
              <a:rPr lang="en-US" altLang="zh-CN" smtClean="0"/>
              <a:t>Cluster:  </a:t>
            </a:r>
            <a:r>
              <a:rPr lang="en-US" altLang="zh-CN" sz="3000" smtClean="0"/>
              <a:t>smallest allocated disk space to hold file</a:t>
            </a:r>
          </a:p>
          <a:p>
            <a:pPr lvl="1"/>
            <a:r>
              <a:rPr lang="en-US" altLang="zh-CN" sz="2400" smtClean="0">
                <a:ea typeface="MS PGothic" pitchFamily="34" charset="-128"/>
              </a:rPr>
              <a:t>Sequentially logical cluster numbers </a:t>
            </a:r>
            <a:br>
              <a:rPr lang="en-US" altLang="zh-CN" sz="2400" smtClean="0">
                <a:ea typeface="MS PGothic" pitchFamily="34" charset="-128"/>
              </a:rPr>
            </a:br>
            <a:r>
              <a:rPr lang="en-US" altLang="zh-CN" sz="2400" smtClean="0">
                <a:ea typeface="MS PGothic" pitchFamily="34" charset="-128"/>
              </a:rPr>
              <a:t>from the beginning of the partition</a:t>
            </a:r>
          </a:p>
          <a:p>
            <a:pPr lvl="1"/>
            <a:r>
              <a:rPr lang="en-US" altLang="zh-CN" sz="2400" smtClean="0">
                <a:ea typeface="MS PGothic" pitchFamily="34" charset="-128"/>
              </a:rPr>
              <a:t>Clusters start at sector ZERO </a:t>
            </a:r>
            <a:r>
              <a:rPr lang="en-US" altLang="zh-CN" sz="2400" i="1" smtClean="0">
                <a:ea typeface="MS PGothic" pitchFamily="34" charset="-128"/>
              </a:rPr>
              <a:t>(different to FAT)</a:t>
            </a:r>
          </a:p>
          <a:p>
            <a:pPr lvl="1"/>
            <a:r>
              <a:rPr lang="en-US" altLang="zh-CN" sz="2400" smtClean="0">
                <a:ea typeface="MS PGothic" pitchFamily="34" charset="-128"/>
              </a:rPr>
              <a:t>Floppy disks don</a:t>
            </a:r>
            <a:r>
              <a:rPr lang="ja-JP" altLang="en-US" sz="2400" smtClean="0"/>
              <a:t>’</a:t>
            </a:r>
            <a:r>
              <a:rPr lang="en-US" altLang="zh-CN" sz="2400" smtClean="0">
                <a:ea typeface="MS PGothic" pitchFamily="34" charset="-128"/>
              </a:rPr>
              <a:t>t use NTFS</a:t>
            </a:r>
          </a:p>
          <a:p>
            <a:pPr lvl="1"/>
            <a:r>
              <a:rPr lang="en-US" altLang="zh-CN" sz="2400" smtClean="0">
                <a:ea typeface="MS PGothic" pitchFamily="34" charset="-128"/>
              </a:rPr>
              <a:t>Different cluster sizes depending on volume size</a:t>
            </a:r>
          </a:p>
        </p:txBody>
      </p:sp>
      <p:sp>
        <p:nvSpPr>
          <p:cNvPr id="78852" name="TextBox 6"/>
          <p:cNvSpPr txBox="1">
            <a:spLocks noChangeArrowheads="1"/>
          </p:cNvSpPr>
          <p:nvPr/>
        </p:nvSpPr>
        <p:spPr bwMode="auto">
          <a:xfrm>
            <a:off x="1752600" y="6132641"/>
            <a:ext cx="464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Verdana" pitchFamily="34" charset="0"/>
                <a:ea typeface="MS PGothic" pitchFamily="34" charset="-128"/>
              </a:rPr>
              <a:t>Default NTFS Cluster Sizes</a:t>
            </a:r>
          </a:p>
        </p:txBody>
      </p:sp>
      <p:sp>
        <p:nvSpPr>
          <p:cNvPr id="78853" name="TextBox 6"/>
          <p:cNvSpPr txBox="1">
            <a:spLocks noChangeArrowheads="1"/>
          </p:cNvSpPr>
          <p:nvPr/>
        </p:nvSpPr>
        <p:spPr bwMode="auto">
          <a:xfrm>
            <a:off x="1828800" y="4534029"/>
            <a:ext cx="586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Volume Size	    NTFS Cluster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838829"/>
            <a:ext cx="5867400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7MB ~ 512MB	    512 bytes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513MB ~ 1GB	    1KB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1GB ~ 2GB	    </a:t>
            </a:r>
            <a:r>
              <a:rPr lang="en-US" sz="1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   2KB</a:t>
            </a:r>
            <a:endParaRPr lang="en-US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2GB ~ 2TB	    </a:t>
            </a:r>
            <a:r>
              <a:rPr lang="en-US" sz="1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   4KB</a:t>
            </a:r>
            <a:endParaRPr lang="en-US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838829"/>
            <a:ext cx="502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6058029"/>
            <a:ext cx="502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48794" y="5295235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Organization of an NTFS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3429000" cy="1905000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altLang="zh-CN" sz="2800" u="sng" smtClean="0"/>
              <a:t>NTFS Boot Sector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- Layout of the volume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- File system structure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- Boot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NTFS </a:t>
            </a:r>
            <a:b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Boot Sector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Master</a:t>
            </a:r>
            <a:b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File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File System</a:t>
            </a:r>
            <a:b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295400"/>
            <a:ext cx="1828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Master File Table Copy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343400"/>
            <a:ext cx="3429000" cy="1981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Master File Table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Attributes of files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Attributes of folders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800">
              <a:latin typeface="Calibri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latin typeface="Calibri" pitchFamily="34" charset="0"/>
                <a:ea typeface="MS PGothic" pitchFamily="34" charset="-128"/>
              </a:rPr>
              <a:t>(</a:t>
            </a:r>
            <a:r>
              <a:rPr lang="en-US" altLang="zh-CN" sz="2000" i="1">
                <a:latin typeface="Calibri" pitchFamily="34" charset="0"/>
                <a:ea typeface="MS PGothic" pitchFamily="34" charset="-128"/>
              </a:rPr>
              <a:t>Most Important</a:t>
            </a:r>
            <a:r>
              <a:rPr lang="en-US" altLang="zh-CN" sz="2000">
                <a:latin typeface="Calibri" pitchFamily="34" charset="0"/>
                <a:ea typeface="MS PGothic" pitchFamily="34" charset="-128"/>
              </a:rPr>
              <a:t>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267200" y="2286000"/>
            <a:ext cx="4419600" cy="1905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File System</a:t>
            </a:r>
            <a:r>
              <a:rPr lang="en-US" altLang="zh-CN" sz="2800" u="sng">
                <a:latin typeface="Calibri" pitchFamily="34" charset="0"/>
              </a:rPr>
              <a:t> Data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   - Data no contained within MFT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67200" y="4343400"/>
            <a:ext cx="4419600" cy="1981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Master File Table Copy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a copy of MFT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43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build="p" animBg="1"/>
      <p:bldP spid="12" grpId="0" build="p" animBg="1"/>
      <p:bldP spid="1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Master File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dirty="0" smtClean="0"/>
              <a:t>Master File Table (MFT)</a:t>
            </a:r>
            <a:endParaRPr lang="en-US" altLang="zh-CN" sz="3000" dirty="0" smtClean="0"/>
          </a:p>
          <a:p>
            <a:pPr lvl="1"/>
            <a:r>
              <a:rPr lang="en-US" altLang="zh-CN" dirty="0" smtClean="0">
                <a:ea typeface="MS PGothic" pitchFamily="34" charset="-128"/>
              </a:rPr>
              <a:t>A relational database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Rows: file records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Columns: file attributes</a:t>
            </a:r>
          </a:p>
          <a:p>
            <a:pPr lvl="1"/>
            <a:r>
              <a:rPr lang="en-US" altLang="zh-CN" sz="2400" dirty="0" smtClean="0">
                <a:ea typeface="MS PGothic" pitchFamily="34" charset="-128"/>
              </a:rPr>
              <a:t>Contains at least </a:t>
            </a:r>
            <a:r>
              <a:rPr lang="en-US" altLang="zh-CN" sz="2400" dirty="0" smtClean="0">
                <a:ea typeface="MS PGothic" pitchFamily="34" charset="-128"/>
              </a:rPr>
              <a:t>one </a:t>
            </a:r>
            <a:r>
              <a:rPr lang="en-US" altLang="zh-CN" sz="2400" dirty="0" smtClean="0">
                <a:ea typeface="MS PGothic" pitchFamily="34" charset="-128"/>
              </a:rPr>
              <a:t>entry for every </a:t>
            </a:r>
            <a:r>
              <a:rPr lang="en-US" altLang="zh-CN" sz="2400" dirty="0" smtClean="0">
                <a:ea typeface="MS PGothic" pitchFamily="34" charset="-128"/>
              </a:rPr>
              <a:t>file</a:t>
            </a:r>
            <a:endParaRPr lang="en-US" altLang="zh-CN" sz="2400" dirty="0" smtClean="0">
              <a:ea typeface="MS PGothic" pitchFamily="34" charset="-128"/>
            </a:endParaRPr>
          </a:p>
          <a:p>
            <a:pPr lvl="2"/>
            <a:endParaRPr lang="en-US" altLang="zh-CN" sz="2000" dirty="0" smtClean="0">
              <a:ea typeface="MS PGothic" pitchFamily="34" charset="-128"/>
            </a:endParaRPr>
          </a:p>
          <a:p>
            <a:r>
              <a:rPr lang="en-US" altLang="zh-CN" dirty="0" smtClean="0"/>
              <a:t>Metadata files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Describe the MFT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The first 16 records of MFT for metadata files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Begin with a dollar sign. </a:t>
            </a:r>
            <a:r>
              <a:rPr lang="en-US" altLang="zh-CN" sz="2400" dirty="0" smtClean="0">
                <a:ea typeface="MS PGothic" pitchFamily="34" charset="-128"/>
              </a:rPr>
              <a:t>e.g. $</a:t>
            </a:r>
            <a:r>
              <a:rPr lang="en-US" altLang="zh-CN" sz="2400" dirty="0" err="1" smtClean="0">
                <a:ea typeface="MS PGothic" pitchFamily="34" charset="-128"/>
              </a:rPr>
              <a:t>Mft</a:t>
            </a:r>
            <a:r>
              <a:rPr lang="en-US" altLang="zh-CN" sz="2400" dirty="0" smtClean="0">
                <a:ea typeface="MS PGothic" pitchFamily="34" charset="-128"/>
              </a:rPr>
              <a:t>, $</a:t>
            </a:r>
            <a:r>
              <a:rPr lang="en-US" altLang="zh-CN" sz="2400" dirty="0" err="1" smtClean="0">
                <a:ea typeface="MS PGothic" pitchFamily="34" charset="-128"/>
              </a:rPr>
              <a:t>MftMirr</a:t>
            </a:r>
            <a:r>
              <a:rPr lang="en-US" altLang="zh-CN" sz="2400" dirty="0" smtClean="0">
                <a:ea typeface="MS PGothic" pitchFamily="34" charset="-128"/>
              </a:rPr>
              <a:t>, $</a:t>
            </a:r>
            <a:r>
              <a:rPr lang="en-US" altLang="zh-CN" sz="2400" dirty="0" err="1" smtClean="0">
                <a:ea typeface="MS PGothic" pitchFamily="34" charset="-128"/>
              </a:rPr>
              <a:t>LogFile</a:t>
            </a:r>
            <a:r>
              <a:rPr lang="en-US" altLang="zh-CN" sz="2400" dirty="0" smtClean="0">
                <a:ea typeface="MS PGothic" pitchFamily="34" charset="-128"/>
              </a:rPr>
              <a:t>, …</a:t>
            </a:r>
            <a:endParaRPr lang="en-US" altLang="zh-CN" dirty="0" smtClean="0">
              <a:ea typeface="MS PGothic" pitchFamily="34" charset="-128"/>
            </a:endParaRP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47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19270"/>
            <a:ext cx="7772400" cy="16333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MFT</a:t>
            </a:r>
            <a:endParaRPr lang="en-US" altLang="zh-CN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839857"/>
            <a:ext cx="7772400" cy="52561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MFT is an array of file records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Each record is 1024 bytes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first record in the MFT is for the MFT itself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name of the MFT is $MFT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first 16 records in the MFT are reserved for metadata files</a:t>
            </a:r>
            <a:endParaRPr lang="en-US" altLang="zh-CN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2913" y="5705061"/>
            <a:ext cx="228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1513" y="5705061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6913" y="5705061"/>
            <a:ext cx="411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" name="Straight Arrow Connector 7"/>
          <p:cNvCxnSpPr>
            <a:cxnSpLocks noChangeShapeType="1"/>
            <a:stCxn id="4" idx="0"/>
          </p:cNvCxnSpPr>
          <p:nvPr/>
        </p:nvCxnSpPr>
        <p:spPr bwMode="auto">
          <a:xfrm rot="5400000" flipH="1" flipV="1">
            <a:off x="1579563" y="4733511"/>
            <a:ext cx="1219200" cy="723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9"/>
          <p:cNvCxnSpPr>
            <a:cxnSpLocks noChangeShapeType="1"/>
            <a:endCxn id="10" idx="2"/>
          </p:cNvCxnSpPr>
          <p:nvPr/>
        </p:nvCxnSpPr>
        <p:spPr bwMode="auto">
          <a:xfrm rot="5400000" flipH="1" flipV="1">
            <a:off x="4077495" y="5050217"/>
            <a:ext cx="1109662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093913" y="3876261"/>
            <a:ext cx="1111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MFT Entry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227513" y="4257261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cxnSp>
        <p:nvCxnSpPr>
          <p:cNvPr id="11" name="Straight Arrow Connector 24"/>
          <p:cNvCxnSpPr>
            <a:cxnSpLocks noChangeShapeType="1"/>
            <a:stCxn id="5" idx="0"/>
            <a:endCxn id="10" idx="2"/>
          </p:cNvCxnSpPr>
          <p:nvPr/>
        </p:nvCxnSpPr>
        <p:spPr bwMode="auto">
          <a:xfrm rot="5400000" flipH="1" flipV="1">
            <a:off x="3105945" y="4078667"/>
            <a:ext cx="1109662" cy="214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751513" y="5705061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9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16200000" flipV="1">
            <a:off x="5010945" y="4316792"/>
            <a:ext cx="1109662" cy="166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894513" y="4485861"/>
            <a:ext cx="811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cxnSp>
        <p:nvCxnSpPr>
          <p:cNvPr id="15" name="Straight Arrow Connector 32"/>
          <p:cNvCxnSpPr>
            <a:cxnSpLocks noChangeShapeType="1"/>
            <a:stCxn id="14" idx="2"/>
          </p:cNvCxnSpPr>
          <p:nvPr/>
        </p:nvCxnSpPr>
        <p:spPr bwMode="auto">
          <a:xfrm rot="5400000">
            <a:off x="6932613" y="5336761"/>
            <a:ext cx="6350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35"/>
          <p:cNvCxnSpPr>
            <a:cxnSpLocks noChangeShapeType="1"/>
          </p:cNvCxnSpPr>
          <p:nvPr/>
        </p:nvCxnSpPr>
        <p:spPr bwMode="auto">
          <a:xfrm rot="5400000">
            <a:off x="1522414" y="6351173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36"/>
          <p:cNvCxnSpPr>
            <a:cxnSpLocks noChangeShapeType="1"/>
          </p:cNvCxnSpPr>
          <p:nvPr/>
        </p:nvCxnSpPr>
        <p:spPr bwMode="auto">
          <a:xfrm rot="5400000">
            <a:off x="7160420" y="6351967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8"/>
          <p:cNvCxnSpPr>
            <a:cxnSpLocks noChangeShapeType="1"/>
          </p:cNvCxnSpPr>
          <p:nvPr/>
        </p:nvCxnSpPr>
        <p:spPr bwMode="auto">
          <a:xfrm>
            <a:off x="1712913" y="6314661"/>
            <a:ext cx="563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3722688" y="6390861"/>
            <a:ext cx="1114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1024 Bytes</a:t>
            </a:r>
          </a:p>
        </p:txBody>
      </p:sp>
    </p:spTree>
    <p:extLst>
      <p:ext uri="{BB962C8B-B14F-4D97-AF65-F5344CB8AC3E}">
        <p14:creationId xmlns:p14="http://schemas.microsoft.com/office/powerpoint/2010/main" val="222147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Metadata Files in MFT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4344" y="1476202"/>
            <a:ext cx="2209800" cy="76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Master File </a:t>
            </a:r>
            <a:b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Table</a:t>
            </a:r>
          </a:p>
          <a:p>
            <a:pPr marL="0" indent="0">
              <a:buFont typeface="Arial" charset="0"/>
              <a:buNone/>
            </a:pPr>
            <a:endParaRPr lang="en-US" altLang="zh-CN" dirty="0" smtClean="0"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zh-CN" dirty="0" smtClean="0"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743200" y="14478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$Mft	   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800" y="14478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file record for each file and folder on a NTFS volume.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3622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Master File </a:t>
            </a:r>
            <a:b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Table Mirror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43200" y="23622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$MftMirr 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91088" y="23622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Duplicate image of the first four records of MFT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0480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Log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43200" y="3048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$LogFile 2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91088" y="30480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Restores metadata for fast recovery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36576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Volume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743200" y="3657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$Volume  3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91088" y="36576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information about the volume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42672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Attribute Definitions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43200" y="42672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$AttrDef 4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91088" y="42672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Lists attribute names, numbers, and descriptions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4953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Root File Name Index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743200" y="4953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.        5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891088" y="49530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 root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42913" y="5638800"/>
            <a:ext cx="23764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Cluster Bitmap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743200" y="56388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$Bitmap  6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876800" y="56388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Represents the volume by showing free and unused clusters.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2360613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" y="3046413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" y="36576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" y="42672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49530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" y="56388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800" y="14478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11430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System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743200" y="1143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     Rec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876800" y="1143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Purpose of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32" grpId="0" build="p"/>
      <p:bldP spid="33" grpId="0" build="p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Metadata Files in MFT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2912" y="1449388"/>
            <a:ext cx="2209800" cy="76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Boot Sector</a:t>
            </a:r>
          </a:p>
          <a:p>
            <a:pPr marL="0" indent="0">
              <a:buFont typeface="Arial" charset="0"/>
              <a:buNone/>
            </a:pPr>
            <a:endParaRPr lang="en-US" altLang="zh-CN" dirty="0" smtClean="0"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zh-CN" dirty="0" smtClean="0"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743200" y="14478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$Boot	   7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800" y="14478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Includes the BPB and additional bootstrap loader code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3622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Bad Cluster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43200" y="23622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$BadClus 8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91088" y="23622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bad clusters for a volume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0480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Security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43200" y="3048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$Secure  9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91088" y="30480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Contains unique security descriptors for all files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3657600"/>
            <a:ext cx="222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Upcase Table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743200" y="3657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$Upcase  10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91088" y="36576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Used to </a:t>
            </a:r>
            <a:r>
              <a:rPr lang="en-US" altLang="zh-CN" b="1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match </a:t>
            </a:r>
            <a:r>
              <a:rPr lang="en-US" altLang="zh-CN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Unicode uppercase characters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 dirty="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42672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NTFS Extension File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43200" y="42672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$Extend  11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91088" y="4267200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Optional extensions such as quotas, reparse point data ...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91154" name="Content Placeholder 2"/>
          <p:cNvSpPr txBox="1">
            <a:spLocks/>
          </p:cNvSpPr>
          <p:nvPr/>
        </p:nvSpPr>
        <p:spPr bwMode="auto">
          <a:xfrm>
            <a:off x="457200" y="51816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743200" y="518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 12-15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891088" y="51816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Reserved for future use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2360613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" y="3046413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" y="36576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" y="42672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5180013"/>
            <a:ext cx="8458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800" y="1447800"/>
            <a:ext cx="845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11430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System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743200" y="1143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     Rec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876800" y="1143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00B0F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Purpose of File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rgbClr val="00B0F0"/>
              </a:solidFill>
              <a:latin typeface="Calibri" pitchFamily="34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9" grpId="0" build="p"/>
      <p:bldP spid="20" grpId="0" build="p"/>
      <p:bldP spid="32" grpId="0" build="p"/>
      <p:bldP spid="33" grpId="0" build="p"/>
      <p:bldP spid="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Review: Extent in 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Indirect block maps are incredibly inefficient for large </a:t>
            </a:r>
            <a:r>
              <a:rPr lang="en-US" altLang="zh-CN" dirty="0" smtClean="0"/>
              <a:t>files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One </a:t>
            </a:r>
            <a:r>
              <a:rPr lang="en-US" altLang="zh-CN" dirty="0"/>
              <a:t>extra block read (and seek) every 1024 </a:t>
            </a:r>
            <a:r>
              <a:rPr lang="en-US" altLang="zh-CN" dirty="0" smtClean="0"/>
              <a:t>blocks</a:t>
            </a:r>
            <a:endParaRPr lang="zh-CN" altLang="en-US" dirty="0"/>
          </a:p>
          <a:p>
            <a:pPr lvl="1"/>
            <a:r>
              <a:rPr lang="en-US" altLang="zh-CN" dirty="0" smtClean="0"/>
              <a:t>Really </a:t>
            </a:r>
            <a:r>
              <a:rPr lang="en-US" altLang="zh-CN" dirty="0"/>
              <a:t>obvious when deleting big CD/DVD image files </a:t>
            </a:r>
            <a:endParaRPr lang="zh-CN" altLang="en-US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extent is a single descriptor for a range of contiguous </a:t>
            </a:r>
            <a:r>
              <a:rPr lang="en-US" altLang="zh-CN" dirty="0" smtClean="0"/>
              <a:t>blocks</a:t>
            </a:r>
            <a:endParaRPr lang="zh-CN" altLang="en-US" dirty="0" smtClean="0"/>
          </a:p>
          <a:p>
            <a:pPr lvl="1"/>
            <a:r>
              <a:rPr lang="en-US" altLang="zh-CN" dirty="0"/>
              <a:t>An</a:t>
            </a:r>
            <a:r>
              <a:rPr lang="en-US" altLang="zh-CN" dirty="0" smtClean="0"/>
              <a:t> </a:t>
            </a:r>
            <a:r>
              <a:rPr lang="en-US" altLang="zh-CN" dirty="0"/>
              <a:t>efficient way to represent large </a:t>
            </a:r>
            <a:r>
              <a:rPr lang="en-US" altLang="zh-CN" dirty="0" smtClean="0"/>
              <a:t>file</a:t>
            </a:r>
            <a:endParaRPr lang="zh-CN" altLang="en-US" dirty="0"/>
          </a:p>
          <a:p>
            <a:pPr lvl="1"/>
            <a:r>
              <a:rPr lang="en-US" altLang="zh-CN" dirty="0" smtClean="0"/>
              <a:t>Better </a:t>
            </a:r>
            <a:r>
              <a:rPr lang="en-US" altLang="zh-CN" dirty="0"/>
              <a:t>CPU utilization, fewer metadata IOs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MFT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smtClean="0"/>
              <a:t>MFT contains a record for each file and folder on the volume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File and folder records are 1KB each</a:t>
            </a:r>
          </a:p>
          <a:p>
            <a:pPr lvl="1">
              <a:buFont typeface="Arial" charset="0"/>
              <a:buNone/>
            </a:pPr>
            <a:endParaRPr lang="en-US" altLang="zh-CN" sz="1600" smtClean="0">
              <a:ea typeface="MS PGothic" pitchFamily="34" charset="-128"/>
            </a:endParaRPr>
          </a:p>
          <a:p>
            <a:r>
              <a:rPr lang="en-US" altLang="zh-CN" smtClean="0"/>
              <a:t>MFT Zone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Exclusive use of the MFT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Prevent fragmentation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Dedicate 12.5% of volume by default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On demand allocation for additional MFT zone</a:t>
            </a:r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6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NTFS File Record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715000"/>
          </a:xfrm>
        </p:spPr>
        <p:txBody>
          <a:bodyPr/>
          <a:lstStyle/>
          <a:p>
            <a:r>
              <a:rPr lang="en-US" altLang="zh-CN" smtClean="0"/>
              <a:t>File Attributes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View each file and folder as a set of file attributes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Resident Attributes vs. Nonresident Attributes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Small files and folders are entirely contained within the file</a:t>
            </a:r>
            <a:r>
              <a:rPr lang="ja-JP" altLang="en-US" smtClean="0"/>
              <a:t>’</a:t>
            </a:r>
            <a:r>
              <a:rPr lang="en-US" altLang="zh-CN" smtClean="0">
                <a:ea typeface="MS PGothic" pitchFamily="34" charset="-128"/>
              </a:rPr>
              <a:t>s MFT record </a:t>
            </a:r>
            <a:r>
              <a:rPr lang="en-US" altLang="zh-CN" sz="2000" i="1" smtClean="0">
                <a:ea typeface="MS PGothic" pitchFamily="34" charset="-128"/>
              </a:rPr>
              <a:t>(typically, less than 900 bytes)</a:t>
            </a:r>
            <a:endParaRPr lang="en-US" altLang="zh-CN" i="1" smtClean="0">
              <a:ea typeface="MS PGothic" pitchFamily="34" charset="-128"/>
            </a:endParaRPr>
          </a:p>
          <a:p>
            <a:pPr lvl="1"/>
            <a:r>
              <a:rPr lang="en-US" altLang="zh-CN" smtClean="0">
                <a:ea typeface="MS PGothic" pitchFamily="34" charset="-128"/>
              </a:rPr>
              <a:t>Types: 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Standard Info:  access mode, timestamp, link count …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Attribute List:  locations of all nonresident attributes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File Name:  long and short file names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Data / Index:  data of file or index of folder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Object ID:  volume-unique file identifier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5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NTFS File Record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smtClean="0"/>
              <a:t>Index of Folder</a:t>
            </a:r>
          </a:p>
          <a:p>
            <a:pPr lvl="1"/>
            <a:r>
              <a:rPr lang="en-US" altLang="zh-CN" smtClean="0"/>
              <a:t>Folder records contain index information </a:t>
            </a:r>
            <a:br>
              <a:rPr lang="en-US" altLang="zh-CN" smtClean="0"/>
            </a:br>
            <a:r>
              <a:rPr lang="en-US" altLang="zh-CN" smtClean="0"/>
              <a:t>(directory entry)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Organized B-tree structure for large folders</a:t>
            </a:r>
          </a:p>
          <a:p>
            <a:pPr>
              <a:buFont typeface="Arial" charset="0"/>
              <a:buNone/>
            </a:pPr>
            <a:endParaRPr lang="en-US" altLang="zh-CN" sz="1600" smtClean="0"/>
          </a:p>
          <a:p>
            <a:r>
              <a:rPr lang="en-US" altLang="zh-CN" smtClean="0"/>
              <a:t>Last Access Time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The most up-to-data LAT is always stored in memory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Written to disk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WHERE: </a:t>
            </a:r>
            <a:r>
              <a:rPr lang="en-US" altLang="zh-CN" i="1" smtClean="0">
                <a:ea typeface="MS PGothic" pitchFamily="34" charset="-128"/>
              </a:rPr>
              <a:t>file</a:t>
            </a:r>
            <a:r>
              <a:rPr lang="ja-JP" altLang="en-US" i="1" smtClean="0"/>
              <a:t>’</a:t>
            </a:r>
            <a:r>
              <a:rPr lang="en-US" altLang="zh-CN" i="1" smtClean="0">
                <a:ea typeface="MS PGothic" pitchFamily="34" charset="-128"/>
              </a:rPr>
              <a:t>s attribute</a:t>
            </a:r>
            <a:r>
              <a:rPr lang="en-US" altLang="zh-CN" smtClean="0">
                <a:ea typeface="MS PGothic" pitchFamily="34" charset="-128"/>
              </a:rPr>
              <a:t> </a:t>
            </a:r>
            <a:r>
              <a:rPr lang="en-US" altLang="zh-CN" b="1" smtClean="0">
                <a:ea typeface="MS PGothic" pitchFamily="34" charset="-128"/>
              </a:rPr>
              <a:t>AND</a:t>
            </a:r>
            <a:r>
              <a:rPr lang="en-US" altLang="zh-CN" smtClean="0">
                <a:ea typeface="MS PGothic" pitchFamily="34" charset="-128"/>
              </a:rPr>
              <a:t> </a:t>
            </a:r>
            <a:r>
              <a:rPr lang="en-US" altLang="zh-CN" i="1" smtClean="0">
                <a:ea typeface="MS PGothic" pitchFamily="34" charset="-128"/>
              </a:rPr>
              <a:t>directory entry for the file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WHEN: </a:t>
            </a:r>
            <a:r>
              <a:rPr lang="en-US" altLang="zh-CN" i="1" smtClean="0">
                <a:ea typeface="MS PGothic" pitchFamily="34" charset="-128"/>
              </a:rPr>
              <a:t>more than an hour</a:t>
            </a:r>
            <a:r>
              <a:rPr lang="en-US" altLang="zh-CN" smtClean="0">
                <a:ea typeface="MS PGothic" pitchFamily="34" charset="-128"/>
              </a:rPr>
              <a:t> </a:t>
            </a:r>
            <a:r>
              <a:rPr lang="en-US" altLang="zh-CN" b="1" smtClean="0">
                <a:ea typeface="MS PGothic" pitchFamily="34" charset="-128"/>
              </a:rPr>
              <a:t>OR</a:t>
            </a:r>
            <a:r>
              <a:rPr lang="en-US" altLang="zh-CN" smtClean="0">
                <a:ea typeface="MS PGothic" pitchFamily="34" charset="-128"/>
              </a:rPr>
              <a:t> </a:t>
            </a:r>
            <a:r>
              <a:rPr lang="en-US" altLang="zh-CN" i="1" smtClean="0">
                <a:ea typeface="MS PGothic" pitchFamily="34" charset="-128"/>
              </a:rPr>
              <a:t>update other file attributes</a:t>
            </a:r>
          </a:p>
        </p:txBody>
      </p:sp>
    </p:spTree>
    <p:extLst>
      <p:ext uri="{BB962C8B-B14F-4D97-AF65-F5344CB8AC3E}">
        <p14:creationId xmlns:p14="http://schemas.microsoft.com/office/powerpoint/2010/main" val="21139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File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715000"/>
          </a:xfrm>
        </p:spPr>
        <p:txBody>
          <a:bodyPr>
            <a:normAutofit/>
          </a:bodyPr>
          <a:lstStyle/>
          <a:p>
            <a:r>
              <a:rPr lang="en-US" altLang="zh-CN" smtClean="0"/>
              <a:t>File Names in Windows Server 2003</a:t>
            </a:r>
          </a:p>
          <a:p>
            <a:pPr lvl="1"/>
            <a:r>
              <a:rPr lang="en-US" altLang="zh-CN" smtClean="0"/>
              <a:t>Support long file name, up to 255 characters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NTFS generate a 8.3 short file name</a:t>
            </a:r>
          </a:p>
          <a:p>
            <a:pPr>
              <a:buFont typeface="Arial" charset="0"/>
              <a:buNone/>
            </a:pPr>
            <a:endParaRPr lang="en-US" altLang="zh-CN" sz="800" smtClean="0"/>
          </a:p>
          <a:p>
            <a:r>
              <a:rPr lang="en-US" altLang="zh-CN" smtClean="0"/>
              <a:t>HOW to generate short file name</a:t>
            </a:r>
          </a:p>
          <a:p>
            <a:pPr lvl="1"/>
            <a:r>
              <a:rPr lang="en-US" altLang="zh-CN" sz="2400" smtClean="0">
                <a:ea typeface="MS PGothic" pitchFamily="34" charset="-128"/>
              </a:rPr>
              <a:t>Deletes all of unsupported characters </a:t>
            </a:r>
            <a:r>
              <a:rPr lang="en-US" altLang="zh-CN" sz="2000" i="1" smtClean="0">
                <a:ea typeface="MS PGothic" pitchFamily="34" charset="-128"/>
              </a:rPr>
              <a:t>(e.g. space)</a:t>
            </a:r>
            <a:endParaRPr lang="en-US" altLang="zh-CN" sz="2400" i="1" smtClean="0">
              <a:ea typeface="MS PGothic" pitchFamily="34" charset="-128"/>
            </a:endParaRPr>
          </a:p>
          <a:p>
            <a:pPr lvl="1"/>
            <a:r>
              <a:rPr lang="en-US" altLang="zh-CN" sz="2400" smtClean="0">
                <a:ea typeface="MS PGothic" pitchFamily="34" charset="-128"/>
              </a:rPr>
              <a:t>Deletes all extra periods </a:t>
            </a:r>
            <a:r>
              <a:rPr lang="en-US" altLang="zh-CN" sz="2000" i="1" smtClean="0">
                <a:ea typeface="MS PGothic" pitchFamily="34" charset="-128"/>
              </a:rPr>
              <a:t>(abc.def.txt)</a:t>
            </a:r>
            <a:endParaRPr lang="en-US" altLang="zh-CN" sz="2400" i="1" smtClean="0">
              <a:ea typeface="MS PGothic" pitchFamily="34" charset="-128"/>
            </a:endParaRPr>
          </a:p>
          <a:p>
            <a:pPr lvl="1"/>
            <a:r>
              <a:rPr lang="en-US" altLang="zh-CN" sz="2400" smtClean="0">
                <a:ea typeface="MS PGothic" pitchFamily="34" charset="-128"/>
              </a:rPr>
              <a:t>Truncates the file name to six characters and appends a tilde(~) and a number</a:t>
            </a:r>
          </a:p>
          <a:p>
            <a:pPr lvl="1"/>
            <a:r>
              <a:rPr lang="en-US" altLang="zh-CN" sz="2400" smtClean="0">
                <a:ea typeface="MS PGothic" pitchFamily="34" charset="-128"/>
              </a:rPr>
              <a:t>Translates all characters in file name and extension to uppercase</a:t>
            </a:r>
          </a:p>
          <a:p>
            <a:pPr lvl="1">
              <a:buFont typeface="Arial" charset="0"/>
              <a:buNone/>
            </a:pPr>
            <a:endParaRPr lang="en-US" altLang="zh-CN" sz="400" smtClean="0">
              <a:ea typeface="MS PGothic" pitchFamily="34" charset="-128"/>
            </a:endParaRPr>
          </a:p>
          <a:p>
            <a:pPr lvl="1">
              <a:buFont typeface="Arial" charset="0"/>
              <a:buNone/>
            </a:pPr>
            <a:r>
              <a:rPr lang="en-US" altLang="zh-CN" sz="2400" smtClean="0">
                <a:ea typeface="MS PGothic" pitchFamily="34" charset="-128"/>
              </a:rPr>
              <a:t>   </a:t>
            </a:r>
            <a:r>
              <a:rPr lang="ja-JP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This is test 1.txt</a:t>
            </a:r>
            <a:r>
              <a:rPr lang="ja-JP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 -&gt; </a:t>
            </a:r>
            <a:r>
              <a:rPr lang="ja-JP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THISIS~1.TXT</a:t>
            </a:r>
            <a:r>
              <a:rPr lang="ja-JP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”</a:t>
            </a:r>
            <a:endParaRPr lang="en-US" altLang="zh-CN" sz="2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>
          <a:xfrm>
            <a:off x="485775" y="260971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Compression of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smtClean="0"/>
              <a:t>NTFS Compression</a:t>
            </a:r>
          </a:p>
          <a:p>
            <a:pPr lvl="1"/>
            <a:r>
              <a:rPr lang="en-US" altLang="zh-CN" smtClean="0"/>
              <a:t>Implemented within NTFS</a:t>
            </a:r>
          </a:p>
          <a:p>
            <a:pPr lvl="1"/>
            <a:r>
              <a:rPr lang="en-US" altLang="zh-CN" smtClean="0"/>
              <a:t>Compression only in disk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Uncompress before moving data to memory</a:t>
            </a:r>
          </a:p>
          <a:p>
            <a:pPr>
              <a:buFont typeface="Arial" charset="0"/>
              <a:buNone/>
            </a:pPr>
            <a:endParaRPr lang="en-US" altLang="zh-CN" sz="1600" smtClean="0"/>
          </a:p>
          <a:p>
            <a:r>
              <a:rPr lang="en-US" altLang="zh-CN" smtClean="0"/>
              <a:t>Moving and Copying Files or Folders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Change compression state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Add overhead to the system</a:t>
            </a:r>
          </a:p>
        </p:txBody>
      </p:sp>
    </p:spTree>
    <p:extLst>
      <p:ext uri="{BB962C8B-B14F-4D97-AF65-F5344CB8AC3E}">
        <p14:creationId xmlns:p14="http://schemas.microsoft.com/office/powerpoint/2010/main" val="4416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dirty="0" smtClean="0"/>
              <a:t>Hard Links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Add a directory entry for the hard link without duplicating the original file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Application can modify a file by using any of its hard Links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Can not </a:t>
            </a:r>
            <a:r>
              <a:rPr lang="en-US" altLang="zh-CN" dirty="0" smtClean="0">
                <a:ea typeface="MS PGothic" pitchFamily="34" charset="-128"/>
              </a:rPr>
              <a:t>give a file different security descriptors on a per-hard-link basis</a:t>
            </a:r>
          </a:p>
          <a:p>
            <a:pPr>
              <a:buFont typeface="Arial" charset="0"/>
              <a:buNone/>
            </a:pPr>
            <a:endParaRPr lang="en-US" altLang="zh-CN" sz="1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63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Sparse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smtClean="0"/>
              <a:t>Sparse Files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Focus on the file contain large sections of data composed of zeros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Store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Allocates disk clusters only for the data explicitly specified by the application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Non-specified ranges of the file are represented by non-allocated space on the disk</a:t>
            </a:r>
          </a:p>
          <a:p>
            <a:pPr lvl="1"/>
            <a:r>
              <a:rPr lang="en-US" altLang="zh-CN" smtClean="0">
                <a:ea typeface="MS PGothic" pitchFamily="34" charset="-128"/>
              </a:rPr>
              <a:t>Read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From allocated ranges, return the data stored</a:t>
            </a:r>
          </a:p>
          <a:p>
            <a:pPr lvl="2"/>
            <a:r>
              <a:rPr lang="en-US" altLang="zh-CN" smtClean="0">
                <a:ea typeface="MS PGothic" pitchFamily="34" charset="-128"/>
              </a:rPr>
              <a:t>From non-allocated ranges, return ZERO</a:t>
            </a:r>
          </a:p>
          <a:p>
            <a:pPr>
              <a:buFont typeface="Arial" charset="0"/>
              <a:buNone/>
            </a:pPr>
            <a:endParaRPr lang="en-US" altLang="zh-CN" sz="1600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74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Sparse Files (cont.)</a:t>
            </a:r>
          </a:p>
        </p:txBody>
      </p:sp>
      <p:pic>
        <p:nvPicPr>
          <p:cNvPr id="113667" name="Picture 2" descr="D:\Work\TA\OS\OS-SS07\slides\sparse-file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2103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03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MBR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4283" y="5008725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83" y="5008726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12544" y="5008726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</a:p>
          <a:p>
            <a:pPr algn="ctr"/>
            <a:r>
              <a:rPr lang="en-US" dirty="0" smtClean="0"/>
              <a:t>(ext3)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0150" y="5008726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</a:p>
          <a:p>
            <a:pPr algn="ctr"/>
            <a:r>
              <a:rPr lang="en-US" dirty="0" smtClean="0"/>
              <a:t>(swap)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78574" y="5008726"/>
            <a:ext cx="249753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85295" y="5008726"/>
            <a:ext cx="194481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4</a:t>
            </a:r>
          </a:p>
          <a:p>
            <a:pPr algn="ctr"/>
            <a:r>
              <a:rPr lang="en-US" dirty="0" smtClean="0"/>
              <a:t>(FAT32)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85371" y="1108422"/>
            <a:ext cx="4966659" cy="3632578"/>
          </a:xfrm>
          <a:prstGeom prst="wedgeRectCallout">
            <a:avLst>
              <a:gd name="adj1" fmla="val -33767"/>
              <a:gd name="adj2" fmla="val 60220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Boot 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2054" y="1237587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5464780" y="1534447"/>
            <a:ext cx="2717053" cy="1157113"/>
          </a:xfrm>
          <a:prstGeom prst="wedgeRectCallout">
            <a:avLst>
              <a:gd name="adj1" fmla="val -70359"/>
              <a:gd name="adj2" fmla="val 367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Includes the starting LBA and length of the partition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94959" y="5220001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 1</a:t>
            </a:r>
            <a:endParaRPr lang="en-US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6235" y="5934497"/>
            <a:ext cx="8523875" cy="822661"/>
            <a:chOff x="306235" y="5934497"/>
            <a:chExt cx="8523875" cy="822661"/>
          </a:xfrm>
        </p:grpSpPr>
        <p:sp>
          <p:nvSpPr>
            <p:cNvPr id="14" name="Rectangle 13"/>
            <p:cNvSpPr/>
            <p:nvPr/>
          </p:nvSpPr>
          <p:spPr>
            <a:xfrm>
              <a:off x="764283" y="5934497"/>
              <a:ext cx="8065827" cy="805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4283" y="5934497"/>
              <a:ext cx="648261" cy="805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MBR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76317" y="5934497"/>
              <a:ext cx="7151426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1</a:t>
              </a:r>
            </a:p>
            <a:p>
              <a:pPr algn="ctr"/>
              <a:r>
                <a:rPr lang="en-US" dirty="0" smtClean="0"/>
                <a:t>(NTFS)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94959" y="614577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Disk 2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From Pointers to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153237"/>
            <a:ext cx="8679978" cy="2279175"/>
          </a:xfrm>
        </p:spPr>
        <p:txBody>
          <a:bodyPr/>
          <a:lstStyle/>
          <a:p>
            <a:r>
              <a:rPr lang="en-US" dirty="0" smtClean="0"/>
              <a:t>Modern file systems try hard to minimize fragmentation</a:t>
            </a:r>
          </a:p>
          <a:p>
            <a:pPr lvl="1"/>
            <a:r>
              <a:rPr lang="en-US" dirty="0" smtClean="0"/>
              <a:t>Since it results in many seeks, thus low performance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Extents</a:t>
            </a:r>
            <a:r>
              <a:rPr lang="en-US" dirty="0" smtClean="0"/>
              <a:t> are better suited for contiguous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709673" y="4409565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8226" y="4225320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38226" y="458915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738226" y="495764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738226" y="5315999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738226" y="567983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738226" y="604832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709673" y="477340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709673" y="514189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8258" y="5500244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48258" y="5864082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709673" y="6232572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9317" y="3761967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block 4</a:t>
            </a:r>
          </a:p>
          <a:p>
            <a:pPr algn="ctr"/>
            <a:r>
              <a:rPr lang="en-US" sz="2400" dirty="0" smtClean="0"/>
              <a:t>block 5</a:t>
            </a:r>
          </a:p>
          <a:p>
            <a:pPr algn="ctr"/>
            <a:r>
              <a:rPr lang="en-US" sz="2400" dirty="0" smtClean="0"/>
              <a:t>block 6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endCxn id="8" idx="3"/>
          </p:cNvCxnSpPr>
          <p:nvPr/>
        </p:nvCxnSpPr>
        <p:spPr>
          <a:xfrm flipH="1">
            <a:off x="3149500" y="4409565"/>
            <a:ext cx="19001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3227696" y="4524233"/>
            <a:ext cx="327546" cy="189258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671248" y="4773403"/>
            <a:ext cx="511791" cy="697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93657" y="3775280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length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length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length 3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970896" y="3640639"/>
            <a:ext cx="2367886" cy="1552334"/>
          </a:xfrm>
          <a:prstGeom prst="wedgeRectCallout">
            <a:avLst>
              <a:gd name="adj1" fmla="val -79027"/>
              <a:gd name="adj2" fmla="val 9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extent includes a block pointer and a length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351128"/>
          </a:xfrm>
        </p:spPr>
        <p:txBody>
          <a:bodyPr/>
          <a:lstStyle/>
          <a:p>
            <a:r>
              <a:rPr lang="en-US" dirty="0" smtClean="0"/>
              <a:t>In some cases, you may want &gt;4 partitions</a:t>
            </a:r>
          </a:p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support extended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062" y="3673793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9323" y="3673793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</a:p>
          <a:p>
            <a:pPr algn="ctr"/>
            <a:r>
              <a:rPr lang="en-US" dirty="0" smtClean="0"/>
              <a:t>(ext3)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6929" y="3673793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</a:p>
          <a:p>
            <a:pPr algn="ctr"/>
            <a:r>
              <a:rPr lang="en-US" dirty="0" smtClean="0"/>
              <a:t>(swap)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3937" y="3673793"/>
            <a:ext cx="327880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</a:t>
            </a:r>
          </a:p>
          <a:p>
            <a:pPr algn="ctr"/>
            <a:r>
              <a:rPr lang="en-US" dirty="0" smtClean="0"/>
              <a:t>(Extended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8753" y="3673793"/>
            <a:ext cx="121813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4</a:t>
            </a:r>
          </a:p>
          <a:p>
            <a:pPr algn="ctr"/>
            <a:r>
              <a:rPr lang="en-US" dirty="0" smtClean="0"/>
              <a:t>(FAT32)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1738" y="388070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4937609" y="3673793"/>
            <a:ext cx="1350056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Partition 1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7665" y="3673793"/>
            <a:ext cx="1185081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Partition 2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8834" y="4702118"/>
            <a:ext cx="8679977" cy="212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 partitions may use OS-specific partition table formats (meta-data)</a:t>
            </a:r>
          </a:p>
          <a:p>
            <a:pPr lvl="1"/>
            <a:r>
              <a:rPr lang="en-US" dirty="0" smtClean="0"/>
              <a:t>Thus, other </a:t>
            </a:r>
            <a:r>
              <a:rPr lang="en-US" dirty="0" err="1" smtClean="0"/>
              <a:t>OSes</a:t>
            </a:r>
            <a:r>
              <a:rPr lang="en-US" dirty="0" smtClean="0"/>
              <a:t> may not be able to read the logical partitions</a:t>
            </a:r>
            <a:endParaRPr lang="en-US" dirty="0"/>
          </a:p>
        </p:txBody>
      </p:sp>
      <p:cxnSp>
        <p:nvCxnSpPr>
          <p:cNvPr id="17" name="Elbow Connector 16"/>
          <p:cNvCxnSpPr>
            <a:stCxn id="6" idx="0"/>
            <a:endCxn id="7" idx="0"/>
          </p:cNvCxnSpPr>
          <p:nvPr/>
        </p:nvCxnSpPr>
        <p:spPr>
          <a:xfrm rot="5400000" flipH="1" flipV="1">
            <a:off x="1599159" y="3139827"/>
            <a:ext cx="12700" cy="1067933"/>
          </a:xfrm>
          <a:prstGeom prst="bentConnector3">
            <a:avLst>
              <a:gd name="adj1" fmla="val 24281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8" idx="0"/>
          </p:cNvCxnSpPr>
          <p:nvPr/>
        </p:nvCxnSpPr>
        <p:spPr>
          <a:xfrm rot="5400000" flipH="1" flipV="1">
            <a:off x="2267331" y="2471655"/>
            <a:ext cx="12700" cy="2404277"/>
          </a:xfrm>
          <a:prstGeom prst="bentConnector3">
            <a:avLst>
              <a:gd name="adj1" fmla="val 32496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5648799" y="1560611"/>
            <a:ext cx="369084" cy="327880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6" idx="0"/>
            <a:endCxn id="22" idx="1"/>
          </p:cNvCxnSpPr>
          <p:nvPr/>
        </p:nvCxnSpPr>
        <p:spPr>
          <a:xfrm rot="5400000" flipH="1" flipV="1">
            <a:off x="3120108" y="960560"/>
            <a:ext cx="658319" cy="4768148"/>
          </a:xfrm>
          <a:prstGeom prst="bentConnector3">
            <a:avLst>
              <a:gd name="adj1" fmla="val 1347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10" idx="0"/>
          </p:cNvCxnSpPr>
          <p:nvPr/>
        </p:nvCxnSpPr>
        <p:spPr>
          <a:xfrm rot="5400000" flipH="1" flipV="1">
            <a:off x="4631507" y="107479"/>
            <a:ext cx="12700" cy="7132628"/>
          </a:xfrm>
          <a:prstGeom prst="bentConnector3">
            <a:avLst>
              <a:gd name="adj1" fmla="val 90483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1062" y="3673793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cxnSp>
        <p:nvCxnSpPr>
          <p:cNvPr id="33" name="Elbow Connector 32"/>
          <p:cNvCxnSpPr>
            <a:stCxn id="12" idx="0"/>
            <a:endCxn id="13" idx="0"/>
          </p:cNvCxnSpPr>
          <p:nvPr/>
        </p:nvCxnSpPr>
        <p:spPr>
          <a:xfrm rot="5400000" flipH="1" flipV="1">
            <a:off x="5086031" y="3153536"/>
            <a:ext cx="6349" cy="1046864"/>
          </a:xfrm>
          <a:prstGeom prst="bentConnector3">
            <a:avLst>
              <a:gd name="adj1" fmla="val 370056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0"/>
            <a:endCxn id="14" idx="0"/>
          </p:cNvCxnSpPr>
          <p:nvPr/>
        </p:nvCxnSpPr>
        <p:spPr>
          <a:xfrm rot="5400000" flipH="1" flipV="1">
            <a:off x="5719815" y="2519752"/>
            <a:ext cx="6349" cy="2314433"/>
          </a:xfrm>
          <a:prstGeom prst="bentConnector3">
            <a:avLst>
              <a:gd name="adj1" fmla="val 56337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987" y="3680142"/>
            <a:ext cx="717572" cy="798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Ext.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Root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112292"/>
            <a:ext cx="6339376" cy="5643349"/>
          </a:xfrm>
        </p:spPr>
        <p:txBody>
          <a:bodyPr>
            <a:normAutofit/>
          </a:bodyPr>
          <a:lstStyle/>
          <a:p>
            <a:r>
              <a:rPr lang="en-US" dirty="0" smtClean="0"/>
              <a:t>Windows exposes a multi-rooted system</a:t>
            </a:r>
          </a:p>
          <a:p>
            <a:pPr lvl="1"/>
            <a:r>
              <a:rPr lang="en-US" dirty="0" smtClean="0"/>
              <a:t>Each device and partition is assigned a letter</a:t>
            </a:r>
          </a:p>
          <a:p>
            <a:pPr lvl="1"/>
            <a:r>
              <a:rPr lang="en-US" dirty="0" smtClean="0"/>
              <a:t>Internally, a single root is maintained</a:t>
            </a:r>
          </a:p>
          <a:p>
            <a:r>
              <a:rPr lang="en-US" dirty="0" smtClean="0"/>
              <a:t>Linux has a single root</a:t>
            </a:r>
          </a:p>
          <a:p>
            <a:pPr lvl="1"/>
            <a:r>
              <a:rPr lang="en-US" dirty="0" smtClean="0"/>
              <a:t>One partition is mounted as /</a:t>
            </a:r>
          </a:p>
          <a:p>
            <a:pPr lvl="1"/>
            <a:r>
              <a:rPr lang="en-US" dirty="0" smtClean="0"/>
              <a:t>All other partitions are mounted somewhere under /</a:t>
            </a:r>
          </a:p>
          <a:p>
            <a:r>
              <a:rPr lang="en-US" dirty="0" smtClean="0"/>
              <a:t>Typically, the partition containing the kernel is mounted as / or 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3074" name="Picture 2" descr="D:\Classes\5600\assets\explore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47353" r="65120" b="13602"/>
          <a:stretch/>
        </p:blipFill>
        <p:spPr bwMode="auto">
          <a:xfrm>
            <a:off x="6571388" y="1275581"/>
            <a:ext cx="2505147" cy="22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68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smtClean="0">
                <a:solidFill>
                  <a:schemeClr val="accent1"/>
                </a:solidFill>
              </a:rPr>
              <a:t>super block </a:t>
            </a:r>
            <a:r>
              <a:rPr lang="en-US" dirty="0" smtClean="0"/>
              <a:t>for the target file system</a:t>
            </a:r>
          </a:p>
          <a:p>
            <a:pPr marL="914400" lvl="1" indent="-514350"/>
            <a:r>
              <a:rPr lang="en-US" dirty="0" smtClean="0"/>
              <a:t>Contains meta-data about the file system</a:t>
            </a:r>
          </a:p>
          <a:p>
            <a:pPr marL="914400" lvl="1" indent="-514350"/>
            <a:r>
              <a:rPr lang="en-US" dirty="0" smtClean="0"/>
              <a:t>Version, size, locations of key structures on disk,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dirty="0" smtClean="0">
                <a:solidFill>
                  <a:schemeClr val="accent1"/>
                </a:solidFill>
              </a:rPr>
              <a:t>mount point </a:t>
            </a:r>
          </a:p>
          <a:p>
            <a:pPr marL="914400" lvl="1" indent="-514350"/>
            <a:r>
              <a:rPr lang="en-US" dirty="0" smtClean="0"/>
              <a:t>On Windows: pick a drive letter</a:t>
            </a:r>
          </a:p>
          <a:p>
            <a:pPr marL="914400" lvl="1" indent="-514350"/>
            <a:r>
              <a:rPr lang="en-US" dirty="0" smtClean="0"/>
              <a:t>On Linux: mount the new file system under a specific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923" y="4906370"/>
            <a:ext cx="7697337" cy="1460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err="1"/>
              <a:t>Filesystem</a:t>
            </a:r>
            <a:r>
              <a:rPr lang="en-US" sz="2000" dirty="0"/>
              <a:t>	Size	Used	Avail	Use%	Mounted on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smtClean="0"/>
              <a:t>/</a:t>
            </a:r>
            <a:r>
              <a:rPr lang="en-US" sz="2000" dirty="0" err="1" smtClean="0"/>
              <a:t>dev</a:t>
            </a:r>
            <a:r>
              <a:rPr lang="en-US" sz="2000" dirty="0" smtClean="0"/>
              <a:t>/sda5	127G	86G	42G	68%	/media/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/Data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smtClean="0"/>
              <a:t>/</a:t>
            </a:r>
            <a:r>
              <a:rPr lang="en-US" sz="2000" dirty="0" err="1" smtClean="0"/>
              <a:t>dev</a:t>
            </a:r>
            <a:r>
              <a:rPr lang="en-US" sz="2000" dirty="0" smtClean="0"/>
              <a:t>/sda4	61G	34G	27G	57%	/media/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/Windows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/sdb1	1.9G	352K	1.9G	1%	/</a:t>
            </a:r>
            <a:r>
              <a:rPr lang="en-US" sz="2000" dirty="0" smtClean="0"/>
              <a:t>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/NDSS-2013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asses\5600\assets\plug-in-usb-d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82" y="1685499"/>
            <a:ext cx="5116918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isn’t Just for </a:t>
            </a:r>
            <a:r>
              <a:rPr lang="en-US" dirty="0" err="1" smtClean="0"/>
              <a:t>Bootup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53236"/>
            <a:ext cx="5104264" cy="5704764"/>
          </a:xfrm>
        </p:spPr>
        <p:txBody>
          <a:bodyPr>
            <a:normAutofit/>
          </a:bodyPr>
          <a:lstStyle/>
          <a:p>
            <a:r>
              <a:rPr lang="en-US" dirty="0" smtClean="0"/>
              <a:t>When you plug storage devices into your running system, mount is executed in the background</a:t>
            </a:r>
          </a:p>
          <a:p>
            <a:r>
              <a:rPr lang="en-US" dirty="0" smtClean="0"/>
              <a:t>Example: plugging in a USB stick</a:t>
            </a:r>
          </a:p>
          <a:p>
            <a:r>
              <a:rPr lang="en-US" dirty="0" smtClean="0"/>
              <a:t>What does it mean to “safely eject” a device?</a:t>
            </a:r>
          </a:p>
          <a:p>
            <a:pPr lvl="1"/>
            <a:r>
              <a:rPr lang="en-US" dirty="0"/>
              <a:t>Flush </a:t>
            </a:r>
            <a:r>
              <a:rPr lang="en-US" dirty="0" smtClean="0"/>
              <a:t>cached writes to that device</a:t>
            </a:r>
            <a:endParaRPr lang="en-US" dirty="0"/>
          </a:p>
          <a:p>
            <a:pPr lvl="1"/>
            <a:r>
              <a:rPr lang="en-US" dirty="0" smtClean="0"/>
              <a:t>Cleanly </a:t>
            </a:r>
            <a:r>
              <a:rPr lang="en-US" dirty="0" err="1" smtClean="0"/>
              <a:t>unmount</a:t>
            </a:r>
            <a:r>
              <a:rPr lang="en-US" dirty="0" smtClean="0"/>
              <a:t> the file system on that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btrfs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ext4/fat/</a:t>
            </a:r>
            <a:r>
              <a:rPr kumimoji="1" lang="en-US" altLang="zh-CN" dirty="0" err="1" smtClean="0"/>
              <a:t>ntfs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(optional)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ReiserFS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ZFS,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Clusters and Sectors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28688"/>
            <a:ext cx="8978153" cy="5357812"/>
          </a:xfrm>
        </p:spPr>
        <p:txBody>
          <a:bodyPr/>
          <a:lstStyle/>
          <a:p>
            <a:r>
              <a:rPr lang="en-US" altLang="zh-CN" dirty="0" smtClean="0"/>
              <a:t>Sector:  </a:t>
            </a:r>
            <a:r>
              <a:rPr lang="en-US" altLang="zh-CN" sz="3000" dirty="0" smtClean="0"/>
              <a:t>smallest storage unit on disk</a:t>
            </a:r>
          </a:p>
          <a:p>
            <a:pPr lvl="1"/>
            <a:r>
              <a:rPr lang="en-US" altLang="zh-CN" sz="2400" dirty="0" smtClean="0">
                <a:ea typeface="MS PGothic" pitchFamily="34" charset="-128"/>
              </a:rPr>
              <a:t>512 bytes</a:t>
            </a:r>
          </a:p>
          <a:p>
            <a:pPr lvl="3"/>
            <a:endParaRPr lang="en-US" altLang="zh-CN" sz="400" dirty="0" smtClean="0">
              <a:ea typeface="MS PGothic" pitchFamily="34" charset="-128"/>
            </a:endParaRPr>
          </a:p>
          <a:p>
            <a:r>
              <a:rPr lang="en-US" altLang="zh-CN" dirty="0" smtClean="0"/>
              <a:t>Cluster:  </a:t>
            </a:r>
            <a:r>
              <a:rPr lang="en-US" altLang="zh-CN" sz="3000" dirty="0" smtClean="0"/>
              <a:t>smallest allocated disk space to hold file</a:t>
            </a:r>
          </a:p>
          <a:p>
            <a:pPr lvl="1"/>
            <a:r>
              <a:rPr lang="en-US" altLang="zh-CN" sz="2400" dirty="0" smtClean="0">
                <a:ea typeface="MS PGothic" pitchFamily="34" charset="-128"/>
              </a:rPr>
              <a:t>Data clusters are located after metadata of partition</a:t>
            </a:r>
          </a:p>
          <a:p>
            <a:pPr lvl="1"/>
            <a:r>
              <a:rPr lang="en-US" altLang="zh-CN" sz="2400" dirty="0" smtClean="0">
                <a:ea typeface="MS PGothic" pitchFamily="34" charset="-128"/>
              </a:rPr>
              <a:t>Different cluster sizes depending on volume size</a:t>
            </a:r>
          </a:p>
        </p:txBody>
      </p:sp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1447800" y="6172200"/>
            <a:ext cx="464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Verdana" pitchFamily="34" charset="0"/>
                <a:ea typeface="MS PGothic" pitchFamily="34" charset="-128"/>
              </a:rPr>
              <a:t>Default FAT Cluster Sizes</a:t>
            </a: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524000" y="38100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Volume Size	    FAT32 Cluster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4114800"/>
            <a:ext cx="58674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&lt;32MB		    Not Supported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32MB ~ 64MB	    512 bytes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65MB ~ 128MB	    1KB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129MB ~ 256MB	    2KB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257MB ~ 8GB	    4KB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8GB ~ 16GB	 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8KB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MS PGothic" pitchFamily="34" charset="-128"/>
                <a:cs typeface="Courier New" pitchFamily="49" charset="0"/>
              </a:rPr>
              <a:t>16GB ~ 32GB	    16KB</a:t>
            </a:r>
            <a:endParaRPr lang="en-US" altLang="zh-CN" b="1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4114800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6096000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362201" y="4953000"/>
            <a:ext cx="2286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457200" y="132604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Organization of an FAT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362200"/>
            <a:ext cx="3276600" cy="1905000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altLang="zh-CN" sz="2800" u="sng" smtClean="0"/>
              <a:t>Boot Sector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- Layout of the volume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- File system structure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- Boot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1143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Boot Sector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295400"/>
            <a:ext cx="1524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Reserved</a:t>
            </a:r>
            <a:b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Sectors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12954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FAT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1295400"/>
            <a:ext cx="1219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Root Folder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4343400"/>
            <a:ext cx="3276600" cy="914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FAT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Original FAT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267200" y="2362200"/>
            <a:ext cx="4419600" cy="1905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Root Folder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Describes the files and folders </a:t>
            </a:r>
            <a:br>
              <a:rPr lang="en-US" altLang="zh-CN" sz="2400">
                <a:latin typeface="Calibri" pitchFamily="34" charset="0"/>
                <a:ea typeface="MS PGothic" pitchFamily="34" charset="-128"/>
              </a:rPr>
            </a:br>
            <a:r>
              <a:rPr lang="en-US" altLang="zh-CN" sz="2400">
                <a:latin typeface="Calibri" pitchFamily="34" charset="0"/>
                <a:ea typeface="MS PGothic" pitchFamily="34" charset="-128"/>
              </a:rPr>
              <a:t>  in the root of the partition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67200" y="4343400"/>
            <a:ext cx="4419600" cy="1905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Other Folder and All Files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C</a:t>
            </a:r>
            <a:r>
              <a:rPr lang="en-US" altLang="zh-CN" sz="2400">
                <a:latin typeface="Calibri" pitchFamily="34" charset="0"/>
              </a:rPr>
              <a:t>ontains the data for the files</a:t>
            </a:r>
            <a:br>
              <a:rPr lang="en-US" altLang="zh-CN" sz="2400">
                <a:latin typeface="Calibri" pitchFamily="34" charset="0"/>
              </a:rPr>
            </a:br>
            <a:r>
              <a:rPr lang="en-US" altLang="zh-CN" sz="2400">
                <a:latin typeface="Calibri" pitchFamily="34" charset="0"/>
              </a:rPr>
              <a:t>  and folders within the file </a:t>
            </a:r>
            <a:br>
              <a:rPr lang="en-US" altLang="zh-CN" sz="2400">
                <a:latin typeface="Calibri" pitchFamily="34" charset="0"/>
              </a:rPr>
            </a:br>
            <a:r>
              <a:rPr lang="en-US" altLang="zh-CN" sz="2400">
                <a:latin typeface="Calibri" pitchFamily="34" charset="0"/>
              </a:rPr>
              <a:t>  system.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2400" y="1295400"/>
            <a:ext cx="1371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FAT 2 </a:t>
            </a:r>
            <a:r>
              <a:rPr lang="en-US" sz="1400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(Duplicate)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1295400"/>
            <a:ext cx="2286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rPr>
              <a:t>Other Folders and All Files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38200" y="5334000"/>
            <a:ext cx="3276600" cy="914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u="sng">
                <a:latin typeface="Calibri" pitchFamily="34" charset="0"/>
                <a:ea typeface="MS PGothic" pitchFamily="34" charset="-128"/>
              </a:rPr>
              <a:t>FAT 2 </a:t>
            </a:r>
            <a:r>
              <a:rPr lang="en-US" altLang="zh-CN" sz="2400" u="sng">
                <a:latin typeface="Calibri" pitchFamily="34" charset="0"/>
                <a:ea typeface="MS PGothic" pitchFamily="34" charset="-128"/>
              </a:rPr>
              <a:t>(Duplicate)</a:t>
            </a:r>
            <a:endParaRPr lang="en-US" altLang="zh-CN" sz="2800" u="sng">
              <a:latin typeface="Calibri" pitchFamily="34" charset="0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  <a:ea typeface="MS PGothic" pitchFamily="34" charset="-128"/>
              </a:rPr>
              <a:t>    - Backup copy of FAT</a:t>
            </a:r>
          </a:p>
        </p:txBody>
      </p:sp>
    </p:spTree>
    <p:extLst>
      <p:ext uri="{BB962C8B-B14F-4D97-AF65-F5344CB8AC3E}">
        <p14:creationId xmlns:p14="http://schemas.microsoft.com/office/powerpoint/2010/main" val="2443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build="p" animBg="1"/>
      <p:bldP spid="12" grpId="0" build="p" animBg="1"/>
      <p:bldP spid="13" grpId="0" build="p" animBg="1"/>
      <p:bldP spid="1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8411" y="5516779"/>
            <a:ext cx="794432" cy="759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2631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301" y="5710286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720138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74388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22072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6322" y="5516866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31331" y="5516737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5581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3265" y="5516780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87515" y="5516823"/>
            <a:ext cx="244644" cy="759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03172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32989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83530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4315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4856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14673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65214" y="5516737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75775" y="158890"/>
            <a:ext cx="5355756" cy="1533433"/>
          </a:xfrm>
          <a:prstGeom prst="wedgeRectCallout">
            <a:avLst>
              <a:gd name="adj1" fmla="val -33619"/>
              <a:gd name="adj2" fmla="val 293086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Stores basic info about the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FAT version, location of boot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Total number of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of the root directory in the FAT</a:t>
            </a:r>
            <a:endParaRPr lang="en-US" sz="2400" dirty="0"/>
          </a:p>
        </p:txBody>
      </p:sp>
      <p:sp>
        <p:nvSpPr>
          <p:cNvPr id="32" name="Right Brace 31"/>
          <p:cNvSpPr/>
          <p:nvPr/>
        </p:nvSpPr>
        <p:spPr>
          <a:xfrm rot="16200000">
            <a:off x="2523298" y="4266816"/>
            <a:ext cx="391886" cy="1984892"/>
          </a:xfrm>
          <a:prstGeom prst="rightBrac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6153937" y="2731273"/>
            <a:ext cx="391886" cy="5055977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3672002" y="3534770"/>
            <a:ext cx="5355756" cy="1394346"/>
          </a:xfrm>
          <a:prstGeom prst="wedgeRectCallout">
            <a:avLst>
              <a:gd name="adj1" fmla="val -2275"/>
              <a:gd name="adj2" fmla="val 64352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Store file and directory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block is a fixed size (4KB – 64KB)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Files may span multiple blocks</a:t>
            </a:r>
            <a:endParaRPr lang="en-US" sz="2400" dirty="0"/>
          </a:p>
        </p:txBody>
      </p:sp>
      <p:sp>
        <p:nvSpPr>
          <p:cNvPr id="36" name="Rectangular Callout 35"/>
          <p:cNvSpPr/>
          <p:nvPr/>
        </p:nvSpPr>
        <p:spPr>
          <a:xfrm>
            <a:off x="1398581" y="1831075"/>
            <a:ext cx="5842976" cy="1394346"/>
          </a:xfrm>
          <a:prstGeom prst="wedgeRectCallout">
            <a:avLst>
              <a:gd name="adj1" fmla="val -26971"/>
              <a:gd name="adj2" fmla="val 176424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File allocation table (FAT)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Marks which blocks are free or in-use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Linked-list structure </a:t>
            </a:r>
            <a:r>
              <a:rPr lang="en-US" sz="2400" dirty="0" smtClean="0"/>
              <a:t>to manage large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smtClean="0"/>
              <a:t>FAT Boot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9372600" cy="5486400"/>
          </a:xfrm>
        </p:spPr>
        <p:txBody>
          <a:bodyPr/>
          <a:lstStyle/>
          <a:p>
            <a:r>
              <a:rPr lang="en-US" altLang="zh-CN" dirty="0" smtClean="0"/>
              <a:t>FAT Boot Sector</a:t>
            </a:r>
            <a:endParaRPr lang="en-US" altLang="zh-CN" sz="3000" dirty="0" smtClean="0"/>
          </a:p>
          <a:p>
            <a:pPr lvl="1"/>
            <a:r>
              <a:rPr lang="en-US" altLang="zh-CN" dirty="0" smtClean="0">
                <a:ea typeface="MS PGothic" pitchFamily="34" charset="-128"/>
              </a:rPr>
              <a:t>Locate at the first logical sector of each partition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Created when you format a volume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End with a 2-byte sector marker </a:t>
            </a:r>
            <a:r>
              <a:rPr lang="en-US" altLang="zh-CN" sz="2400" dirty="0" smtClean="0">
                <a:ea typeface="MS PGothic" pitchFamily="34" charset="-128"/>
              </a:rPr>
              <a:t>(always 0x55AA)</a:t>
            </a:r>
          </a:p>
          <a:p>
            <a:pPr>
              <a:buFont typeface="Arial" charset="0"/>
              <a:buNone/>
            </a:pPr>
            <a:endParaRPr lang="en-US" altLang="zh-CN" sz="800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Component</a:t>
            </a:r>
          </a:p>
          <a:p>
            <a:pPr lvl="1"/>
            <a:r>
              <a:rPr lang="en-US" altLang="zh-CN" sz="2600" dirty="0" smtClean="0">
                <a:solidFill>
                  <a:srgbClr val="000000"/>
                </a:solidFill>
                <a:ea typeface="MS PGothic" pitchFamily="34" charset="-128"/>
              </a:rPr>
              <a:t>An x86-based CP</a:t>
            </a:r>
            <a:r>
              <a:rPr lang="en-US" altLang="zh-CN" sz="2600" dirty="0" smtClean="0">
                <a:solidFill>
                  <a:srgbClr val="000000"/>
                </a:solidFill>
              </a:rPr>
              <a:t>U jump instruction</a:t>
            </a:r>
          </a:p>
          <a:p>
            <a:pPr lvl="1"/>
            <a:r>
              <a:rPr lang="en-US" altLang="zh-CN" sz="2600" dirty="0" smtClean="0">
                <a:solidFill>
                  <a:srgbClr val="000000"/>
                </a:solidFill>
                <a:ea typeface="MS PGothic" pitchFamily="34" charset="-128"/>
              </a:rPr>
              <a:t>Original Equipment Manufacturer Identification (OEM </a:t>
            </a:r>
            <a:r>
              <a:rPr lang="en-US" altLang="zh-CN" sz="2600" dirty="0" smtClean="0">
                <a:solidFill>
                  <a:srgbClr val="000000"/>
                </a:solidFill>
              </a:rPr>
              <a:t>ID</a:t>
            </a:r>
            <a:r>
              <a:rPr lang="en-US" altLang="zh-CN" sz="2600" dirty="0" smtClean="0">
                <a:solidFill>
                  <a:srgbClr val="000000"/>
                </a:solidFill>
                <a:ea typeface="MS PGothic" pitchFamily="34" charset="-128"/>
              </a:rPr>
              <a:t>)</a:t>
            </a:r>
          </a:p>
          <a:p>
            <a:pPr lvl="1"/>
            <a:r>
              <a:rPr lang="en-US" altLang="zh-CN" sz="2600" dirty="0" smtClean="0">
                <a:solidFill>
                  <a:srgbClr val="000000"/>
                </a:solidFill>
                <a:ea typeface="MS PGothic" pitchFamily="34" charset="-128"/>
              </a:rPr>
              <a:t>BIOS Parameter Block (BPB)</a:t>
            </a:r>
          </a:p>
          <a:p>
            <a:pPr lvl="1"/>
            <a:r>
              <a:rPr lang="en-US" altLang="zh-CN" sz="2600" dirty="0" smtClean="0">
                <a:solidFill>
                  <a:srgbClr val="000000"/>
                </a:solidFill>
                <a:ea typeface="MS PGothic" pitchFamily="34" charset="-128"/>
              </a:rPr>
              <a:t>Extended BPB</a:t>
            </a:r>
          </a:p>
          <a:p>
            <a:pPr lvl="1"/>
            <a:r>
              <a:rPr lang="en-US" altLang="zh-CN" sz="2600" dirty="0" smtClean="0">
                <a:solidFill>
                  <a:srgbClr val="000000"/>
                </a:solidFill>
                <a:ea typeface="MS PGothic" pitchFamily="34" charset="-128"/>
              </a:rPr>
              <a:t>Executable boot code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1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5276</TotalTime>
  <Words>2246</Words>
  <Application>Microsoft Office PowerPoint</Application>
  <PresentationFormat>全屏显示(4:3)</PresentationFormat>
  <Paragraphs>543</Paragraphs>
  <Slides>44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ＭＳ Ｐゴシック</vt:lpstr>
      <vt:lpstr>ＭＳ Ｐゴシック</vt:lpstr>
      <vt:lpstr>新細明體</vt:lpstr>
      <vt:lpstr>宋体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CloudVisor-Austin</vt:lpstr>
      <vt:lpstr>FS: FAT32, NTFS</vt:lpstr>
      <vt:lpstr>Review: Ext2</vt:lpstr>
      <vt:lpstr>Review: Extent in FS</vt:lpstr>
      <vt:lpstr>Review: From Pointers to Extents</vt:lpstr>
      <vt:lpstr>FAT File System</vt:lpstr>
      <vt:lpstr>Clusters and Sectors</vt:lpstr>
      <vt:lpstr>Organization of an FAT Volume</vt:lpstr>
      <vt:lpstr>PowerPoint 演示文稿</vt:lpstr>
      <vt:lpstr>FAT Boot Sector</vt:lpstr>
      <vt:lpstr>FAT 1 and FAT 2</vt:lpstr>
      <vt:lpstr>PowerPoint 演示文稿</vt:lpstr>
      <vt:lpstr>File Processing on FAT Clusters</vt:lpstr>
      <vt:lpstr>FAT Root Folder</vt:lpstr>
      <vt:lpstr>File Naming</vt:lpstr>
      <vt:lpstr>File Naming (cont.)</vt:lpstr>
      <vt:lpstr>FAT32 Long File Name</vt:lpstr>
      <vt:lpstr>Short Name Generation</vt:lpstr>
      <vt:lpstr>Question</vt:lpstr>
      <vt:lpstr>File Name Search in ExFAT</vt:lpstr>
      <vt:lpstr>FAT: The Good and the Bad</vt:lpstr>
      <vt:lpstr>Lots of Seeking</vt:lpstr>
      <vt:lpstr>NTFS</vt:lpstr>
      <vt:lpstr>NTFS Architecture</vt:lpstr>
      <vt:lpstr>NTFS Clusters</vt:lpstr>
      <vt:lpstr>Organization of an NTFS Volume</vt:lpstr>
      <vt:lpstr>Master File Table</vt:lpstr>
      <vt:lpstr>PowerPoint 演示文稿</vt:lpstr>
      <vt:lpstr>Metadata Files in MFT</vt:lpstr>
      <vt:lpstr>Metadata Files in MFT (cont.)</vt:lpstr>
      <vt:lpstr>MFT Zone</vt:lpstr>
      <vt:lpstr>NTFS File Record Attributes</vt:lpstr>
      <vt:lpstr>NTFS File Record Attributes</vt:lpstr>
      <vt:lpstr>File Naming</vt:lpstr>
      <vt:lpstr>Compression of Files and Folders</vt:lpstr>
      <vt:lpstr>Hard Links</vt:lpstr>
      <vt:lpstr>Sparse Files</vt:lpstr>
      <vt:lpstr>Sparse Files (cont.)</vt:lpstr>
      <vt:lpstr>MBR &amp; Mount</vt:lpstr>
      <vt:lpstr>The Master Boot Record</vt:lpstr>
      <vt:lpstr>Extended Partitions</vt:lpstr>
      <vt:lpstr>Types of Root File Systems</vt:lpstr>
      <vt:lpstr>Mounting a File System</vt:lpstr>
      <vt:lpstr>Mount isn’t Just for Bootup</vt:lpstr>
      <vt:lpstr>Homework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Xia Yubin</cp:lastModifiedBy>
  <cp:revision>159</cp:revision>
  <dcterms:created xsi:type="dcterms:W3CDTF">2010-11-18T04:24:51Z</dcterms:created>
  <dcterms:modified xsi:type="dcterms:W3CDTF">2018-04-19T05:50:35Z</dcterms:modified>
</cp:coreProperties>
</file>