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sldIdLst>
    <p:sldId id="256" r:id="rId2"/>
    <p:sldId id="469" r:id="rId3"/>
    <p:sldId id="470" r:id="rId4"/>
    <p:sldId id="456" r:id="rId5"/>
    <p:sldId id="392" r:id="rId6"/>
    <p:sldId id="430" r:id="rId7"/>
    <p:sldId id="431" r:id="rId8"/>
    <p:sldId id="432" r:id="rId9"/>
    <p:sldId id="433" r:id="rId10"/>
    <p:sldId id="438" r:id="rId11"/>
    <p:sldId id="439" r:id="rId12"/>
    <p:sldId id="394" r:id="rId13"/>
    <p:sldId id="442" r:id="rId14"/>
    <p:sldId id="445" r:id="rId15"/>
    <p:sldId id="441" r:id="rId16"/>
    <p:sldId id="444" r:id="rId17"/>
    <p:sldId id="398" r:id="rId18"/>
    <p:sldId id="399" r:id="rId19"/>
    <p:sldId id="448" r:id="rId20"/>
    <p:sldId id="449" r:id="rId21"/>
    <p:sldId id="450" r:id="rId22"/>
    <p:sldId id="451" r:id="rId23"/>
    <p:sldId id="400" r:id="rId24"/>
    <p:sldId id="405" r:id="rId25"/>
    <p:sldId id="401" r:id="rId26"/>
    <p:sldId id="446" r:id="rId27"/>
    <p:sldId id="443" r:id="rId28"/>
    <p:sldId id="447" r:id="rId29"/>
    <p:sldId id="406" r:id="rId30"/>
    <p:sldId id="407" r:id="rId31"/>
    <p:sldId id="408" r:id="rId32"/>
    <p:sldId id="457" r:id="rId33"/>
    <p:sldId id="458" r:id="rId34"/>
    <p:sldId id="459" r:id="rId35"/>
    <p:sldId id="460" r:id="rId36"/>
    <p:sldId id="461" r:id="rId37"/>
    <p:sldId id="462" r:id="rId38"/>
    <p:sldId id="463" r:id="rId39"/>
    <p:sldId id="464" r:id="rId40"/>
    <p:sldId id="465" r:id="rId41"/>
    <p:sldId id="466" r:id="rId42"/>
    <p:sldId id="467" r:id="rId43"/>
    <p:sldId id="468" r:id="rId44"/>
  </p:sldIdLst>
  <p:sldSz cx="9144000" cy="6858000" type="screen4x3"/>
  <p:notesSz cx="6781800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 autoAdjust="0"/>
    <p:restoredTop sz="88141" autoAdjust="0"/>
  </p:normalViewPr>
  <p:slideViewPr>
    <p:cSldViewPr snapToObjects="1">
      <p:cViewPr varScale="1">
        <p:scale>
          <a:sx n="94" d="100"/>
          <a:sy n="94" d="100"/>
        </p:scale>
        <p:origin x="16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15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F0641-E4A4-407B-96CD-62D36ABDF1A4}" type="datetimeFigureOut">
              <a:rPr lang="zh-TW" altLang="en-US" smtClean="0"/>
              <a:pPr/>
              <a:t>2018/4/26</a:t>
            </a:fld>
            <a:endParaRPr lang="zh-TW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8180" y="4715153"/>
            <a:ext cx="54254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1451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302AA-372F-4657-9601-6062237A72A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7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758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47738" eaLnBrk="0" hangingPunct="0"/>
            <a:fld id="{17096FA0-E805-48F5-8B6D-A2342891C9F7}" type="slidenum">
              <a:rPr lang="zh-CN" altLang="en-US" sz="1100">
                <a:latin typeface="Times New Roman" pitchFamily="18" charset="0"/>
              </a:rPr>
              <a:pPr algn="r" defTabSz="947738" eaLnBrk="0" hangingPunct="0"/>
              <a:t>2</a:t>
            </a:fld>
            <a:endParaRPr lang="en-US" altLang="zh-CN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2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 In this case, the data 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 disk, but there is no </a:t>
            </a:r>
            <a:r>
              <a:rPr kumimoji="1" lang="en-US" altLang="zh-CN" dirty="0" err="1" smtClean="0"/>
              <a:t>inode</a:t>
            </a:r>
            <a:r>
              <a:rPr kumimoji="1" lang="en-US" altLang="zh-CN" dirty="0" smtClean="0"/>
              <a:t> that points to it and no bitmap 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 says the block is allocated. Thus, it is as if the write never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occurred. This case is not a problem at all, from the perspective 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file-system crash consistency.</a:t>
            </a:r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inconsistency!</a:t>
            </a:r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Space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leakage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302AA-372F-4657-9601-6062237A72AB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322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 smtClean="0"/>
              <a:t>Metadata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garbage</a:t>
            </a:r>
          </a:p>
          <a:p>
            <a:pPr marL="228600" indent="-228600">
              <a:buAutoNum type="arabicPeriod"/>
            </a:pPr>
            <a:r>
              <a:rPr kumimoji="1" lang="en-US" altLang="zh-CN" dirty="0" smtClean="0"/>
              <a:t>Metadata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inconsistency!</a:t>
            </a:r>
          </a:p>
          <a:p>
            <a:pPr marL="228600" indent="-228600">
              <a:buAutoNum type="arabicPeriod"/>
            </a:pP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leakage.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idea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belongs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302AA-372F-4657-9601-6062237A72AB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298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problem: no mechanism to make unlink(), create(), &amp;c atomic with respect to crashes and (unlike sync metadata update) no ordering hints for </a:t>
            </a:r>
            <a:r>
              <a:rPr lang="en-US" dirty="0" err="1" smtClean="0"/>
              <a:t>fsck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302AA-372F-4657-9601-6062237A72AB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6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 Caller has modified b-&gt;data and is done with the buffer.                                                                                                 </a:t>
            </a:r>
          </a:p>
          <a:p>
            <a:r>
              <a:rPr lang="en-US" dirty="0" smtClean="0"/>
              <a:t>// Append the block to the log and record the block number,                                                                                                 </a:t>
            </a:r>
          </a:p>
          <a:p>
            <a:r>
              <a:rPr lang="en-US" dirty="0" smtClean="0"/>
              <a:t>// but don't write the log header (which would commit the write).                                                                                           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log_write</a:t>
            </a:r>
            <a:r>
              <a:rPr lang="en-US" dirty="0" smtClean="0"/>
              <a:t>() replaces </a:t>
            </a:r>
            <a:r>
              <a:rPr lang="en-US" dirty="0" err="1" smtClean="0"/>
              <a:t>bwrite</a:t>
            </a:r>
            <a:r>
              <a:rPr lang="en-US" dirty="0" smtClean="0"/>
              <a:t>(); a typical use is:                                                                                                         </a:t>
            </a:r>
          </a:p>
          <a:p>
            <a:r>
              <a:rPr lang="en-US" dirty="0" smtClean="0"/>
              <a:t>//   </a:t>
            </a:r>
            <a:r>
              <a:rPr lang="en-US" dirty="0" err="1" smtClean="0"/>
              <a:t>bp</a:t>
            </a:r>
            <a:r>
              <a:rPr lang="en-US" dirty="0" smtClean="0"/>
              <a:t> = bread(...)                                                                                                                                        </a:t>
            </a:r>
          </a:p>
          <a:p>
            <a:r>
              <a:rPr lang="en-US" dirty="0" smtClean="0"/>
              <a:t>//   modify </a:t>
            </a:r>
            <a:r>
              <a:rPr lang="en-US" dirty="0" err="1" smtClean="0"/>
              <a:t>bp</a:t>
            </a:r>
            <a:r>
              <a:rPr lang="en-US" dirty="0" smtClean="0"/>
              <a:t>-&gt;data[]                                                                                                                                      </a:t>
            </a:r>
          </a:p>
          <a:p>
            <a:r>
              <a:rPr lang="en-US" dirty="0" smtClean="0"/>
              <a:t>//   </a:t>
            </a:r>
            <a:r>
              <a:rPr lang="en-US" dirty="0" err="1" smtClean="0"/>
              <a:t>log_write</a:t>
            </a:r>
            <a:r>
              <a:rPr lang="en-US" dirty="0" smtClean="0"/>
              <a:t>(</a:t>
            </a:r>
            <a:r>
              <a:rPr lang="en-US" dirty="0" err="1" smtClean="0"/>
              <a:t>bp</a:t>
            </a:r>
            <a:r>
              <a:rPr lang="en-US" dirty="0" smtClean="0"/>
              <a:t>)                                                                                                                                          </a:t>
            </a:r>
          </a:p>
          <a:p>
            <a:r>
              <a:rPr lang="en-US" dirty="0" smtClean="0"/>
              <a:t>//   </a:t>
            </a:r>
            <a:r>
              <a:rPr lang="en-US" dirty="0" err="1" smtClean="0"/>
              <a:t>brelse</a:t>
            </a:r>
            <a:r>
              <a:rPr lang="en-US" dirty="0" smtClean="0"/>
              <a:t>(</a:t>
            </a:r>
            <a:r>
              <a:rPr lang="en-US" dirty="0" err="1" smtClean="0"/>
              <a:t>bp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302AA-372F-4657-9601-6062237A72AB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946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sys_unlink</a:t>
            </a:r>
            <a:r>
              <a:rPr lang="en-US" dirty="0" smtClean="0"/>
              <a:t>, </a:t>
            </a:r>
            <a:r>
              <a:rPr lang="en-US" dirty="0" err="1" smtClean="0"/>
              <a:t>begin_trans</a:t>
            </a:r>
            <a:r>
              <a:rPr lang="en-US" dirty="0" smtClean="0"/>
              <a:t> before </a:t>
            </a:r>
            <a:r>
              <a:rPr lang="en-US" dirty="0" err="1" smtClean="0"/>
              <a:t>ilock</a:t>
            </a:r>
            <a:r>
              <a:rPr lang="en-US" dirty="0" smtClean="0"/>
              <a:t> to avoid deadlock then error checks, which need the </a:t>
            </a:r>
            <a:r>
              <a:rPr lang="en-US" dirty="0" err="1" smtClean="0"/>
              <a:t>inode</a:t>
            </a:r>
            <a:r>
              <a:rPr lang="en-US" dirty="0" smtClean="0"/>
              <a:t> lock on err, commit empty transaction </a:t>
            </a:r>
            <a:r>
              <a:rPr lang="en-US" dirty="0" err="1" smtClean="0"/>
              <a:t>writei</a:t>
            </a:r>
            <a:r>
              <a:rPr lang="en-US" dirty="0" smtClean="0"/>
              <a:t> of </a:t>
            </a:r>
            <a:r>
              <a:rPr lang="en-US" dirty="0" err="1" smtClean="0"/>
              <a:t>dirent</a:t>
            </a:r>
            <a:r>
              <a:rPr lang="en-US" dirty="0" smtClean="0"/>
              <a:t> </a:t>
            </a:r>
            <a:r>
              <a:rPr lang="en-US" dirty="0" err="1" smtClean="0"/>
              <a:t>iupdate</a:t>
            </a:r>
            <a:r>
              <a:rPr lang="en-US" dirty="0" smtClean="0"/>
              <a:t> and </a:t>
            </a:r>
            <a:r>
              <a:rPr lang="en-US" dirty="0" err="1" smtClean="0"/>
              <a:t>iunlockput</a:t>
            </a:r>
            <a:r>
              <a:rPr lang="en-US" dirty="0" smtClean="0"/>
              <a:t> of file thus freeing of blocks, erasing of </a:t>
            </a:r>
            <a:r>
              <a:rPr lang="en-US" dirty="0" err="1" smtClean="0"/>
              <a:t>addrs</a:t>
            </a:r>
            <a:r>
              <a:rPr lang="en-US" dirty="0" smtClean="0"/>
              <a:t>[], freeing </a:t>
            </a:r>
            <a:r>
              <a:rPr lang="en-US" dirty="0" err="1" smtClean="0"/>
              <a:t>inode</a:t>
            </a:r>
            <a:r>
              <a:rPr lang="en-US" dirty="0" smtClean="0"/>
              <a:t> </a:t>
            </a:r>
            <a:r>
              <a:rPr lang="en-US" dirty="0" err="1" smtClean="0"/>
              <a:t>commit_trans</a:t>
            </a:r>
            <a:r>
              <a:rPr lang="en-US" dirty="0" smtClean="0"/>
              <a:t> </a:t>
            </a:r>
            <a:r>
              <a:rPr lang="en-US" dirty="0" err="1" smtClean="0"/>
              <a:t>begin_trans</a:t>
            </a:r>
            <a:r>
              <a:rPr lang="en-US" dirty="0" smtClean="0"/>
              <a:t>, sheet 41 why only one transaction at a time? </a:t>
            </a:r>
            <a:r>
              <a:rPr lang="en-US" dirty="0" err="1" smtClean="0"/>
              <a:t>log_write</a:t>
            </a:r>
            <a:r>
              <a:rPr lang="en-US" dirty="0" smtClean="0"/>
              <a:t> </a:t>
            </a:r>
            <a:r>
              <a:rPr lang="en-US" dirty="0" err="1" smtClean="0"/>
              <a:t>commit_trans</a:t>
            </a:r>
            <a:r>
              <a:rPr lang="en-US" dirty="0" smtClean="0"/>
              <a:t> </a:t>
            </a:r>
            <a:r>
              <a:rPr lang="en-US" dirty="0" err="1" smtClean="0"/>
              <a:t>write_head</a:t>
            </a:r>
            <a:r>
              <a:rPr lang="en-US" dirty="0" smtClean="0"/>
              <a:t> </a:t>
            </a:r>
            <a:r>
              <a:rPr lang="en-US" dirty="0" err="1" smtClean="0"/>
              <a:t>install_trans</a:t>
            </a:r>
            <a:r>
              <a:rPr lang="en-US" dirty="0" smtClean="0"/>
              <a:t> </a:t>
            </a:r>
            <a:r>
              <a:rPr lang="en-US" dirty="0" err="1" smtClean="0"/>
              <a:t>recover_from_log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302AA-372F-4657-9601-6062237A72AB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580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302AA-372F-4657-9601-6062237A72AB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91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DEA6-5D64-2948-B177-43DDCA03951F}" type="datetimeFigureOut">
              <a:rPr lang="en-US" smtClean="0"/>
              <a:pPr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System </a:t>
            </a:r>
            <a:r>
              <a:rPr lang="en-US" altLang="zh-CN" dirty="0" smtClean="0">
                <a:ea typeface="宋体" pitchFamily="2" charset="-122"/>
              </a:rPr>
              <a:t>Durability &amp; Crash Recovery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Yubin Xia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5536" y="594928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of the materials are adopted from </a:t>
            </a:r>
            <a:r>
              <a:rPr lang="en-US" dirty="0" err="1" smtClean="0"/>
              <a:t>Frans</a:t>
            </a:r>
            <a:r>
              <a:rPr lang="en-US" dirty="0" smtClean="0"/>
              <a:t>’ 6.828 course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Expectation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After rebooting and running recovery code </a:t>
            </a:r>
          </a:p>
          <a:p>
            <a:pPr marL="457200" lvl="1" indent="0">
              <a:buNone/>
            </a:pPr>
            <a:r>
              <a:rPr lang="en-US" altLang="zh-CN" sz="2800" dirty="0" smtClean="0"/>
              <a:t>1. FS </a:t>
            </a:r>
            <a:r>
              <a:rPr lang="en-US" altLang="zh-CN" sz="2800" dirty="0"/>
              <a:t>internal invariants maintained </a:t>
            </a:r>
          </a:p>
          <a:p>
            <a:pPr marL="914400" lvl="2" indent="0">
              <a:buNone/>
            </a:pPr>
            <a:r>
              <a:rPr lang="en-US" altLang="zh-CN" sz="2400" dirty="0" smtClean="0"/>
              <a:t>E.g</a:t>
            </a:r>
            <a:r>
              <a:rPr lang="en-US" altLang="zh-CN" sz="2400" dirty="0"/>
              <a:t>., no block is both in free list and in a file </a:t>
            </a:r>
          </a:p>
          <a:p>
            <a:pPr marL="457200" lvl="1" indent="0">
              <a:buNone/>
            </a:pPr>
            <a:r>
              <a:rPr lang="en-US" altLang="zh-CN" sz="2800" dirty="0"/>
              <a:t>2. </a:t>
            </a:r>
            <a:r>
              <a:rPr lang="en-US" altLang="zh-CN" sz="2800" dirty="0" smtClean="0"/>
              <a:t>All </a:t>
            </a:r>
            <a:r>
              <a:rPr lang="en-US" altLang="zh-CN" sz="2800" dirty="0"/>
              <a:t>but last few operations preserved on disk </a:t>
            </a:r>
          </a:p>
          <a:p>
            <a:pPr marL="914400" lvl="2" indent="0">
              <a:buNone/>
            </a:pPr>
            <a:r>
              <a:rPr lang="en-US" altLang="zh-CN" sz="2400" dirty="0" smtClean="0"/>
              <a:t>E.g</a:t>
            </a:r>
            <a:r>
              <a:rPr lang="en-US" altLang="zh-CN" sz="2400" dirty="0"/>
              <a:t>., data I wrote yesterday are preserved </a:t>
            </a:r>
          </a:p>
          <a:p>
            <a:pPr marL="914400" lvl="2" indent="0">
              <a:buNone/>
            </a:pPr>
            <a:r>
              <a:rPr lang="en-US" altLang="zh-CN" sz="2400" dirty="0" smtClean="0"/>
              <a:t>User </a:t>
            </a:r>
            <a:r>
              <a:rPr lang="en-US" altLang="zh-CN" sz="2400" dirty="0"/>
              <a:t>might have to check last few operations </a:t>
            </a:r>
          </a:p>
          <a:p>
            <a:pPr marL="457200" lvl="1" indent="0">
              <a:buNone/>
            </a:pPr>
            <a:r>
              <a:rPr lang="en-US" altLang="zh-CN" sz="2800" dirty="0"/>
              <a:t>3. </a:t>
            </a:r>
            <a:r>
              <a:rPr lang="en-US" altLang="zh-CN" sz="2800" dirty="0" smtClean="0"/>
              <a:t>No </a:t>
            </a:r>
            <a:r>
              <a:rPr lang="en-US" altLang="zh-CN" sz="2800" dirty="0"/>
              <a:t>order anomalies </a:t>
            </a:r>
          </a:p>
          <a:p>
            <a:pPr marL="457200" lvl="1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$ echo </a:t>
            </a:r>
            <a:r>
              <a:rPr lang="en-US" altLang="zh-CN" sz="2800" dirty="0"/>
              <a:t>99 &gt; result ; echo done &gt; status </a:t>
            </a:r>
          </a:p>
        </p:txBody>
      </p:sp>
    </p:spTree>
    <p:extLst>
      <p:ext uri="{BB962C8B-B14F-4D97-AF65-F5344CB8AC3E}">
        <p14:creationId xmlns:p14="http://schemas.microsoft.com/office/powerpoint/2010/main" val="19192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Our Assumptions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zh-CN" sz="3200" dirty="0"/>
              <a:t>Simplifying </a:t>
            </a:r>
            <a:r>
              <a:rPr lang="en-US" altLang="zh-CN" sz="3200" dirty="0" smtClean="0"/>
              <a:t>assumptions: 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Disk </a:t>
            </a:r>
            <a:r>
              <a:rPr lang="en-US" altLang="zh-CN" sz="2800" dirty="0"/>
              <a:t>is fail-stop disk executes the writes FS sends it, and does nothing else </a:t>
            </a:r>
          </a:p>
          <a:p>
            <a:pPr lvl="1"/>
            <a:r>
              <a:rPr lang="en-US" altLang="zh-CN" sz="2800" dirty="0" smtClean="0"/>
              <a:t>Perhaps </a:t>
            </a:r>
            <a:r>
              <a:rPr lang="en-US" altLang="zh-CN" sz="2800" dirty="0"/>
              <a:t>doesn't perform the very last write </a:t>
            </a:r>
          </a:p>
          <a:p>
            <a:pPr lvl="1"/>
            <a:endParaRPr lang="en-US" altLang="zh-CN" sz="2800" dirty="0" smtClean="0"/>
          </a:p>
          <a:p>
            <a:pPr lvl="1"/>
            <a:r>
              <a:rPr lang="en-US" altLang="zh-CN" sz="2800" dirty="0" smtClean="0"/>
              <a:t>Thus</a:t>
            </a:r>
            <a:r>
              <a:rPr lang="en-US" altLang="zh-CN" sz="2800" dirty="0"/>
              <a:t>: no wild writes, no decay of sectors</a:t>
            </a:r>
          </a:p>
          <a:p>
            <a:pPr marL="0" indent="0">
              <a:buNone/>
            </a:pP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526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is FS crash recovery hard?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Crash = halt/restart CPU</a:t>
            </a:r>
          </a:p>
          <a:p>
            <a:pPr marL="457200" lvl="1" indent="0">
              <a:buNone/>
            </a:pPr>
            <a:r>
              <a:rPr lang="en-US" altLang="zh-CN" dirty="0" smtClean="0"/>
              <a:t>let disk finish current sector write, assume no h/w damage, no wild write to disk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Goal: automatic recovery</a:t>
            </a:r>
          </a:p>
          <a:p>
            <a:pPr marL="457200" lvl="1" indent="0">
              <a:buNone/>
            </a:pPr>
            <a:r>
              <a:rPr lang="en-US" altLang="zh-CN" dirty="0" smtClean="0"/>
              <a:t>Can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always make sense of on-disk </a:t>
            </a:r>
            <a:r>
              <a:rPr lang="en-US" altLang="zh-CN" dirty="0" smtClean="0">
                <a:solidFill>
                  <a:srgbClr val="FF0000"/>
                </a:solidFill>
              </a:rPr>
              <a:t>metadata </a:t>
            </a:r>
            <a:r>
              <a:rPr lang="en-US" altLang="zh-CN" dirty="0" smtClean="0"/>
              <a:t>after restart?</a:t>
            </a:r>
          </a:p>
          <a:p>
            <a:pPr marL="457200" lvl="1" indent="0">
              <a:buNone/>
            </a:pPr>
            <a:r>
              <a:rPr lang="en-US" altLang="zh-CN" dirty="0" smtClean="0"/>
              <a:t>Given that the crash could have occurred at </a:t>
            </a:r>
            <a:r>
              <a:rPr lang="en-US" altLang="zh-CN" dirty="0" smtClean="0">
                <a:solidFill>
                  <a:srgbClr val="FF0000"/>
                </a:solidFill>
              </a:rPr>
              <a:t>any point</a:t>
            </a:r>
            <a:r>
              <a:rPr lang="en-US" altLang="zh-CN" dirty="0" smtClean="0"/>
              <a:t>?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Examples</a:t>
            </a:r>
          </a:p>
          <a:p>
            <a:pPr marL="457200" lvl="1" indent="0">
              <a:buNone/>
            </a:pPr>
            <a:r>
              <a:rPr lang="en-US" altLang="zh-CN" dirty="0" smtClean="0"/>
              <a:t>Crash during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, leave directory without . and ..</a:t>
            </a:r>
          </a:p>
          <a:p>
            <a:pPr marL="457200" lvl="1" indent="0">
              <a:buNone/>
            </a:pPr>
            <a:r>
              <a:rPr lang="en-US" altLang="zh-CN" dirty="0" smtClean="0"/>
              <a:t>Crash during free blocks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5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Offline and Online </a:t>
            </a:r>
            <a:r>
              <a:rPr lang="en-US" altLang="zh-CN" dirty="0"/>
              <a:t>R</a:t>
            </a:r>
            <a:r>
              <a:rPr lang="en-US" altLang="zh-CN" dirty="0" smtClean="0"/>
              <a:t>ecovery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Offline recovery</a:t>
            </a:r>
          </a:p>
          <a:p>
            <a:pPr marL="457200" lvl="1" indent="0">
              <a:buNone/>
            </a:pPr>
            <a:r>
              <a:rPr lang="en-US" altLang="zh-CN" dirty="0" smtClean="0"/>
              <a:t>file system check utility, such as </a:t>
            </a:r>
            <a:r>
              <a:rPr lang="en-US" altLang="zh-CN" dirty="0" err="1" smtClean="0"/>
              <a:t>chkdsk</a:t>
            </a:r>
            <a:r>
              <a:rPr lang="en-US" altLang="zh-CN" dirty="0" smtClean="0"/>
              <a:t> in windows and </a:t>
            </a:r>
            <a:r>
              <a:rPr lang="en-US" altLang="zh-CN" dirty="0" err="1" smtClean="0"/>
              <a:t>fsck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linux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E.g., ext3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Online recovery</a:t>
            </a:r>
          </a:p>
          <a:p>
            <a:pPr marL="457200" lvl="1" indent="0">
              <a:buNone/>
            </a:pPr>
            <a:r>
              <a:rPr lang="en-US" altLang="zh-CN" dirty="0" smtClean="0"/>
              <a:t>during operation, check some important inconsistency</a:t>
            </a:r>
          </a:p>
          <a:p>
            <a:pPr marL="457200" lvl="1" indent="0">
              <a:buNone/>
            </a:pPr>
            <a:r>
              <a:rPr lang="en-US" altLang="zh-CN" dirty="0" smtClean="0"/>
              <a:t>E.g., ext4 (also has offline </a:t>
            </a:r>
            <a:r>
              <a:rPr lang="en-US" altLang="zh-CN" dirty="0" err="1" smtClean="0"/>
              <a:t>fsck</a:t>
            </a:r>
            <a:r>
              <a:rPr lang="en-US" altLang="zh-CN" dirty="0" smtClean="0"/>
              <a:t>, but much simpler)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90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0"/>
            <a:ext cx="8820472" cy="98072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Terms for properties of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ops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363272" cy="50014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smtClean="0"/>
              <a:t>What effects will app see after restart + recovery</a:t>
            </a:r>
          </a:p>
          <a:p>
            <a:pPr marL="457200" lvl="1" indent="0">
              <a:buNone/>
            </a:pPr>
            <a:r>
              <a:rPr lang="en-US" altLang="zh-CN" dirty="0" err="1" smtClean="0"/>
              <a:t>creat</a:t>
            </a:r>
            <a:r>
              <a:rPr lang="en-US" altLang="zh-CN" dirty="0" smtClean="0"/>
              <a:t>(“a”);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creat</a:t>
            </a:r>
            <a:r>
              <a:rPr lang="en-US" altLang="zh-CN" dirty="0" smtClean="0"/>
              <a:t>(“b”); write(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,…); crash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Durable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(Persistence)</a:t>
            </a:r>
            <a:r>
              <a:rPr lang="en-US" altLang="zh-CN" dirty="0" smtClean="0"/>
              <a:t>: effects of operation are visible</a:t>
            </a:r>
          </a:p>
          <a:p>
            <a:pPr marL="457200" lvl="1" indent="0">
              <a:buNone/>
            </a:pPr>
            <a:r>
              <a:rPr lang="en-US" altLang="zh-CN" dirty="0" smtClean="0"/>
              <a:t>Both a and </a:t>
            </a:r>
            <a:r>
              <a:rPr lang="en-US" altLang="zh-CN" dirty="0" err="1" smtClean="0"/>
              <a:t>b</a:t>
            </a:r>
            <a:r>
              <a:rPr lang="en-US" altLang="zh-CN" dirty="0" smtClean="0"/>
              <a:t> are visible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Atomic</a:t>
            </a:r>
            <a:r>
              <a:rPr lang="en-US" altLang="zh-CN" dirty="0" smtClean="0"/>
              <a:t>: all steps of operation visible or none</a:t>
            </a:r>
          </a:p>
          <a:p>
            <a:pPr marL="457200" lvl="1" indent="0">
              <a:buNone/>
            </a:pPr>
            <a:r>
              <a:rPr lang="en-US" altLang="zh-CN" dirty="0" smtClean="0"/>
              <a:t>Either a and </a:t>
            </a:r>
            <a:r>
              <a:rPr lang="en-US" altLang="zh-CN" dirty="0" err="1" smtClean="0"/>
              <a:t>b</a:t>
            </a:r>
            <a:r>
              <a:rPr lang="en-US" altLang="zh-CN" dirty="0" smtClean="0"/>
              <a:t> are visible or none is visible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Ordered</a:t>
            </a:r>
            <a:r>
              <a:rPr lang="en-US" altLang="zh-CN" dirty="0" smtClean="0"/>
              <a:t>: exactly a prefix of operations is visible</a:t>
            </a:r>
          </a:p>
          <a:p>
            <a:pPr marL="457200" lvl="1" indent="0">
              <a:buNone/>
            </a:pPr>
            <a:r>
              <a:rPr lang="en-US" altLang="zh-CN" dirty="0" smtClean="0"/>
              <a:t>If </a:t>
            </a:r>
            <a:r>
              <a:rPr lang="en-US" altLang="zh-CN" dirty="0" err="1" smtClean="0"/>
              <a:t>b</a:t>
            </a:r>
            <a:r>
              <a:rPr lang="en-US" altLang="zh-CN" dirty="0" smtClean="0"/>
              <a:t> is visible, then a is visible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51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Recovery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en-US" altLang="zh-CN" b="1" dirty="0" smtClean="0">
                <a:solidFill>
                  <a:schemeClr val="accent2"/>
                </a:solidFill>
              </a:rPr>
              <a:t>Synchronous meta-data update + 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fsck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Used in xv6-rev0</a:t>
            </a:r>
          </a:p>
          <a:p>
            <a:pPr marL="457200" lvl="1" indent="0">
              <a:buNone/>
            </a:pPr>
            <a:r>
              <a:rPr lang="en-US" altLang="zh-CN" dirty="0" smtClean="0"/>
              <a:t>During check, synchronize meta-data, such as file size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en-US" altLang="zh-CN" b="1" dirty="0" smtClean="0">
                <a:solidFill>
                  <a:schemeClr val="accent2"/>
                </a:solidFill>
              </a:rPr>
              <a:t>Soft </a:t>
            </a:r>
            <a:r>
              <a:rPr lang="en-US" altLang="zh-CN" b="1" dirty="0">
                <a:solidFill>
                  <a:schemeClr val="accent2"/>
                </a:solidFill>
              </a:rPr>
              <a:t>update</a:t>
            </a:r>
            <a:r>
              <a:rPr lang="en-US" altLang="zh-CN" dirty="0"/>
              <a:t> (FreeBSD fs modified on FFS)</a:t>
            </a:r>
          </a:p>
          <a:p>
            <a:pPr marL="457200" lvl="1" indent="0">
              <a:buNone/>
            </a:pPr>
            <a:r>
              <a:rPr lang="en-US" altLang="zh-CN" dirty="0" smtClean="0"/>
              <a:t>not </a:t>
            </a:r>
            <a:r>
              <a:rPr lang="en-US" altLang="zh-CN" dirty="0"/>
              <a:t>covered in this course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en-US" altLang="zh-CN" b="1" dirty="0" smtClean="0">
                <a:solidFill>
                  <a:schemeClr val="accent2"/>
                </a:solidFill>
              </a:rPr>
              <a:t>Logging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ext</a:t>
            </a:r>
            <a:r>
              <a:rPr lang="en-US" altLang="zh-CN" dirty="0" smtClean="0"/>
              <a:t> 3/4), xv6-rev6 and following versions</a:t>
            </a:r>
          </a:p>
          <a:p>
            <a:pPr marL="457200" lvl="1" indent="0">
              <a:buNone/>
            </a:pPr>
            <a:r>
              <a:rPr lang="en-US" altLang="zh-CN" dirty="0" smtClean="0"/>
              <a:t>Before doing actual meta-data update, log the event</a:t>
            </a:r>
          </a:p>
          <a:p>
            <a:pPr marL="457200" lvl="1" indent="0">
              <a:buNone/>
            </a:pPr>
            <a:r>
              <a:rPr lang="en-US" altLang="zh-CN" dirty="0" smtClean="0"/>
              <a:t>After crash, recover from log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421687" cy="1362075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/>
              <a:t>Sync Metadata Update+ </a:t>
            </a:r>
            <a:r>
              <a:rPr kumimoji="1" lang="en-US" altLang="zh-CN" sz="3600" dirty="0" err="1" smtClean="0"/>
              <a:t>fsck</a:t>
            </a:r>
            <a:endParaRPr kumimoji="1" lang="zh-CN" altLang="en-US" sz="36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15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1625" y="116632"/>
            <a:ext cx="8549975" cy="79208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Typical set of tradeoffs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142984"/>
            <a:ext cx="8777318" cy="541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FS ensures it can recover its </a:t>
            </a:r>
            <a:r>
              <a:rPr lang="en-US" altLang="zh-CN" dirty="0" smtClean="0">
                <a:solidFill>
                  <a:srgbClr val="FF0000"/>
                </a:solidFill>
              </a:rPr>
              <a:t>meta-data </a:t>
            </a:r>
            <a:r>
              <a:rPr lang="en-US" altLang="zh-CN" dirty="0" smtClean="0"/>
              <a:t>(minimal requirements for a real FS)</a:t>
            </a:r>
          </a:p>
          <a:p>
            <a:pPr marL="457200" lvl="1" indent="0">
              <a:buNone/>
            </a:pPr>
            <a:r>
              <a:rPr lang="en-US" altLang="zh-CN" dirty="0" smtClean="0"/>
              <a:t>Internal consistency</a:t>
            </a:r>
          </a:p>
          <a:p>
            <a:pPr marL="457200" lvl="1" indent="0">
              <a:buNone/>
            </a:pPr>
            <a:r>
              <a:rPr lang="en-US" altLang="zh-CN" dirty="0" smtClean="0"/>
              <a:t>No dangling references</a:t>
            </a:r>
          </a:p>
          <a:p>
            <a:pPr marL="457200" lvl="1" indent="0">
              <a:buNone/>
            </a:pPr>
            <a:r>
              <a:rPr lang="en-US" altLang="zh-CN" dirty="0" err="1" smtClean="0"/>
              <a:t>Inode</a:t>
            </a:r>
            <a:r>
              <a:rPr lang="en-US" altLang="zh-CN" dirty="0" smtClean="0"/>
              <a:t> and block free list contain only used (not using) items</a:t>
            </a:r>
          </a:p>
          <a:p>
            <a:pPr marL="457200" lvl="1" indent="0">
              <a:buNone/>
            </a:pPr>
            <a:r>
              <a:rPr lang="en-US" altLang="zh-CN" dirty="0" smtClean="0"/>
              <a:t>Unique name in one directory, etc.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Weak semantic FS provided limited guarantees</a:t>
            </a:r>
          </a:p>
          <a:p>
            <a:pPr marL="457200" lvl="1" indent="0">
              <a:buNone/>
            </a:pPr>
            <a:r>
              <a:rPr lang="en-US" altLang="zh-CN" dirty="0" smtClean="0"/>
              <a:t>Atomicity for </a:t>
            </a:r>
            <a:r>
              <a:rPr lang="en-US" altLang="zh-CN" dirty="0" err="1" smtClean="0"/>
              <a:t>creat</a:t>
            </a:r>
            <a:r>
              <a:rPr lang="en-US" altLang="zh-CN" dirty="0" smtClean="0"/>
              <a:t>, rename, delete</a:t>
            </a:r>
          </a:p>
          <a:p>
            <a:pPr marL="457200" lvl="1" indent="0">
              <a:buNone/>
            </a:pPr>
            <a:r>
              <a:rPr lang="en-US" altLang="zh-CN" dirty="0" smtClean="0"/>
              <a:t>Often no durability for anything </a:t>
            </a:r>
          </a:p>
          <a:p>
            <a:pPr marL="914400" lvl="2" indent="0">
              <a:buNone/>
            </a:pPr>
            <a:r>
              <a:rPr lang="en-US" altLang="zh-CN" dirty="0" smtClean="0"/>
              <a:t>(</a:t>
            </a:r>
            <a:r>
              <a:rPr lang="en-US" altLang="zh-CN" dirty="0" err="1" smtClean="0"/>
              <a:t>creat(“a</a:t>
            </a:r>
            <a:r>
              <a:rPr lang="en-US" altLang="zh-CN" dirty="0" smtClean="0"/>
              <a:t>”), then crash, no a)</a:t>
            </a:r>
          </a:p>
          <a:p>
            <a:pPr marL="457200" lvl="1" indent="0">
              <a:buNone/>
            </a:pPr>
            <a:r>
              <a:rPr lang="en-US" altLang="zh-CN" dirty="0" smtClean="0"/>
              <a:t>Often no order guarantees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18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391938"/>
            <a:ext cx="8686800" cy="79690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How do applications handle this weak semantics?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03160"/>
            <a:ext cx="8777318" cy="541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Example</a:t>
            </a:r>
          </a:p>
          <a:p>
            <a:pPr marL="457200" lvl="1" indent="0">
              <a:buNone/>
            </a:pPr>
            <a:r>
              <a:rPr lang="en-US" altLang="zh-CN" dirty="0" smtClean="0"/>
              <a:t>Edit your file, then crash, only half of your file is actually updated?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Fsync</a:t>
            </a:r>
            <a:r>
              <a:rPr lang="en-US" altLang="zh-CN" dirty="0" smtClean="0"/>
              <a:t> and rename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(shadow</a:t>
            </a:r>
            <a:r>
              <a:rPr lang="zh-CN" altLang="en-US" dirty="0" smtClean="0"/>
              <a:t> </a:t>
            </a:r>
            <a:r>
              <a:rPr lang="en-US" altLang="zh-CN" dirty="0" smtClean="0"/>
              <a:t>copy)</a:t>
            </a:r>
          </a:p>
          <a:p>
            <a:pPr marL="457200" lvl="1" indent="0">
              <a:buNone/>
            </a:pPr>
            <a:r>
              <a:rPr lang="en-US" altLang="zh-CN" dirty="0" err="1" smtClean="0"/>
              <a:t>Fsync</a:t>
            </a:r>
            <a:r>
              <a:rPr lang="en-US" altLang="zh-CN" dirty="0" smtClean="0"/>
              <a:t> force durability, only returned if file is actually written on disk</a:t>
            </a:r>
          </a:p>
          <a:p>
            <a:pPr marL="457200" lvl="1" indent="0">
              <a:buNone/>
            </a:pPr>
            <a:r>
              <a:rPr lang="en-US" altLang="zh-CN" dirty="0" smtClean="0"/>
              <a:t>Rename is 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atomic operation, only old name or new name, not half old half new</a:t>
            </a:r>
          </a:p>
          <a:p>
            <a:pPr marL="914400" lvl="2" indent="0">
              <a:buNone/>
            </a:pPr>
            <a:r>
              <a:rPr lang="en-US" altLang="zh-CN" dirty="0" smtClean="0"/>
              <a:t>Mac OS intensively uses rename to ensure atomicity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Does </a:t>
            </a:r>
            <a:r>
              <a:rPr kumimoji="1" lang="en-US" altLang="zh-CN" dirty="0" err="1" smtClean="0"/>
              <a:t>fsck</a:t>
            </a:r>
            <a:r>
              <a:rPr kumimoji="1" lang="en-US" altLang="zh-CN" dirty="0" smtClean="0"/>
              <a:t> do?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superblock</a:t>
            </a:r>
          </a:p>
          <a:p>
            <a:pPr lvl="1"/>
            <a:r>
              <a:rPr kumimoji="1" lang="en-US" altLang="zh-CN" dirty="0" smtClean="0"/>
              <a:t>E.g.,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making </a:t>
            </a:r>
            <a:r>
              <a:rPr kumimoji="1" lang="en-US" altLang="zh-CN" dirty="0"/>
              <a:t>sure the file system 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 </a:t>
            </a:r>
            <a:r>
              <a:rPr kumimoji="1" lang="en-US" altLang="zh-CN" dirty="0"/>
              <a:t>greater than the number of blocks </a:t>
            </a:r>
            <a:r>
              <a:rPr kumimoji="1" lang="en-US" altLang="zh-CN" dirty="0" smtClean="0"/>
              <a:t>allocated</a:t>
            </a:r>
          </a:p>
          <a:p>
            <a:pPr lvl="1"/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error,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use an </a:t>
            </a:r>
            <a:r>
              <a:rPr kumimoji="1" lang="en-US" altLang="zh-CN" dirty="0" smtClean="0"/>
              <a:t>alternate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copy </a:t>
            </a:r>
            <a:r>
              <a:rPr kumimoji="1" lang="en-US" altLang="zh-CN" dirty="0"/>
              <a:t>of the superblock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blocks</a:t>
            </a:r>
          </a:p>
          <a:p>
            <a:pPr lvl="1"/>
            <a:r>
              <a:rPr kumimoji="1" lang="en-US" altLang="zh-CN" dirty="0" smtClean="0"/>
              <a:t>Scans </a:t>
            </a:r>
            <a:r>
              <a:rPr kumimoji="1" lang="en-US" altLang="zh-CN" dirty="0"/>
              <a:t>the </a:t>
            </a:r>
            <a:r>
              <a:rPr kumimoji="1" lang="en-US" altLang="zh-CN" dirty="0" err="1"/>
              <a:t>inodes</a:t>
            </a:r>
            <a:r>
              <a:rPr kumimoji="1" lang="en-US" altLang="zh-CN" dirty="0"/>
              <a:t>, indirect blocks, </a:t>
            </a:r>
            <a:r>
              <a:rPr kumimoji="1" lang="en-US" altLang="zh-CN" dirty="0" smtClean="0"/>
              <a:t>double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indirect </a:t>
            </a:r>
            <a:r>
              <a:rPr kumimoji="1" lang="en-US" altLang="zh-CN" dirty="0"/>
              <a:t>blocks, etc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dirty="0" smtClean="0"/>
              <a:t>Uses </a:t>
            </a:r>
            <a:r>
              <a:rPr kumimoji="1" lang="en-US" altLang="zh-CN" dirty="0"/>
              <a:t>this </a:t>
            </a:r>
            <a:r>
              <a:rPr kumimoji="1" lang="en-US" altLang="zh-CN" dirty="0" smtClean="0"/>
              <a:t>knowledge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 </a:t>
            </a:r>
            <a:r>
              <a:rPr kumimoji="1" lang="en-US" altLang="zh-CN" dirty="0"/>
              <a:t>produce a correct version of the allocation </a:t>
            </a:r>
            <a:r>
              <a:rPr kumimoji="1" lang="en-US" altLang="zh-CN" dirty="0" smtClean="0"/>
              <a:t>bitmaps</a:t>
            </a:r>
          </a:p>
          <a:p>
            <a:pPr lvl="1"/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bitmap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52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 idx="4294967295"/>
          </p:nvPr>
        </p:nvSpPr>
        <p:spPr>
          <a:xfrm>
            <a:off x="0" y="131763"/>
            <a:ext cx="8229600" cy="796925"/>
          </a:xfrm>
        </p:spPr>
        <p:txBody>
          <a:bodyPr/>
          <a:lstStyle/>
          <a:p>
            <a:r>
              <a:rPr lang="en-US" altLang="zh-CN" dirty="0" smtClean="0"/>
              <a:t>Review:</a:t>
            </a:r>
            <a:r>
              <a:rPr lang="zh-CN" altLang="en-US" dirty="0" smtClean="0"/>
              <a:t> </a:t>
            </a:r>
            <a:r>
              <a:rPr lang="en-US" altLang="zh-CN" dirty="0" smtClean="0"/>
              <a:t>FAT</a:t>
            </a:r>
            <a:endParaRPr lang="en-US" altLang="zh-C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8715375" cy="5486400"/>
          </a:xfrm>
        </p:spPr>
        <p:txBody>
          <a:bodyPr/>
          <a:lstStyle/>
          <a:p>
            <a:r>
              <a:rPr lang="en-US" altLang="zh-CN" dirty="0" smtClean="0"/>
              <a:t>Store file information</a:t>
            </a:r>
            <a:endParaRPr lang="en-US" altLang="zh-CN" sz="3000" dirty="0" smtClean="0"/>
          </a:p>
          <a:p>
            <a:pPr lvl="1"/>
            <a:r>
              <a:rPr lang="en-US" altLang="zh-CN" dirty="0" smtClean="0">
                <a:ea typeface="MS PGothic" pitchFamily="34" charset="-128"/>
              </a:rPr>
              <a:t>Continues to store file info in the next available cluster</a:t>
            </a:r>
          </a:p>
          <a:p>
            <a:pPr lvl="2"/>
            <a:r>
              <a:rPr lang="en-US" altLang="zh-CN" dirty="0" smtClean="0">
                <a:ea typeface="MS PGothic" pitchFamily="34" charset="-128"/>
              </a:rPr>
              <a:t>when the file requires space greater than the cluster</a:t>
            </a:r>
            <a:r>
              <a:rPr lang="ja-JP" altLang="en-US" dirty="0" smtClean="0"/>
              <a:t>’</a:t>
            </a:r>
            <a:r>
              <a:rPr lang="en-US" altLang="zh-CN" dirty="0" smtClean="0">
                <a:ea typeface="MS PGothic" pitchFamily="34" charset="-128"/>
              </a:rPr>
              <a:t>s size.</a:t>
            </a:r>
          </a:p>
          <a:p>
            <a:pPr lvl="1"/>
            <a:r>
              <a:rPr lang="en-US" altLang="zh-CN" dirty="0" smtClean="0">
                <a:ea typeface="MS PGothic" pitchFamily="34" charset="-128"/>
              </a:rPr>
              <a:t>e.g. </a:t>
            </a:r>
          </a:p>
          <a:p>
            <a:pPr lvl="2"/>
            <a:r>
              <a:rPr lang="en-US" altLang="zh-CN" dirty="0" smtClean="0">
                <a:ea typeface="MS PGothic" pitchFamily="34" charset="-128"/>
              </a:rPr>
              <a:t>Three Files:  1 with (2-3-6-8),  2 with(4-5)   3 with (7)</a:t>
            </a:r>
          </a:p>
          <a:p>
            <a:endParaRPr lang="en-US" altLang="zh-CN" dirty="0" smtClean="0"/>
          </a:p>
          <a:p>
            <a:pPr>
              <a:buFont typeface="Arial" charset="0"/>
              <a:buNone/>
            </a:pPr>
            <a:endParaRPr lang="en-US" altLang="zh-CN" dirty="0" smtClean="0"/>
          </a:p>
          <a:p>
            <a:pPr>
              <a:buFont typeface="Arial" charset="0"/>
              <a:buNone/>
            </a:pPr>
            <a:endParaRPr lang="en-US" altLang="zh-CN" dirty="0" smtClean="0"/>
          </a:p>
        </p:txBody>
      </p:sp>
      <p:pic>
        <p:nvPicPr>
          <p:cNvPr id="66564" name="Picture 2" descr="D:\Work\TA\OS\OS-SS07\slides\fat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191000"/>
            <a:ext cx="7315200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67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Does </a:t>
            </a:r>
            <a:r>
              <a:rPr kumimoji="1" lang="en-US" altLang="zh-CN" dirty="0" err="1"/>
              <a:t>fsck</a:t>
            </a:r>
            <a:r>
              <a:rPr kumimoji="1" lang="en-US" altLang="zh-CN" dirty="0"/>
              <a:t> do?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3. Check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states</a:t>
            </a:r>
          </a:p>
          <a:p>
            <a:pPr lvl="1"/>
            <a:r>
              <a:rPr kumimoji="1" lang="en-US" altLang="zh-CN" dirty="0" smtClean="0"/>
              <a:t>Check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regular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dir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symbolic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link,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etc.</a:t>
            </a:r>
          </a:p>
          <a:p>
            <a:pPr lvl="1"/>
            <a:r>
              <a:rPr kumimoji="1" lang="en-US" altLang="zh-CN" dirty="0" smtClean="0"/>
              <a:t>Clear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suspect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inodes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bitmap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links</a:t>
            </a:r>
          </a:p>
          <a:p>
            <a:pPr lvl="1"/>
            <a:r>
              <a:rPr kumimoji="1" lang="en-US" altLang="zh-CN" dirty="0" smtClean="0"/>
              <a:t>Check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scanning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entire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</a:t>
            </a:r>
          </a:p>
          <a:p>
            <a:pPr lvl="1"/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mismatches,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inode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allocated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dir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contains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lost+found</a:t>
            </a:r>
            <a:endParaRPr kumimoji="1" lang="en-US" altLang="zh-CN" dirty="0" smtClean="0"/>
          </a:p>
          <a:p>
            <a:r>
              <a:rPr kumimoji="1" lang="en-US" altLang="zh-CN" dirty="0"/>
              <a:t>5. 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duplicates</a:t>
            </a:r>
          </a:p>
          <a:p>
            <a:pPr lvl="1"/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obviously</a:t>
            </a:r>
            <a:r>
              <a:rPr kumimoji="1" lang="zh-CN" altLang="en-US" dirty="0"/>
              <a:t> </a:t>
            </a:r>
            <a:r>
              <a:rPr kumimoji="1" lang="en-US" altLang="zh-CN" dirty="0"/>
              <a:t>bad,</a:t>
            </a:r>
            <a:r>
              <a:rPr kumimoji="1" lang="zh-CN" altLang="en-US" dirty="0"/>
              <a:t> </a:t>
            </a:r>
            <a:r>
              <a:rPr kumimoji="1" lang="en-US" altLang="zh-CN" dirty="0"/>
              <a:t>clear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it;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otherwise,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copy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41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Does </a:t>
            </a:r>
            <a:r>
              <a:rPr kumimoji="1" lang="en-US" altLang="zh-CN" dirty="0" err="1"/>
              <a:t>fsck</a:t>
            </a:r>
            <a:r>
              <a:rPr kumimoji="1" lang="en-US" altLang="zh-CN" dirty="0"/>
              <a:t> do?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6.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blocks</a:t>
            </a:r>
          </a:p>
          <a:p>
            <a:pPr lvl="1"/>
            <a:r>
              <a:rPr kumimoji="1" lang="en-US" altLang="zh-CN" dirty="0" smtClean="0"/>
              <a:t>E.g.,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out-of-range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address</a:t>
            </a:r>
          </a:p>
          <a:p>
            <a:pPr lvl="1"/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should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fsck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remove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pointer</a:t>
            </a:r>
          </a:p>
          <a:p>
            <a:r>
              <a:rPr kumimoji="1" lang="en-US" altLang="zh-CN" dirty="0" smtClean="0"/>
              <a:t>7.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directories</a:t>
            </a:r>
          </a:p>
          <a:p>
            <a:pPr lvl="1"/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fsck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semantic</a:t>
            </a:r>
          </a:p>
          <a:p>
            <a:pPr lvl="1"/>
            <a:r>
              <a:rPr kumimoji="1" lang="en-US" altLang="zh-CN" dirty="0" smtClean="0"/>
              <a:t>Making </a:t>
            </a:r>
            <a:r>
              <a:rPr kumimoji="1" lang="en-US" altLang="zh-CN" dirty="0"/>
              <a:t>sure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</a:t>
            </a:r>
            <a:r>
              <a:rPr kumimoji="1" lang="en-US" altLang="zh-CN" dirty="0"/>
              <a:t>.” and “..” are the first </a:t>
            </a:r>
            <a:r>
              <a:rPr kumimoji="1" lang="en-US" altLang="zh-CN" dirty="0" smtClean="0"/>
              <a:t>entries</a:t>
            </a:r>
          </a:p>
          <a:p>
            <a:pPr lvl="1"/>
            <a:r>
              <a:rPr kumimoji="1" lang="en-US" altLang="zh-CN" dirty="0" smtClean="0"/>
              <a:t>Ensure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dir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linked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once</a:t>
            </a:r>
          </a:p>
          <a:p>
            <a:pPr lvl="1"/>
            <a:r>
              <a:rPr kumimoji="1" lang="en-US" altLang="zh-CN" dirty="0" smtClean="0"/>
              <a:t>No same filename in one </a:t>
            </a:r>
            <a:r>
              <a:rPr kumimoji="1" lang="en-US" altLang="zh-CN" dirty="0" err="1" smtClean="0"/>
              <a:t>dir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11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 of </a:t>
            </a:r>
            <a:r>
              <a:rPr kumimoji="1" lang="en-US" altLang="zh-CN" dirty="0" err="1" smtClean="0"/>
              <a:t>fsck</a:t>
            </a:r>
            <a:r>
              <a:rPr kumimoji="1" lang="en-US" altLang="zh-CN" dirty="0" smtClean="0"/>
              <a:t>: Too Slow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long would </a:t>
            </a:r>
            <a:r>
              <a:rPr lang="en-US" altLang="zh-CN" dirty="0" err="1"/>
              <a:t>fsck</a:t>
            </a:r>
            <a:r>
              <a:rPr lang="en-US" altLang="zh-CN" dirty="0"/>
              <a:t> take? </a:t>
            </a:r>
          </a:p>
          <a:p>
            <a:pPr marL="457200" lvl="1" indent="0">
              <a:buNone/>
            </a:pPr>
            <a:r>
              <a:rPr lang="en-US" altLang="zh-CN" dirty="0"/>
              <a:t>an example server: </a:t>
            </a:r>
            <a:r>
              <a:rPr lang="en-US" altLang="zh-CN" dirty="0" err="1"/>
              <a:t>fsck</a:t>
            </a:r>
            <a:r>
              <a:rPr lang="en-US" altLang="zh-CN" dirty="0"/>
              <a:t> takes 10 minutes per 70GB disk w/ 2 million </a:t>
            </a:r>
            <a:r>
              <a:rPr lang="en-US" altLang="zh-CN" dirty="0" err="1"/>
              <a:t>inodes</a:t>
            </a:r>
            <a:r>
              <a:rPr lang="en-US" altLang="zh-CN" dirty="0"/>
              <a:t> </a:t>
            </a:r>
          </a:p>
          <a:p>
            <a:pPr marL="457200" lvl="1" indent="0">
              <a:buNone/>
            </a:pPr>
            <a:r>
              <a:rPr lang="en-US" altLang="zh-CN" dirty="0"/>
              <a:t>clearly reading many </a:t>
            </a:r>
            <a:r>
              <a:rPr lang="en-US" altLang="zh-CN" dirty="0" err="1"/>
              <a:t>inodes</a:t>
            </a:r>
            <a:r>
              <a:rPr lang="en-US" altLang="zh-CN" dirty="0"/>
              <a:t> sequentially, not seeking </a:t>
            </a:r>
          </a:p>
          <a:p>
            <a:pPr marL="457200" lvl="1" indent="0">
              <a:buNone/>
            </a:pPr>
            <a:r>
              <a:rPr lang="en-US" altLang="zh-CN" dirty="0"/>
              <a:t>still a long time, probably linear in disk </a:t>
            </a:r>
            <a:r>
              <a:rPr lang="en-US" altLang="zh-CN" dirty="0" smtClean="0"/>
              <a:t>size</a:t>
            </a:r>
          </a:p>
          <a:p>
            <a:pPr marL="57150" indent="0">
              <a:buNone/>
            </a:pPr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before:</a:t>
            </a:r>
          </a:p>
          <a:p>
            <a:pPr marL="457200" lvl="1" indent="0">
              <a:buNone/>
            </a:pPr>
            <a:r>
              <a:rPr lang="en-US" altLang="zh-CN" dirty="0" smtClean="0"/>
              <a:t>Scan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disk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disk</a:t>
            </a:r>
            <a:r>
              <a:rPr lang="zh-CN" altLang="en-US" dirty="0" smtClean="0"/>
              <a:t> 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writes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entire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house</a:t>
            </a:r>
            <a:endParaRPr lang="en-US" altLang="zh-CN" dirty="0"/>
          </a:p>
        </p:txBody>
      </p:sp>
      <p:pic>
        <p:nvPicPr>
          <p:cNvPr id="1026" name="Picture 2" descr="http://i3.cpcache.com/product/132293746/fsck_it_tshirt.jpg?height=350&amp;width=3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74975"/>
            <a:ext cx="3333750" cy="33337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94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130100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Would an xv6 FS be internally consistent after a crash?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7638"/>
            <a:ext cx="8568952" cy="51077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Xv6-rev0 strategy: carefully order disk writes to avoid dangling refs </a:t>
            </a:r>
          </a:p>
          <a:p>
            <a:pPr marL="457200" lvl="1" indent="0">
              <a:buNone/>
            </a:pPr>
            <a:r>
              <a:rPr lang="en-US" dirty="0" smtClean="0"/>
              <a:t>1. initialize a new </a:t>
            </a:r>
            <a:r>
              <a:rPr lang="en-US" dirty="0" err="1" smtClean="0"/>
              <a:t>inode</a:t>
            </a:r>
            <a:r>
              <a:rPr lang="en-US" dirty="0" smtClean="0"/>
              <a:t> before creating </a:t>
            </a:r>
            <a:r>
              <a:rPr lang="en-US" dirty="0" err="1" smtClean="0"/>
              <a:t>dirent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2. delete </a:t>
            </a:r>
            <a:r>
              <a:rPr lang="en-US" dirty="0" err="1" smtClean="0"/>
              <a:t>dirent</a:t>
            </a:r>
            <a:r>
              <a:rPr lang="en-US" dirty="0" smtClean="0"/>
              <a:t> before marking </a:t>
            </a:r>
            <a:r>
              <a:rPr lang="en-US" dirty="0" err="1" smtClean="0"/>
              <a:t>inode</a:t>
            </a:r>
            <a:r>
              <a:rPr lang="en-US" dirty="0" smtClean="0"/>
              <a:t> free </a:t>
            </a:r>
          </a:p>
          <a:p>
            <a:pPr marL="457200" lvl="1" indent="0">
              <a:buNone/>
            </a:pPr>
            <a:r>
              <a:rPr lang="en-US" dirty="0" smtClean="0"/>
              <a:t>3. mark block in-use before adding it to </a:t>
            </a:r>
            <a:r>
              <a:rPr lang="en-US" dirty="0" err="1" smtClean="0"/>
              <a:t>inode</a:t>
            </a:r>
            <a:r>
              <a:rPr lang="en-US" dirty="0" smtClean="0"/>
              <a:t> </a:t>
            </a:r>
            <a:r>
              <a:rPr lang="en-US" dirty="0" err="1" smtClean="0"/>
              <a:t>addrs</a:t>
            </a:r>
            <a:r>
              <a:rPr lang="en-US" dirty="0" smtClean="0"/>
              <a:t>[] </a:t>
            </a:r>
          </a:p>
          <a:p>
            <a:pPr marL="457200" lvl="1" indent="0">
              <a:buNone/>
            </a:pPr>
            <a:r>
              <a:rPr lang="en-US" dirty="0" smtClean="0"/>
              <a:t>4. remove block from </a:t>
            </a:r>
            <a:r>
              <a:rPr lang="en-US" dirty="0" err="1" smtClean="0"/>
              <a:t>addrs</a:t>
            </a:r>
            <a:r>
              <a:rPr lang="en-US" dirty="0" smtClean="0"/>
              <a:t>[] before marking free  </a:t>
            </a:r>
          </a:p>
          <a:p>
            <a:pPr marL="457200" lvl="1" indent="0">
              <a:buNone/>
            </a:pPr>
            <a:r>
              <a:rPr lang="en-US" dirty="0" smtClean="0"/>
              <a:t>5. zero block before marking free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Has some visible bugs: </a:t>
            </a:r>
          </a:p>
          <a:p>
            <a:pPr marL="457200" lvl="1" indent="0">
              <a:buNone/>
            </a:pPr>
            <a:r>
              <a:rPr lang="en-US" dirty="0" smtClean="0"/>
              <a:t>. and .. during </a:t>
            </a:r>
            <a:r>
              <a:rPr lang="en-US" dirty="0" err="1" smtClean="0"/>
              <a:t>mkdir</a:t>
            </a:r>
            <a:r>
              <a:rPr lang="en-US" dirty="0" smtClean="0"/>
              <a:t>(), </a:t>
            </a:r>
            <a:r>
              <a:rPr lang="en-US" dirty="0" smtClean="0">
                <a:solidFill>
                  <a:srgbClr val="FF0000"/>
                </a:solidFill>
              </a:rPr>
              <a:t>link counts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sizes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Has some invisible loose ends </a:t>
            </a:r>
          </a:p>
          <a:p>
            <a:pPr marL="457200" lvl="1" indent="0">
              <a:buNone/>
            </a:pPr>
            <a:r>
              <a:rPr lang="en-US" dirty="0" smtClean="0"/>
              <a:t>may lose freed blocks and </a:t>
            </a:r>
            <a:r>
              <a:rPr lang="en-US" dirty="0" err="1" smtClean="0"/>
              <a:t>inodes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9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864096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363272" cy="49294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File creation: what's </a:t>
            </a:r>
            <a:r>
              <a:rPr lang="en-US" dirty="0"/>
              <a:t>the right order of synchronous writes?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1</a:t>
            </a:r>
            <a:r>
              <a:rPr lang="en-US" dirty="0"/>
              <a:t>. mark </a:t>
            </a:r>
            <a:r>
              <a:rPr lang="en-US" dirty="0" err="1"/>
              <a:t>inode</a:t>
            </a:r>
            <a:r>
              <a:rPr lang="en-US" dirty="0"/>
              <a:t> as allocated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2</a:t>
            </a:r>
            <a:r>
              <a:rPr lang="en-US" dirty="0"/>
              <a:t>. create directory entry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zh-CN" dirty="0" smtClean="0"/>
              <a:t>F</a:t>
            </a:r>
            <a:r>
              <a:rPr lang="en-US" dirty="0" smtClean="0"/>
              <a:t>ile </a:t>
            </a:r>
            <a:r>
              <a:rPr lang="en-US" dirty="0"/>
              <a:t>deletion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1. erase </a:t>
            </a:r>
            <a:r>
              <a:rPr lang="en-US" dirty="0"/>
              <a:t>directory entry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2</a:t>
            </a:r>
            <a:r>
              <a:rPr lang="en-US" dirty="0"/>
              <a:t>. erase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 dirty="0" err="1"/>
              <a:t>addrs</a:t>
            </a:r>
            <a:r>
              <a:rPr lang="en-US" dirty="0"/>
              <a:t>[], mark as free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3</a:t>
            </a:r>
            <a:r>
              <a:rPr lang="en-US" dirty="0"/>
              <a:t>. mark blocks free </a:t>
            </a:r>
          </a:p>
        </p:txBody>
      </p:sp>
    </p:spTree>
    <p:extLst>
      <p:ext uri="{BB962C8B-B14F-4D97-AF65-F5344CB8AC3E}">
        <p14:creationId xmlns:p14="http://schemas.microsoft.com/office/powerpoint/2010/main" val="73550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What about app-visible </a:t>
            </a:r>
            <a:r>
              <a:rPr lang="en-US" altLang="zh-CN" dirty="0" err="1" smtClean="0"/>
              <a:t>syscall</a:t>
            </a:r>
            <a:r>
              <a:rPr lang="en-US" altLang="zh-CN" dirty="0" smtClean="0"/>
              <a:t> semantics?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Durable? Yes</a:t>
            </a:r>
          </a:p>
          <a:p>
            <a:pPr lvl="1"/>
            <a:r>
              <a:rPr lang="en-US" altLang="zh-CN" dirty="0" smtClean="0"/>
              <a:t>Use write-through cache, sync I/O, O_SYNC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Atomic? Often</a:t>
            </a: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Mkdir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is an exception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Ordered? Yes</a:t>
            </a:r>
          </a:p>
          <a:p>
            <a:pPr lvl="1"/>
            <a:r>
              <a:rPr lang="en-US" altLang="zh-CN" dirty="0" smtClean="0"/>
              <a:t>If all writes are sync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95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Sync I/O vs. </a:t>
            </a:r>
            <a:r>
              <a:rPr lang="en-US" dirty="0" err="1" smtClean="0"/>
              <a:t>Async</a:t>
            </a:r>
            <a:r>
              <a:rPr lang="en-US" dirty="0" smtClean="0"/>
              <a:t> I/O</a:t>
            </a:r>
            <a:endParaRPr lang="en-US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Asynchronous I/O is a </a:t>
            </a:r>
            <a:r>
              <a:rPr lang="en-US" dirty="0">
                <a:solidFill>
                  <a:srgbClr val="FF0000"/>
                </a:solidFill>
              </a:rPr>
              <a:t>poor</a:t>
            </a:r>
            <a:r>
              <a:rPr lang="en-US" dirty="0"/>
              <a:t> abstraction for:</a:t>
            </a:r>
          </a:p>
          <a:p>
            <a:pPr marL="457200" lvl="1" indent="0">
              <a:buNone/>
            </a:pPr>
            <a:r>
              <a:rPr lang="en-US" dirty="0"/>
              <a:t>Reliability</a:t>
            </a:r>
          </a:p>
          <a:p>
            <a:pPr marL="457200" lvl="1" indent="0">
              <a:buNone/>
            </a:pPr>
            <a:r>
              <a:rPr lang="en-US" dirty="0"/>
              <a:t>Ordering</a:t>
            </a:r>
          </a:p>
          <a:p>
            <a:pPr marL="457200" lvl="1" indent="0">
              <a:buNone/>
            </a:pPr>
            <a:r>
              <a:rPr lang="en-US" dirty="0"/>
              <a:t>Durability</a:t>
            </a:r>
          </a:p>
          <a:p>
            <a:pPr marL="457200" lvl="1" indent="0">
              <a:buNone/>
            </a:pPr>
            <a:r>
              <a:rPr lang="en-US" dirty="0"/>
              <a:t>Ease of programming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Synchronous I/O is superior but </a:t>
            </a:r>
            <a:r>
              <a:rPr lang="en-US" dirty="0">
                <a:solidFill>
                  <a:srgbClr val="FF0000"/>
                </a:solidFill>
              </a:rPr>
              <a:t>100x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slower</a:t>
            </a:r>
          </a:p>
          <a:p>
            <a:pPr marL="457200" lvl="1" indent="0">
              <a:buNone/>
            </a:pPr>
            <a:r>
              <a:rPr lang="en-US" dirty="0"/>
              <a:t>Caller blocked until operation is complete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9B79-A014-5F49-8C12-F51FF72804EB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91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 with Synchronous Write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Main issue</a:t>
            </a:r>
          </a:p>
          <a:p>
            <a:pPr marL="457200" lvl="1" indent="0">
              <a:buNone/>
            </a:pPr>
            <a:r>
              <a:rPr lang="en-US" altLang="zh-CN" dirty="0"/>
              <a:t>very slow during normal operation </a:t>
            </a:r>
          </a:p>
          <a:p>
            <a:pPr marL="457200" lvl="1" indent="0">
              <a:buNone/>
            </a:pPr>
            <a:r>
              <a:rPr lang="en-US" altLang="zh-CN" dirty="0"/>
              <a:t>very slow during recovery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2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Barrier: Flush the Disk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kumimoji="1" lang="en-US" altLang="zh-CN" sz="2400" dirty="0" smtClean="0"/>
              <a:t>Disk’s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write</a:t>
            </a:r>
            <a:r>
              <a:rPr kumimoji="1" lang="zh-CN" altLang="en-US" sz="2400" dirty="0"/>
              <a:t> </a:t>
            </a:r>
            <a:r>
              <a:rPr kumimoji="1" lang="en-US" altLang="zh-CN" sz="2400" dirty="0" smtClean="0"/>
              <a:t>buffer</a:t>
            </a:r>
          </a:p>
          <a:p>
            <a:pPr lvl="1"/>
            <a:r>
              <a:rPr kumimoji="1" lang="en-US" altLang="zh-CN" sz="2000" dirty="0" smtClean="0"/>
              <a:t>Disk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will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inform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write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complete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when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simply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has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been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placed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disk’s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memory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cache</a:t>
            </a:r>
          </a:p>
          <a:p>
            <a:pPr lvl="1"/>
            <a:r>
              <a:rPr kumimoji="1" lang="en-US" altLang="zh-CN" sz="2000" dirty="0" smtClean="0"/>
              <a:t>But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not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disk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yet!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durability!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No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order!</a:t>
            </a:r>
          </a:p>
          <a:p>
            <a:r>
              <a:rPr kumimoji="1" lang="en-US" altLang="zh-CN" sz="2400" dirty="0" smtClean="0"/>
              <a:t>One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solution: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disable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buffer</a:t>
            </a:r>
          </a:p>
          <a:p>
            <a:r>
              <a:rPr kumimoji="1" lang="en-US" altLang="zh-CN" sz="2400" dirty="0" smtClean="0"/>
              <a:t>Another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solution: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using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flush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operation</a:t>
            </a:r>
          </a:p>
          <a:p>
            <a:pPr lvl="1"/>
            <a:r>
              <a:rPr kumimoji="1" lang="en-US" altLang="zh-CN" sz="2000" dirty="0" smtClean="0"/>
              <a:t>Force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disk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write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disk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media</a:t>
            </a:r>
          </a:p>
          <a:p>
            <a:pPr lvl="1"/>
            <a:r>
              <a:rPr kumimoji="1" lang="en-US" altLang="zh-CN" sz="2000" dirty="0" smtClean="0"/>
              <a:t>Aka.,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disk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write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barrier</a:t>
            </a:r>
          </a:p>
          <a:p>
            <a:r>
              <a:rPr kumimoji="1" lang="en-US" altLang="zh-CN" sz="2400" dirty="0" smtClean="0"/>
              <a:t>However,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disks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may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not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claim…</a:t>
            </a:r>
          </a:p>
          <a:p>
            <a:pPr lvl="1"/>
            <a:r>
              <a:rPr kumimoji="1" lang="en-US" altLang="zh-CN" sz="2000" dirty="0" smtClean="0"/>
              <a:t>Some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disks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just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ignore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flush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operation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faster</a:t>
            </a:r>
          </a:p>
          <a:p>
            <a:pPr lvl="1"/>
            <a:r>
              <a:rPr kumimoji="1" lang="en-US" altLang="zh-CN" sz="2000" dirty="0" smtClean="0"/>
              <a:t>“the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fast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almost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always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beats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out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slow,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even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wrong”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---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Kahan</a:t>
            </a:r>
            <a:r>
              <a:rPr kumimoji="1" lang="en-US" altLang="zh-CN" sz="2000" dirty="0" smtClean="0"/>
              <a:t>”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879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274638"/>
            <a:ext cx="905256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Ordinary </a:t>
            </a:r>
            <a:r>
              <a:rPr lang="en-US" sz="3200" dirty="0" err="1" smtClean="0"/>
              <a:t>perf</a:t>
            </a:r>
            <a:r>
              <a:rPr lang="en-US" sz="3200" dirty="0" smtClean="0"/>
              <a:t>. </a:t>
            </a:r>
            <a:r>
              <a:rPr lang="en-US" sz="3200" dirty="0"/>
              <a:t>of sync meta-data update?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Creating </a:t>
            </a:r>
            <a:r>
              <a:rPr lang="en-US" dirty="0"/>
              <a:t>a file and writing a few bytes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Takes </a:t>
            </a:r>
            <a:r>
              <a:rPr lang="en-US" dirty="0"/>
              <a:t>8 writes, probably 80 </a:t>
            </a:r>
            <a:r>
              <a:rPr lang="en-US" dirty="0" err="1"/>
              <a:t>ms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 err="1"/>
              <a:t>ialloc</a:t>
            </a:r>
            <a:r>
              <a:rPr lang="en-US" dirty="0"/>
              <a:t>,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, write </a:t>
            </a:r>
            <a:r>
              <a:rPr lang="en-US" dirty="0" err="1"/>
              <a:t>dirent</a:t>
            </a:r>
            <a:r>
              <a:rPr lang="en-US" dirty="0"/>
              <a:t>, </a:t>
            </a:r>
            <a:r>
              <a:rPr lang="en-US" dirty="0" err="1"/>
              <a:t>alloc</a:t>
            </a:r>
            <a:r>
              <a:rPr lang="en-US" dirty="0"/>
              <a:t> data block, add to </a:t>
            </a:r>
            <a:r>
              <a:rPr lang="en-US" dirty="0" err="1"/>
              <a:t>inode</a:t>
            </a:r>
            <a:r>
              <a:rPr lang="en-US" dirty="0"/>
              <a:t>, write data, set length in </a:t>
            </a:r>
            <a:r>
              <a:rPr lang="en-US" dirty="0" err="1"/>
              <a:t>inode</a:t>
            </a:r>
            <a:r>
              <a:rPr lang="en-US" dirty="0"/>
              <a:t>, </a:t>
            </a:r>
            <a:r>
              <a:rPr lang="en-US" dirty="0" smtClean="0"/>
              <a:t>xxx)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So </a:t>
            </a:r>
            <a:r>
              <a:rPr lang="en-US" dirty="0"/>
              <a:t>can create only about a dozen small files per second! </a:t>
            </a:r>
            <a:r>
              <a:rPr lang="en-US" dirty="0" smtClean="0"/>
              <a:t>Think </a:t>
            </a:r>
            <a:r>
              <a:rPr lang="en-US" dirty="0"/>
              <a:t>about un-tar or </a:t>
            </a:r>
            <a:r>
              <a:rPr lang="en-US" dirty="0" err="1"/>
              <a:t>rm</a:t>
            </a:r>
            <a:r>
              <a:rPr lang="en-US" dirty="0"/>
              <a:t> * </a:t>
            </a:r>
          </a:p>
        </p:txBody>
      </p:sp>
    </p:spTree>
    <p:extLst>
      <p:ext uri="{BB962C8B-B14F-4D97-AF65-F5344CB8AC3E}">
        <p14:creationId xmlns:p14="http://schemas.microsoft.com/office/powerpoint/2010/main" val="81885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119270"/>
            <a:ext cx="7772400" cy="163333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Review:</a:t>
            </a:r>
            <a:r>
              <a:rPr lang="zh-CN" alt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MFT</a:t>
            </a:r>
            <a:r>
              <a:rPr lang="zh-CN" alt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in</a:t>
            </a:r>
            <a:r>
              <a:rPr lang="zh-CN" alt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NTFS</a:t>
            </a:r>
            <a:endParaRPr lang="en-US" altLang="zh-CN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5800" y="839857"/>
            <a:ext cx="7772400" cy="52561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The MFT is an array of file records</a:t>
            </a:r>
          </a:p>
          <a:p>
            <a:pPr fontAlgn="auto">
              <a:spcAft>
                <a:spcPts val="0"/>
              </a:spcAft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Each record is 1024 bytes</a:t>
            </a:r>
          </a:p>
          <a:p>
            <a:pPr fontAlgn="auto">
              <a:spcAft>
                <a:spcPts val="0"/>
              </a:spcAft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The first record in the MFT is for the MFT itself</a:t>
            </a:r>
          </a:p>
          <a:p>
            <a:pPr fontAlgn="auto">
              <a:spcAft>
                <a:spcPts val="0"/>
              </a:spcAft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The name of the MFT is $MFT</a:t>
            </a:r>
          </a:p>
          <a:p>
            <a:pPr fontAlgn="auto">
              <a:spcAft>
                <a:spcPts val="0"/>
              </a:spcAft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The first 16 records in the MFT are reserved for metadata files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12913" y="5705061"/>
            <a:ext cx="2286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41513" y="5705061"/>
            <a:ext cx="1295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36913" y="5705061"/>
            <a:ext cx="4114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7" name="Straight Arrow Connector 7"/>
          <p:cNvCxnSpPr>
            <a:cxnSpLocks noChangeShapeType="1"/>
            <a:stCxn id="4" idx="0"/>
          </p:cNvCxnSpPr>
          <p:nvPr/>
        </p:nvCxnSpPr>
        <p:spPr bwMode="auto">
          <a:xfrm rot="5400000" flipH="1" flipV="1">
            <a:off x="1579563" y="4733511"/>
            <a:ext cx="1219200" cy="723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9"/>
          <p:cNvCxnSpPr>
            <a:cxnSpLocks noChangeShapeType="1"/>
            <a:endCxn id="10" idx="2"/>
          </p:cNvCxnSpPr>
          <p:nvPr/>
        </p:nvCxnSpPr>
        <p:spPr bwMode="auto">
          <a:xfrm rot="5400000" flipH="1" flipV="1">
            <a:off x="4077495" y="5050217"/>
            <a:ext cx="1109662" cy="200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2093913" y="3876261"/>
            <a:ext cx="1111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MFT Entry</a:t>
            </a:r>
          </a:p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4227513" y="4257261"/>
            <a:ext cx="1008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</p:txBody>
      </p:sp>
      <p:cxnSp>
        <p:nvCxnSpPr>
          <p:cNvPr id="11" name="Straight Arrow Connector 24"/>
          <p:cNvCxnSpPr>
            <a:cxnSpLocks noChangeShapeType="1"/>
            <a:stCxn id="5" idx="0"/>
            <a:endCxn id="10" idx="2"/>
          </p:cNvCxnSpPr>
          <p:nvPr/>
        </p:nvCxnSpPr>
        <p:spPr bwMode="auto">
          <a:xfrm rot="5400000" flipH="1" flipV="1">
            <a:off x="3105945" y="4078667"/>
            <a:ext cx="1109662" cy="2143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5751513" y="5705061"/>
            <a:ext cx="1295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13" name="Straight Arrow Connector 9"/>
          <p:cNvCxnSpPr>
            <a:cxnSpLocks noChangeShapeType="1"/>
            <a:stCxn id="12" idx="0"/>
            <a:endCxn id="10" idx="2"/>
          </p:cNvCxnSpPr>
          <p:nvPr/>
        </p:nvCxnSpPr>
        <p:spPr bwMode="auto">
          <a:xfrm rot="16200000" flipV="1">
            <a:off x="5010945" y="4316792"/>
            <a:ext cx="1109662" cy="1666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30"/>
          <p:cNvSpPr txBox="1">
            <a:spLocks noChangeArrowheads="1"/>
          </p:cNvSpPr>
          <p:nvPr/>
        </p:nvSpPr>
        <p:spPr bwMode="auto">
          <a:xfrm>
            <a:off x="6894513" y="4485861"/>
            <a:ext cx="8112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Unused</a:t>
            </a:r>
          </a:p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</a:p>
        </p:txBody>
      </p:sp>
      <p:cxnSp>
        <p:nvCxnSpPr>
          <p:cNvPr id="15" name="Straight Arrow Connector 32"/>
          <p:cNvCxnSpPr>
            <a:cxnSpLocks noChangeShapeType="1"/>
            <a:stCxn id="14" idx="2"/>
          </p:cNvCxnSpPr>
          <p:nvPr/>
        </p:nvCxnSpPr>
        <p:spPr bwMode="auto">
          <a:xfrm rot="5400000">
            <a:off x="6932613" y="5336761"/>
            <a:ext cx="635000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35"/>
          <p:cNvCxnSpPr>
            <a:cxnSpLocks noChangeShapeType="1"/>
          </p:cNvCxnSpPr>
          <p:nvPr/>
        </p:nvCxnSpPr>
        <p:spPr bwMode="auto">
          <a:xfrm rot="5400000">
            <a:off x="1522414" y="6351173"/>
            <a:ext cx="3810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36"/>
          <p:cNvCxnSpPr>
            <a:cxnSpLocks noChangeShapeType="1"/>
          </p:cNvCxnSpPr>
          <p:nvPr/>
        </p:nvCxnSpPr>
        <p:spPr bwMode="auto">
          <a:xfrm rot="5400000">
            <a:off x="7160420" y="6351967"/>
            <a:ext cx="381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38"/>
          <p:cNvCxnSpPr>
            <a:cxnSpLocks noChangeShapeType="1"/>
          </p:cNvCxnSpPr>
          <p:nvPr/>
        </p:nvCxnSpPr>
        <p:spPr bwMode="auto">
          <a:xfrm>
            <a:off x="1712913" y="6314661"/>
            <a:ext cx="5638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42"/>
          <p:cNvSpPr txBox="1">
            <a:spLocks noChangeArrowheads="1"/>
          </p:cNvSpPr>
          <p:nvPr/>
        </p:nvSpPr>
        <p:spPr bwMode="auto">
          <a:xfrm>
            <a:off x="3722688" y="6390861"/>
            <a:ext cx="1114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1024 Bytes</a:t>
            </a:r>
          </a:p>
        </p:txBody>
      </p:sp>
    </p:spTree>
    <p:extLst>
      <p:ext uri="{BB962C8B-B14F-4D97-AF65-F5344CB8AC3E}">
        <p14:creationId xmlns:p14="http://schemas.microsoft.com/office/powerpoint/2010/main" val="107200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363272" cy="980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</a:t>
            </a:r>
            <a:r>
              <a:rPr lang="en-US" dirty="0"/>
              <a:t>to get better performance?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363272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Reality</a:t>
            </a:r>
          </a:p>
          <a:p>
            <a:pPr marL="457200" lvl="1" indent="0">
              <a:buNone/>
            </a:pPr>
            <a:r>
              <a:rPr lang="en-US" dirty="0"/>
              <a:t>RAM is cheap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disk </a:t>
            </a:r>
            <a:r>
              <a:rPr lang="en-US" dirty="0"/>
              <a:t>sequential throughput is high, 50 MB/sec (maybe someday solid state disks will change the landscape</a:t>
            </a:r>
            <a:r>
              <a:rPr lang="en-US" dirty="0" smtClean="0"/>
              <a:t>)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Why </a:t>
            </a:r>
            <a:r>
              <a:rPr lang="en-US" dirty="0"/>
              <a:t>not use a big write-back disk cache?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*</a:t>
            </a:r>
            <a:r>
              <a:rPr lang="en-US" dirty="0"/>
              <a:t>no* sync meta-data update operations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*</a:t>
            </a:r>
            <a:r>
              <a:rPr lang="en-US" dirty="0"/>
              <a:t>only* modify in-memory disk cache (no disk write)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so </a:t>
            </a:r>
            <a:r>
              <a:rPr lang="en-US" dirty="0" err="1"/>
              <a:t>creat</a:t>
            </a:r>
            <a:r>
              <a:rPr lang="en-US" dirty="0"/>
              <a:t>(), unlink(), write() &amp;c return almost immediately </a:t>
            </a:r>
            <a:r>
              <a:rPr lang="en-US" dirty="0" err="1"/>
              <a:t>bufs</a:t>
            </a:r>
            <a:r>
              <a:rPr lang="en-US" dirty="0"/>
              <a:t> written to disk later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if </a:t>
            </a:r>
            <a:r>
              <a:rPr lang="en-US" dirty="0"/>
              <a:t>cache is full, write LRU dirty block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write </a:t>
            </a:r>
            <a:r>
              <a:rPr lang="en-US" dirty="0"/>
              <a:t>all dirty blocks every 30 seconds, to limit loss if crash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this </a:t>
            </a:r>
            <a:r>
              <a:rPr lang="en-US" dirty="0"/>
              <a:t>is how old Linux EXT2 file system worked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06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05"/>
            <a:ext cx="8229600" cy="809907"/>
          </a:xfrm>
        </p:spPr>
        <p:txBody>
          <a:bodyPr/>
          <a:lstStyle/>
          <a:p>
            <a:r>
              <a:rPr lang="en-US" dirty="0" smtClean="0"/>
              <a:t>Write-back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58326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Would </a:t>
            </a:r>
            <a:r>
              <a:rPr lang="en-US" dirty="0"/>
              <a:t>write-back cache improve performance? why, exactly?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after </a:t>
            </a:r>
            <a:r>
              <a:rPr lang="en-US" dirty="0"/>
              <a:t>all, you have to write the disk in the end anyway </a:t>
            </a:r>
            <a:endParaRPr lang="en-US" dirty="0" smtClean="0"/>
          </a:p>
          <a:p>
            <a:pPr marL="1714500" lvl="4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can go wrong </a:t>
            </a:r>
            <a:r>
              <a:rPr lang="en-US" dirty="0" smtClean="0"/>
              <a:t>with </a:t>
            </a:r>
            <a:r>
              <a:rPr lang="en-US" dirty="0"/>
              <a:t>write-back cache?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example</a:t>
            </a:r>
            <a:r>
              <a:rPr lang="en-US" dirty="0"/>
              <a:t>: unlink() followed by create() an existing file x with some content, all safely on disk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one </a:t>
            </a:r>
            <a:r>
              <a:rPr lang="en-US" dirty="0"/>
              <a:t>user runs unlink(x)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1</a:t>
            </a:r>
            <a:r>
              <a:rPr lang="en-US" dirty="0"/>
              <a:t>. delete x's </a:t>
            </a:r>
            <a:r>
              <a:rPr lang="en-US" dirty="0" err="1"/>
              <a:t>dir</a:t>
            </a:r>
            <a:r>
              <a:rPr lang="en-US" dirty="0"/>
              <a:t> entry **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2</a:t>
            </a:r>
            <a:r>
              <a:rPr lang="en-US" dirty="0"/>
              <a:t>. put blocks in free bitmap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3</a:t>
            </a:r>
            <a:r>
              <a:rPr lang="en-US" dirty="0"/>
              <a:t>. mark x's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 dirty="0" smtClean="0"/>
              <a:t>free;  another </a:t>
            </a:r>
            <a:r>
              <a:rPr lang="en-US" dirty="0"/>
              <a:t>user then runs create(y)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4</a:t>
            </a:r>
            <a:r>
              <a:rPr lang="en-US" dirty="0"/>
              <a:t>. allocate a free </a:t>
            </a:r>
            <a:r>
              <a:rPr lang="en-US" dirty="0" err="1"/>
              <a:t>inode</a:t>
            </a:r>
            <a:r>
              <a:rPr lang="en-US" dirty="0"/>
              <a:t>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5</a:t>
            </a:r>
            <a:r>
              <a:rPr lang="en-US" dirty="0"/>
              <a:t>. initialize the </a:t>
            </a:r>
            <a:r>
              <a:rPr lang="en-US" dirty="0" err="1"/>
              <a:t>inode</a:t>
            </a:r>
            <a:r>
              <a:rPr lang="en-US" dirty="0"/>
              <a:t> to be in-use and zero-length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6</a:t>
            </a:r>
            <a:r>
              <a:rPr lang="en-US" dirty="0"/>
              <a:t>. create y's directory entry **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again</a:t>
            </a:r>
            <a:r>
              <a:rPr lang="en-US" dirty="0"/>
              <a:t>, all writes initially just to disk buffer cache 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suppose </a:t>
            </a:r>
            <a:r>
              <a:rPr lang="en-US" dirty="0">
                <a:solidFill>
                  <a:srgbClr val="800000"/>
                </a:solidFill>
              </a:rPr>
              <a:t>only ** writes forced to disk, then crash </a:t>
            </a:r>
            <a:endParaRPr lang="en-US" dirty="0" smtClean="0">
              <a:solidFill>
                <a:srgbClr val="80000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what </a:t>
            </a:r>
            <a:r>
              <a:rPr lang="en-US" dirty="0"/>
              <a:t>is the problem?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can </a:t>
            </a:r>
            <a:r>
              <a:rPr lang="en-US" dirty="0" err="1"/>
              <a:t>fsck</a:t>
            </a:r>
            <a:r>
              <a:rPr lang="en-US" dirty="0"/>
              <a:t> detect and fix this?</a:t>
            </a:r>
          </a:p>
        </p:txBody>
      </p:sp>
    </p:spTree>
    <p:extLst>
      <p:ext uri="{BB962C8B-B14F-4D97-AF65-F5344CB8AC3E}">
        <p14:creationId xmlns:p14="http://schemas.microsoft.com/office/powerpoint/2010/main" val="33391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Journaling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05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88"/>
            <a:ext cx="8229600" cy="874632"/>
          </a:xfrm>
        </p:spPr>
        <p:txBody>
          <a:bodyPr/>
          <a:lstStyle/>
          <a:p>
            <a:r>
              <a:rPr lang="en-US" dirty="0" smtClean="0"/>
              <a:t>Logging (Journaling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820472" cy="56612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Goal</a:t>
            </a:r>
            <a:r>
              <a:rPr lang="en-US" dirty="0"/>
              <a:t>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atomic </a:t>
            </a:r>
            <a:r>
              <a:rPr lang="en-US" dirty="0"/>
              <a:t>system calls </a:t>
            </a:r>
            <a:r>
              <a:rPr lang="en-US" dirty="0" smtClean="0"/>
              <a:t>with </a:t>
            </a:r>
            <a:r>
              <a:rPr lang="en-US" altLang="zh-CN" dirty="0" smtClean="0"/>
              <a:t>respect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dirty="0" smtClean="0"/>
              <a:t>crashes </a:t>
            </a:r>
          </a:p>
          <a:p>
            <a:pPr marL="457200" lvl="1" indent="0">
              <a:buNone/>
            </a:pPr>
            <a:r>
              <a:rPr lang="en-US" dirty="0" smtClean="0"/>
              <a:t>fast </a:t>
            </a:r>
            <a:r>
              <a:rPr lang="en-US" dirty="0"/>
              <a:t>recovery (no hour-long </a:t>
            </a:r>
            <a:r>
              <a:rPr lang="en-US" dirty="0" err="1"/>
              <a:t>fsck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r>
              <a:rPr lang="en-US" dirty="0" smtClean="0"/>
              <a:t>speed </a:t>
            </a:r>
            <a:r>
              <a:rPr lang="en-US" dirty="0"/>
              <a:t>of write-back cache for normal </a:t>
            </a:r>
            <a:r>
              <a:rPr lang="en-US" dirty="0" smtClean="0"/>
              <a:t>operations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Approach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will introduce logging in two steps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first </a:t>
            </a:r>
            <a:r>
              <a:rPr lang="en-US" dirty="0"/>
              <a:t>xv6's log, which only provides safety </a:t>
            </a:r>
            <a:r>
              <a:rPr lang="en-US" dirty="0" smtClean="0"/>
              <a:t>	</a:t>
            </a:r>
          </a:p>
          <a:p>
            <a:pPr marL="914400" lvl="2" indent="0">
              <a:buNone/>
            </a:pPr>
            <a:r>
              <a:rPr lang="en-US" dirty="0" smtClean="0"/>
              <a:t>then </a:t>
            </a:r>
            <a:r>
              <a:rPr lang="en-US" dirty="0"/>
              <a:t>Linux EXT3, which is also </a:t>
            </a:r>
            <a:r>
              <a:rPr lang="en-US" dirty="0" smtClean="0"/>
              <a:t>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8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0662"/>
            <a:ext cx="8229600" cy="778098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asic </a:t>
            </a:r>
            <a:r>
              <a:rPr lang="en-US" dirty="0"/>
              <a:t>idea behind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8435280" cy="42093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 ensure atomicity:</a:t>
            </a:r>
          </a:p>
          <a:p>
            <a:pPr marL="457200" lvl="1" indent="0">
              <a:buNone/>
            </a:pPr>
            <a:r>
              <a:rPr lang="en-US" dirty="0" smtClean="0"/>
              <a:t>all </a:t>
            </a:r>
            <a:r>
              <a:rPr lang="en-US" dirty="0"/>
              <a:t>of a system call's writes, or none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let's </a:t>
            </a:r>
            <a:r>
              <a:rPr lang="en-US" dirty="0"/>
              <a:t>call an atomic operation a "transaction"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record </a:t>
            </a:r>
            <a:r>
              <a:rPr lang="en-US" dirty="0"/>
              <a:t>all writes the sys call *will* do in the log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then </a:t>
            </a:r>
            <a:r>
              <a:rPr lang="en-US" dirty="0"/>
              <a:t>record "done"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then </a:t>
            </a:r>
            <a:r>
              <a:rPr lang="en-US" dirty="0"/>
              <a:t>do the writes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on </a:t>
            </a:r>
            <a:r>
              <a:rPr lang="en-US" dirty="0" err="1"/>
              <a:t>crash+recovery</a:t>
            </a:r>
            <a:r>
              <a:rPr lang="en-US" dirty="0"/>
              <a:t>: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if </a:t>
            </a:r>
            <a:r>
              <a:rPr lang="en-US" dirty="0"/>
              <a:t>"done" in log, replay all writes in </a:t>
            </a:r>
            <a:r>
              <a:rPr lang="en-US" dirty="0" smtClean="0"/>
              <a:t>log</a:t>
            </a:r>
          </a:p>
          <a:p>
            <a:pPr marL="914400" lvl="2" indent="0">
              <a:buNone/>
            </a:pPr>
            <a:r>
              <a:rPr lang="en-US" dirty="0" smtClean="0"/>
              <a:t> </a:t>
            </a:r>
            <a:r>
              <a:rPr lang="en-US" dirty="0"/>
              <a:t>if no "done", ignore log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this </a:t>
            </a:r>
            <a:r>
              <a:rPr lang="en-US" dirty="0"/>
              <a:t>is a WRITE-AHEAD LOG</a:t>
            </a:r>
          </a:p>
        </p:txBody>
      </p:sp>
    </p:spTree>
    <p:extLst>
      <p:ext uri="{BB962C8B-B14F-4D97-AF65-F5344CB8AC3E}">
        <p14:creationId xmlns:p14="http://schemas.microsoft.com/office/powerpoint/2010/main" val="196738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en-US" dirty="0"/>
              <a:t>X</a:t>
            </a:r>
            <a:r>
              <a:rPr lang="en-US" dirty="0" smtClean="0"/>
              <a:t>v6</a:t>
            </a:r>
            <a:r>
              <a:rPr lang="en-US" dirty="0"/>
              <a:t>'s simple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FS has a log on disk </a:t>
            </a:r>
            <a:r>
              <a:rPr lang="en-US" dirty="0" err="1"/>
              <a:t>syscall</a:t>
            </a:r>
            <a:r>
              <a:rPr lang="en-US" dirty="0"/>
              <a:t>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begin_trans</a:t>
            </a:r>
            <a:r>
              <a:rPr lang="en-US" dirty="0"/>
              <a:t>()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bp</a:t>
            </a:r>
            <a:r>
              <a:rPr lang="en-US" dirty="0" smtClean="0"/>
              <a:t> </a:t>
            </a:r>
            <a:r>
              <a:rPr lang="en-US" dirty="0"/>
              <a:t>= bread()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bp</a:t>
            </a:r>
            <a:r>
              <a:rPr lang="en-US" dirty="0"/>
              <a:t>-&gt;data[] = ...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log_write</a:t>
            </a:r>
            <a:r>
              <a:rPr lang="en-US" dirty="0"/>
              <a:t>(</a:t>
            </a:r>
            <a:r>
              <a:rPr lang="en-US" dirty="0" err="1"/>
              <a:t>bp</a:t>
            </a:r>
            <a:r>
              <a:rPr lang="en-US" dirty="0"/>
              <a:t>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more </a:t>
            </a:r>
            <a:r>
              <a:rPr lang="en-US" dirty="0"/>
              <a:t>writes ...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commit_trans</a:t>
            </a:r>
            <a:r>
              <a:rPr lang="en-US" dirty="0"/>
              <a:t>()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55576" y="4316413"/>
            <a:ext cx="6572767" cy="838200"/>
            <a:chOff x="990600" y="2819400"/>
            <a:chExt cx="7086600" cy="838200"/>
          </a:xfrm>
        </p:grpSpPr>
        <p:sp>
          <p:nvSpPr>
            <p:cNvPr id="5" name="Rectangle 4"/>
            <p:cNvSpPr/>
            <p:nvPr/>
          </p:nvSpPr>
          <p:spPr>
            <a:xfrm>
              <a:off x="1524000" y="2819400"/>
              <a:ext cx="533400" cy="838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57400" y="2819400"/>
              <a:ext cx="990600" cy="838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err="1">
                  <a:solidFill>
                    <a:schemeClr val="tx1"/>
                  </a:solidFill>
                </a:rPr>
                <a:t>inodes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48000" y="2819400"/>
              <a:ext cx="990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in-use bitmap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2819400"/>
              <a:ext cx="533400" cy="838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38600" y="2819400"/>
              <a:ext cx="4038600" cy="838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data block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20"/>
          <p:cNvSpPr txBox="1">
            <a:spLocks noChangeArrowheads="1"/>
          </p:cNvSpPr>
          <p:nvPr/>
        </p:nvSpPr>
        <p:spPr bwMode="auto">
          <a:xfrm>
            <a:off x="428193" y="5154613"/>
            <a:ext cx="877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unused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3" name="TextBox 22"/>
          <p:cNvSpPr txBox="1">
            <a:spLocks noChangeArrowheads="1"/>
          </p:cNvSpPr>
          <p:nvPr/>
        </p:nvSpPr>
        <p:spPr bwMode="auto">
          <a:xfrm>
            <a:off x="1227560" y="5154612"/>
            <a:ext cx="7296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Super</a:t>
            </a:r>
            <a:endParaRPr lang="zh-CN" altLang="en-US" dirty="0" smtClean="0">
              <a:latin typeface="Calibri" pitchFamily="34" charset="0"/>
            </a:endParaRPr>
          </a:p>
          <a:p>
            <a:r>
              <a:rPr lang="en-US" altLang="zh-CN" dirty="0" smtClean="0">
                <a:latin typeface="Calibri" pitchFamily="34" charset="0"/>
              </a:rPr>
              <a:t>block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328344" y="4316413"/>
            <a:ext cx="1534472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Log block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9592" y="4149080"/>
            <a:ext cx="3024336" cy="5040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屏幕快照 2012-04-16 上午9.41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7" y="790129"/>
            <a:ext cx="6484165" cy="5911096"/>
          </a:xfrm>
          <a:prstGeom prst="rect">
            <a:avLst/>
          </a:prstGeom>
        </p:spPr>
      </p:pic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796925"/>
          </a:xfrm>
        </p:spPr>
        <p:txBody>
          <a:bodyPr/>
          <a:lstStyle/>
          <a:p>
            <a:r>
              <a:rPr lang="en-US" altLang="zh-CN" dirty="0" smtClean="0"/>
              <a:t>Recap: </a:t>
            </a:r>
            <a:r>
              <a:rPr lang="en-US" altLang="zh-CN" dirty="0" err="1" smtClean="0"/>
              <a:t>balloc</a:t>
            </a:r>
            <a:endParaRPr lang="en-US" altLang="zh-CN" dirty="0" smtClean="0"/>
          </a:p>
        </p:txBody>
      </p:sp>
      <p:sp>
        <p:nvSpPr>
          <p:cNvPr id="6" name="Oval Callout 5"/>
          <p:cNvSpPr/>
          <p:nvPr/>
        </p:nvSpPr>
        <p:spPr>
          <a:xfrm>
            <a:off x="3918126" y="3964136"/>
            <a:ext cx="2670098" cy="504056"/>
          </a:xfrm>
          <a:prstGeom prst="wedgeEllipseCallout">
            <a:avLst>
              <a:gd name="adj1" fmla="val -86381"/>
              <a:gd name="adj2" fmla="val 56354"/>
            </a:avLst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bitmap</a:t>
            </a:r>
          </a:p>
        </p:txBody>
      </p:sp>
    </p:spTree>
    <p:extLst>
      <p:ext uri="{BB962C8B-B14F-4D97-AF65-F5344CB8AC3E}">
        <p14:creationId xmlns:p14="http://schemas.microsoft.com/office/powerpoint/2010/main" val="7942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屏幕快照 2012-04-26 下午6.33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7656264" cy="64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4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778098"/>
          </a:xfrm>
        </p:spPr>
        <p:txBody>
          <a:bodyPr/>
          <a:lstStyle/>
          <a:p>
            <a:r>
              <a:rPr lang="en-US" dirty="0" smtClean="0"/>
              <a:t>Transaction Semantics in xv6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1454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begin_trans</a:t>
            </a:r>
            <a:r>
              <a:rPr lang="en-US" dirty="0"/>
              <a:t>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need </a:t>
            </a:r>
            <a:r>
              <a:rPr lang="en-US" dirty="0"/>
              <a:t>to indicate which group of writes must be atomic!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lock </a:t>
            </a:r>
            <a:r>
              <a:rPr lang="en-US" dirty="0"/>
              <a:t>-- xv6 allows only one transaction at a </a:t>
            </a:r>
            <a:r>
              <a:rPr lang="en-US" dirty="0" smtClean="0"/>
              <a:t>time</a:t>
            </a:r>
          </a:p>
          <a:p>
            <a:pPr marL="0" indent="0">
              <a:buNone/>
            </a:pPr>
            <a:r>
              <a:rPr lang="en-US" dirty="0" err="1" smtClean="0"/>
              <a:t>log_write</a:t>
            </a:r>
            <a:r>
              <a:rPr lang="en-US" dirty="0"/>
              <a:t>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record </a:t>
            </a:r>
            <a:r>
              <a:rPr lang="en-US" dirty="0"/>
              <a:t>sector #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append </a:t>
            </a:r>
            <a:r>
              <a:rPr lang="en-US" dirty="0"/>
              <a:t>buffer content to log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leave </a:t>
            </a:r>
            <a:r>
              <a:rPr lang="en-US" dirty="0"/>
              <a:t>modified block in buffer cache (but do not write)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commit_trans</a:t>
            </a:r>
            <a:r>
              <a:rPr lang="en-US" dirty="0"/>
              <a:t>():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record </a:t>
            </a:r>
            <a:r>
              <a:rPr lang="en-US" dirty="0"/>
              <a:t>"done" and sector #s in log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do </a:t>
            </a:r>
            <a:r>
              <a:rPr lang="en-US" dirty="0"/>
              <a:t>the writes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erase </a:t>
            </a:r>
            <a:r>
              <a:rPr lang="en-US" dirty="0"/>
              <a:t>"done" from log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recovery</a:t>
            </a:r>
            <a:r>
              <a:rPr lang="en-US" dirty="0"/>
              <a:t>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if </a:t>
            </a:r>
            <a:r>
              <a:rPr lang="en-US" dirty="0"/>
              <a:t>log says "done": copy blocks from log to real locations on disk</a:t>
            </a:r>
          </a:p>
        </p:txBody>
      </p:sp>
    </p:spTree>
    <p:extLst>
      <p:ext uri="{BB962C8B-B14F-4D97-AF65-F5344CB8AC3E}">
        <p14:creationId xmlns:p14="http://schemas.microsoft.com/office/powerpoint/2010/main" val="4466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屏幕快照 2012-04-26 下午6.37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" y="35046"/>
            <a:ext cx="3378200" cy="2806700"/>
          </a:xfrm>
          <a:prstGeom prst="rect">
            <a:avLst/>
          </a:prstGeom>
        </p:spPr>
      </p:pic>
      <p:pic>
        <p:nvPicPr>
          <p:cNvPr id="5" name="Picture 4" descr="屏幕快照 2012-04-26 下午6.37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" y="2836675"/>
            <a:ext cx="72771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FS Durability &amp; Crash Consistency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2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屏幕快照 2012-04-26 下午6.40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36912"/>
            <a:ext cx="8572500" cy="4013200"/>
          </a:xfrm>
          <a:prstGeom prst="rect">
            <a:avLst/>
          </a:prstGeom>
        </p:spPr>
      </p:pic>
      <p:pic>
        <p:nvPicPr>
          <p:cNvPr id="5" name="Picture 4" descr="屏幕快照 2012-04-26 下午6.37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8640"/>
            <a:ext cx="66040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屏幕快照 2012-04-26 下午6.41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121" y="44624"/>
            <a:ext cx="5519351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34596" y="116632"/>
            <a:ext cx="3131840" cy="1143000"/>
          </a:xfrm>
        </p:spPr>
        <p:txBody>
          <a:bodyPr/>
          <a:lstStyle/>
          <a:p>
            <a:r>
              <a:rPr lang="en-US" dirty="0" err="1" smtClean="0"/>
              <a:t>Sys_unlink</a:t>
            </a:r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219838" y="4509120"/>
            <a:ext cx="2888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 *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   </a:t>
            </a:r>
            <a:r>
              <a:rPr lang="en-US" altLang="zh-CN" dirty="0" err="1" smtClean="0"/>
              <a:t>nameiparent</a:t>
            </a:r>
            <a:r>
              <a:rPr lang="en-US" altLang="zh-CN" dirty="0"/>
              <a:t>(path, name)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3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dirty="0" smtClean="0"/>
              <a:t>Limitation with xv6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482400" cy="56761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one transaction at a time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two </a:t>
            </a:r>
            <a:r>
              <a:rPr lang="en-US" dirty="0"/>
              <a:t>system calls might be modifying different parts of the FS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synchronous </a:t>
            </a:r>
            <a:r>
              <a:rPr lang="en-US" dirty="0"/>
              <a:t>write to on-disk log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each </a:t>
            </a:r>
            <a:r>
              <a:rPr lang="en-US" dirty="0"/>
              <a:t>write takes one disk rotation time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commit </a:t>
            </a:r>
            <a:r>
              <a:rPr lang="en-US" dirty="0"/>
              <a:t>takes </a:t>
            </a:r>
            <a:r>
              <a:rPr lang="en-US" dirty="0" smtClean="0"/>
              <a:t>another </a:t>
            </a:r>
          </a:p>
          <a:p>
            <a:pPr marL="400050" lvl="1" indent="0">
              <a:buNone/>
            </a:pPr>
            <a:r>
              <a:rPr lang="en-US" dirty="0" smtClean="0"/>
              <a:t>a </a:t>
            </a:r>
            <a:r>
              <a:rPr lang="en-US" dirty="0"/>
              <a:t>file create/delete involves around 10 writes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thus </a:t>
            </a:r>
            <a:r>
              <a:rPr lang="en-US" dirty="0"/>
              <a:t>100 </a:t>
            </a:r>
            <a:r>
              <a:rPr lang="en-US" dirty="0" err="1"/>
              <a:t>ms</a:t>
            </a:r>
            <a:r>
              <a:rPr lang="en-US" dirty="0"/>
              <a:t> per create/delete -- very slow!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tiny </a:t>
            </a:r>
            <a:r>
              <a:rPr lang="en-US" dirty="0"/>
              <a:t>update -&gt; whole block write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creating </a:t>
            </a:r>
            <a:r>
              <a:rPr lang="en-US" dirty="0"/>
              <a:t>a file only dirties a few dozen bytes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but </a:t>
            </a:r>
            <a:r>
              <a:rPr lang="en-US" dirty="0"/>
              <a:t>produces many kilobytes of log writes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synchronous </a:t>
            </a:r>
            <a:r>
              <a:rPr lang="en-US" dirty="0"/>
              <a:t>writes to home locations after commit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i.e</a:t>
            </a:r>
            <a:r>
              <a:rPr lang="en-US" dirty="0"/>
              <a:t>. write-through, not write-back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makes </a:t>
            </a:r>
            <a:r>
              <a:rPr lang="en-US" dirty="0"/>
              <a:t>poor use of in-memory disk cache </a:t>
            </a:r>
          </a:p>
        </p:txBody>
      </p:sp>
    </p:spTree>
    <p:extLst>
      <p:ext uri="{BB962C8B-B14F-4D97-AF65-F5344CB8AC3E}">
        <p14:creationId xmlns:p14="http://schemas.microsoft.com/office/powerpoint/2010/main" val="4505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/>
              <a:t>can we get both performance and safety? </a:t>
            </a:r>
          </a:p>
          <a:p>
            <a:pPr marL="457200" lvl="1" indent="0">
              <a:buNone/>
            </a:pPr>
            <a:r>
              <a:rPr lang="en-US" dirty="0" smtClean="0"/>
              <a:t>we'd </a:t>
            </a:r>
            <a:r>
              <a:rPr lang="en-US" dirty="0"/>
              <a:t>like system calls to proceed at in-memory speeds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using </a:t>
            </a:r>
            <a:r>
              <a:rPr lang="en-US" dirty="0"/>
              <a:t>write-back disk cache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i.e</a:t>
            </a:r>
            <a:r>
              <a:rPr lang="en-US" dirty="0"/>
              <a:t>. have typical system call complete w/o actual disk writes </a:t>
            </a:r>
          </a:p>
        </p:txBody>
      </p:sp>
    </p:spTree>
    <p:extLst>
      <p:ext uri="{BB962C8B-B14F-4D97-AF65-F5344CB8AC3E}">
        <p14:creationId xmlns:p14="http://schemas.microsoft.com/office/powerpoint/2010/main" val="43037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ile System </a:t>
            </a:r>
            <a:r>
              <a:rPr lang="en-US" altLang="zh-CN" dirty="0"/>
              <a:t>D</a:t>
            </a:r>
            <a:r>
              <a:rPr lang="en-US" altLang="zh-CN" dirty="0" smtClean="0"/>
              <a:t>urability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8787"/>
            <a:ext cx="8363272" cy="47085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smtClean="0"/>
              <a:t>Topic: tension between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perf</a:t>
            </a:r>
            <a:r>
              <a:rPr lang="en-US" altLang="zh-CN" dirty="0" smtClean="0"/>
              <a:t>. and crash recovery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Disk performance is often a #1 bottleneck</a:t>
            </a:r>
          </a:p>
          <a:p>
            <a:pPr marL="457200" lvl="1" indent="0">
              <a:buNone/>
            </a:pPr>
            <a:r>
              <a:rPr lang="en-US" altLang="zh-CN" dirty="0" smtClean="0"/>
              <a:t>"how many seeks will that take?”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Durability != Crash consistency</a:t>
            </a:r>
          </a:p>
          <a:p>
            <a:pPr marL="0" lvl="1" indent="0">
              <a:buNone/>
            </a:pPr>
            <a:r>
              <a:rPr lang="en-US" altLang="zh-CN" dirty="0" smtClean="0"/>
              <a:t>      “Here is all of my data. But some of the metadata is wrong.”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C</a:t>
            </a:r>
            <a:r>
              <a:rPr lang="en-US" altLang="zh-CN" dirty="0" smtClean="0"/>
              <a:t>rash recovery is much harder than performance</a:t>
            </a:r>
          </a:p>
          <a:p>
            <a:pPr marL="342900" lvl="1" indent="-34290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"</a:t>
            </a:r>
            <a:r>
              <a:rPr lang="en-US" altLang="zh-CN" dirty="0"/>
              <a:t>what if a crash occurred at this point?”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4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 Example: Append a File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Inside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I[v1]:</a:t>
            </a:r>
          </a:p>
          <a:p>
            <a:pPr lvl="1"/>
            <a:r>
              <a:rPr kumimoji="1" lang="en-US" altLang="zh-CN" dirty="0"/>
              <a:t>owner : </a:t>
            </a:r>
            <a:r>
              <a:rPr kumimoji="1" lang="en-US" altLang="zh-CN" dirty="0" err="1" smtClean="0"/>
              <a:t>yubin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permissions </a:t>
            </a:r>
            <a:r>
              <a:rPr kumimoji="1" lang="en-US" altLang="zh-CN" dirty="0"/>
              <a:t>: read-only</a:t>
            </a:r>
          </a:p>
          <a:p>
            <a:pPr lvl="1"/>
            <a:r>
              <a:rPr kumimoji="1" lang="en-US" altLang="zh-CN" dirty="0" smtClean="0"/>
              <a:t>size </a:t>
            </a:r>
            <a:r>
              <a:rPr kumimoji="1" lang="en-US" altLang="zh-CN" dirty="0"/>
              <a:t>: 1</a:t>
            </a:r>
          </a:p>
          <a:p>
            <a:pPr lvl="1"/>
            <a:r>
              <a:rPr kumimoji="1" lang="en-US" altLang="zh-CN" dirty="0" smtClean="0"/>
              <a:t>pointer </a:t>
            </a:r>
            <a:r>
              <a:rPr kumimoji="1" lang="en-US" altLang="zh-CN" dirty="0"/>
              <a:t>: 4</a:t>
            </a:r>
          </a:p>
          <a:p>
            <a:pPr lvl="1"/>
            <a:r>
              <a:rPr kumimoji="1" lang="en-US" altLang="zh-CN" dirty="0" smtClean="0"/>
              <a:t>pointer </a:t>
            </a:r>
            <a:r>
              <a:rPr kumimoji="1" lang="en-US" altLang="zh-CN" dirty="0"/>
              <a:t>: null</a:t>
            </a:r>
          </a:p>
          <a:p>
            <a:pPr lvl="1"/>
            <a:r>
              <a:rPr kumimoji="1" lang="en-US" altLang="zh-CN" dirty="0" smtClean="0"/>
              <a:t>pointer </a:t>
            </a:r>
            <a:r>
              <a:rPr kumimoji="1" lang="en-US" altLang="zh-CN" dirty="0"/>
              <a:t>: null</a:t>
            </a:r>
          </a:p>
          <a:p>
            <a:pPr lvl="1"/>
            <a:r>
              <a:rPr kumimoji="1" lang="en-US" altLang="zh-CN" dirty="0" smtClean="0"/>
              <a:t>pointer </a:t>
            </a:r>
            <a:r>
              <a:rPr kumimoji="1" lang="en-US" altLang="zh-CN" dirty="0"/>
              <a:t>: null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01208"/>
            <a:ext cx="8229600" cy="141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 </a:t>
            </a:r>
            <a:r>
              <a:rPr kumimoji="1" lang="en-US" altLang="zh-CN" dirty="0" smtClean="0"/>
              <a:t>Example: Append a File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I[</a:t>
            </a:r>
            <a:r>
              <a:rPr kumimoji="1" lang="en-US" altLang="zh-CN" dirty="0" smtClean="0"/>
              <a:t>v2]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/>
              <a:t>owner : </a:t>
            </a:r>
            <a:r>
              <a:rPr kumimoji="1" lang="en-US" altLang="zh-CN" dirty="0" err="1"/>
              <a:t>yubin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permissions : read-only</a:t>
            </a:r>
          </a:p>
          <a:p>
            <a:pPr lvl="1"/>
            <a:r>
              <a:rPr kumimoji="1" lang="en-US" altLang="zh-CN" dirty="0"/>
              <a:t>size :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pointer : 4</a:t>
            </a:r>
          </a:p>
          <a:p>
            <a:pPr lvl="1"/>
            <a:r>
              <a:rPr kumimoji="1" lang="en-US" altLang="zh-CN" dirty="0"/>
              <a:t>pointer : </a:t>
            </a:r>
            <a:r>
              <a:rPr kumimoji="1" lang="en-US" altLang="zh-CN" dirty="0" smtClean="0">
                <a:solidFill>
                  <a:srgbClr val="FF0000"/>
                </a:solidFill>
              </a:rPr>
              <a:t>5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pointer : null</a:t>
            </a:r>
          </a:p>
          <a:p>
            <a:pPr lvl="1"/>
            <a:r>
              <a:rPr kumimoji="1" lang="en-US" altLang="zh-CN" dirty="0"/>
              <a:t>pointer : null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01208"/>
            <a:ext cx="8229600" cy="14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Crash Scenarios: 1 Succeeds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Imagine only a single write succeeds; there are thus three </a:t>
            </a:r>
            <a:r>
              <a:rPr kumimoji="1" lang="en-US" altLang="zh-CN" dirty="0" smtClean="0"/>
              <a:t>possible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outcomes: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 </a:t>
            </a:r>
            <a:r>
              <a:rPr kumimoji="1" lang="en-US" altLang="zh-CN" dirty="0"/>
              <a:t>the data block (</a:t>
            </a:r>
            <a:r>
              <a:rPr kumimoji="1" lang="en-US" altLang="zh-CN" dirty="0" err="1"/>
              <a:t>Db</a:t>
            </a:r>
            <a:r>
              <a:rPr kumimoji="1" lang="en-US" altLang="zh-CN" dirty="0"/>
              <a:t>) is written to </a:t>
            </a:r>
            <a:r>
              <a:rPr kumimoji="1" lang="en-US" altLang="zh-CN" dirty="0" smtClean="0"/>
              <a:t>disk</a:t>
            </a:r>
          </a:p>
          <a:p>
            <a:pPr lvl="1"/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happen?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 </a:t>
            </a:r>
            <a:r>
              <a:rPr kumimoji="1" lang="en-US" altLang="zh-CN" dirty="0"/>
              <a:t>the updated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(I[v2]) is written to </a:t>
            </a:r>
            <a:r>
              <a:rPr kumimoji="1" lang="en-US" altLang="zh-CN" dirty="0" smtClean="0"/>
              <a:t>disk</a:t>
            </a:r>
          </a:p>
          <a:p>
            <a:pPr lvl="1"/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happen?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 </a:t>
            </a:r>
            <a:r>
              <a:rPr kumimoji="1" lang="en-US" altLang="zh-CN" dirty="0"/>
              <a:t>the updated bitmap (B[v2]) is written to </a:t>
            </a:r>
            <a:r>
              <a:rPr kumimoji="1" lang="en-US" altLang="zh-CN" dirty="0" smtClean="0"/>
              <a:t>disk</a:t>
            </a:r>
          </a:p>
          <a:p>
            <a:pPr lvl="1"/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happen</a:t>
            </a:r>
            <a:r>
              <a:rPr kumimoji="1" lang="en-US" altLang="zh-CN" dirty="0" smtClean="0"/>
              <a:t>?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97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Crash </a:t>
            </a:r>
            <a:r>
              <a:rPr kumimoji="1" lang="en-US" altLang="zh-CN" dirty="0" smtClean="0"/>
              <a:t>Scenarios: 2 Succeed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Two </a:t>
            </a:r>
            <a:r>
              <a:rPr kumimoji="1" lang="en-US" altLang="zh-CN" dirty="0"/>
              <a:t>writes succeed and the last one </a:t>
            </a:r>
            <a:r>
              <a:rPr kumimoji="1" lang="en-US" altLang="zh-CN" dirty="0" smtClean="0"/>
              <a:t>fails: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(I[v2]) and bitmap (B[v2]) are written to disk, but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Db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The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(I[v2]) and the data block (</a:t>
            </a:r>
            <a:r>
              <a:rPr kumimoji="1" lang="en-US" altLang="zh-CN" dirty="0" err="1"/>
              <a:t>Db</a:t>
            </a:r>
            <a:r>
              <a:rPr kumimoji="1" lang="en-US" altLang="zh-CN" dirty="0"/>
              <a:t>) are written, but not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bitmap </a:t>
            </a:r>
            <a:r>
              <a:rPr kumimoji="1" lang="en-US" altLang="zh-CN" dirty="0"/>
              <a:t>(B[v2]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The bitmap (B[v2]) and data block (</a:t>
            </a:r>
            <a:r>
              <a:rPr kumimoji="1" lang="en-US" altLang="zh-CN" dirty="0" err="1"/>
              <a:t>Db</a:t>
            </a:r>
            <a:r>
              <a:rPr kumimoji="1" lang="en-US" altLang="zh-CN" dirty="0"/>
              <a:t>) are written, but not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inode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(I[v2])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1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3784</TotalTime>
  <Words>2497</Words>
  <Application>Microsoft Macintosh PowerPoint</Application>
  <PresentationFormat>全屏显示(4:3)</PresentationFormat>
  <Paragraphs>378</Paragraphs>
  <Slides>43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Calibri</vt:lpstr>
      <vt:lpstr>MS PGothic</vt:lpstr>
      <vt:lpstr>ＭＳ Ｐゴシック</vt:lpstr>
      <vt:lpstr>Tahoma</vt:lpstr>
      <vt:lpstr>Times New Roman</vt:lpstr>
      <vt:lpstr>宋体</vt:lpstr>
      <vt:lpstr>新細明體</vt:lpstr>
      <vt:lpstr>Arial</vt:lpstr>
      <vt:lpstr>CloudVisor-Austin</vt:lpstr>
      <vt:lpstr>File System Durability &amp; Crash Recovery</vt:lpstr>
      <vt:lpstr>Review: FAT</vt:lpstr>
      <vt:lpstr>PowerPoint 演示文稿</vt:lpstr>
      <vt:lpstr>FS Durability &amp; Crash Consistency</vt:lpstr>
      <vt:lpstr>File System Durability</vt:lpstr>
      <vt:lpstr>An Example: Append a File</vt:lpstr>
      <vt:lpstr>An Example: Append a File</vt:lpstr>
      <vt:lpstr>Crash Scenarios: 1 Succeeds</vt:lpstr>
      <vt:lpstr>Crash Scenarios: 2 Succeed</vt:lpstr>
      <vt:lpstr>Our Expectation</vt:lpstr>
      <vt:lpstr>Our Assumptions</vt:lpstr>
      <vt:lpstr>Why is FS crash recovery hard?</vt:lpstr>
      <vt:lpstr>Offline and Online Recovery</vt:lpstr>
      <vt:lpstr>Terms for properties of fs ops</vt:lpstr>
      <vt:lpstr>Recovery approach</vt:lpstr>
      <vt:lpstr>Sync Metadata Update+ fsck</vt:lpstr>
      <vt:lpstr>Typical set of tradeoffs</vt:lpstr>
      <vt:lpstr>How do applications handle this weak semantics?</vt:lpstr>
      <vt:lpstr>What Does fsck do?</vt:lpstr>
      <vt:lpstr>What Does fsck do?</vt:lpstr>
      <vt:lpstr>What Does fsck do?</vt:lpstr>
      <vt:lpstr>Problem of fsck: Too Slow</vt:lpstr>
      <vt:lpstr>Would an xv6 FS be internally consistent after a crash?</vt:lpstr>
      <vt:lpstr>Example</vt:lpstr>
      <vt:lpstr>What about app-visible syscall semantics?</vt:lpstr>
      <vt:lpstr>Recall: Sync I/O vs. Async I/O</vt:lpstr>
      <vt:lpstr>Issues with Synchronous Write</vt:lpstr>
      <vt:lpstr>Barrier: Flush the Disk</vt:lpstr>
      <vt:lpstr>Ordinary perf. of sync meta-data update? </vt:lpstr>
      <vt:lpstr>How to get better performance?</vt:lpstr>
      <vt:lpstr>Write-back Cache</vt:lpstr>
      <vt:lpstr>Journaling</vt:lpstr>
      <vt:lpstr>Logging (Journaling)</vt:lpstr>
      <vt:lpstr>Basic idea behind logging</vt:lpstr>
      <vt:lpstr>Xv6's simple logging</vt:lpstr>
      <vt:lpstr>Recap: balloc</vt:lpstr>
      <vt:lpstr>PowerPoint 演示文稿</vt:lpstr>
      <vt:lpstr>Transaction Semantics in xv6</vt:lpstr>
      <vt:lpstr>PowerPoint 演示文稿</vt:lpstr>
      <vt:lpstr>PowerPoint 演示文稿</vt:lpstr>
      <vt:lpstr>Sys_unlink</vt:lpstr>
      <vt:lpstr>Limitation with xv6 logging</vt:lpstr>
      <vt:lpstr>Questions</vt:lpstr>
    </vt:vector>
  </TitlesOfParts>
  <Company>ppi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FS Implementation</dc:title>
  <dc:creator>mac</dc:creator>
  <cp:lastModifiedBy>Yubin Xia</cp:lastModifiedBy>
  <cp:revision>665</cp:revision>
  <dcterms:created xsi:type="dcterms:W3CDTF">2009-11-17T01:24:34Z</dcterms:created>
  <dcterms:modified xsi:type="dcterms:W3CDTF">2018-04-26T11:19:51Z</dcterms:modified>
</cp:coreProperties>
</file>