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357" r:id="rId3"/>
    <p:sldId id="358" r:id="rId4"/>
    <p:sldId id="349" r:id="rId5"/>
    <p:sldId id="376" r:id="rId6"/>
    <p:sldId id="37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52" r:id="rId15"/>
    <p:sldId id="291" r:id="rId16"/>
    <p:sldId id="292" r:id="rId17"/>
    <p:sldId id="353" r:id="rId18"/>
    <p:sldId id="324" r:id="rId19"/>
    <p:sldId id="293" r:id="rId20"/>
    <p:sldId id="326" r:id="rId21"/>
    <p:sldId id="294" r:id="rId22"/>
    <p:sldId id="327" r:id="rId23"/>
    <p:sldId id="295" r:id="rId24"/>
    <p:sldId id="332" r:id="rId25"/>
    <p:sldId id="325" r:id="rId26"/>
    <p:sldId id="329" r:id="rId27"/>
    <p:sldId id="333" r:id="rId28"/>
    <p:sldId id="328" r:id="rId29"/>
    <p:sldId id="296" r:id="rId30"/>
    <p:sldId id="330" r:id="rId31"/>
    <p:sldId id="331" r:id="rId32"/>
    <p:sldId id="334" r:id="rId33"/>
    <p:sldId id="335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80" r:id="rId48"/>
    <p:sldId id="379" r:id="rId49"/>
    <p:sldId id="378" r:id="rId50"/>
    <p:sldId id="372" r:id="rId51"/>
    <p:sldId id="373" r:id="rId52"/>
    <p:sldId id="374" r:id="rId53"/>
    <p:sldId id="37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186" autoAdjust="0"/>
  </p:normalViewPr>
  <p:slideViewPr>
    <p:cSldViewPr snapToObjects="1">
      <p:cViewPr varScale="1">
        <p:scale>
          <a:sx n="97" d="100"/>
          <a:sy n="97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4BA5-257B-4583-8C97-96697857DDA4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AD593-A6EC-4F33-B54C-96893824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5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36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9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3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0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11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0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0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Tcopy</a:t>
            </a:r>
            <a:r>
              <a:rPr lang="en-US" altLang="zh-CN" dirty="0" smtClean="0"/>
              <a:t> is the time</a:t>
            </a:r>
            <a:r>
              <a:rPr lang="en-US" altLang="zh-CN" baseline="0" dirty="0" smtClean="0"/>
              <a:t> required to copy a single page from SLC to MLC</a:t>
            </a:r>
          </a:p>
          <a:p>
            <a:r>
              <a:rPr lang="en-US" altLang="zh-CN" baseline="0" dirty="0" err="1" smtClean="0"/>
              <a:t>Np</a:t>
            </a:r>
            <a:r>
              <a:rPr lang="en-US" altLang="zh-CN" baseline="0" dirty="0" smtClean="0"/>
              <a:t> is the number of pages in SLC</a:t>
            </a:r>
          </a:p>
          <a:p>
            <a:r>
              <a:rPr lang="en-US" altLang="zh-CN" dirty="0" err="1" smtClean="0"/>
              <a:t>Tpredict</a:t>
            </a:r>
            <a:r>
              <a:rPr lang="en-US" altLang="zh-CN" dirty="0" smtClean="0"/>
              <a:t> is the idle</a:t>
            </a:r>
            <a:r>
              <a:rPr lang="en-US" altLang="zh-CN" baseline="0" dirty="0" smtClean="0"/>
              <a:t> time of next time window predicted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5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3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9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5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2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8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43629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EA6-5D64-2948-B177-43DDCA03951F}" type="datetimeFigureOut">
              <a:rPr lang="en-US" smtClean="0"/>
              <a:pPr/>
              <a:t>5/10/18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en-US" dirty="0" smtClean="0"/>
              <a:t>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Yubin</a:t>
            </a:r>
            <a:r>
              <a:rPr lang="en-US" dirty="0" smtClean="0"/>
              <a:t> </a:t>
            </a:r>
            <a:r>
              <a:rPr lang="en-US" dirty="0" smtClean="0"/>
              <a:t>Xia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disk organization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 cell: a floating gate transistor</a:t>
            </a:r>
          </a:p>
          <a:p>
            <a:pPr lvl="1"/>
            <a:r>
              <a:rPr lang="en-US" altLang="zh-CN" dirty="0" smtClean="0"/>
              <a:t>The number of electrons on the floating gate determines the threshold voltage V</a:t>
            </a:r>
          </a:p>
          <a:p>
            <a:pPr lvl="1"/>
            <a:r>
              <a:rPr lang="en-US" altLang="zh-CN" dirty="0" smtClean="0"/>
              <a:t>The threshold voltage represents a logical bit </a:t>
            </a:r>
            <a:br>
              <a:rPr lang="en-US" altLang="zh-CN" dirty="0" smtClean="0"/>
            </a:br>
            <a:r>
              <a:rPr lang="en-US" altLang="zh-CN" dirty="0" smtClean="0"/>
              <a:t>value (0 or 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45845" y="6075641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</a:rPr>
              <a:t>(Multi-Level Cell, MLC)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6089036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Verdana" pitchFamily="34" charset="0"/>
              </a:rPr>
              <a:t>(Single-Level Cell, SLC)</a:t>
            </a:r>
            <a:endParaRPr lang="en-US" sz="1600" b="1" dirty="0">
              <a:latin typeface="Verdana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888" y="3857628"/>
            <a:ext cx="5190263" cy="206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 descr="D:\Work\TA\OS\OS-SS07\flas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8648" y="4653136"/>
            <a:ext cx="1965200" cy="1473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 of SLC and MLC Flashes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8308358" cy="402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disk characters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Asymmetric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read/write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operations</a:t>
            </a:r>
          </a:p>
          <a:p>
            <a:pPr lvl="1"/>
            <a:r>
              <a:rPr lang="en-US" altLang="zh-CN" dirty="0" smtClean="0"/>
              <a:t>A “</a:t>
            </a:r>
            <a:r>
              <a:rPr lang="en-US" altLang="zh-CN" b="1" dirty="0" smtClean="0"/>
              <a:t>page</a:t>
            </a:r>
            <a:r>
              <a:rPr lang="en-US" altLang="zh-CN" dirty="0" smtClean="0"/>
              <a:t>” is a unit of read/write</a:t>
            </a:r>
          </a:p>
          <a:p>
            <a:pPr lvl="1"/>
            <a:r>
              <a:rPr lang="en-US" altLang="zh-CN" dirty="0" smtClean="0"/>
              <a:t>A “</a:t>
            </a:r>
            <a:r>
              <a:rPr lang="en-US" altLang="zh-CN" b="1" dirty="0" smtClean="0"/>
              <a:t>block</a:t>
            </a:r>
            <a:r>
              <a:rPr lang="en-US" altLang="zh-CN" dirty="0" smtClean="0"/>
              <a:t>” is a unit of erase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Physical restrictions</a:t>
            </a:r>
          </a:p>
          <a:p>
            <a:pPr lvl="1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Erase-before-write</a:t>
            </a:r>
            <a:r>
              <a:rPr lang="en-US" altLang="zh-CN" dirty="0" smtClean="0"/>
              <a:t> restriction</a:t>
            </a:r>
          </a:p>
          <a:p>
            <a:pPr lvl="1"/>
            <a:r>
              <a:rPr lang="en-US" altLang="zh-CN" dirty="0" smtClean="0"/>
              <a:t>The number of erase cycles allowed for each block is limited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Flash disk characteristics (2/2)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86392"/>
            <a:ext cx="8715436" cy="5210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Random access</a:t>
            </a:r>
          </a:p>
          <a:p>
            <a:pPr lvl="1"/>
            <a:r>
              <a:rPr lang="en-US" altLang="zh-CN" dirty="0" smtClean="0"/>
              <a:t>Disk file system are optimized to avoid disk seeks whenever possible</a:t>
            </a:r>
          </a:p>
          <a:p>
            <a:pPr lvl="1"/>
            <a:r>
              <a:rPr lang="en-US" altLang="zh-CN" dirty="0" smtClean="0"/>
              <a:t>Flash device impose no seek latency</a:t>
            </a:r>
          </a:p>
          <a:p>
            <a:pPr lvl="1"/>
            <a:endParaRPr lang="en-US" altLang="zh-CN" sz="1300" dirty="0" smtClean="0"/>
          </a:p>
          <a:p>
            <a:r>
              <a:rPr lang="en-US" altLang="zh-CN" dirty="0" smtClean="0"/>
              <a:t>Wear leaving</a:t>
            </a:r>
          </a:p>
          <a:p>
            <a:pPr lvl="1"/>
            <a:r>
              <a:rPr lang="en-US" altLang="zh-CN" dirty="0" smtClean="0"/>
              <a:t>Flash device tend to wear out when a single block is repeatedly overwritten</a:t>
            </a:r>
          </a:p>
          <a:p>
            <a:pPr lvl="1"/>
            <a:r>
              <a:rPr lang="en-US" altLang="zh-CN" dirty="0" smtClean="0"/>
              <a:t>Designed to spread out writes evenly</a:t>
            </a:r>
          </a:p>
          <a:p>
            <a:pPr lvl="1"/>
            <a:endParaRPr lang="en-US" altLang="zh-CN" sz="1300" dirty="0" smtClean="0"/>
          </a:p>
          <a:p>
            <a:r>
              <a:rPr lang="en-US" altLang="zh-CN" dirty="0" smtClean="0"/>
              <a:t>Heterogeneous cells</a:t>
            </a:r>
          </a:p>
          <a:p>
            <a:pPr lvl="1"/>
            <a:r>
              <a:rPr lang="en-US" altLang="zh-CN" dirty="0" smtClean="0"/>
              <a:t>SLC (single level cell) and MLC (multi level cell)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for File Storage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435280" cy="5001419"/>
          </a:xfrm>
          <a:ln/>
        </p:spPr>
        <p:txBody>
          <a:bodyPr tIns="11199" anchor="t"/>
          <a:lstStyle/>
          <a:p>
            <a:pPr marL="391645" indent="-293733" algn="l">
              <a:buClr>
                <a:srgbClr val="0E594D"/>
              </a:buClr>
              <a:buSzPct val="45000"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endParaRPr lang="de-DE" sz="1300" b="0" dirty="0">
              <a:solidFill>
                <a:srgbClr val="000000"/>
              </a:solidFill>
            </a:endParaRPr>
          </a:p>
          <a:p>
            <a:pPr marL="0" indent="-136553">
              <a:buSzPct val="7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900" dirty="0" err="1">
                <a:solidFill>
                  <a:srgbClr val="000000"/>
                </a:solidFill>
              </a:rPr>
              <a:t>Simplest</a:t>
            </a:r>
            <a:r>
              <a:rPr lang="de-DE" sz="2900" dirty="0">
                <a:solidFill>
                  <a:srgbClr val="000000"/>
                </a:solidFill>
              </a:rPr>
              <a:t> </a:t>
            </a:r>
            <a:r>
              <a:rPr lang="de-DE" sz="2900" dirty="0" err="1">
                <a:solidFill>
                  <a:srgbClr val="000000"/>
                </a:solidFill>
              </a:rPr>
              <a:t>method</a:t>
            </a:r>
            <a:r>
              <a:rPr lang="de-DE" sz="2900" dirty="0">
                <a:solidFill>
                  <a:srgbClr val="000000"/>
                </a:solidFill>
              </a:rPr>
              <a:t> – </a:t>
            </a:r>
            <a:r>
              <a:rPr lang="de-DE" sz="2900" dirty="0" err="1">
                <a:solidFill>
                  <a:srgbClr val="000000"/>
                </a:solidFill>
              </a:rPr>
              <a:t>direct</a:t>
            </a:r>
            <a:r>
              <a:rPr lang="de-DE" sz="2900" dirty="0">
                <a:solidFill>
                  <a:srgbClr val="000000"/>
                </a:solidFill>
              </a:rPr>
              <a:t> 1:1 </a:t>
            </a:r>
            <a:r>
              <a:rPr lang="de-DE" sz="2900" dirty="0" err="1">
                <a:solidFill>
                  <a:srgbClr val="000000"/>
                </a:solidFill>
              </a:rPr>
              <a:t>mapping</a:t>
            </a:r>
            <a:endParaRPr lang="de-DE" sz="29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Good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for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read-only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operations</a:t>
            </a:r>
            <a:endParaRPr lang="de-DE" sz="26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No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wear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levelling</a:t>
            </a:r>
            <a:endParaRPr lang="de-DE" sz="2600" dirty="0">
              <a:solidFill>
                <a:srgbClr val="000000"/>
              </a:solidFill>
            </a:endParaRP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Very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unsafe</a:t>
            </a:r>
            <a:r>
              <a:rPr lang="de-DE" sz="2600" dirty="0">
                <a:solidFill>
                  <a:srgbClr val="000000"/>
                </a:solidFill>
              </a:rPr>
              <a:t> ( on power </a:t>
            </a:r>
            <a:r>
              <a:rPr lang="de-DE" sz="2600" dirty="0" err="1">
                <a:solidFill>
                  <a:srgbClr val="000000"/>
                </a:solidFill>
              </a:rPr>
              <a:t>loss</a:t>
            </a:r>
            <a:r>
              <a:rPr lang="de-DE" sz="2600" dirty="0">
                <a:solidFill>
                  <a:srgbClr val="000000"/>
                </a:solidFill>
              </a:rPr>
              <a:t> )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endParaRPr lang="de-DE" sz="1200" dirty="0">
              <a:solidFill>
                <a:srgbClr val="000000"/>
              </a:solidFill>
            </a:endParaRPr>
          </a:p>
          <a:p>
            <a:pPr marL="0" indent="-136553">
              <a:buSzPct val="7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900" dirty="0">
                <a:solidFill>
                  <a:srgbClr val="000000"/>
                </a:solidFill>
              </a:rPr>
              <a:t>Flash Translation Layer – </a:t>
            </a:r>
            <a:r>
              <a:rPr lang="de-DE" sz="2900" dirty="0" err="1">
                <a:solidFill>
                  <a:srgbClr val="000000"/>
                </a:solidFill>
              </a:rPr>
              <a:t>keep</a:t>
            </a:r>
            <a:r>
              <a:rPr lang="de-DE" sz="2900" dirty="0">
                <a:solidFill>
                  <a:srgbClr val="000000"/>
                </a:solidFill>
              </a:rPr>
              <a:t> </a:t>
            </a:r>
            <a:r>
              <a:rPr lang="de-DE" sz="2900" dirty="0" err="1">
                <a:solidFill>
                  <a:srgbClr val="000000"/>
                </a:solidFill>
              </a:rPr>
              <a:t>track</a:t>
            </a:r>
            <a:r>
              <a:rPr lang="de-DE" sz="2900" dirty="0">
                <a:solidFill>
                  <a:srgbClr val="000000"/>
                </a:solidFill>
              </a:rPr>
              <a:t> </a:t>
            </a:r>
            <a:r>
              <a:rPr lang="de-DE" sz="2900" dirty="0" err="1">
                <a:solidFill>
                  <a:srgbClr val="000000"/>
                </a:solidFill>
              </a:rPr>
              <a:t>of</a:t>
            </a:r>
            <a:r>
              <a:rPr lang="de-DE" sz="2900" dirty="0">
                <a:solidFill>
                  <a:srgbClr val="000000"/>
                </a:solidFill>
              </a:rPr>
              <a:t> „</a:t>
            </a:r>
            <a:r>
              <a:rPr lang="de-DE" sz="2900" dirty="0" err="1">
                <a:solidFill>
                  <a:srgbClr val="000000"/>
                </a:solidFill>
              </a:rPr>
              <a:t>sectors</a:t>
            </a:r>
            <a:r>
              <a:rPr lang="de-DE" sz="2900" dirty="0">
                <a:solidFill>
                  <a:srgbClr val="000000"/>
                </a:solidFill>
              </a:rPr>
              <a:t>“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Suitable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for</a:t>
            </a:r>
            <a:r>
              <a:rPr lang="de-DE" sz="2600" dirty="0">
                <a:solidFill>
                  <a:srgbClr val="000000"/>
                </a:solidFill>
              </a:rPr>
              <a:t> a </a:t>
            </a:r>
            <a:r>
              <a:rPr lang="de-DE" sz="2600" dirty="0" err="1">
                <a:solidFill>
                  <a:srgbClr val="000000"/>
                </a:solidFill>
              </a:rPr>
              <a:t>writable</a:t>
            </a:r>
            <a:r>
              <a:rPr lang="de-DE" sz="2600" dirty="0">
                <a:solidFill>
                  <a:srgbClr val="000000"/>
                </a:solidFill>
              </a:rPr>
              <a:t> FS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Wear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levelling</a:t>
            </a:r>
            <a:r>
              <a:rPr lang="de-DE" sz="2600" dirty="0">
                <a:solidFill>
                  <a:srgbClr val="000000"/>
                </a:solidFill>
              </a:rPr>
              <a:t>, </a:t>
            </a:r>
            <a:r>
              <a:rPr lang="de-DE" sz="2600" dirty="0" err="1">
                <a:solidFill>
                  <a:srgbClr val="000000"/>
                </a:solidFill>
              </a:rPr>
              <a:t>Reliable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operation</a:t>
            </a:r>
            <a:r>
              <a:rPr lang="de-DE" sz="2600" dirty="0">
                <a:solidFill>
                  <a:srgbClr val="000000"/>
                </a:solidFill>
              </a:rPr>
              <a:t>; </a:t>
            </a:r>
            <a:r>
              <a:rPr lang="de-DE" sz="2600" dirty="0">
                <a:solidFill>
                  <a:srgbClr val="DC2300"/>
                </a:solidFill>
              </a:rPr>
              <a:t>BUT</a:t>
            </a:r>
          </a:p>
          <a:p>
            <a:pPr marL="384680" lvl="1" indent="0">
              <a:buSzPct val="45000"/>
              <a:buNone/>
              <a:tabLst>
                <a:tab pos="656582" algn="l"/>
                <a:tab pos="1313162" algn="l"/>
                <a:tab pos="1969745" algn="l"/>
                <a:tab pos="2626327" algn="l"/>
                <a:tab pos="3282907" algn="l"/>
                <a:tab pos="3939490" algn="l"/>
                <a:tab pos="4596072" algn="l"/>
                <a:tab pos="5252653" algn="l"/>
                <a:tab pos="5909234" algn="l"/>
                <a:tab pos="6565817" algn="l"/>
                <a:tab pos="7222398" algn="l"/>
              </a:tabLst>
            </a:pPr>
            <a:r>
              <a:rPr lang="de-DE" sz="2600" dirty="0" err="1">
                <a:solidFill>
                  <a:srgbClr val="000000"/>
                </a:solidFill>
              </a:rPr>
              <a:t>One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journalling</a:t>
            </a:r>
            <a:r>
              <a:rPr lang="de-DE" sz="2600" dirty="0">
                <a:solidFill>
                  <a:srgbClr val="000000"/>
                </a:solidFill>
              </a:rPr>
              <a:t> FS on top </a:t>
            </a:r>
            <a:r>
              <a:rPr lang="de-DE" sz="2600" dirty="0" err="1">
                <a:solidFill>
                  <a:srgbClr val="000000"/>
                </a:solidFill>
              </a:rPr>
              <a:t>of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the</a:t>
            </a:r>
            <a:r>
              <a:rPr lang="de-DE" sz="2600" dirty="0">
                <a:solidFill>
                  <a:srgbClr val="000000"/>
                </a:solidFill>
              </a:rPr>
              <a:t> </a:t>
            </a:r>
            <a:r>
              <a:rPr lang="de-DE" sz="2600" dirty="0" err="1">
                <a:solidFill>
                  <a:srgbClr val="000000"/>
                </a:solidFill>
              </a:rPr>
              <a:t>other</a:t>
            </a:r>
            <a:endParaRPr lang="de-DE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45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real flash file system study - flexFS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want to have a storage system with high performance, high capacity, and high endurance</a:t>
            </a:r>
          </a:p>
          <a:p>
            <a:r>
              <a:rPr lang="en-US" dirty="0" smtClean="0"/>
              <a:t>HOW ??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357562"/>
            <a:ext cx="4438774" cy="308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Flexible Cell Programming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073427"/>
          </a:xfrm>
        </p:spPr>
        <p:txBody>
          <a:bodyPr/>
          <a:lstStyle/>
          <a:p>
            <a:r>
              <a:rPr lang="en-US" dirty="0" smtClean="0"/>
              <a:t>Heterogeneous - Makes it possible to take benefits of two different types of NAND flash memory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2214554"/>
            <a:ext cx="515590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1" y="4472361"/>
            <a:ext cx="3071834" cy="224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64088" y="5385990"/>
            <a:ext cx="3485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Flexible Cell Programming: 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writing method of MLC </a:t>
            </a:r>
            <a:r>
              <a:rPr lang="en-US" altLang="zh-CN" dirty="0" smtClean="0"/>
              <a:t>flash memory </a:t>
            </a:r>
            <a:r>
              <a:rPr lang="en-US" altLang="zh-CN" dirty="0"/>
              <a:t>that allows each </a:t>
            </a:r>
            <a:r>
              <a:rPr lang="en-US" altLang="zh-CN" dirty="0" smtClean="0"/>
              <a:t>memory cell </a:t>
            </a:r>
            <a:r>
              <a:rPr lang="en-US" altLang="zh-CN" dirty="0"/>
              <a:t>to be used as SLC or MLC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(1) MLC programming method</a:t>
            </a:r>
          </a:p>
          <a:p>
            <a:pPr lvl="1"/>
            <a:r>
              <a:rPr kumimoji="1" lang="en-US" altLang="zh-CN" sz="2000" dirty="0" smtClean="0"/>
              <a:t>Uses </a:t>
            </a:r>
            <a:r>
              <a:rPr kumimoji="1" lang="en-US" altLang="zh-CN" sz="2000" dirty="0"/>
              <a:t>all four values of cell by writing data to both LSB and MSB bits</a:t>
            </a:r>
          </a:p>
          <a:p>
            <a:pPr lvl="1"/>
            <a:r>
              <a:rPr kumimoji="1" lang="en-US" altLang="zh-CN" sz="2000" dirty="0" smtClean="0"/>
              <a:t>Low </a:t>
            </a:r>
            <a:r>
              <a:rPr kumimoji="1" lang="en-US" altLang="zh-CN" sz="2000" dirty="0"/>
              <a:t>performance / High capacity (2 bits per cell</a:t>
            </a:r>
            <a:r>
              <a:rPr kumimoji="1" lang="en-US" altLang="zh-CN" sz="2000" dirty="0" smtClean="0"/>
              <a:t>)</a:t>
            </a:r>
          </a:p>
          <a:p>
            <a:pPr lvl="1"/>
            <a:endParaRPr kumimoji="1" lang="en-US" altLang="zh-CN" sz="2000" dirty="0"/>
          </a:p>
          <a:p>
            <a:r>
              <a:rPr kumimoji="1" lang="en-US" altLang="zh-CN" sz="2400" dirty="0" smtClean="0"/>
              <a:t>(</a:t>
            </a:r>
            <a:r>
              <a:rPr kumimoji="1" lang="en-US" altLang="zh-CN" sz="2400" dirty="0"/>
              <a:t>2) SLC programming method</a:t>
            </a:r>
          </a:p>
          <a:p>
            <a:pPr lvl="1"/>
            <a:r>
              <a:rPr kumimoji="1" lang="en-US" altLang="zh-CN" sz="2000" dirty="0" smtClean="0"/>
              <a:t>Uses </a:t>
            </a:r>
            <a:r>
              <a:rPr kumimoji="1" lang="en-US" altLang="zh-CN" sz="2000" dirty="0"/>
              <a:t>only two values of cell by writing data to LSB bit (or MSB bit</a:t>
            </a:r>
            <a:r>
              <a:rPr kumimoji="1" lang="en-US" altLang="zh-CN" sz="2000" dirty="0" smtClean="0"/>
              <a:t>)</a:t>
            </a:r>
          </a:p>
          <a:p>
            <a:pPr lvl="1"/>
            <a:r>
              <a:rPr kumimoji="1" lang="en-US" altLang="zh-CN" sz="2000" dirty="0" smtClean="0"/>
              <a:t>High </a:t>
            </a:r>
            <a:r>
              <a:rPr kumimoji="1" lang="en-US" altLang="zh-CN" sz="2000" dirty="0"/>
              <a:t>performance / Low capacity (1 bit per cell)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581128"/>
            <a:ext cx="7308304" cy="20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43608"/>
          </a:xfrm>
        </p:spPr>
        <p:txBody>
          <a:bodyPr/>
          <a:lstStyle/>
          <a:p>
            <a:r>
              <a:rPr lang="en-US" altLang="zh-CN" dirty="0" smtClean="0"/>
              <a:t>The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86392"/>
            <a:ext cx="8535322" cy="52109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Proposes a flash file system called </a:t>
            </a:r>
            <a:r>
              <a:rPr lang="en-US" altLang="zh-CN" dirty="0" err="1" smtClean="0"/>
              <a:t>FlexFS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Exploits </a:t>
            </a:r>
            <a:r>
              <a:rPr lang="en-US" altLang="zh-CN" dirty="0" smtClean="0">
                <a:solidFill>
                  <a:srgbClr val="FF0000"/>
                </a:solidFill>
              </a:rPr>
              <a:t>flexible cell programming</a:t>
            </a:r>
            <a:endParaRPr lang="en-US" altLang="zh-CN" dirty="0" smtClean="0"/>
          </a:p>
          <a:p>
            <a:pPr lvl="1"/>
            <a:r>
              <a:rPr lang="en-US" altLang="zh-CN" dirty="0"/>
              <a:t>Provides the </a:t>
            </a:r>
            <a:r>
              <a:rPr lang="en-US" altLang="zh-CN" dirty="0">
                <a:solidFill>
                  <a:srgbClr val="FF0000"/>
                </a:solidFill>
              </a:rPr>
              <a:t>high performance</a:t>
            </a:r>
            <a:r>
              <a:rPr lang="en-US" altLang="zh-CN" dirty="0"/>
              <a:t> of SLC flash memory and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capacity</a:t>
            </a:r>
            <a:r>
              <a:rPr lang="en-US" altLang="zh-CN" dirty="0" smtClean="0"/>
              <a:t> </a:t>
            </a:r>
            <a:r>
              <a:rPr lang="en-US" altLang="zh-CN" dirty="0"/>
              <a:t>of MLC flash memory</a:t>
            </a:r>
          </a:p>
          <a:p>
            <a:pPr lvl="1"/>
            <a:r>
              <a:rPr lang="en-US" altLang="zh-CN" dirty="0" smtClean="0"/>
              <a:t>Provides </a:t>
            </a:r>
            <a:r>
              <a:rPr lang="en-US" altLang="zh-CN" dirty="0"/>
              <a:t>a mechanism that copes with a poor </a:t>
            </a:r>
            <a:r>
              <a:rPr lang="en-US" altLang="zh-CN" dirty="0">
                <a:solidFill>
                  <a:srgbClr val="FF0000"/>
                </a:solidFill>
              </a:rPr>
              <a:t>wear</a:t>
            </a:r>
            <a:r>
              <a:rPr lang="en-US" altLang="zh-CN" dirty="0"/>
              <a:t> </a:t>
            </a:r>
            <a:r>
              <a:rPr lang="en-US" altLang="zh-CN" dirty="0" smtClean="0"/>
              <a:t>characteristic of </a:t>
            </a:r>
            <a:r>
              <a:rPr lang="en-US" altLang="zh-CN" dirty="0"/>
              <a:t>MLC flash memory</a:t>
            </a:r>
          </a:p>
          <a:p>
            <a:pPr lvl="1"/>
            <a:r>
              <a:rPr lang="en-US" altLang="zh-CN" dirty="0" smtClean="0"/>
              <a:t>Designed </a:t>
            </a:r>
            <a:r>
              <a:rPr lang="en-US" altLang="zh-CN" dirty="0"/>
              <a:t>for mobile systems, such as mobile </a:t>
            </a:r>
            <a:r>
              <a:rPr lang="en-US" altLang="zh-CN" dirty="0" smtClean="0"/>
              <a:t>phones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Architecture of </a:t>
            </a:r>
            <a:r>
              <a:rPr lang="en-US" altLang="zh-CN" dirty="0" err="1" smtClean="0"/>
              <a:t>FlexFS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5800" y="1556792"/>
            <a:ext cx="4648200" cy="494404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Flash Manager</a:t>
            </a:r>
          </a:p>
          <a:p>
            <a:pPr lvl="1"/>
            <a:r>
              <a:rPr lang="en-US" altLang="zh-CN" sz="2000" dirty="0" smtClean="0"/>
              <a:t>Manages heterogeneous cells</a:t>
            </a:r>
          </a:p>
          <a:p>
            <a:r>
              <a:rPr lang="en-US" altLang="zh-CN" sz="2400" dirty="0" smtClean="0"/>
              <a:t>Performance manager</a:t>
            </a:r>
          </a:p>
          <a:p>
            <a:pPr lvl="1"/>
            <a:r>
              <a:rPr lang="en-US" altLang="zh-CN" sz="2000" dirty="0" smtClean="0"/>
              <a:t>Exploits I/O characteristics</a:t>
            </a:r>
          </a:p>
          <a:p>
            <a:pPr lvl="1"/>
            <a:r>
              <a:rPr lang="en-US" altLang="zh-CN" sz="2000" dirty="0" smtClean="0"/>
              <a:t>To achieve the high performance and high capacity</a:t>
            </a:r>
          </a:p>
          <a:p>
            <a:r>
              <a:rPr lang="en-US" altLang="zh-CN" sz="2400" dirty="0" smtClean="0"/>
              <a:t>Wear manager</a:t>
            </a:r>
          </a:p>
          <a:p>
            <a:pPr lvl="1"/>
            <a:r>
              <a:rPr lang="en-US" altLang="zh-CN" sz="2000" dirty="0" smtClean="0"/>
              <a:t>Guarantees a reasonable lifetime</a:t>
            </a:r>
          </a:p>
          <a:p>
            <a:pPr lvl="1"/>
            <a:r>
              <a:rPr lang="en-US" altLang="zh-CN" sz="2000" dirty="0" smtClean="0"/>
              <a:t>Distributes erase cycles evenly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939" y="1371600"/>
            <a:ext cx="4413607" cy="49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778098"/>
          </a:xfrm>
        </p:spPr>
        <p:txBody>
          <a:bodyPr/>
          <a:lstStyle/>
          <a:p>
            <a:r>
              <a:rPr lang="en-US" dirty="0" smtClean="0"/>
              <a:t>Transaction Semantics in xv6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begin_trans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need </a:t>
            </a:r>
            <a:r>
              <a:rPr lang="en-US" dirty="0"/>
              <a:t>to indicate which group of writes must be atomic!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lock </a:t>
            </a:r>
            <a:r>
              <a:rPr lang="en-US" dirty="0"/>
              <a:t>-- xv6 allows only one transaction at a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err="1" smtClean="0"/>
              <a:t>log_write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sector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append </a:t>
            </a:r>
            <a:r>
              <a:rPr lang="en-US" dirty="0"/>
              <a:t>buffer content to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leave </a:t>
            </a:r>
            <a:r>
              <a:rPr lang="en-US" dirty="0"/>
              <a:t>modified block in buffer cache (but do not write)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commit_trans</a:t>
            </a:r>
            <a:r>
              <a:rPr lang="en-US" dirty="0"/>
              <a:t>():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record </a:t>
            </a:r>
            <a:r>
              <a:rPr lang="en-US" dirty="0"/>
              <a:t>"done" and sector #s in log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do </a:t>
            </a:r>
            <a:r>
              <a:rPr lang="en-US" dirty="0"/>
              <a:t>the writes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erase </a:t>
            </a:r>
            <a:r>
              <a:rPr lang="en-US" dirty="0"/>
              <a:t>"done" from log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recovery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log says "done": copy blocks from log to real locations on disk</a:t>
            </a:r>
          </a:p>
        </p:txBody>
      </p:sp>
    </p:spTree>
    <p:extLst>
      <p:ext uri="{BB962C8B-B14F-4D97-AF65-F5344CB8AC3E}">
        <p14:creationId xmlns:p14="http://schemas.microsoft.com/office/powerpoint/2010/main" val="9986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16832"/>
            <a:ext cx="47434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1762"/>
            <a:ext cx="9144000" cy="796908"/>
          </a:xfrm>
        </p:spPr>
        <p:txBody>
          <a:bodyPr>
            <a:noAutofit/>
          </a:bodyPr>
          <a:lstStyle/>
          <a:p>
            <a:r>
              <a:rPr lang="en-US" altLang="zh-CN" sz="4400" dirty="0" err="1" smtClean="0"/>
              <a:t>FlexFS</a:t>
            </a:r>
            <a:r>
              <a:rPr lang="en-US" altLang="zh-CN" sz="4400" dirty="0" smtClean="0"/>
              <a:t> - Flash Manager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143536"/>
          </a:xfrm>
        </p:spPr>
        <p:txBody>
          <a:bodyPr/>
          <a:lstStyle/>
          <a:p>
            <a:r>
              <a:rPr lang="en-US" altLang="zh-CN" dirty="0" smtClean="0"/>
              <a:t>Handles Heterogeneous Cells</a:t>
            </a:r>
          </a:p>
          <a:p>
            <a:pPr lvl="1"/>
            <a:r>
              <a:rPr lang="en-US" altLang="zh-CN" dirty="0" smtClean="0"/>
              <a:t>Three types of flash memory block: SLC block, MLC block, and free block</a:t>
            </a:r>
          </a:p>
          <a:p>
            <a:pPr lvl="1"/>
            <a:r>
              <a:rPr lang="en-US" altLang="zh-CN" dirty="0" smtClean="0"/>
              <a:t>Manages them as two regions and one free block pool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86276"/>
            <a:ext cx="6886594" cy="330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31" y="1916832"/>
            <a:ext cx="45815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992" y="2072597"/>
            <a:ext cx="4386260" cy="362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FlexFS</a:t>
            </a:r>
            <a:r>
              <a:rPr lang="en-US" altLang="zh-CN" dirty="0" smtClean="0"/>
              <a:t> – Performance 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892" y="1844824"/>
            <a:ext cx="5629252" cy="406996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Manages SLC and MLC regions</a:t>
            </a:r>
          </a:p>
          <a:p>
            <a:pPr lvl="1"/>
            <a:r>
              <a:rPr lang="en-US" altLang="zh-CN" sz="2000" dirty="0" smtClean="0"/>
              <a:t>Provide SLC performance and MLC capacity</a:t>
            </a:r>
          </a:p>
          <a:p>
            <a:pPr lvl="1"/>
            <a:r>
              <a:rPr lang="en-US" altLang="zh-CN" sz="2000" dirty="0" smtClean="0"/>
              <a:t>Exploits I/O characteristics, </a:t>
            </a:r>
            <a:br>
              <a:rPr lang="en-US" altLang="zh-CN" sz="2000" dirty="0" smtClean="0"/>
            </a:br>
            <a:r>
              <a:rPr lang="en-US" altLang="zh-CN" sz="2000" dirty="0" smtClean="0"/>
              <a:t>such as idle time and locality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Three key techniques</a:t>
            </a:r>
          </a:p>
          <a:p>
            <a:pPr lvl="1"/>
            <a:r>
              <a:rPr lang="en-US" altLang="zh-CN" sz="2000" dirty="0" smtClean="0"/>
              <a:t>Dynamic allocation</a:t>
            </a:r>
          </a:p>
          <a:p>
            <a:pPr lvl="1"/>
            <a:r>
              <a:rPr lang="en-US" altLang="zh-CN" sz="2000" dirty="0" smtClean="0"/>
              <a:t>Background migration</a:t>
            </a:r>
          </a:p>
          <a:p>
            <a:pPr lvl="1"/>
            <a:r>
              <a:rPr lang="en-US" altLang="zh-CN" sz="2000" dirty="0" smtClean="0"/>
              <a:t>Locality – aware data management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 Approach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83" y="1628800"/>
            <a:ext cx="70961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 Migration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556792"/>
            <a:ext cx="6619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09" y="4310211"/>
            <a:ext cx="67341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4571999" y="3699917"/>
            <a:ext cx="504057" cy="61029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175098"/>
            <a:ext cx="660082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Dynamic Allocation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Distributes the incoming data across two regions depending on </a:t>
            </a:r>
            <a:r>
              <a:rPr lang="el-GR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98" y="5717633"/>
            <a:ext cx="5177506" cy="73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89" y="2276872"/>
            <a:ext cx="7499175" cy="436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Locality-aware Data Management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Data </a:t>
            </a:r>
            <a:r>
              <a:rPr lang="en-US" altLang="zh-CN" dirty="0"/>
              <a:t>migration for hot data is unnecessary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2080" y="2276872"/>
            <a:ext cx="398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2Q-based locality </a:t>
            </a:r>
            <a:r>
              <a:rPr lang="en-US" altLang="zh-CN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detection</a:t>
            </a:r>
            <a:r>
              <a:rPr lang="zh-CN" altLang="en-US" b="1" baseline="300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*</a:t>
            </a:r>
            <a:endParaRPr lang="zh-CN" altLang="en-US" b="1" baseline="30000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0152" y="2564904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95536" y="60922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/>
              <a:t>* </a:t>
            </a:r>
            <a:r>
              <a:rPr lang="en-US" altLang="zh-CN" sz="1200" dirty="0" smtClean="0"/>
              <a:t>E</a:t>
            </a:r>
            <a:r>
              <a:rPr lang="en-US" altLang="zh-CN" sz="1200" dirty="0"/>
              <a:t>. O’Neil, P. O’Neil, and G. </a:t>
            </a:r>
            <a:r>
              <a:rPr lang="en-US" altLang="zh-CN" sz="1200" dirty="0" err="1"/>
              <a:t>Weikum</a:t>
            </a:r>
            <a:r>
              <a:rPr lang="en-US" altLang="zh-CN" sz="1200" dirty="0"/>
              <a:t>, “The LRU-K Page Replacement Algorithm for Database Disk Buffering,” In Proceedings of the Conference on Management of Data (SIGMOD ’93), May 1993.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14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31" y="1916832"/>
            <a:ext cx="45434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FlexFS</a:t>
            </a:r>
            <a:r>
              <a:rPr lang="en-US" altLang="zh-CN" dirty="0" smtClean="0"/>
              <a:t>– wearing rate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01419"/>
          </a:xfrm>
        </p:spPr>
        <p:txBody>
          <a:bodyPr/>
          <a:lstStyle/>
          <a:p>
            <a:r>
              <a:rPr lang="en-US" altLang="zh-CN" dirty="0" smtClean="0"/>
              <a:t>How FlexFS control the wearing rate</a:t>
            </a:r>
          </a:p>
          <a:p>
            <a:pPr lvl="1"/>
            <a:r>
              <a:rPr lang="en-US" altLang="zh-CN" dirty="0" smtClean="0"/>
              <a:t>The wearing rate is directly proportional to </a:t>
            </a:r>
            <a:br>
              <a:rPr lang="en-US" altLang="zh-CN" dirty="0" smtClean="0"/>
            </a:br>
            <a:r>
              <a:rPr lang="en-US" altLang="zh-CN" dirty="0" smtClean="0"/>
              <a:t>the value of </a:t>
            </a:r>
            <a:r>
              <a:rPr lang="el-GR" altLang="zh-CN" dirty="0" smtClean="0">
                <a:ea typeface="方正姚体"/>
              </a:rPr>
              <a:t>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14620"/>
            <a:ext cx="6667496" cy="367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Committing </a:t>
            </a:r>
            <a:r>
              <a:rPr lang="en-US" dirty="0"/>
              <a:t>a transaction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a new transaction, for subsequent </a:t>
            </a:r>
            <a:r>
              <a:rPr lang="en-US" dirty="0" err="1"/>
              <a:t>syscalls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</a:t>
            </a:r>
            <a:r>
              <a:rPr lang="en-US" dirty="0"/>
              <a:t>transaction as done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 </a:t>
            </a:r>
            <a:r>
              <a:rPr lang="en-US" dirty="0"/>
              <a:t>for in-progress </a:t>
            </a:r>
            <a:r>
              <a:rPr lang="en-US" dirty="0" err="1"/>
              <a:t>syscalls</a:t>
            </a:r>
            <a:r>
              <a:rPr lang="en-US" dirty="0"/>
              <a:t> to stop()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maybe it starts writing blocks, then waits, then writes again if needed)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descriptor to log on disk w/ list of block #s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each block from cache to log on disk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wait </a:t>
            </a:r>
            <a:r>
              <a:rPr lang="en-US" dirty="0"/>
              <a:t>for all log writes to finish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append </a:t>
            </a:r>
            <a:r>
              <a:rPr lang="en-US" dirty="0"/>
              <a:t>the commit record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now </a:t>
            </a:r>
            <a:r>
              <a:rPr lang="en-US" dirty="0"/>
              <a:t>cached blocks allowed to go to homes on disk (but not forced)</a:t>
            </a:r>
          </a:p>
        </p:txBody>
      </p:sp>
    </p:spTree>
    <p:extLst>
      <p:ext uri="{BB962C8B-B14F-4D97-AF65-F5344CB8AC3E}">
        <p14:creationId xmlns:p14="http://schemas.microsoft.com/office/powerpoint/2010/main" val="5202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Wearing Rate Control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2132856"/>
            <a:ext cx="68770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2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92" y="2060848"/>
            <a:ext cx="69723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Wearing Rate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6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Propose a new file system for MLC NAND flash memory</a:t>
            </a:r>
          </a:p>
          <a:p>
            <a:pPr lvl="1"/>
            <a:r>
              <a:rPr lang="en-US" altLang="zh-CN" dirty="0" smtClean="0"/>
              <a:t>Exploits </a:t>
            </a:r>
            <a:r>
              <a:rPr lang="en-US" altLang="zh-CN" dirty="0"/>
              <a:t>the flexible cell programming to achieve the </a:t>
            </a:r>
            <a:r>
              <a:rPr lang="en-US" altLang="zh-CN" dirty="0" smtClean="0"/>
              <a:t>SLC </a:t>
            </a:r>
            <a:r>
              <a:rPr lang="en-US" altLang="zh-CN" dirty="0" smtClean="0">
                <a:solidFill>
                  <a:srgbClr val="FF0000"/>
                </a:solidFill>
              </a:rPr>
              <a:t>performance</a:t>
            </a:r>
            <a:r>
              <a:rPr lang="en-US" altLang="zh-CN" dirty="0" smtClean="0"/>
              <a:t> </a:t>
            </a:r>
            <a:r>
              <a:rPr lang="en-US" altLang="zh-CN" dirty="0"/>
              <a:t>and MLC </a:t>
            </a:r>
            <a:r>
              <a:rPr lang="en-US" altLang="zh-CN" dirty="0" smtClean="0">
                <a:solidFill>
                  <a:srgbClr val="FF0000"/>
                </a:solidFill>
              </a:rPr>
              <a:t>capacity</a:t>
            </a:r>
            <a:r>
              <a:rPr lang="en-US" altLang="zh-CN" dirty="0" smtClean="0"/>
              <a:t> while ensuring </a:t>
            </a:r>
            <a:r>
              <a:rPr lang="en-US" altLang="zh-CN" dirty="0"/>
              <a:t>a reasonable </a:t>
            </a:r>
            <a:r>
              <a:rPr lang="en-US" altLang="zh-CN" dirty="0" smtClean="0">
                <a:solidFill>
                  <a:srgbClr val="FF0000"/>
                </a:solidFill>
              </a:rPr>
              <a:t>lifetime</a:t>
            </a:r>
          </a:p>
          <a:p>
            <a:pPr lvl="1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10567"/>
            <a:ext cx="32480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0368" y="3927423"/>
            <a:ext cx="3071834" cy="224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06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SLC/MLC hybrid </a:t>
            </a:r>
            <a:r>
              <a:rPr lang="en-US" altLang="zh-CN" dirty="0" smtClean="0"/>
              <a:t>storage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i="1" dirty="0" smtClean="0"/>
              <a:t>[Chang </a:t>
            </a:r>
            <a:r>
              <a:rPr lang="en-US" altLang="zh-CN" sz="2400" i="1" dirty="0"/>
              <a:t>et al (2008), Park et al (2008), </a:t>
            </a:r>
            <a:r>
              <a:rPr lang="en-US" altLang="zh-CN" sz="2400" i="1" dirty="0" err="1"/>
              <a:t>Im</a:t>
            </a:r>
            <a:r>
              <a:rPr lang="en-US" altLang="zh-CN" sz="2400" i="1" dirty="0"/>
              <a:t> et al (2009</a:t>
            </a:r>
            <a:r>
              <a:rPr lang="en-US" altLang="zh-CN" sz="2400" i="1" dirty="0" smtClean="0"/>
              <a:t>)]</a:t>
            </a:r>
          </a:p>
          <a:p>
            <a:pPr lvl="1"/>
            <a:r>
              <a:rPr lang="en-US" altLang="zh-CN" dirty="0"/>
              <a:t>Composed of a single SLC chip and many MLC chips</a:t>
            </a:r>
          </a:p>
          <a:p>
            <a:pPr lvl="1"/>
            <a:r>
              <a:rPr lang="en-US" altLang="zh-CN" dirty="0" smtClean="0"/>
              <a:t>Uses </a:t>
            </a:r>
            <a:r>
              <a:rPr lang="en-US" altLang="zh-CN" dirty="0"/>
              <a:t>the SLC chip as a write buffer for MLC chips</a:t>
            </a:r>
          </a:p>
          <a:p>
            <a:pPr lvl="2"/>
            <a:r>
              <a:rPr lang="en-US" altLang="zh-CN" dirty="0" smtClean="0"/>
              <a:t>Redirects </a:t>
            </a:r>
            <a:r>
              <a:rPr lang="en-US" altLang="zh-CN" dirty="0"/>
              <a:t>frequently accessed small data into the SLC chip</a:t>
            </a:r>
          </a:p>
          <a:p>
            <a:pPr lvl="2"/>
            <a:r>
              <a:rPr lang="en-US" altLang="zh-CN" dirty="0" smtClean="0"/>
              <a:t>Redirects </a:t>
            </a:r>
            <a:r>
              <a:rPr lang="en-US" altLang="zh-CN" dirty="0"/>
              <a:t>bulk data into the MLC chips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27" y="4239344"/>
            <a:ext cx="5762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Log-based File Systems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point:</a:t>
            </a:r>
          </a:p>
          <a:p>
            <a:pPr lvl="1"/>
            <a:r>
              <a:rPr lang="en-US" dirty="0" smtClean="0"/>
              <a:t>We have arrived at a modern file system like ext4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Go back to the drawing board and reevaluate from first-principals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Reevaluating Disk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56792"/>
            <a:ext cx="8823279" cy="4768945"/>
          </a:xfrm>
        </p:spPr>
        <p:txBody>
          <a:bodyPr/>
          <a:lstStyle/>
          <a:p>
            <a:r>
              <a:rPr lang="en-US" dirty="0" smtClean="0"/>
              <a:t>How has computer hardware been evolving?</a:t>
            </a:r>
          </a:p>
          <a:p>
            <a:pPr lvl="1"/>
            <a:r>
              <a:rPr lang="en-US" dirty="0" smtClean="0"/>
              <a:t>RAM has become cheaper and grown larger :)</a:t>
            </a:r>
          </a:p>
          <a:p>
            <a:pPr lvl="1"/>
            <a:r>
              <a:rPr lang="en-US" dirty="0" smtClean="0"/>
              <a:t>Random access seek times have remained very slow :(</a:t>
            </a:r>
          </a:p>
          <a:p>
            <a:r>
              <a:rPr lang="en-US" dirty="0" smtClean="0"/>
              <a:t>This changing dynamic alters how disks are used</a:t>
            </a:r>
          </a:p>
          <a:p>
            <a:pPr lvl="1"/>
            <a:r>
              <a:rPr lang="en-US" dirty="0" smtClean="0"/>
              <a:t>More data can be cached in RAM = less disk reads</a:t>
            </a:r>
          </a:p>
          <a:p>
            <a:pPr lvl="1"/>
            <a:r>
              <a:rPr lang="en-US" dirty="0" smtClean="0"/>
              <a:t>Thus, writes will dominate disk I/O</a:t>
            </a:r>
          </a:p>
          <a:p>
            <a:r>
              <a:rPr lang="en-US" dirty="0" smtClean="0"/>
              <a:t>Can we create a file system that is optimized for sequential writes?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Log-structured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buffer all writes (including meta-data) in memory</a:t>
            </a:r>
          </a:p>
          <a:p>
            <a:pPr lvl="1"/>
            <a:r>
              <a:rPr lang="en-US" dirty="0" smtClean="0"/>
              <a:t>Write these long segments to disk sequentially</a:t>
            </a:r>
          </a:p>
          <a:p>
            <a:pPr lvl="1"/>
            <a:r>
              <a:rPr lang="en-US" dirty="0" smtClean="0"/>
              <a:t>Treat the disk as a circular buffer, i.e. don’t overwrite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All writes are large and sequential</a:t>
            </a:r>
          </a:p>
          <a:p>
            <a:r>
              <a:rPr lang="en-US" dirty="0" smtClean="0"/>
              <a:t>Big question:</a:t>
            </a:r>
          </a:p>
          <a:p>
            <a:pPr lvl="1"/>
            <a:r>
              <a:rPr lang="en-US" dirty="0" smtClean="0"/>
              <a:t>How do you manage meta-data and maintain structure in this kind of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4276" y="3759962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Treating the Disk as a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55" y="1146327"/>
            <a:ext cx="8679977" cy="1726528"/>
          </a:xfrm>
        </p:spPr>
        <p:txBody>
          <a:bodyPr/>
          <a:lstStyle/>
          <a:p>
            <a:r>
              <a:rPr lang="en-US" dirty="0" smtClean="0"/>
              <a:t>Same concept as data journaling</a:t>
            </a:r>
          </a:p>
          <a:p>
            <a:pPr lvl="1"/>
            <a:r>
              <a:rPr lang="en-US" dirty="0" smtClean="0"/>
              <a:t>Data and meta-data get appended to a log</a:t>
            </a:r>
          </a:p>
          <a:p>
            <a:pPr lvl="1"/>
            <a:r>
              <a:rPr lang="en-US" dirty="0" smtClean="0"/>
              <a:t>Stale data isn’t overwritten, its replaced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77082" y="4078521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241948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42700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980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0432" y="3759961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1184" y="3759961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562073" y="359593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227100" y="3604905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51382" y="3391288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1812" y="3759962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32564" y="3759962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Freeform 18"/>
          <p:cNvSpPr/>
          <p:nvPr/>
        </p:nvSpPr>
        <p:spPr>
          <a:xfrm>
            <a:off x="5914453" y="3595844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93076" y="3118513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7104" y="258625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104" y="430814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2" y="1153236"/>
            <a:ext cx="8679977" cy="709683"/>
          </a:xfrm>
        </p:spPr>
        <p:txBody>
          <a:bodyPr/>
          <a:lstStyle/>
          <a:p>
            <a:r>
              <a:rPr lang="en-US" dirty="0" smtClean="0"/>
              <a:t>LFS buffers writes in-memory into chunks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827" y="5618328"/>
            <a:ext cx="8905166" cy="10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Chunks get appended to the log once they are sufficiently large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254" y="290481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46982" y="462670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364776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65528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6280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67032" y="258625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67784" y="258625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8412" y="258625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19164" y="258625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828800" y="194476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743200" y="206749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603009" y="221767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500053" y="242222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165080" y="243119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37"/>
            <a:ext cx="8229600" cy="88028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Review: Ordered Mode vs </a:t>
            </a:r>
            <a:r>
              <a:rPr lang="en-US" sz="3200" dirty="0" err="1" smtClean="0"/>
              <a:t>Journaled</a:t>
            </a:r>
            <a:r>
              <a:rPr lang="en-US" sz="3200" dirty="0" smtClean="0"/>
              <a:t> Mode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616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journaling file content is slow, every data block written twice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perhaps </a:t>
            </a:r>
            <a:r>
              <a:rPr lang="en-US" dirty="0"/>
              <a:t>not needed to keep FS internally consistent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</a:t>
            </a:r>
            <a:r>
              <a:rPr lang="en-US" dirty="0"/>
              <a:t>we just lazily write file content blocks?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</a:t>
            </a:r>
            <a:r>
              <a:rPr lang="en-US" dirty="0"/>
              <a:t>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metadata updated first, crash may leave file pointing to blocks with someone else's data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ext3 </a:t>
            </a:r>
            <a:r>
              <a:rPr lang="en-US" dirty="0"/>
              <a:t>ordered mode: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write </a:t>
            </a:r>
            <a:r>
              <a:rPr lang="en-US" dirty="0"/>
              <a:t>content block to disk before </a:t>
            </a:r>
            <a:r>
              <a:rPr lang="en-US" dirty="0" smtClean="0"/>
              <a:t>committing </a:t>
            </a:r>
            <a:r>
              <a:rPr lang="en-US" dirty="0" err="1"/>
              <a:t>inode</a:t>
            </a:r>
            <a:r>
              <a:rPr lang="en-US" dirty="0"/>
              <a:t> w/ new block #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thus </a:t>
            </a:r>
            <a:r>
              <a:rPr lang="en-US" dirty="0"/>
              <a:t>won't see stale data if there's a crash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</a:t>
            </a:r>
            <a:r>
              <a:rPr lang="en-US" dirty="0"/>
              <a:t>people use ext3 ordered mode</a:t>
            </a:r>
          </a:p>
        </p:txBody>
      </p:sp>
    </p:spTree>
    <p:extLst>
      <p:ext uri="{BB962C8B-B14F-4D97-AF65-F5344CB8AC3E}">
        <p14:creationId xmlns:p14="http://schemas.microsoft.com/office/powerpoint/2010/main" val="2865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file system, the </a:t>
            </a:r>
            <a:r>
              <a:rPr lang="en-US" dirty="0" err="1" smtClean="0"/>
              <a:t>inodes</a:t>
            </a:r>
            <a:r>
              <a:rPr lang="en-US" dirty="0" smtClean="0"/>
              <a:t> are stored at fixed locations (relatively easy to find)</a:t>
            </a:r>
          </a:p>
          <a:p>
            <a:r>
              <a:rPr lang="en-US" dirty="0" smtClean="0"/>
              <a:t>How do you find </a:t>
            </a:r>
            <a:r>
              <a:rPr lang="en-US" dirty="0" err="1" smtClean="0"/>
              <a:t>inodes</a:t>
            </a:r>
            <a:r>
              <a:rPr lang="en-US" dirty="0" smtClean="0"/>
              <a:t> in the log?</a:t>
            </a:r>
          </a:p>
          <a:p>
            <a:pPr lvl="1"/>
            <a:r>
              <a:rPr lang="en-US" dirty="0" smtClean="0"/>
              <a:t>Remember, there may be multiple copies of a given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Solution: add a level of indirection</a:t>
            </a:r>
          </a:p>
          <a:p>
            <a:pPr lvl="1"/>
            <a:r>
              <a:rPr lang="en-US" dirty="0" smtClean="0"/>
              <a:t>The traditional </a:t>
            </a:r>
            <a:r>
              <a:rPr lang="en-US" dirty="0" err="1" smtClean="0">
                <a:solidFill>
                  <a:schemeClr val="accent1"/>
                </a:solidFill>
              </a:rPr>
              <a:t>inode</a:t>
            </a:r>
            <a:r>
              <a:rPr lang="en-US" dirty="0" smtClean="0">
                <a:solidFill>
                  <a:schemeClr val="accent1"/>
                </a:solidFill>
              </a:rPr>
              <a:t> map </a:t>
            </a:r>
            <a:r>
              <a:rPr lang="en-US" dirty="0" smtClean="0"/>
              <a:t>can be broken into pieces</a:t>
            </a:r>
          </a:p>
          <a:p>
            <a:pPr lvl="1"/>
            <a:r>
              <a:rPr lang="en-US" dirty="0" smtClean="0"/>
              <a:t>When a portion of the </a:t>
            </a:r>
            <a:r>
              <a:rPr lang="en-US" dirty="0" err="1" smtClean="0"/>
              <a:t>inode</a:t>
            </a:r>
            <a:r>
              <a:rPr lang="en-US" dirty="0" smtClean="0"/>
              <a:t> map is updated, write it to the log!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7104" y="1801495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87104" y="3523386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Giant Log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69792" y="1801495"/>
            <a:ext cx="750628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/>
              <a:t>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</a:t>
            </a:r>
            <a:r>
              <a:rPr lang="en-US" dirty="0" smtClean="0"/>
              <a:t>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254" y="2120054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6982" y="384194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364776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5528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66280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67032" y="1801495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67784" y="1801495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8412" y="1801494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19164" y="1801494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828800" y="1160000"/>
            <a:ext cx="3521122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43200" y="1282736"/>
            <a:ext cx="2606722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03009" y="1432911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00053" y="1637467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165080" y="1646438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951681" y="1628453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349921" y="1255488"/>
            <a:ext cx="243798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238834" y="4960960"/>
            <a:ext cx="8679977" cy="1801505"/>
          </a:xfrm>
        </p:spPr>
        <p:txBody>
          <a:bodyPr/>
          <a:lstStyle/>
          <a:p>
            <a:r>
              <a:rPr lang="en-US" dirty="0" smtClean="0"/>
              <a:t>New problem: the </a:t>
            </a:r>
            <a:r>
              <a:rPr lang="en-US" dirty="0" err="1" smtClean="0"/>
              <a:t>inode</a:t>
            </a:r>
            <a:r>
              <a:rPr lang="en-US" dirty="0" smtClean="0"/>
              <a:t> map is scattered throughout the log</a:t>
            </a:r>
          </a:p>
          <a:p>
            <a:pPr lvl="1"/>
            <a:r>
              <a:rPr lang="en-US" dirty="0" smtClean="0"/>
              <a:t>How do we find the most up-to-date pieces?</a:t>
            </a:r>
          </a:p>
        </p:txBody>
      </p:sp>
    </p:spTree>
    <p:extLst>
      <p:ext uri="{BB962C8B-B14F-4D97-AF65-F5344CB8AC3E}">
        <p14:creationId xmlns:p14="http://schemas.microsoft.com/office/powerpoint/2010/main" val="20261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117901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Checkpoint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153236"/>
            <a:ext cx="8679977" cy="2784143"/>
          </a:xfrm>
        </p:spPr>
        <p:txBody>
          <a:bodyPr/>
          <a:lstStyle/>
          <a:p>
            <a:r>
              <a:rPr lang="en-US" dirty="0" smtClean="0"/>
              <a:t>The superblock in LFS contains pointers to all of the up-to-date </a:t>
            </a:r>
            <a:r>
              <a:rPr lang="en-US" dirty="0" err="1" smtClean="0"/>
              <a:t>inode</a:t>
            </a:r>
            <a:r>
              <a:rPr lang="en-US" dirty="0" smtClean="0"/>
              <a:t> maps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checkpoint region</a:t>
            </a:r>
            <a:r>
              <a:rPr lang="en-US" dirty="0"/>
              <a:t> </a:t>
            </a:r>
            <a:r>
              <a:rPr lang="en-US" dirty="0" smtClean="0"/>
              <a:t>is always cached in memory</a:t>
            </a:r>
          </a:p>
          <a:p>
            <a:pPr lvl="1"/>
            <a:r>
              <a:rPr lang="en-US" dirty="0" smtClean="0"/>
              <a:t>Written periodically to disk, say ~30 seconds</a:t>
            </a:r>
          </a:p>
          <a:p>
            <a:pPr lvl="1"/>
            <a:r>
              <a:rPr lang="en-US" dirty="0" smtClean="0"/>
              <a:t>Only part of LFS that isn’t maintained in the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124726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436460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124716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124716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476406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599142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762965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4962844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4933610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4989270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585494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124716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101152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 File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54" y="1196752"/>
            <a:ext cx="8679977" cy="3388838"/>
          </a:xfrm>
        </p:spPr>
        <p:txBody>
          <a:bodyPr/>
          <a:lstStyle/>
          <a:p>
            <a:r>
              <a:rPr lang="en-US" dirty="0" smtClean="0"/>
              <a:t>Suppose you want to 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 up </a:t>
            </a:r>
            <a:r>
              <a:rPr lang="en-US" dirty="0" err="1" smtClean="0"/>
              <a:t>inode</a:t>
            </a:r>
            <a:r>
              <a:rPr lang="en-US" dirty="0" smtClean="0"/>
              <a:t> 1 in the checkpoint region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map containing </a:t>
            </a:r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inode</a:t>
            </a:r>
            <a:r>
              <a:rPr lang="en-US" dirty="0" smtClean="0"/>
              <a:t> map at sector </a:t>
            </a:r>
            <a:r>
              <a:rPr lang="en-US" i="1" dirty="0" smtClean="0"/>
              <a:t>X</a:t>
            </a:r>
          </a:p>
          <a:p>
            <a:pPr marL="1371600" lvl="2" indent="-514350"/>
            <a:r>
              <a:rPr lang="en-US" dirty="0" err="1" smtClean="0"/>
              <a:t>inode</a:t>
            </a:r>
            <a:r>
              <a:rPr lang="en-US" dirty="0" smtClean="0"/>
              <a:t> 1 is in sector </a:t>
            </a:r>
            <a:r>
              <a:rPr lang="en-US" i="1" dirty="0" smtClean="0"/>
              <a:t>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 err="1" smtClean="0"/>
              <a:t>inode</a:t>
            </a:r>
            <a:r>
              <a:rPr lang="en-US" dirty="0" smtClean="0"/>
              <a:t> 1</a:t>
            </a:r>
          </a:p>
          <a:p>
            <a:pPr marL="1371600" lvl="2" indent="-514350"/>
            <a:r>
              <a:rPr lang="en-US" dirty="0" smtClean="0"/>
              <a:t>File data is in sectors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5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896250" y="4544175"/>
            <a:ext cx="614149" cy="7301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0.77448 -0.0006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448 -0.00069 L 0.55798 0.0004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in 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2" y="1426190"/>
            <a:ext cx="9034818" cy="2511187"/>
          </a:xfrm>
        </p:spPr>
        <p:txBody>
          <a:bodyPr/>
          <a:lstStyle/>
          <a:p>
            <a:r>
              <a:rPr lang="en-US" dirty="0" smtClean="0"/>
              <a:t>Directories are stored just like in typical file systems</a:t>
            </a:r>
          </a:p>
          <a:p>
            <a:pPr lvl="1"/>
            <a:r>
              <a:rPr lang="en-US" dirty="0" smtClean="0"/>
              <a:t>Directory data stored in a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points to the directory file</a:t>
            </a:r>
          </a:p>
          <a:p>
            <a:pPr lvl="1"/>
            <a:r>
              <a:rPr lang="en-US" dirty="0" smtClean="0"/>
              <a:t>Directory file contains name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0894" y="5349917"/>
            <a:ext cx="7997588" cy="1044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48646" y="5356742"/>
            <a:ext cx="704067" cy="10372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r>
              <a:rPr lang="en-US" sz="1600" dirty="0" err="1" smtClean="0"/>
              <a:t>node</a:t>
            </a:r>
            <a:endParaRPr lang="en-US" sz="1600" dirty="0" smtClean="0"/>
          </a:p>
          <a:p>
            <a:pPr algn="ctr"/>
            <a:r>
              <a:rPr lang="en-US" sz="1600" dirty="0" smtClean="0"/>
              <a:t>map</a:t>
            </a:r>
          </a:p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40464" y="5668476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246039" y="5350675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916941" y="5351433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2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87843" y="5352191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258745" y="5352949"/>
            <a:ext cx="67090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Block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924219" y="5353707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5843" y="5354465"/>
            <a:ext cx="670902" cy="10372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Dir</a:t>
            </a:r>
            <a:r>
              <a:rPr lang="en-US" sz="1600" dirty="0" smtClean="0"/>
              <a:t> Data </a:t>
            </a:r>
            <a:r>
              <a:rPr lang="en-US" sz="1600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66745" y="5355223"/>
            <a:ext cx="671624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inode</a:t>
            </a:r>
            <a:endParaRPr lang="en-US" sz="1600" dirty="0" smtClean="0"/>
          </a:p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Freeform 14"/>
          <p:cNvSpPr/>
          <p:nvPr/>
        </p:nvSpPr>
        <p:spPr>
          <a:xfrm>
            <a:off x="3612366" y="4708422"/>
            <a:ext cx="2671253" cy="614200"/>
          </a:xfrm>
          <a:custGeom>
            <a:avLst/>
            <a:gdLst>
              <a:gd name="connsiteX0" fmla="*/ 3521122 w 3521122"/>
              <a:gd name="connsiteY0" fmla="*/ 614200 h 614200"/>
              <a:gd name="connsiteX1" fmla="*/ 1378424 w 3521122"/>
              <a:gd name="connsiteY1" fmla="*/ 51 h 614200"/>
              <a:gd name="connsiteX2" fmla="*/ 0 w 3521122"/>
              <a:gd name="connsiteY2" fmla="*/ 586904 h 61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1122" h="614200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252392" y="4831158"/>
            <a:ext cx="2036371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872283" y="4994981"/>
            <a:ext cx="1387748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566157" y="5194860"/>
            <a:ext cx="722606" cy="127762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878503" y="5165626"/>
            <a:ext cx="724053" cy="138616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02555" y="5221286"/>
            <a:ext cx="698123" cy="7867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288763" y="4817510"/>
            <a:ext cx="2063714" cy="505112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894" y="5355981"/>
            <a:ext cx="704067" cy="103723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</a:t>
            </a:r>
            <a:endParaRPr lang="en-US" sz="2400" dirty="0"/>
          </a:p>
        </p:txBody>
      </p:sp>
      <p:sp>
        <p:nvSpPr>
          <p:cNvPr id="23" name="Freeform 22"/>
          <p:cNvSpPr/>
          <p:nvPr/>
        </p:nvSpPr>
        <p:spPr>
          <a:xfrm flipH="1">
            <a:off x="1203325" y="4333168"/>
            <a:ext cx="7149152" cy="989454"/>
          </a:xfrm>
          <a:custGeom>
            <a:avLst/>
            <a:gdLst>
              <a:gd name="connsiteX0" fmla="*/ 2606722 w 2606722"/>
              <a:gd name="connsiteY0" fmla="*/ 505112 h 505112"/>
              <a:gd name="connsiteX1" fmla="*/ 900752 w 2606722"/>
              <a:gd name="connsiteY1" fmla="*/ 144 h 505112"/>
              <a:gd name="connsiteX2" fmla="*/ 0 w 2606722"/>
              <a:gd name="connsiteY2" fmla="*/ 464168 h 50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6722" h="50511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time, the log is going to fill up with stale data</a:t>
            </a:r>
          </a:p>
          <a:p>
            <a:pPr lvl="1"/>
            <a:r>
              <a:rPr lang="en-US" dirty="0" smtClean="0"/>
              <a:t>Highly fragmented: live data mixed with stale data</a:t>
            </a:r>
          </a:p>
          <a:p>
            <a:r>
              <a:rPr lang="en-US" dirty="0" smtClean="0"/>
              <a:t>Periodically, the log must be garbage collected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4387759"/>
            <a:ext cx="7997588" cy="1037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77081" y="4706318"/>
            <a:ext cx="1310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41949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2701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980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0433" y="4387758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1185" y="4387758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562074" y="422373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27101" y="4232702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51383" y="4019085"/>
            <a:ext cx="1746913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1813" y="4387759"/>
            <a:ext cx="900752" cy="103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Block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2565" y="4387759"/>
            <a:ext cx="750628" cy="103723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node</a:t>
            </a:r>
            <a:endParaRPr lang="en-US" dirty="0" smtClean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Freeform 16"/>
          <p:cNvSpPr/>
          <p:nvPr/>
        </p:nvSpPr>
        <p:spPr>
          <a:xfrm>
            <a:off x="5914454" y="4223641"/>
            <a:ext cx="836222" cy="136733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593077" y="3746310"/>
            <a:ext cx="4157599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60062" y="4374110"/>
            <a:ext cx="1064525" cy="10645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 in LFS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277" y="5486423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23172" y="5572972"/>
            <a:ext cx="70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Disk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20782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9914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90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17495" y="5486421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2466" y="548642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21171217">
            <a:off x="1931152" y="515187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53482" y="5117749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514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6463" y="5486423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2034592" y="4873517"/>
            <a:ext cx="2497542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21171217">
            <a:off x="4197103" y="5151872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85895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77213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8531" y="5486423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069610" y="4842996"/>
            <a:ext cx="191069" cy="2733507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4891034" y="4824212"/>
            <a:ext cx="191069" cy="2771071"/>
          </a:xfrm>
          <a:prstGeom prst="leftBrac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04668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1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26092" y="6314158"/>
            <a:ext cx="132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Cluster 2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764277" y="3775900"/>
            <a:ext cx="7997588" cy="51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41036" y="3856701"/>
            <a:ext cx="123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Memory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1221476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712794" y="3775902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04116" y="3775902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631148" y="3775900"/>
            <a:ext cx="491318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136119" y="3775901"/>
            <a:ext cx="40943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 rot="21171217">
            <a:off x="1944805" y="3441349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467135" y="3407228"/>
            <a:ext cx="996284" cy="34128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148607" y="3716680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2090304" y="3716679"/>
            <a:ext cx="637055" cy="6370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21171217">
            <a:off x="2860517" y="5151874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21171217">
            <a:off x="2871949" y="3441350"/>
            <a:ext cx="473728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95159" y="5485068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290428" y="5489807"/>
            <a:ext cx="508671" cy="518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798292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21171217">
            <a:off x="7531916" y="5156298"/>
            <a:ext cx="490459" cy="323044"/>
          </a:xfrm>
          <a:custGeom>
            <a:avLst/>
            <a:gdLst>
              <a:gd name="connsiteX0" fmla="*/ 836222 w 836222"/>
              <a:gd name="connsiteY0" fmla="*/ 136733 h 136733"/>
              <a:gd name="connsiteX1" fmla="*/ 126538 w 836222"/>
              <a:gd name="connsiteY1" fmla="*/ 255 h 136733"/>
              <a:gd name="connsiteX2" fmla="*/ 3708 w 836222"/>
              <a:gd name="connsiteY2" fmla="*/ 109437 h 13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222" h="136733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7724" y="5489808"/>
            <a:ext cx="423892" cy="51861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4326092" y="4861953"/>
            <a:ext cx="4100807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009830" y="4849606"/>
            <a:ext cx="1417070" cy="595819"/>
          </a:xfrm>
          <a:custGeom>
            <a:avLst/>
            <a:gdLst>
              <a:gd name="connsiteX0" fmla="*/ 1746913 w 1746913"/>
              <a:gd name="connsiteY0" fmla="*/ 341289 h 341289"/>
              <a:gd name="connsiteX1" fmla="*/ 464024 w 1746913"/>
              <a:gd name="connsiteY1" fmla="*/ 95 h 341289"/>
              <a:gd name="connsiteX2" fmla="*/ 0 w 1746913"/>
              <a:gd name="connsiteY2" fmla="*/ 313993 h 3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913" h="341289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98388" y="3775902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98391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9199" y="5489808"/>
            <a:ext cx="40943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72104" y="5482987"/>
            <a:ext cx="423892" cy="51861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764277" y="4563029"/>
            <a:ext cx="2261966" cy="620976"/>
          </a:xfrm>
          <a:prstGeom prst="wedgeRectCallout">
            <a:avLst>
              <a:gd name="adj1" fmla="val -36438"/>
              <a:gd name="adj2" fmla="val 74730"/>
            </a:avLst>
          </a:prstGeom>
          <a:solidFill>
            <a:schemeClr val="accent5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Summary block</a:t>
            </a:r>
            <a:endParaRPr lang="en-US" sz="2400" dirty="0"/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14725" y="1114429"/>
            <a:ext cx="9034818" cy="25111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cluster has a summary block</a:t>
            </a:r>
          </a:p>
          <a:p>
            <a:pPr lvl="1"/>
            <a:r>
              <a:rPr lang="en-US" dirty="0" smtClean="0"/>
              <a:t>Contains the block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mapping for each block in the cluster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check </a:t>
            </a:r>
            <a:r>
              <a:rPr lang="en-US" dirty="0" err="1" smtClean="0">
                <a:sym typeface="Wingdings" panose="05000000000000000000" pitchFamily="2" charset="2"/>
              </a:rPr>
              <a:t>liveness</a:t>
            </a:r>
            <a:r>
              <a:rPr lang="en-US" dirty="0" smtClean="0">
                <a:sym typeface="Wingdings" panose="05000000000000000000" pitchFamily="2" charset="2"/>
              </a:rPr>
              <a:t>, the GC reads each file with blocks in the cluster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current info doesn’t match the summary, blocks are stale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474253" y="1809591"/>
            <a:ext cx="3432411" cy="1418120"/>
          </a:xfrm>
          <a:prstGeom prst="wedgeRectCallout">
            <a:avLst>
              <a:gd name="adj1" fmla="val 98"/>
              <a:gd name="adj2" fmla="val 7857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Which blocks are stale?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Pointers from other clusters are invisible</a:t>
            </a:r>
            <a:endParaRPr lang="en-US" sz="2400" dirty="0"/>
          </a:p>
        </p:txBody>
      </p:sp>
      <p:sp>
        <p:nvSpPr>
          <p:cNvPr id="54" name="Rectangle 53"/>
          <p:cNvSpPr/>
          <p:nvPr/>
        </p:nvSpPr>
        <p:spPr>
          <a:xfrm>
            <a:off x="3906664" y="5317820"/>
            <a:ext cx="1079904" cy="8100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19" grpId="0" animBg="1"/>
      <p:bldP spid="19" grpId="1" animBg="1"/>
      <p:bldP spid="37" grpId="0" animBg="1"/>
      <p:bldP spid="37" grpId="1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build="p"/>
      <p:bldP spid="47" grpId="0" animBg="1"/>
      <p:bldP spid="47" grpId="1" animBg="1"/>
      <p:bldP spid="5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data block in the segment, the summary describes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number N of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that owns the </a:t>
            </a:r>
            <a:r>
              <a:rPr lang="en-US" altLang="zh-CN" sz="2000" dirty="0" smtClean="0"/>
              <a:t>block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offset F of the block inside the </a:t>
            </a:r>
            <a:r>
              <a:rPr lang="en-US" altLang="zh-CN" sz="2000" dirty="0" err="1"/>
              <a:t>inode’s</a:t>
            </a:r>
            <a:r>
              <a:rPr lang="en-US" altLang="zh-CN" sz="2000" dirty="0"/>
              <a:t> data region (e.g., “this block is at byte offset 4096</a:t>
            </a:r>
            <a:r>
              <a:rPr lang="en-US" altLang="zh-CN" sz="2000" dirty="0" smtClean="0"/>
              <a:t>”)</a:t>
            </a:r>
          </a:p>
          <a:p>
            <a:r>
              <a:rPr lang="en-US" altLang="zh-CN" sz="2400" dirty="0" smtClean="0"/>
              <a:t>Using </a:t>
            </a:r>
            <a:r>
              <a:rPr lang="en-US" altLang="zh-CN" sz="2400" dirty="0"/>
              <a:t>the summary, the cleaner determines whether a data block is live by: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reading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N (either from the buffer cache or from disk via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map)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finding </a:t>
            </a:r>
            <a:r>
              <a:rPr lang="en-US" altLang="zh-CN" sz="2000" dirty="0"/>
              <a:t>the appropriate data pointer for offset F, and seeing whether that pointer points to the data block in the segment being examined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797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When </a:t>
            </a:r>
            <a:r>
              <a:rPr lang="en-US" altLang="zh-CN" sz="2400" dirty="0"/>
              <a:t>live data blocks are written to a new segment, the cleaner must also write new versions of the corresponding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imap</a:t>
            </a:r>
            <a:r>
              <a:rPr lang="en-US" altLang="zh-CN" sz="2400" dirty="0"/>
              <a:t> entries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map indicates which </a:t>
            </a:r>
            <a:r>
              <a:rPr lang="en-US" altLang="zh-CN" sz="2400" dirty="0" err="1"/>
              <a:t>inodes</a:t>
            </a:r>
            <a:r>
              <a:rPr lang="en-US" altLang="zh-CN" sz="2400" dirty="0"/>
              <a:t> are live, and each on-disk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contains the </a:t>
            </a:r>
            <a:r>
              <a:rPr lang="en-US" altLang="zh-CN" sz="2400" dirty="0" err="1"/>
              <a:t>inode</a:t>
            </a:r>
            <a:r>
              <a:rPr lang="en-US" altLang="zh-CN" sz="2400" dirty="0"/>
              <a:t> number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So</a:t>
            </a:r>
            <a:r>
              <a:rPr lang="en-US" altLang="zh-CN" sz="2000" dirty="0"/>
              <a:t>, when the cleaner finds 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in an old segment, the cleaner can check the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map to see whether the </a:t>
            </a:r>
            <a:r>
              <a:rPr lang="en-US" altLang="zh-CN" sz="2000" dirty="0" err="1"/>
              <a:t>inodes</a:t>
            </a:r>
            <a:r>
              <a:rPr lang="en-US" altLang="zh-CN" sz="2000" dirty="0"/>
              <a:t> should be written to a new segment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1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3AAE-BCA4-EB4C-9A3A-3548BFC2B724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LFS Failure Recovery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Checkpoint and roll-forward</a:t>
            </a:r>
          </a:p>
          <a:p>
            <a:pPr>
              <a:lnSpc>
                <a:spcPct val="90000"/>
              </a:lnSpc>
            </a:pPr>
            <a:r>
              <a:rPr lang="en-US" altLang="zh-CN"/>
              <a:t>Recovery is very fast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No fsck, no need to check the entire disk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Recover the last checkpoint, and see how much data written after the checkpoint you can recover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Some data written after a checkpoint may be lost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Seconds versus hours</a:t>
            </a:r>
          </a:p>
          <a:p>
            <a:pPr lvl="1">
              <a:lnSpc>
                <a:spcPct val="9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using NV-RAM as disk</a:t>
            </a:r>
          </a:p>
          <a:p>
            <a:pPr lvl="1"/>
            <a:r>
              <a:rPr lang="en-US" altLang="zh-CN" dirty="0" smtClean="0"/>
              <a:t>CPU Cache now becomes the memory</a:t>
            </a:r>
          </a:p>
          <a:p>
            <a:pPr lvl="1"/>
            <a:r>
              <a:rPr lang="en-US" altLang="zh-CN" dirty="0" smtClean="0"/>
              <a:t>Crash will lose data in cache (not written back)</a:t>
            </a:r>
          </a:p>
        </p:txBody>
      </p:sp>
      <p:grpSp>
        <p:nvGrpSpPr>
          <p:cNvPr id="4" name="组 56"/>
          <p:cNvGrpSpPr/>
          <p:nvPr/>
        </p:nvGrpSpPr>
        <p:grpSpPr>
          <a:xfrm>
            <a:off x="5796136" y="3429000"/>
            <a:ext cx="1982982" cy="972197"/>
            <a:chOff x="5895989" y="3068960"/>
            <a:chExt cx="1982982" cy="972197"/>
          </a:xfrm>
        </p:grpSpPr>
        <p:sp>
          <p:nvSpPr>
            <p:cNvPr id="5" name="圆角矩形 4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175711" y="3320899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364088" y="4658179"/>
            <a:ext cx="2963552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Memory</a:t>
            </a:r>
          </a:p>
          <a:p>
            <a:pPr algn="ctr"/>
            <a:r>
              <a:rPr lang="en-US" altLang="zh-CN" dirty="0" smtClean="0"/>
              <a:t>(NVM)</a:t>
            </a:r>
            <a:endParaRPr lang="zh-CN" altLang="en-US" dirty="0"/>
          </a:p>
        </p:txBody>
      </p:sp>
      <p:sp>
        <p:nvSpPr>
          <p:cNvPr id="9" name="罐形 5"/>
          <p:cNvSpPr/>
          <p:nvPr/>
        </p:nvSpPr>
        <p:spPr>
          <a:xfrm>
            <a:off x="5375312" y="5702384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Disk Storage</a:t>
            </a:r>
            <a:endParaRPr lang="zh-CN" altLang="en-US" dirty="0"/>
          </a:p>
        </p:txBody>
      </p:sp>
      <p:grpSp>
        <p:nvGrpSpPr>
          <p:cNvPr id="10" name="组 18"/>
          <p:cNvGrpSpPr/>
          <p:nvPr/>
        </p:nvGrpSpPr>
        <p:grpSpPr>
          <a:xfrm>
            <a:off x="1243534" y="3464915"/>
            <a:ext cx="1982982" cy="972197"/>
            <a:chOff x="5895989" y="3068960"/>
            <a:chExt cx="1982982" cy="972197"/>
          </a:xfrm>
        </p:grpSpPr>
        <p:sp>
          <p:nvSpPr>
            <p:cNvPr id="11" name="圆角矩形 10"/>
            <p:cNvSpPr/>
            <p:nvPr/>
          </p:nvSpPr>
          <p:spPr>
            <a:xfrm>
              <a:off x="5895989" y="3645024"/>
              <a:ext cx="1982982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LLC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175711" y="3321077"/>
              <a:ext cx="1423538" cy="396133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L2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27739" y="3068960"/>
              <a:ext cx="919482" cy="32412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ctr"/>
              <a:r>
                <a:rPr lang="en-US" altLang="zh-CN" sz="2000" dirty="0" smtClean="0">
                  <a:solidFill>
                    <a:schemeClr val="accent1"/>
                  </a:solidFill>
                </a:rPr>
                <a:t>L1</a:t>
              </a:r>
              <a:endParaRPr lang="zh-CN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9478" y="4586171"/>
            <a:ext cx="2963552" cy="82296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366092"/>
                </a:solidFill>
              </a:rPr>
              <a:t>Memory</a:t>
            </a:r>
          </a:p>
          <a:p>
            <a:pPr algn="ctr"/>
            <a:r>
              <a:rPr lang="en-US" altLang="zh-CN" dirty="0" smtClean="0">
                <a:solidFill>
                  <a:srgbClr val="366092"/>
                </a:solidFill>
              </a:rPr>
              <a:t>(DRAM)</a:t>
            </a:r>
            <a:endParaRPr lang="zh-CN" altLang="en-US" dirty="0">
              <a:solidFill>
                <a:srgbClr val="366092"/>
              </a:solidFill>
            </a:endParaRPr>
          </a:p>
        </p:txBody>
      </p:sp>
      <p:sp>
        <p:nvSpPr>
          <p:cNvPr id="15" name="罐形 12"/>
          <p:cNvSpPr/>
          <p:nvPr/>
        </p:nvSpPr>
        <p:spPr>
          <a:xfrm>
            <a:off x="750702" y="5630376"/>
            <a:ext cx="2952327" cy="82296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Disk Storage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27584" y="5904968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331641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835697" y="5904969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19" name="直线连接符 26"/>
          <p:cNvCxnSpPr/>
          <p:nvPr/>
        </p:nvCxnSpPr>
        <p:spPr>
          <a:xfrm>
            <a:off x="251520" y="5541873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28"/>
          <p:cNvCxnSpPr/>
          <p:nvPr/>
        </p:nvCxnSpPr>
        <p:spPr>
          <a:xfrm>
            <a:off x="4860032" y="4545035"/>
            <a:ext cx="3944342" cy="11274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259632" y="475284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63689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267745" y="4752841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65709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5897757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329805" y="4841464"/>
            <a:ext cx="402435" cy="404351"/>
          </a:xfrm>
          <a:prstGeom prst="roundRect">
            <a:avLst/>
          </a:prstGeom>
          <a:solidFill>
            <a:schemeClr val="accent3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16216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948264" y="3501008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164288" y="3789040"/>
            <a:ext cx="216024" cy="260335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977876" y="4835436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409925" y="484146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841973" y="4852777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1289244" y="4725144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793301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297357" y="4725145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433260" y="4824848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937317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441373" y="4824849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948264" y="4797152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7380313" y="4803180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7812361" y="4814493"/>
            <a:ext cx="402435" cy="404351"/>
          </a:xfrm>
          <a:prstGeom prst="roundRect">
            <a:avLst/>
          </a:prstGeom>
          <a:solidFill>
            <a:schemeClr val="accent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81 0.15751 " pathEditMode="relative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704 0.15775 " pathEditMode="relative" ptsTypes="AA"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04 0.01968 0.00209 0.02965 0.00643 0.04748 C 0.00643 0.04795 0.00938 0.05976 0.00973 0.06022 C 0.01633 0.06902 0.0231 0.07922 0.02744 0.09057 C 0.0297 0.10539 0.03074 0.1186 0.03717 0.13134 C 0.04273 0.15473 0.0337 0.11906 0.04203 0.14431 C 0.04325 0.14825 0.04359 0.15311 0.04516 0.15728 C 0.0462 0.16006 0.04724 0.16284 0.04846 0.16585 C 0.05037 0.17628 0.05558 0.18346 0.05818 0.19388 C 0.05922 0.19805 0.06009 0.20245 0.06131 0.20685 C 0.06183 0.20894 0.06305 0.21334 0.06305 0.21334 " pathEditMode="relative" ptsTypes="ffffffffffA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784 0.00052 0.0359 0.00156 0.05397 C 0.00295 0.08246 0.01997 0.10123 0.029 0.12509 C 0.03317 0.13644 0.03647 0.14871 0.04203 0.1596 C 0.04498 0.17188 0.05193 0.1823 0.05644 0.19388 C 0.05835 0.19898 0.05818 0.20454 0.06131 0.20917 " pathEditMode="relative" ptsTypes="fffff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1343 0 0.02733 0.00174 0.04077 C 0.00226 0.0447 0.00504 0.04795 0.0066 0.05165 C 0.0158 0.07389 0.03022 0.09173 0.04377 0.10979 C 0.05037 0.12809 0.04255 0.1091 0.05175 0.12485 C 0.05887 0.13713 0.06183 0.1501 0.07121 0.15937 C 0.07329 0.1684 0.07589 0.16794 0.08076 0.17442 " pathEditMode="relative" ptsTypes="ffffffA">
                                      <p:cBhvr>
                                        <p:cTn id="1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01 -0.11328 -0.05002 -0.22655 -0.07746 -0.22632 C -0.1049 -0.22609 -0.15006 -0.03591 -0.16464 0.00208 " pathEditMode="relative" ptsTypes="aaA">
                                      <p:cBhvr>
                                        <p:cTn id="1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 Whose Time Has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4" y="1153236"/>
            <a:ext cx="8905166" cy="5172501"/>
          </a:xfrm>
        </p:spPr>
        <p:txBody>
          <a:bodyPr/>
          <a:lstStyle/>
          <a:p>
            <a:r>
              <a:rPr lang="en-US" dirty="0" smtClean="0"/>
              <a:t>LFS seems like a very strange design</a:t>
            </a:r>
          </a:p>
          <a:p>
            <a:pPr lvl="1"/>
            <a:r>
              <a:rPr lang="en-US" dirty="0" smtClean="0"/>
              <a:t>Totally unlike traditional file system structures</a:t>
            </a:r>
          </a:p>
          <a:p>
            <a:pPr lvl="1"/>
            <a:r>
              <a:rPr lang="en-US" dirty="0" smtClean="0"/>
              <a:t>Doesn’t map well to our ideas about directory </a:t>
            </a:r>
            <a:r>
              <a:rPr lang="en-US" dirty="0" smtClean="0"/>
              <a:t>hierarchies</a:t>
            </a:r>
            <a:endParaRPr lang="en-US" dirty="0" smtClean="0"/>
          </a:p>
          <a:p>
            <a:r>
              <a:rPr lang="en-US" dirty="0" smtClean="0"/>
              <a:t>Initially, people did not like LFS</a:t>
            </a:r>
          </a:p>
          <a:p>
            <a:r>
              <a:rPr lang="en-US" dirty="0" smtClean="0"/>
              <a:t>However, today it’s features are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Systems </a:t>
            </a:r>
            <a:r>
              <a:rPr lang="en-US" dirty="0" smtClean="0"/>
              <a:t>for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4" y="1556792"/>
            <a:ext cx="8679977" cy="5178378"/>
          </a:xfrm>
        </p:spPr>
        <p:txBody>
          <a:bodyPr>
            <a:normAutofit/>
          </a:bodyPr>
          <a:lstStyle/>
          <a:p>
            <a:r>
              <a:rPr lang="en-US" dirty="0" smtClean="0"/>
              <a:t>SSD hardware constraints</a:t>
            </a:r>
          </a:p>
          <a:p>
            <a:pPr lvl="1"/>
            <a:r>
              <a:rPr lang="en-US" dirty="0" smtClean="0"/>
              <a:t>To implement wear leveling, writes must be spread across the blocks of flash</a:t>
            </a:r>
          </a:p>
          <a:p>
            <a:pPr lvl="1"/>
            <a:r>
              <a:rPr lang="en-US" dirty="0" smtClean="0"/>
              <a:t>Periodically, old blocks need to be garbage collected to prevent write-amplification</a:t>
            </a:r>
          </a:p>
          <a:p>
            <a:r>
              <a:rPr lang="en-US" dirty="0" smtClean="0"/>
              <a:t>Does this sounds familiar?</a:t>
            </a:r>
          </a:p>
          <a:p>
            <a:r>
              <a:rPr lang="en-US" dirty="0"/>
              <a:t>LFS is the ideal file system for SSDs!</a:t>
            </a:r>
            <a:endParaRPr lang="en-US" dirty="0" smtClean="0"/>
          </a:p>
          <a:p>
            <a:r>
              <a:rPr lang="en-US" dirty="0" smtClean="0"/>
              <a:t>Internally</a:t>
            </a:r>
            <a:r>
              <a:rPr lang="en-US" dirty="0"/>
              <a:t>, SSDs manage all files in a LFS</a:t>
            </a:r>
          </a:p>
          <a:p>
            <a:pPr lvl="1"/>
            <a:r>
              <a:rPr lang="en-US" dirty="0"/>
              <a:t>This is transparent to the OS and end-users</a:t>
            </a:r>
          </a:p>
          <a:p>
            <a:pPr lvl="1"/>
            <a:r>
              <a:rPr lang="en-US" dirty="0"/>
              <a:t>Ideal for wear-leveling and avoiding write-amplification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Copy-on-write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file systems incorporate ideas from LFS</a:t>
            </a:r>
          </a:p>
          <a:p>
            <a:r>
              <a:rPr lang="en-US" dirty="0" smtClean="0"/>
              <a:t>Copy-on-write </a:t>
            </a:r>
            <a:r>
              <a:rPr lang="en-US" dirty="0" smtClean="0"/>
              <a:t>sema</a:t>
            </a:r>
            <a:r>
              <a:rPr lang="en-US" altLang="zh-CN" dirty="0" smtClean="0"/>
              <a:t>n</a:t>
            </a:r>
            <a:r>
              <a:rPr lang="en-US" dirty="0" smtClean="0"/>
              <a:t>tics</a:t>
            </a:r>
            <a:endParaRPr lang="en-US" dirty="0" smtClean="0"/>
          </a:p>
          <a:p>
            <a:pPr lvl="1"/>
            <a:r>
              <a:rPr lang="en-US" dirty="0" smtClean="0"/>
              <a:t>Updated data is written to empty space on disk, rather than overwriting the original data</a:t>
            </a:r>
          </a:p>
          <a:p>
            <a:pPr lvl="1"/>
            <a:r>
              <a:rPr lang="en-US" dirty="0" smtClean="0"/>
              <a:t>Helps prevent data corruption, improves sequential write performance</a:t>
            </a:r>
          </a:p>
          <a:p>
            <a:r>
              <a:rPr lang="en-US" dirty="0" smtClean="0"/>
              <a:t>Pioneered by LFS, now used in ZFS and </a:t>
            </a:r>
            <a:r>
              <a:rPr lang="en-US" dirty="0" err="1" smtClean="0"/>
              <a:t>btrfs</a:t>
            </a:r>
            <a:endParaRPr lang="en-US" dirty="0" smtClean="0"/>
          </a:p>
          <a:p>
            <a:pPr lvl="1"/>
            <a:r>
              <a:rPr lang="en-US" dirty="0" err="1" smtClean="0"/>
              <a:t>btrfs</a:t>
            </a:r>
            <a:r>
              <a:rPr lang="en-US" dirty="0" smtClean="0"/>
              <a:t> will probably be the next default file system in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LFS keeps old copies of data by default</a:t>
            </a:r>
          </a:p>
          <a:p>
            <a:r>
              <a:rPr lang="en-US" dirty="0" smtClean="0"/>
              <a:t>Old versions of files may be useful!</a:t>
            </a:r>
          </a:p>
          <a:p>
            <a:pPr lvl="1"/>
            <a:r>
              <a:rPr lang="en-US" dirty="0" smtClean="0"/>
              <a:t>Example: accidental file deletion</a:t>
            </a:r>
          </a:p>
          <a:p>
            <a:pPr lvl="1"/>
            <a:r>
              <a:rPr lang="en-US" dirty="0" smtClean="0"/>
              <a:t>Example: accidentally doing </a:t>
            </a:r>
            <a:r>
              <a:rPr lang="en-US" i="1" dirty="0" smtClean="0"/>
              <a:t>open(file, ‘w’) </a:t>
            </a:r>
            <a:r>
              <a:rPr lang="en-US" dirty="0" smtClean="0"/>
              <a:t>on a file full of data</a:t>
            </a:r>
          </a:p>
          <a:p>
            <a:r>
              <a:rPr lang="en-US" dirty="0" smtClean="0"/>
              <a:t>Turn LFS flaw into a virtue</a:t>
            </a:r>
          </a:p>
          <a:p>
            <a:r>
              <a:rPr lang="en-US" dirty="0" smtClean="0"/>
              <a:t>Many modern file systems are </a:t>
            </a:r>
            <a:r>
              <a:rPr lang="en-US" dirty="0" smtClean="0">
                <a:solidFill>
                  <a:schemeClr val="accent1"/>
                </a:solidFill>
              </a:rPr>
              <a:t>versioned</a:t>
            </a:r>
          </a:p>
          <a:p>
            <a:pPr lvl="1"/>
            <a:r>
              <a:rPr lang="en-US" dirty="0" smtClean="0"/>
              <a:t>Old copies of data are exposed to the user</a:t>
            </a:r>
          </a:p>
          <a:p>
            <a:pPr lvl="1"/>
            <a:r>
              <a:rPr lang="en-US" dirty="0" smtClean="0"/>
              <a:t>The user may roll-back a file to recover old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Problem in NV-RAM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 has instructions to flush cache to memory</a:t>
            </a:r>
          </a:p>
          <a:p>
            <a:pPr lvl="1"/>
            <a:r>
              <a:rPr lang="en-US" altLang="zh-CN" dirty="0" err="1"/>
              <a:t>Clflush</a:t>
            </a:r>
            <a:r>
              <a:rPr lang="en-US" altLang="zh-CN" dirty="0"/>
              <a:t>: cache line </a:t>
            </a:r>
            <a:r>
              <a:rPr lang="en-US" altLang="zh-CN" dirty="0" smtClean="0"/>
              <a:t>flush</a:t>
            </a:r>
          </a:p>
          <a:p>
            <a:pPr lvl="1"/>
            <a:r>
              <a:rPr lang="en-US" altLang="zh-CN" dirty="0" err="1" smtClean="0"/>
              <a:t>Clflushopt</a:t>
            </a:r>
            <a:r>
              <a:rPr lang="en-US" altLang="zh-CN" dirty="0" smtClean="0"/>
              <a:t>: a similar version </a:t>
            </a:r>
            <a:endParaRPr lang="en-US" altLang="zh-CN" dirty="0"/>
          </a:p>
          <a:p>
            <a:pPr lvl="1"/>
            <a:r>
              <a:rPr lang="en-US" altLang="zh-CN" dirty="0" err="1" smtClean="0"/>
              <a:t>Clwb</a:t>
            </a:r>
            <a:r>
              <a:rPr lang="en-US" altLang="zh-CN" dirty="0"/>
              <a:t>: cache line write back</a:t>
            </a:r>
          </a:p>
          <a:p>
            <a:pPr lvl="1"/>
            <a:r>
              <a:rPr lang="en-US" altLang="zh-CN" dirty="0" err="1" smtClean="0"/>
              <a:t>Pcommit</a:t>
            </a:r>
            <a:r>
              <a:rPr lang="en-US" altLang="zh-CN" dirty="0"/>
              <a:t>: </a:t>
            </a:r>
            <a:r>
              <a:rPr lang="en-US" altLang="zh-CN" dirty="0" smtClean="0"/>
              <a:t>Persistency commit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242175" cy="1362075"/>
          </a:xfrm>
        </p:spPr>
        <p:txBody>
          <a:bodyPr/>
          <a:lstStyle/>
          <a:p>
            <a:r>
              <a:rPr lang="en-US" dirty="0" smtClean="0"/>
              <a:t>INTRO TO FLASH FILE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flash file system?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Flash file system is designed for storing files on flash memory devices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Can traditional file system be used on flash file system?</a:t>
            </a:r>
          </a:p>
          <a:p>
            <a:pPr lvl="1"/>
            <a:r>
              <a:rPr lang="en-US" altLang="zh-CN" dirty="0" smtClean="0"/>
              <a:t>Of course, NO.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So, what is the big difference between flash disk and </a:t>
            </a:r>
            <a:r>
              <a:rPr lang="en-US" altLang="zh-CN" dirty="0" smtClean="0"/>
              <a:t>magnetic </a:t>
            </a:r>
            <a:r>
              <a:rPr lang="en-US" altLang="zh-CN" dirty="0" smtClean="0"/>
              <a:t>disk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disk organization (1/2)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 disk organization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b="1" dirty="0" smtClean="0"/>
              <a:t>chip</a:t>
            </a:r>
            <a:r>
              <a:rPr lang="en-US" altLang="zh-CN" dirty="0" smtClean="0"/>
              <a:t> (e.g. 1GB) =&gt; </a:t>
            </a:r>
            <a:r>
              <a:rPr lang="en-US" altLang="zh-CN" b="1" dirty="0" smtClean="0"/>
              <a:t>blocks</a:t>
            </a:r>
            <a:r>
              <a:rPr lang="en-US" altLang="zh-CN" dirty="0" smtClean="0"/>
              <a:t> (e.g. 512KB) =&gt; 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en-US" altLang="zh-CN" b="1" dirty="0" smtClean="0"/>
              <a:t>pages</a:t>
            </a:r>
            <a:r>
              <a:rPr lang="en-US" altLang="zh-CN" dirty="0" smtClean="0"/>
              <a:t> (e.g. 4KB) =&gt; </a:t>
            </a:r>
            <a:r>
              <a:rPr lang="en-US" altLang="zh-CN" b="1" dirty="0" smtClean="0"/>
              <a:t>cells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802" y="3162628"/>
            <a:ext cx="864791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1038</TotalTime>
  <Words>2298</Words>
  <Application>Microsoft Macintosh PowerPoint</Application>
  <PresentationFormat>全屏显示(4:3)</PresentationFormat>
  <Paragraphs>468</Paragraphs>
  <Slides>53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Calibri</vt:lpstr>
      <vt:lpstr>Tahoma</vt:lpstr>
      <vt:lpstr>Verdana</vt:lpstr>
      <vt:lpstr>Wingdings</vt:lpstr>
      <vt:lpstr>方正姚体</vt:lpstr>
      <vt:lpstr>宋体</vt:lpstr>
      <vt:lpstr>Arial</vt:lpstr>
      <vt:lpstr>CloudVisor-Austin</vt:lpstr>
      <vt:lpstr>Flash FS</vt:lpstr>
      <vt:lpstr>Transaction Semantics in xv6</vt:lpstr>
      <vt:lpstr>Committing a transaction to disk</vt:lpstr>
      <vt:lpstr>Review: Ordered Mode vs Journaled Mode</vt:lpstr>
      <vt:lpstr>Similar Problem in NV-RAM</vt:lpstr>
      <vt:lpstr>Similar Problem in NV-RAM</vt:lpstr>
      <vt:lpstr>INTRO TO FLASH FILE SYSTEM</vt:lpstr>
      <vt:lpstr>What is flash file system?</vt:lpstr>
      <vt:lpstr>Flash disk organization (1/2)</vt:lpstr>
      <vt:lpstr>Flash disk organization (2/2)</vt:lpstr>
      <vt:lpstr>Comparisons of SLC and MLC Flashes</vt:lpstr>
      <vt:lpstr>Flash disk characters (1/2)</vt:lpstr>
      <vt:lpstr>Flash disk characteristics (2/2)</vt:lpstr>
      <vt:lpstr>Flash for File Storage</vt:lpstr>
      <vt:lpstr>A real flash file system study - flexFS</vt:lpstr>
      <vt:lpstr>Flexible Cell Programming</vt:lpstr>
      <vt:lpstr>Background</vt:lpstr>
      <vt:lpstr>The Approach</vt:lpstr>
      <vt:lpstr>Architecture of FlexFS</vt:lpstr>
      <vt:lpstr>Overall Architecture</vt:lpstr>
      <vt:lpstr>FlexFS - Flash Manager</vt:lpstr>
      <vt:lpstr>Overall Architecture</vt:lpstr>
      <vt:lpstr>FlexFS – Performance Manager</vt:lpstr>
      <vt:lpstr>Baseline Approach</vt:lpstr>
      <vt:lpstr>Background Migration</vt:lpstr>
      <vt:lpstr>Dynamic Allocation</vt:lpstr>
      <vt:lpstr>Locality-aware Data Management</vt:lpstr>
      <vt:lpstr>Overall Architecture</vt:lpstr>
      <vt:lpstr>FlexFS– wearing rate control</vt:lpstr>
      <vt:lpstr>Wearing Rate Control</vt:lpstr>
      <vt:lpstr>Wearing Rate Control</vt:lpstr>
      <vt:lpstr>Conclusion</vt:lpstr>
      <vt:lpstr>Other Solution</vt:lpstr>
      <vt:lpstr>Log-based File Systems</vt:lpstr>
      <vt:lpstr>Status Check</vt:lpstr>
      <vt:lpstr>Reevaluating Disk Performance</vt:lpstr>
      <vt:lpstr>Log-structured File System</vt:lpstr>
      <vt:lpstr>Treating the Disk as a Log</vt:lpstr>
      <vt:lpstr>Buffering Writes</vt:lpstr>
      <vt:lpstr>How to Find inodes</vt:lpstr>
      <vt:lpstr>inode Maps</vt:lpstr>
      <vt:lpstr>The Checkpoint Region</vt:lpstr>
      <vt:lpstr>How to Read a File in LFS</vt:lpstr>
      <vt:lpstr>Directories in LFS</vt:lpstr>
      <vt:lpstr>Garbage</vt:lpstr>
      <vt:lpstr>Garbage Collection in LFS</vt:lpstr>
      <vt:lpstr>Segment Summary</vt:lpstr>
      <vt:lpstr>Segment Summary</vt:lpstr>
      <vt:lpstr>LFS Failure Recovery</vt:lpstr>
      <vt:lpstr>An Idea Whose Time Has Come</vt:lpstr>
      <vt:lpstr>File Systems for SSDs</vt:lpstr>
      <vt:lpstr>Copy-on-write</vt:lpstr>
      <vt:lpstr>Versioning File Systems</vt:lpstr>
    </vt:vector>
  </TitlesOfParts>
  <Company>ppi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74</cp:revision>
  <dcterms:created xsi:type="dcterms:W3CDTF">2009-10-20T04:35:54Z</dcterms:created>
  <dcterms:modified xsi:type="dcterms:W3CDTF">2018-05-10T08:27:22Z</dcterms:modified>
</cp:coreProperties>
</file>