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8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08" r:id="rId23"/>
    <p:sldId id="345" r:id="rId24"/>
    <p:sldId id="346" r:id="rId25"/>
    <p:sldId id="347" r:id="rId26"/>
    <p:sldId id="309" r:id="rId27"/>
    <p:sldId id="348" r:id="rId28"/>
    <p:sldId id="372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7" r:id="rId47"/>
    <p:sldId id="368" r:id="rId48"/>
    <p:sldId id="369" r:id="rId49"/>
    <p:sldId id="370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1"/>
    <p:restoredTop sz="81391" autoAdjust="0"/>
  </p:normalViewPr>
  <p:slideViewPr>
    <p:cSldViewPr snapToObjects="1">
      <p:cViewPr varScale="1">
        <p:scale>
          <a:sx n="68" d="100"/>
          <a:sy n="68" d="100"/>
        </p:scale>
        <p:origin x="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4BA5-257B-4583-8C97-96697857DDA4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AD593-A6EC-4F33-B54C-96893824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27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5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3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0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598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45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27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8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0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08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90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085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State: e.g.,</a:t>
            </a:r>
            <a:r>
              <a:rPr lang="en-US" altLang="zh-CN" baseline="0" dirty="0" smtClean="0"/>
              <a:t> offset, ..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57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554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893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50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70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927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435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1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137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1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7736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3270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084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406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67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7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2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4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8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GFS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NFS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Rong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Metadata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352928" cy="48965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Three major types: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Chunk namespaces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Mapping from files to chunks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Location of chunk replicas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Chunk </a:t>
            </a:r>
            <a:r>
              <a:rPr lang="en-US" altLang="zh-CN" dirty="0">
                <a:ea typeface="宋体" charset="-122"/>
              </a:rPr>
              <a:t>location is not stored persistently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and </a:t>
            </a:r>
            <a:r>
              <a:rPr lang="en-US" altLang="zh-CN" dirty="0">
                <a:ea typeface="宋体" charset="-122"/>
              </a:rPr>
              <a:t>is instead read on each startup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Metadata </a:t>
            </a:r>
            <a:r>
              <a:rPr lang="en-US" altLang="zh-CN" dirty="0">
                <a:ea typeface="宋体" charset="-122"/>
              </a:rPr>
              <a:t>is stored in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memory</a:t>
            </a:r>
            <a:endParaRPr lang="en-US" altLang="zh-CN" dirty="0">
              <a:ea typeface="宋体" charset="-122"/>
            </a:endParaRP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Master </a:t>
            </a:r>
            <a:r>
              <a:rPr lang="en-US" altLang="zh-CN" dirty="0">
                <a:ea typeface="宋体" charset="-122"/>
              </a:rPr>
              <a:t>monitors chunk location through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heartbeat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messages with each chunk.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Chunkserver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Contains chunks (blocks) of a fixed </a:t>
            </a:r>
            <a:r>
              <a:rPr lang="en-US" altLang="zh-CN" dirty="0" smtClean="0">
                <a:ea typeface="宋体" charset="-122"/>
              </a:rPr>
              <a:t>size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64 </a:t>
            </a:r>
            <a:r>
              <a:rPr lang="en-US" altLang="zh-CN" dirty="0">
                <a:ea typeface="宋体" charset="-122"/>
              </a:rPr>
              <a:t>MB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Fewer chunk location, fewer metadata</a:t>
            </a:r>
            <a:endParaRPr lang="en-US" altLang="zh-CN" dirty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Chunks </a:t>
            </a:r>
            <a:r>
              <a:rPr lang="en-US" altLang="zh-CN" dirty="0">
                <a:ea typeface="宋体" charset="-122"/>
              </a:rPr>
              <a:t>are replicated </a:t>
            </a:r>
            <a:r>
              <a:rPr lang="en-US" altLang="zh-CN" dirty="0" smtClean="0">
                <a:ea typeface="宋体" charset="-122"/>
              </a:rPr>
              <a:t>regularly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Default: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3-way mirror</a:t>
            </a:r>
            <a:r>
              <a:rPr lang="en-US" altLang="zh-CN" dirty="0" smtClean="0">
                <a:ea typeface="宋体" charset="-122"/>
              </a:rPr>
              <a:t> (across machines and racks)</a:t>
            </a:r>
            <a:endParaRPr lang="en-US" altLang="zh-CN" dirty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Talks </a:t>
            </a:r>
            <a:r>
              <a:rPr lang="en-US" altLang="zh-CN" dirty="0">
                <a:ea typeface="宋体" charset="-122"/>
              </a:rPr>
              <a:t>with master through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heartbeat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messages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6632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System Interactions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59632"/>
            <a:ext cx="8253734" cy="52412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Mutation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Write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Append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Acts on all of the chunk’s replicas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Lease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Initial timeout of 60 seconds, </a:t>
            </a:r>
            <a:r>
              <a:rPr lang="en-US" altLang="zh-CN" dirty="0" smtClean="0">
                <a:ea typeface="宋体" charset="-122"/>
              </a:rPr>
              <a:t>which </a:t>
            </a:r>
            <a:r>
              <a:rPr lang="en-US" altLang="zh-CN" dirty="0">
                <a:ea typeface="宋体" charset="-122"/>
              </a:rPr>
              <a:t>can be renewed or revoked.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Data </a:t>
            </a:r>
            <a:r>
              <a:rPr lang="en-US" altLang="zh-CN" dirty="0">
                <a:ea typeface="宋体" charset="-122"/>
              </a:rPr>
              <a:t>Flow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Decoupled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control</a:t>
            </a:r>
            <a:r>
              <a:rPr lang="en-US" altLang="zh-CN" dirty="0">
                <a:ea typeface="宋体" charset="-122"/>
              </a:rPr>
              <a:t> flow from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data</a:t>
            </a:r>
            <a:r>
              <a:rPr lang="en-US" altLang="zh-CN" dirty="0">
                <a:ea typeface="宋体" charset="-122"/>
              </a:rPr>
              <a:t> flow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Data pushed linearly to avoid bottlenecks and high latency links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Read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7" y="2571751"/>
            <a:ext cx="6032897" cy="30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1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Read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6" y="2678907"/>
            <a:ext cx="5990035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Read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1. Application originates the read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2. GFS client translates the request from (filename, byte range) -&gt; (filename, chunk index), and sends it to master</a:t>
            </a:r>
            <a:r>
              <a:rPr lang="en-US" altLang="ko-KR" sz="2400" dirty="0" smtClean="0">
                <a:ea typeface="굴림" panose="020B0600000101010101" pitchFamily="34" charset="-127"/>
              </a:rPr>
              <a:t>. 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3. Master responds with chunk handle and replica locations (i.e. </a:t>
            </a:r>
            <a:r>
              <a:rPr lang="en-US" altLang="ko-KR" sz="2400" dirty="0" smtClean="0">
                <a:ea typeface="굴림" panose="020B0600000101010101" pitchFamily="34" charset="-127"/>
              </a:rPr>
              <a:t>chunk servers </a:t>
            </a:r>
            <a:r>
              <a:rPr lang="en-US" altLang="ko-KR" sz="2400" dirty="0">
                <a:ea typeface="굴림" panose="020B0600000101010101" pitchFamily="34" charset="-127"/>
              </a:rPr>
              <a:t>where the replicas are stored).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4. Client picks a location and sends the (chunk handle, byte range) request to that location.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5. </a:t>
            </a:r>
            <a:r>
              <a:rPr lang="en-US" altLang="ko-KR" sz="2400" dirty="0" smtClean="0">
                <a:ea typeface="굴림" panose="020B0600000101010101" pitchFamily="34" charset="-127"/>
              </a:rPr>
              <a:t>Chunk server </a:t>
            </a:r>
            <a:r>
              <a:rPr lang="en-US" altLang="ko-KR" sz="2400" dirty="0">
                <a:ea typeface="굴림" panose="020B0600000101010101" pitchFamily="34" charset="-127"/>
              </a:rPr>
              <a:t>sends requested data to the client.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6. Client forwards the data to the application.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7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70" y="2625330"/>
            <a:ext cx="6065044" cy="30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1" y="2518172"/>
            <a:ext cx="6215063" cy="29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2" y="2518172"/>
            <a:ext cx="6217444" cy="29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2625329"/>
            <a:ext cx="641866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1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file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NFS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9939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1. Application originates write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2. GFS client translates request from (filename, data) -&gt; (filename, chunk index), and sends it to master.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3. Master responds with chunk handle and (primary + secondary) replica locations.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4. Client pushes write data to all locations. Data is stored in </a:t>
            </a:r>
            <a:r>
              <a:rPr lang="en-US" altLang="ko-KR" sz="2400" dirty="0" err="1">
                <a:ea typeface="굴림" panose="020B0600000101010101" pitchFamily="34" charset="-127"/>
              </a:rPr>
              <a:t>chunkservers</a:t>
            </a:r>
            <a:r>
              <a:rPr lang="en-US" altLang="ko-KR" sz="2400" dirty="0">
                <a:ea typeface="굴림" panose="020B0600000101010101" pitchFamily="34" charset="-127"/>
              </a:rPr>
              <a:t>’ internal buffers.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5. Client sends write command to primary.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Algorithm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6. Primary determines serial order for data instances stored in its buffer and writes the instances in that order to the chunk.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7. Primary sends serial order to the </a:t>
            </a:r>
            <a:r>
              <a:rPr lang="en-US" altLang="ko-KR" sz="2400" dirty="0" err="1">
                <a:ea typeface="굴림" charset="-127"/>
              </a:rPr>
              <a:t>secondaries</a:t>
            </a:r>
            <a:r>
              <a:rPr lang="en-US" altLang="ko-KR" sz="2400" dirty="0">
                <a:ea typeface="굴림" charset="-127"/>
              </a:rPr>
              <a:t> and tells them to perform the write.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8. </a:t>
            </a:r>
            <a:r>
              <a:rPr lang="en-US" altLang="ko-KR" sz="2400" dirty="0" err="1">
                <a:ea typeface="굴림" charset="-127"/>
              </a:rPr>
              <a:t>Secondaries</a:t>
            </a:r>
            <a:r>
              <a:rPr lang="en-US" altLang="ko-KR" sz="2400" dirty="0">
                <a:ea typeface="굴림" charset="-127"/>
              </a:rPr>
              <a:t> respond to the primary.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9. Primary responds back to client.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Note: If write fails at one of chunk servers, client is informed and retries the write.</a:t>
            </a:r>
            <a:endParaRPr lang="ko-KR" altLang="en-US" sz="2000" i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Master Operation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Replica Placement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 smtClean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a typeface="宋体" charset="-122"/>
              </a:rPr>
              <a:t>Creation</a:t>
            </a:r>
            <a:r>
              <a:rPr lang="en-US" altLang="zh-CN" dirty="0">
                <a:ea typeface="宋体" charset="-122"/>
              </a:rPr>
              <a:t>, Re-replication, Rebalancing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 smtClean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a typeface="宋体" charset="-122"/>
              </a:rPr>
              <a:t>Garbage </a:t>
            </a:r>
            <a:r>
              <a:rPr lang="en-US" altLang="zh-CN" dirty="0">
                <a:ea typeface="宋体" charset="-122"/>
              </a:rPr>
              <a:t>Collection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 smtClean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a typeface="宋体" charset="-122"/>
              </a:rPr>
              <a:t>Stale </a:t>
            </a:r>
            <a:r>
              <a:rPr lang="en-US" altLang="zh-CN" dirty="0">
                <a:ea typeface="宋体" charset="-122"/>
              </a:rPr>
              <a:t>Replica Detection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Fast recovery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Master and </a:t>
            </a:r>
            <a:r>
              <a:rPr lang="en-US" altLang="ko-KR" dirty="0" err="1" smtClean="0">
                <a:ea typeface="굴림" panose="020B0600000101010101" pitchFamily="34" charset="-127"/>
              </a:rPr>
              <a:t>chunkserver</a:t>
            </a:r>
            <a:r>
              <a:rPr lang="en-US" altLang="ko-KR" dirty="0" smtClean="0">
                <a:ea typeface="굴림" panose="020B0600000101010101" pitchFamily="34" charset="-127"/>
              </a:rPr>
              <a:t> are designed to restore their states and start in seconds</a:t>
            </a:r>
          </a:p>
          <a:p>
            <a:pPr marL="457200" lvl="1" indent="0" eaLnBrk="1" hangingPunct="1"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Chunk replication : 3-way mirrors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across </a:t>
            </a:r>
            <a:r>
              <a:rPr lang="en-US" altLang="ko-KR" dirty="0">
                <a:ea typeface="굴림" panose="020B0600000101010101" pitchFamily="34" charset="-127"/>
              </a:rPr>
              <a:t>multiple machines, across multiple racks.</a:t>
            </a:r>
          </a:p>
        </p:txBody>
      </p:sp>
    </p:spTree>
    <p:extLst>
      <p:ext uri="{BB962C8B-B14F-4D97-AF65-F5344CB8AC3E}">
        <p14:creationId xmlns:p14="http://schemas.microsoft.com/office/powerpoint/2010/main" val="2820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Mechanisms:</a:t>
            </a:r>
          </a:p>
          <a:p>
            <a:pPr lvl="1"/>
            <a:r>
              <a:rPr lang="en-US" altLang="zh-CN" dirty="0"/>
              <a:t>Log of all changes made to metadata.</a:t>
            </a:r>
          </a:p>
          <a:p>
            <a:pPr lvl="1"/>
            <a:r>
              <a:rPr lang="en-US" altLang="zh-CN" dirty="0"/>
              <a:t>Periodic checkpoints of the log.</a:t>
            </a:r>
          </a:p>
          <a:p>
            <a:pPr lvl="1"/>
            <a:r>
              <a:rPr lang="en-US" altLang="zh-CN" dirty="0"/>
              <a:t>Log and checkpoints replicated on multiple machines.</a:t>
            </a:r>
          </a:p>
          <a:p>
            <a:pPr lvl="1"/>
            <a:r>
              <a:rPr lang="en-US" altLang="zh-CN" dirty="0"/>
              <a:t>Master state is replicated on multiple machines.</a:t>
            </a:r>
          </a:p>
          <a:p>
            <a:pPr lvl="1"/>
            <a:r>
              <a:rPr lang="en-US" altLang="zh-CN" dirty="0"/>
              <a:t>“Shadow” masters for reading data if “real” master is down.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Data integrity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A chunk is divided into 64-KB blocks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Each with its 32 bit checksum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Verified at read and write times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Also background scans for rarely used data</a:t>
            </a:r>
          </a:p>
        </p:txBody>
      </p:sp>
    </p:spTree>
    <p:extLst>
      <p:ext uri="{BB962C8B-B14F-4D97-AF65-F5344CB8AC3E}">
        <p14:creationId xmlns:p14="http://schemas.microsoft.com/office/powerpoint/2010/main" val="41288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Summary of GFS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Runs on commodity hardware and is </a:t>
            </a:r>
            <a:r>
              <a:rPr lang="en-US" altLang="zh-CN" dirty="0" smtClean="0">
                <a:ea typeface="宋体" charset="-122"/>
              </a:rPr>
              <a:t>scalable</a:t>
            </a:r>
            <a:endParaRPr lang="en-US" altLang="zh-CN" sz="800" dirty="0" smtClean="0">
              <a:ea typeface="宋体" charset="-122"/>
            </a:endParaRPr>
          </a:p>
          <a:p>
            <a:pPr lvl="3"/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Performs </a:t>
            </a:r>
            <a:r>
              <a:rPr lang="en-US" altLang="zh-CN" dirty="0">
                <a:ea typeface="宋体" charset="-122"/>
              </a:rPr>
              <a:t>well for the specified tasks and assumptions previously mentioned</a:t>
            </a:r>
          </a:p>
          <a:p>
            <a:pPr lvl="3"/>
            <a:endParaRPr lang="en-US" altLang="zh-CN" sz="14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Innovation</a:t>
            </a:r>
          </a:p>
          <a:p>
            <a:pPr lvl="1"/>
            <a:r>
              <a:rPr lang="en-US" dirty="0" smtClean="0"/>
              <a:t>File system API tailored to stylized workload</a:t>
            </a:r>
          </a:p>
          <a:p>
            <a:pPr lvl="1"/>
            <a:r>
              <a:rPr lang="en-US" dirty="0" smtClean="0"/>
              <a:t>Single-master design to simplify coordination</a:t>
            </a:r>
          </a:p>
          <a:p>
            <a:pPr lvl="1"/>
            <a:r>
              <a:rPr lang="en-US" dirty="0" smtClean="0"/>
              <a:t>Metadata fit in memory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Flat </a:t>
            </a:r>
            <a:r>
              <a:rPr lang="en-US" altLang="ko-KR" dirty="0">
                <a:ea typeface="굴림" panose="020B0600000101010101" pitchFamily="34" charset="-127"/>
              </a:rPr>
              <a:t>namespace</a:t>
            </a:r>
          </a:p>
          <a:p>
            <a:pPr lvl="3">
              <a:lnSpc>
                <a:spcPct val="90000"/>
              </a:lnSpc>
            </a:pPr>
            <a:endParaRPr lang="en-US" altLang="ja-JP" dirty="0" smtClean="0"/>
          </a:p>
          <a:p>
            <a:pPr>
              <a:lnSpc>
                <a:spcPct val="90000"/>
              </a:lnSpc>
            </a:pPr>
            <a:r>
              <a:rPr lang="en-US" altLang="ja-JP" dirty="0" smtClean="0"/>
              <a:t>Dedicated </a:t>
            </a:r>
            <a:r>
              <a:rPr lang="en-US" altLang="ja-JP" dirty="0"/>
              <a:t>Care for Component Failure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hard disk failure, data corruption, network disconnection, etc.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 smtClean="0"/>
              <a:t>High-throughput 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ja-JP" dirty="0"/>
              <a:t>Minimized the master involvement 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Chunk servers themselves send and receive the client data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The master leases authority to mutate chunks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Summary of GFS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2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Accessing Remote Files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00600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FTP, telnet, …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Explicit access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User-directed connection to access remote resource</a:t>
            </a:r>
            <a:endParaRPr lang="en-US" altLang="zh-TW" sz="2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want more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transparency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Allow user to access remote resource just as local ones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5181600"/>
            <a:ext cx="5715000" cy="52879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038" indent="-173038"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NAS</a:t>
            </a:r>
            <a:r>
              <a:rPr lang="en-US" altLang="zh-CN" sz="2800" dirty="0" smtClean="0">
                <a:latin typeface="Eras Medium ITC" pitchFamily="34" charset="0"/>
              </a:rPr>
              <a:t>: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</a:t>
            </a:r>
            <a:r>
              <a:rPr lang="en-US" altLang="zh-CN" sz="2800" dirty="0" smtClean="0">
                <a:latin typeface="Eras Medium ITC" pitchFamily="34" charset="0"/>
              </a:rPr>
              <a:t>etwork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</a:t>
            </a:r>
            <a:r>
              <a:rPr lang="en-US" altLang="zh-CN" sz="2800" dirty="0" smtClean="0">
                <a:latin typeface="Eras Medium ITC" pitchFamily="34" charset="0"/>
              </a:rPr>
              <a:t>ttached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</a:t>
            </a:r>
            <a:r>
              <a:rPr lang="en-US" altLang="zh-CN" sz="2800" dirty="0" smtClean="0">
                <a:latin typeface="Eras Medium ITC" pitchFamily="34" charset="0"/>
              </a:rPr>
              <a:t>torage</a:t>
            </a:r>
            <a:endParaRPr lang="en-US" altLang="zh-CN" sz="28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GFS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File Service Types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30083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Upload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CN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Download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 file: copy file from server to client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Write file: copy file from client to server</a:t>
            </a:r>
            <a:endParaRPr lang="en-US" altLang="zh-TW" sz="2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Advantage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Simple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Problem</a:t>
            </a:r>
            <a:endParaRPr lang="en-US" altLang="zh-TW" sz="28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Wasteful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</a:t>
            </a:r>
            <a:r>
              <a:rPr lang="en-US" altLang="zh-TW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if client needs small piece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Problematic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</a:t>
            </a:r>
            <a:r>
              <a:rPr lang="en-US" altLang="zh-TW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if client doesn’t have enough space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en-US" altLang="zh-TW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Consistency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</a:t>
            </a:r>
            <a:r>
              <a:rPr lang="en-US" altLang="zh-TW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if others modify the same file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File Service Types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30083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Remote access 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service provide functional 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delete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write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…)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Advantage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 gets only what’s needed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can manage coherent view of file system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Problem</a:t>
            </a:r>
            <a:endParaRPr lang="en-US" altLang="zh-TW" sz="28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Possible server and network congestion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Servers are accessed for </a:t>
            </a:r>
            <a:r>
              <a:rPr lang="en-US" altLang="zh-TW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duration</a:t>
            </a: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file access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Same data may be requested </a:t>
            </a:r>
            <a:r>
              <a:rPr lang="en-US" altLang="zh-TW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repeatedly</a:t>
            </a:r>
          </a:p>
        </p:txBody>
      </p:sp>
    </p:spTree>
    <p:extLst>
      <p:ext uri="{BB962C8B-B14F-4D97-AF65-F5344CB8AC3E}">
        <p14:creationId xmlns:p14="http://schemas.microsoft.com/office/powerpoint/2010/main" val="16589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Remote File Service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610600" cy="48006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Service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Provides file access interface to clients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Directory Service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Maps textual names for file to internal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locations</a:t>
            </a: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that can be used by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service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Client module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(driver)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 side interface for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directory service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done right, helps provide access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transparency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e.g. implement the 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FS</a:t>
            </a: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under the 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VFS</a:t>
            </a: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layer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Semantics</a:t>
            </a:r>
            <a:r>
              <a:rPr lang="en-US" altLang="zh-TW" dirty="0" smtClean="0">
                <a:latin typeface="Kristen ITC" pitchFamily="66" charset="0"/>
              </a:rPr>
              <a:t> of File Sharing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6106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Sequential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 returns result of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last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write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Easily achieved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server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Clients do not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cache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BUT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Performance problem if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 cache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write-through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Must notify clients holding copies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Requires extra state, generates extra traffic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Semantics</a:t>
            </a:r>
            <a:r>
              <a:rPr lang="en-US" altLang="zh-TW" dirty="0" smtClean="0">
                <a:latin typeface="Kristen ITC" pitchFamily="66" charset="0"/>
              </a:rPr>
              <a:t> of File Sharing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1534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Session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Relax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the rules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Changes to an open file are initially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visible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to the process that modified it 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Last process to modify the file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wins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47644" y="4212407"/>
            <a:ext cx="1686756" cy="969193"/>
            <a:chOff x="3199942" y="3419714"/>
            <a:chExt cx="1573882" cy="890142"/>
          </a:xfrm>
        </p:grpSpPr>
        <p:sp>
          <p:nvSpPr>
            <p:cNvPr id="22" name="Cloud 21"/>
            <p:cNvSpPr/>
            <p:nvPr/>
          </p:nvSpPr>
          <p:spPr>
            <a:xfrm>
              <a:off x="3276496" y="3419714"/>
              <a:ext cx="1381015" cy="890142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6000" bIns="36000" rtlCol="0" anchor="ctr"/>
            <a:lstStyle/>
            <a:p>
              <a:pPr algn="ctr"/>
              <a:endParaRPr lang="zh-CN" altLang="en-US" sz="2000">
                <a:solidFill>
                  <a:schemeClr val="dk1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9942" y="3610008"/>
              <a:ext cx="1573882" cy="424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Accessing Remote Files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200" y="1828800"/>
            <a:ext cx="7704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038" indent="-173038" algn="ctr"/>
            <a:r>
              <a:rPr lang="en-US" altLang="zh-CN" sz="2800" dirty="0" smtClean="0">
                <a:latin typeface="Eras Medium ITC" pitchFamily="34" charset="0"/>
              </a:rPr>
              <a:t>Impl</a:t>
            </a:r>
            <a:r>
              <a:rPr lang="en-US" altLang="zh-CN" sz="2800" dirty="0">
                <a:latin typeface="Eras Medium ITC" pitchFamily="34" charset="0"/>
              </a:rPr>
              <a:t>e</a:t>
            </a:r>
            <a:r>
              <a:rPr lang="en-US" altLang="zh-CN" sz="2800" dirty="0" smtClean="0">
                <a:latin typeface="Eras Medium ITC" pitchFamily="34" charset="0"/>
              </a:rPr>
              <a:t>ment the client module as a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FS</a:t>
            </a:r>
            <a:r>
              <a:rPr lang="en-US" altLang="zh-CN" sz="2800" dirty="0" smtClean="0">
                <a:latin typeface="Eras Medium ITC" pitchFamily="34" charset="0"/>
              </a:rPr>
              <a:t> under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VFS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823" y="3414000"/>
            <a:ext cx="3585221" cy="396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rtlCol="0" anchor="ctr"/>
          <a:lstStyle/>
          <a:p>
            <a:pPr algn="ctr"/>
            <a:r>
              <a:rPr lang="en-US" altLang="zh-CN" b="1" dirty="0" smtClean="0">
                <a:latin typeface="Eras Medium ITC" pitchFamily="34" charset="0"/>
                <a:ea typeface="Verdana" pitchFamily="34" charset="0"/>
                <a:cs typeface="Verdana" pitchFamily="34" charset="0"/>
              </a:rPr>
              <a:t>VFS</a:t>
            </a:r>
            <a:endParaRPr lang="zh-CN" altLang="en-US" b="1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823" y="2743200"/>
            <a:ext cx="6011621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dirty="0" smtClean="0">
                <a:latin typeface="Eras Medium ITC" pitchFamily="34" charset="0"/>
                <a:cs typeface="Verdana" pitchFamily="34" charset="0"/>
              </a:rPr>
              <a:t>System Call Interface</a:t>
            </a:r>
            <a:endParaRPr lang="zh-CN" altLang="en-US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45" y="4036934"/>
            <a:ext cx="75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ext4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6444" y="4036934"/>
            <a:ext cx="1008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procfs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3044" y="4036934"/>
            <a:ext cx="151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RemoteFS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5444" y="3414000"/>
            <a:ext cx="1656000" cy="3693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Sockets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5444" y="3966568"/>
            <a:ext cx="1656000" cy="738664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Network Protocols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5444" y="4888468"/>
            <a:ext cx="1656000" cy="3693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NIC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7" name="Elbow Connector 16"/>
          <p:cNvCxnSpPr>
            <a:stCxn id="12" idx="3"/>
            <a:endCxn id="13" idx="1"/>
          </p:cNvCxnSpPr>
          <p:nvPr/>
        </p:nvCxnSpPr>
        <p:spPr>
          <a:xfrm flipV="1">
            <a:off x="4345044" y="3598666"/>
            <a:ext cx="770400" cy="62293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248554" y="4876800"/>
            <a:ext cx="1056290" cy="893379"/>
          </a:xfrm>
          <a:custGeom>
            <a:avLst/>
            <a:gdLst>
              <a:gd name="connsiteX0" fmla="*/ 0 w 1056290"/>
              <a:gd name="connsiteY0" fmla="*/ 504496 h 1135149"/>
              <a:gd name="connsiteX1" fmla="*/ 189186 w 1056290"/>
              <a:gd name="connsiteY1" fmla="*/ 1024758 h 1135149"/>
              <a:gd name="connsiteX2" fmla="*/ 851338 w 1056290"/>
              <a:gd name="connsiteY2" fmla="*/ 1072055 h 1135149"/>
              <a:gd name="connsiteX3" fmla="*/ 898635 w 1056290"/>
              <a:gd name="connsiteY3" fmla="*/ 299545 h 1135149"/>
              <a:gd name="connsiteX4" fmla="*/ 1056290 w 1056290"/>
              <a:gd name="connsiteY4" fmla="*/ 0 h 113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290" h="1135149">
                <a:moveTo>
                  <a:pt x="0" y="504496"/>
                </a:moveTo>
                <a:cubicBezTo>
                  <a:pt x="23648" y="717330"/>
                  <a:pt x="47296" y="930165"/>
                  <a:pt x="189186" y="1024758"/>
                </a:cubicBezTo>
                <a:cubicBezTo>
                  <a:pt x="331076" y="1119351"/>
                  <a:pt x="733097" y="1192924"/>
                  <a:pt x="851338" y="1072055"/>
                </a:cubicBezTo>
                <a:cubicBezTo>
                  <a:pt x="969580" y="951186"/>
                  <a:pt x="864476" y="478221"/>
                  <a:pt x="898635" y="299545"/>
                </a:cubicBezTo>
                <a:cubicBezTo>
                  <a:pt x="932794" y="120869"/>
                  <a:pt x="994542" y="60434"/>
                  <a:pt x="105629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19"/>
          <p:cNvSpPr/>
          <p:nvPr/>
        </p:nvSpPr>
        <p:spPr>
          <a:xfrm>
            <a:off x="5704644" y="4916214"/>
            <a:ext cx="1986378" cy="1103586"/>
          </a:xfrm>
          <a:custGeom>
            <a:avLst/>
            <a:gdLst>
              <a:gd name="connsiteX0" fmla="*/ 2098925 w 2098925"/>
              <a:gd name="connsiteY0" fmla="*/ 0 h 1359375"/>
              <a:gd name="connsiteX1" fmla="*/ 1893973 w 2098925"/>
              <a:gd name="connsiteY1" fmla="*/ 425669 h 1359375"/>
              <a:gd name="connsiteX2" fmla="*/ 1893973 w 2098925"/>
              <a:gd name="connsiteY2" fmla="*/ 1103586 h 1359375"/>
              <a:gd name="connsiteX3" fmla="*/ 869214 w 2098925"/>
              <a:gd name="connsiteY3" fmla="*/ 1355834 h 1359375"/>
              <a:gd name="connsiteX4" fmla="*/ 112469 w 2098925"/>
              <a:gd name="connsiteY4" fmla="*/ 945931 h 1359375"/>
              <a:gd name="connsiteX5" fmla="*/ 17876 w 2098925"/>
              <a:gd name="connsiteY5" fmla="*/ 425669 h 135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925" h="1359375">
                <a:moveTo>
                  <a:pt x="2098925" y="0"/>
                </a:moveTo>
                <a:cubicBezTo>
                  <a:pt x="2013528" y="120869"/>
                  <a:pt x="1928132" y="241738"/>
                  <a:pt x="1893973" y="425669"/>
                </a:cubicBezTo>
                <a:cubicBezTo>
                  <a:pt x="1859814" y="609600"/>
                  <a:pt x="2064766" y="948559"/>
                  <a:pt x="1893973" y="1103586"/>
                </a:cubicBezTo>
                <a:cubicBezTo>
                  <a:pt x="1723180" y="1258613"/>
                  <a:pt x="1166131" y="1382110"/>
                  <a:pt x="869214" y="1355834"/>
                </a:cubicBezTo>
                <a:cubicBezTo>
                  <a:pt x="572297" y="1329558"/>
                  <a:pt x="254359" y="1100958"/>
                  <a:pt x="112469" y="945931"/>
                </a:cubicBezTo>
                <a:cubicBezTo>
                  <a:pt x="-29421" y="790904"/>
                  <a:pt x="-5773" y="608286"/>
                  <a:pt x="17876" y="42566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1150046" y="5334000"/>
            <a:ext cx="31067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r"/>
            <a:r>
              <a:rPr lang="en-US" altLang="zh-CN" dirty="0">
                <a:latin typeface="Eras Medium ITC" pitchFamily="34" charset="0"/>
              </a:rPr>
              <a:t>Kernel-level </a:t>
            </a:r>
            <a:r>
              <a:rPr lang="en-US" altLang="zh-CN" dirty="0" smtClean="0">
                <a:latin typeface="Eras Medium ITC" pitchFamily="34" charset="0"/>
              </a:rPr>
              <a:t/>
            </a:r>
            <a:br>
              <a:rPr lang="en-US" altLang="zh-CN" dirty="0" smtClean="0">
                <a:latin typeface="Eras Medium ITC" pitchFamily="34" charset="0"/>
              </a:rPr>
            </a:b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sockets</a:t>
            </a:r>
            <a:r>
              <a:rPr lang="en-US" altLang="zh-CN" sz="2800" dirty="0" smtClean="0">
                <a:latin typeface="Eras Medium ITC" pitchFamily="34" charset="0"/>
              </a:rPr>
              <a:t> </a:t>
            </a:r>
            <a:r>
              <a:rPr lang="en-US" altLang="zh-CN" dirty="0" smtClean="0">
                <a:latin typeface="Eras Medium ITC" pitchFamily="34" charset="0"/>
              </a:rPr>
              <a:t>interface</a:t>
            </a:r>
            <a:endParaRPr lang="en-US" altLang="zh-CN" dirty="0">
              <a:latin typeface="Eras Medium ITC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180644" y="4256690"/>
            <a:ext cx="609600" cy="1305910"/>
          </a:xfrm>
          <a:custGeom>
            <a:avLst/>
            <a:gdLst>
              <a:gd name="connsiteX0" fmla="*/ 0 w 587815"/>
              <a:gd name="connsiteY0" fmla="*/ 1040524 h 1040524"/>
              <a:gd name="connsiteX1" fmla="*/ 551793 w 587815"/>
              <a:gd name="connsiteY1" fmla="*/ 772510 h 1040524"/>
              <a:gd name="connsiteX2" fmla="*/ 488731 w 587815"/>
              <a:gd name="connsiteY2" fmla="*/ 0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15" h="1040524">
                <a:moveTo>
                  <a:pt x="0" y="1040524"/>
                </a:moveTo>
                <a:cubicBezTo>
                  <a:pt x="235169" y="993227"/>
                  <a:pt x="470338" y="945931"/>
                  <a:pt x="551793" y="772510"/>
                </a:cubicBezTo>
                <a:cubicBezTo>
                  <a:pt x="633248" y="599089"/>
                  <a:pt x="560989" y="299544"/>
                  <a:pt x="488731" y="0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Stateful or Stateless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382000" cy="48006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u="sng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Stateful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endParaRPr lang="en-US" altLang="zh-TW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Shorter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requests</a:t>
            </a:r>
            <a:endParaRPr lang="en-US" altLang="zh-CN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performance in processing requests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coherence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possible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Server can know who’s accessing what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possible 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524000"/>
            <a:ext cx="5796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800" dirty="0">
                <a:latin typeface="Eras Medium ITC" pitchFamily="34" charset="0"/>
              </a:rPr>
              <a:t>Server maintains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client-specific</a:t>
            </a:r>
            <a:r>
              <a:rPr lang="en-US" altLang="zh-CN" sz="2800" dirty="0">
                <a:latin typeface="Eras Medium ITC" pitchFamily="34" charset="0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411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Stateful or Stateless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u="sng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Stateless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endParaRPr lang="en-US" altLang="zh-TW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request must identify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offsets</a:t>
            </a: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Server/Client can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crash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recovery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state to lose</a:t>
            </a:r>
            <a:endParaRPr lang="en-US" altLang="zh-TW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close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needed</a:t>
            </a:r>
            <a:endParaRPr lang="en-US" altLang="zh-TW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server space used for state </a:t>
            </a:r>
            <a:r>
              <a:rPr lang="en-US" altLang="zh-TW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(scalable)</a:t>
            </a: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Problems if file is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deleted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server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 possible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8800" y="1524000"/>
            <a:ext cx="5508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800" dirty="0">
                <a:latin typeface="Eras Medium ITC" pitchFamily="34" charset="0"/>
              </a:rPr>
              <a:t>Server maintains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 info </a:t>
            </a:r>
            <a:r>
              <a:rPr lang="en-US" altLang="zh-CN" sz="2800" dirty="0" smtClean="0">
                <a:latin typeface="Eras Medium ITC" pitchFamily="34" charset="0"/>
              </a:rPr>
              <a:t>for client</a:t>
            </a:r>
            <a:endParaRPr lang="en-US" altLang="zh-CN" sz="28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Caching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24201"/>
            <a:ext cx="6019800" cy="2209799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Three places to </a:t>
            </a:r>
            <a:r>
              <a:rPr lang="en-US" altLang="zh-CN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replicate</a:t>
            </a:r>
            <a:r>
              <a:rPr lang="en-US" altLang="zh-CN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Server’s buffer cache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Client’s buffer cache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Client’s disk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24228"/>
            <a:ext cx="8100000" cy="132901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268288" indent="-268288"/>
            <a:r>
              <a:rPr lang="en-US" altLang="zh-CN" sz="2800" dirty="0">
                <a:latin typeface="Eras Medium ITC" pitchFamily="34" charset="0"/>
              </a:rPr>
              <a:t>Hide latency to improve performance for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repeated</a:t>
            </a:r>
            <a:r>
              <a:rPr lang="en-US" altLang="zh-CN" sz="2800" dirty="0" smtClean="0">
                <a:latin typeface="Eras Medium ITC" pitchFamily="34" charset="0"/>
              </a:rPr>
              <a:t> accesses </a:t>
            </a:r>
            <a:r>
              <a:rPr lang="en-US" altLang="zh-CN" sz="2800" dirty="0">
                <a:latin typeface="Eras Medium ITC" pitchFamily="34" charset="0"/>
              </a:rPr>
              <a:t>by bringing the data closer to where it’s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114800"/>
            <a:ext cx="3924000" cy="97200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334000" y="4268450"/>
            <a:ext cx="3581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WARNING</a:t>
            </a:r>
            <a:r>
              <a:rPr lang="en-US" altLang="zh-CN" sz="3200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95250"/>
            <a:r>
              <a:rPr lang="en-US" altLang="zh-CN" sz="2800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Potential cache consistency problem</a:t>
            </a:r>
            <a:endParaRPr lang="zh-CN" altLang="en-US" sz="280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762200" y="4600800"/>
            <a:ext cx="540000" cy="0"/>
          </a:xfrm>
          <a:prstGeom prst="straightConnector1">
            <a:avLst/>
          </a:prstGeom>
          <a:ln w="381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Approaches to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Caching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Write-through</a:t>
            </a: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 data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cached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at the client </a:t>
            </a:r>
            <a:b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send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modifications to the server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CN" sz="16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if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another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client reads its own </a:t>
            </a:r>
            <a:b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(out-of-data) cache copy?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accesses will require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checking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server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 … server maintains state of clients and sends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invalidations 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Introduction to google file system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72816"/>
            <a:ext cx="8715436" cy="458514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Shares same goals as previous distributed file systems, but with some differences.</a:t>
            </a:r>
          </a:p>
          <a:p>
            <a:pPr lvl="1"/>
            <a:r>
              <a:rPr lang="en-US" altLang="zh-CN" dirty="0">
                <a:ea typeface="宋体" charset="-122"/>
              </a:rPr>
              <a:t>Component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failures</a:t>
            </a:r>
            <a:r>
              <a:rPr lang="en-US" altLang="zh-CN" dirty="0">
                <a:ea typeface="宋体" charset="-122"/>
              </a:rPr>
              <a:t> are considered the norm rather than the exception.</a:t>
            </a:r>
          </a:p>
          <a:p>
            <a:pPr lvl="1"/>
            <a:r>
              <a:rPr lang="en-US" altLang="zh-CN" dirty="0">
                <a:ea typeface="宋体" charset="-122"/>
              </a:rPr>
              <a:t>Files are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huge</a:t>
            </a:r>
            <a:r>
              <a:rPr lang="en-US" altLang="zh-CN" dirty="0">
                <a:ea typeface="宋体" charset="-122"/>
              </a:rPr>
              <a:t> by traditional standards.</a:t>
            </a:r>
          </a:p>
          <a:p>
            <a:pPr lvl="1"/>
            <a:r>
              <a:rPr lang="en-US" altLang="zh-CN" dirty="0">
                <a:ea typeface="宋体" charset="-122"/>
              </a:rPr>
              <a:t>Most files are mutated by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appending</a:t>
            </a:r>
            <a:r>
              <a:rPr lang="en-US" altLang="zh-CN" dirty="0">
                <a:ea typeface="宋体" charset="-122"/>
              </a:rPr>
              <a:t> new data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rather </a:t>
            </a:r>
            <a:r>
              <a:rPr lang="en-US" altLang="zh-CN" dirty="0">
                <a:ea typeface="宋体" charset="-122"/>
              </a:rPr>
              <a:t>than overwriting existing data.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Co-designing</a:t>
            </a:r>
            <a:r>
              <a:rPr lang="en-US" altLang="zh-CN" dirty="0">
                <a:ea typeface="宋体" charset="-122"/>
              </a:rPr>
              <a:t> the file system and applications increases flexibility in development.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Approaches to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Caching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Delayed writes (write-behind)</a:t>
            </a: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is cached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locally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(watch out for consistency – others won’t see updates)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files updated </a:t>
            </a:r>
            <a:r>
              <a:rPr lang="en-US" altLang="zh-CN" sz="2400" strike="sngStrike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(immediately)</a:t>
            </a: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periodically</a:t>
            </a:r>
            <a:endParaRPr lang="en-US" altLang="zh-CN" sz="2400" strike="sngStrike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bulk write 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more efficient than lots of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little writes</a:t>
            </a: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u="sng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u="sng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semantics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become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ambiguous</a:t>
            </a: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Approaches to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Caching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1534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Read-ahead (</a:t>
            </a:r>
            <a:r>
              <a:rPr lang="en-US" altLang="zh-TW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prefetch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 chunks of data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before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it is needed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Minimize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wait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when it actually is needed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Write on close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Admit that we have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session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semantics</a:t>
            </a:r>
            <a:endParaRPr lang="en-US" altLang="zh-CN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Centralized control 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 track of who has what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cached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each node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Stateful file system with signaling traffic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NFS:</a:t>
            </a:r>
            <a:r>
              <a:rPr lang="en-US" altLang="zh-TW" dirty="0" smtClean="0">
                <a:latin typeface="Kristen ITC" pitchFamily="66" charset="0"/>
              </a:rPr>
              <a:t> Network File System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76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Design Goals</a:t>
            </a: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 machine can be a client or server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Must support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diskless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workstations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Heterogeneous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system must be supported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Different HW, OS, underlying file system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transparency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Recovery from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failure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Stateless,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UDP</a:t>
            </a:r>
            <a:r>
              <a:rPr lang="en-US" altLang="zh-CN" sz="22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client retries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performance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 caching and read-ahead</a:t>
            </a:r>
            <a:endParaRPr lang="en-US" altLang="zh-CN" sz="2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NFS Protocols: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Mount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76800"/>
          </a:xfrm>
        </p:spPr>
        <p:txBody>
          <a:bodyPr>
            <a:normAutofit/>
          </a:bodyPr>
          <a:lstStyle/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Mounting Protocol:</a:t>
            </a:r>
            <a:r>
              <a:rPr lang="en-US" altLang="zh-TW" sz="28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TW" sz="28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2800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zh-TW" sz="28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access to exported directory </a:t>
            </a:r>
            <a:r>
              <a:rPr lang="en-US" altLang="zh-TW" sz="2800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tree</a:t>
            </a:r>
          </a:p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 sends pathname to server</a:t>
            </a: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Requests </a:t>
            </a:r>
            <a:r>
              <a:rPr lang="en-US" altLang="zh-TW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permission</a:t>
            </a: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access contents</a:t>
            </a: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returns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handle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endParaRPr lang="en-US" altLang="zh-CN" sz="2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415985"/>
            <a:ext cx="5334000" cy="775015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</a:t>
            </a:r>
            <a:r>
              <a:rPr lang="en-US" altLang="zh-CN" sz="2400" dirty="0" smtClean="0">
                <a:latin typeface="Eras Medium ITC" pitchFamily="34" charset="0"/>
              </a:rPr>
              <a:t>:	 parses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pathname</a:t>
            </a:r>
          </a:p>
          <a:p>
            <a:pPr marL="268288" indent="-268288"/>
            <a:r>
              <a:rPr lang="en-US" altLang="zh-CN" sz="2400" dirty="0">
                <a:latin typeface="Eras Medium ITC" pitchFamily="34" charset="0"/>
              </a:rPr>
              <a:t>	</a:t>
            </a:r>
            <a:r>
              <a:rPr lang="en-US" altLang="zh-CN" sz="2400" dirty="0" smtClean="0">
                <a:latin typeface="Eras Medium ITC" pitchFamily="34" charset="0"/>
              </a:rPr>
              <a:t>	 contacts server for file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handle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875453"/>
            <a:ext cx="7128000" cy="1144347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</a:t>
            </a:r>
            <a:r>
              <a:rPr lang="en-US" altLang="zh-CN" sz="2400" dirty="0" smtClean="0">
                <a:latin typeface="Eras Medium ITC" pitchFamily="34" charset="0"/>
              </a:rPr>
              <a:t>:	 create in-memory VFS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inode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400" dirty="0" smtClean="0">
                <a:latin typeface="Eras Medium ITC" pitchFamily="34" charset="0"/>
              </a:rPr>
              <a:t>at mount point </a:t>
            </a:r>
          </a:p>
          <a:p>
            <a:pPr marL="268288" indent="-268288"/>
            <a:r>
              <a:rPr lang="en-US" altLang="zh-CN" sz="2400" dirty="0">
                <a:latin typeface="Eras Medium ITC" pitchFamily="34" charset="0"/>
              </a:rPr>
              <a:t>	</a:t>
            </a:r>
            <a:r>
              <a:rPr lang="en-US" altLang="zh-CN" sz="2400" dirty="0" smtClean="0">
                <a:latin typeface="Eras Medium ITC" pitchFamily="34" charset="0"/>
              </a:rPr>
              <a:t>	 internally points to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rnode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400" dirty="0" smtClean="0">
                <a:latin typeface="Eras Medium ITC" pitchFamily="34" charset="0"/>
              </a:rPr>
              <a:t>for remote files</a:t>
            </a:r>
            <a:br>
              <a:rPr lang="en-US" altLang="zh-CN" sz="2400" dirty="0" smtClean="0">
                <a:latin typeface="Eras Medium ITC" pitchFamily="34" charset="0"/>
              </a:rPr>
            </a:br>
            <a:r>
              <a:rPr lang="en-US" altLang="zh-CN" sz="2400" dirty="0" smtClean="0">
                <a:latin typeface="Eras Medium ITC" pitchFamily="34" charset="0"/>
              </a:rPr>
              <a:t>	 (client keeps state, not the server)</a:t>
            </a:r>
          </a:p>
        </p:txBody>
      </p:sp>
    </p:spTree>
    <p:extLst>
      <p:ext uri="{BB962C8B-B14F-4D97-AF65-F5344CB8AC3E}">
        <p14:creationId xmlns:p14="http://schemas.microsoft.com/office/powerpoint/2010/main" val="1213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NFS Protocols: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Mount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1447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Static mounting</a:t>
            </a:r>
            <a:endParaRPr lang="en-US" altLang="zh-TW" sz="2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i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mount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request contacts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7000" y="2873704"/>
            <a:ext cx="6084000" cy="405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dirty="0" smtClean="0">
                <a:latin typeface="Eras Medium ITC" pitchFamily="34" charset="0"/>
              </a:rPr>
              <a:t>add list of shared directories to </a:t>
            </a:r>
            <a:r>
              <a:rPr lang="en-US" altLang="zh-CN" sz="2400" dirty="0" smtClean="0">
                <a:solidFill>
                  <a:srgbClr val="0033CC"/>
                </a:solidFill>
                <a:latin typeface="Eras Medium ITC" pitchFamily="34" charset="0"/>
              </a:rPr>
              <a:t>/</a:t>
            </a:r>
            <a:r>
              <a:rPr lang="en-US" altLang="zh-CN" sz="2400" dirty="0" err="1" smtClean="0">
                <a:solidFill>
                  <a:srgbClr val="0033CC"/>
                </a:solidFill>
                <a:latin typeface="Eras Medium ITC" pitchFamily="34" charset="0"/>
              </a:rPr>
              <a:t>etc</a:t>
            </a:r>
            <a:r>
              <a:rPr lang="en-US" altLang="zh-CN" sz="2400" dirty="0" smtClean="0">
                <a:solidFill>
                  <a:srgbClr val="0033CC"/>
                </a:solidFill>
                <a:latin typeface="Eras Medium ITC" pitchFamily="34" charset="0"/>
              </a:rPr>
              <a:t>/exports</a:t>
            </a:r>
            <a:endParaRPr lang="en-US" altLang="zh-CN" sz="2400" b="1" dirty="0">
              <a:solidFill>
                <a:srgbClr val="0033CC"/>
              </a:solidFill>
              <a:latin typeface="Eras Medium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999" y="3453325"/>
            <a:ext cx="6084000" cy="405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dirty="0" smtClean="0">
                <a:solidFill>
                  <a:srgbClr val="0033CC"/>
                </a:solidFill>
                <a:latin typeface="Eras Medium ITC" pitchFamily="34" charset="0"/>
              </a:rPr>
              <a:t>mount r900:/users/</a:t>
            </a:r>
            <a:r>
              <a:rPr lang="en-US" altLang="zh-CN" sz="2400" dirty="0" err="1" smtClean="0">
                <a:solidFill>
                  <a:srgbClr val="0033CC"/>
                </a:solidFill>
                <a:latin typeface="Eras Medium ITC" pitchFamily="34" charset="0"/>
              </a:rPr>
              <a:t>paul</a:t>
            </a:r>
            <a:r>
              <a:rPr lang="en-US" altLang="zh-CN" sz="2400" dirty="0" smtClean="0">
                <a:solidFill>
                  <a:srgbClr val="0033CC"/>
                </a:solidFill>
                <a:latin typeface="Eras Medium ITC" pitchFamily="34" charset="0"/>
              </a:rPr>
              <a:t> /home/</a:t>
            </a:r>
            <a:r>
              <a:rPr lang="en-US" altLang="zh-CN" sz="2400" dirty="0" err="1" smtClean="0">
                <a:solidFill>
                  <a:srgbClr val="0033CC"/>
                </a:solidFill>
                <a:latin typeface="Eras Medium ITC" pitchFamily="34" charset="0"/>
              </a:rPr>
              <a:t>paul</a:t>
            </a:r>
            <a:endParaRPr lang="en-US" altLang="zh-CN" sz="2400" dirty="0" smtClean="0">
              <a:solidFill>
                <a:srgbClr val="0033CC"/>
              </a:solidFill>
              <a:latin typeface="Eras Medium IT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844914"/>
            <a:ext cx="115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  <a:latin typeface="Eras Medium ITC" pitchFamily="34" charset="0"/>
              </a:rPr>
              <a:t>Server</a:t>
            </a:r>
            <a:r>
              <a:rPr lang="en-US" altLang="zh-CN" dirty="0" smtClean="0">
                <a:solidFill>
                  <a:srgbClr val="FF0066"/>
                </a:solidFill>
                <a:latin typeface="Eras Medium ITC" pitchFamily="34" charset="0"/>
              </a:rPr>
              <a:t>: 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24535"/>
            <a:ext cx="115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  <a:latin typeface="Eras Medium ITC" pitchFamily="34" charset="0"/>
              </a:rPr>
              <a:t>Client</a:t>
            </a:r>
            <a:r>
              <a:rPr lang="en-US" altLang="zh-CN" dirty="0">
                <a:solidFill>
                  <a:srgbClr val="FF0066"/>
                </a:solidFill>
                <a:latin typeface="Eras Medium ITC" pitchFamily="34" charset="0"/>
              </a:rPr>
              <a:t>: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NFS Protocols: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Access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Directory and File Access Protocol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b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2800" dirty="0" smtClean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Access files and directories (read, mkdir, …)</a:t>
            </a:r>
          </a:p>
          <a:p>
            <a:pPr marL="361950" lvl="1" indent="-320675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First, perform a </a:t>
            </a:r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lookup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RPC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Returns file </a:t>
            </a:r>
            <a:r>
              <a:rPr lang="en-US" altLang="zh-TW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handle </a:t>
            </a: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attributes</a:t>
            </a:r>
          </a:p>
          <a:p>
            <a:pPr marL="898525" lvl="3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altLang="zh-TW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ookup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is not like “</a:t>
            </a:r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Establish state on the client </a:t>
            </a:r>
            <a:r>
              <a:rPr lang="en-US" altLang="zh-TW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only </a:t>
            </a:r>
            <a:br>
              <a:rPr lang="en-US" altLang="zh-TW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 information on server)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 the </a:t>
            </a:r>
            <a:r>
              <a:rPr lang="en-US" altLang="zh-TW" sz="2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NFS</a:t>
            </a: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lookup</a:t>
            </a:r>
            <a:r>
              <a:rPr lang="en-US" altLang="zh-TW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function</a:t>
            </a:r>
          </a:p>
          <a:p>
            <a:pPr marL="898525" lvl="3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handle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passed as a parameter for other file access function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e.g., read(handle, offset, count)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endParaRPr lang="en-US" altLang="zh-CN" sz="2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NFS Performance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3340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Usually </a:t>
            </a:r>
            <a:r>
              <a:rPr lang="en-US" altLang="zh-TW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slower</a:t>
            </a:r>
            <a:r>
              <a:rPr lang="en-US" altLang="zh-TW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 local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Improve by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caching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client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Goal: reduce number of remote ops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Caching: </a:t>
            </a:r>
            <a:r>
              <a:rPr lang="en-US" altLang="zh-CN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read, </a:t>
            </a:r>
            <a:r>
              <a:rPr lang="en-US" altLang="zh-CN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readlink</a:t>
            </a:r>
            <a:r>
              <a:rPr lang="en-US" altLang="zh-CN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getattr</a:t>
            </a:r>
            <a:r>
              <a:rPr lang="en-US" altLang="zh-CN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lookup, </a:t>
            </a:r>
            <a:r>
              <a:rPr lang="en-US" altLang="zh-CN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readdir</a:t>
            </a:r>
            <a:endParaRPr lang="en-US" altLang="zh-CN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data </a:t>
            </a: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 client (buffer cache)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file attribute </a:t>
            </a: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information at client</a:t>
            </a:r>
            <a:endParaRPr lang="en-US" altLang="zh-CN" sz="22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pathname bindings </a:t>
            </a: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faster lookup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Server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side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Caching is “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automatic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via buffer cache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NFS writes are </a:t>
            </a:r>
            <a:r>
              <a:rPr lang="en-US" altLang="zh-CN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write-through</a:t>
            </a: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disk</a:t>
            </a:r>
            <a:endParaRPr lang="en-US" altLang="zh-CN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Validation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724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 to resolve by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Save </a:t>
            </a:r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timestamp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file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 file opened or server contacted for new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 last modification time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remote is more recent, invalidate cached data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Always 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invalidate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after some time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files (3 sec), directories (30 sec)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data block is modified, it is: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Marked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dirty</a:t>
            </a: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then flushed on file </a:t>
            </a:r>
            <a:r>
              <a:rPr lang="en-US" altLang="zh-TW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close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endParaRPr lang="en-US" altLang="zh-CN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2600" y="1219200"/>
            <a:ext cx="6156000" cy="52879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268288" indent="-268288" algn="ctr"/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Inconsistencies may arise in NFS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Improving </a:t>
            </a:r>
            <a:r>
              <a:rPr lang="en-US" altLang="zh-TW" dirty="0" smtClean="0">
                <a:solidFill>
                  <a:srgbClr val="FF0066"/>
                </a:solidFill>
                <a:latin typeface="Kristen ITC" pitchFamily="66" charset="0"/>
              </a:rPr>
              <a:t>Read</a:t>
            </a:r>
            <a:r>
              <a:rPr lang="en-US" altLang="zh-TW" dirty="0" smtClean="0">
                <a:latin typeface="Kristen ITC" pitchFamily="66" charset="0"/>
              </a:rPr>
              <a:t> Performance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3340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Transfer data in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large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chunks</a:t>
            </a:r>
            <a:endParaRPr lang="en-US" altLang="zh-TW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8KB default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Read-ahead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Optimize for sequential file access</a:t>
            </a:r>
            <a:endParaRPr lang="en-US" altLang="zh-TW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 requests to read disk blocks before they are requested by the applications</a:t>
            </a:r>
            <a:endParaRPr lang="en-US" altLang="zh-CN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dirty="0" smtClean="0">
                <a:latin typeface="Kristen ITC" pitchFamily="66" charset="0"/>
              </a:rPr>
              <a:t>Problem with NFS</a:t>
            </a:r>
            <a:endParaRPr lang="zh-TW" altLang="en-US" dirty="0">
              <a:solidFill>
                <a:srgbClr val="FF0066"/>
              </a:solidFill>
              <a:latin typeface="Kristen ITC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consistency</a:t>
            </a:r>
            <a:endParaRPr lang="en-US" altLang="zh-TW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Assumes clocks are </a:t>
            </a:r>
            <a:r>
              <a:rPr lang="en-US" altLang="zh-CN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synchronized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with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append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can’t be guaranteed to work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3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work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Separate lock manager added (stateful)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reference counting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open files</a:t>
            </a:r>
            <a:endParaRPr lang="en-US" altLang="zh-TW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delete a file opened by yourself/others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Global </a:t>
            </a: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UID space assumed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Assumptions	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System is built from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commodity hardware </a:t>
            </a:r>
            <a:r>
              <a:rPr lang="en-US" altLang="zh-CN" dirty="0">
                <a:ea typeface="宋体" charset="-122"/>
              </a:rPr>
              <a:t>which fails as the norm.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system must be able to detect and recover from such occurrences.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system must be optimized to deal with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large</a:t>
            </a:r>
            <a:r>
              <a:rPr lang="en-US" altLang="zh-CN" dirty="0">
                <a:ea typeface="宋体" charset="-122"/>
              </a:rPr>
              <a:t> files. (Multi-GB)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Two </a:t>
            </a:r>
            <a:r>
              <a:rPr lang="en-US" altLang="zh-CN" dirty="0">
                <a:ea typeface="宋体" charset="-122"/>
              </a:rPr>
              <a:t>types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reading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Large streaming reads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Small random reads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</a:p>
          <a:p>
            <a:pPr lvl="1"/>
            <a:r>
              <a:rPr lang="en-US" dirty="0" smtClean="0"/>
              <a:t>Journaling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Design Assumptions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887250" cy="45137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Large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sequential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writes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Appending data to files which are seldom altered again.</a:t>
            </a:r>
          </a:p>
          <a:p>
            <a:pPr lvl="3"/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Atomicity </a:t>
            </a:r>
            <a:r>
              <a:rPr lang="en-US" altLang="zh-CN" dirty="0">
                <a:ea typeface="宋体" charset="-122"/>
              </a:rPr>
              <a:t>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concurrent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writes from multiple </a:t>
            </a:r>
            <a:r>
              <a:rPr lang="en-US" altLang="zh-CN" dirty="0" smtClean="0">
                <a:ea typeface="宋体" charset="-122"/>
              </a:rPr>
              <a:t>clients</a:t>
            </a:r>
            <a:endParaRPr lang="en-US" altLang="zh-CN" dirty="0">
              <a:ea typeface="宋体" charset="-122"/>
            </a:endParaRPr>
          </a:p>
          <a:p>
            <a:pPr lvl="3"/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High </a:t>
            </a:r>
            <a:r>
              <a:rPr lang="en-US" altLang="zh-CN" dirty="0">
                <a:ea typeface="宋体" charset="-122"/>
              </a:rPr>
              <a:t>sustained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bandwidth</a:t>
            </a:r>
            <a:r>
              <a:rPr lang="en-US" altLang="zh-CN" dirty="0">
                <a:ea typeface="宋体" charset="-122"/>
              </a:rPr>
              <a:t> is more valuable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than </a:t>
            </a:r>
            <a:r>
              <a:rPr lang="en-US" altLang="zh-CN" dirty="0">
                <a:ea typeface="宋体" charset="-122"/>
              </a:rPr>
              <a:t>low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latency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Architecture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3"/>
          <a:stretch/>
        </p:blipFill>
        <p:spPr>
          <a:xfrm>
            <a:off x="645669" y="1772816"/>
            <a:ext cx="8055112" cy="3888432"/>
          </a:xfrm>
        </p:spPr>
      </p:pic>
      <p:sp>
        <p:nvSpPr>
          <p:cNvPr id="2" name="Rectangle 1"/>
          <p:cNvSpPr/>
          <p:nvPr/>
        </p:nvSpPr>
        <p:spPr>
          <a:xfrm>
            <a:off x="8244408" y="2693161"/>
            <a:ext cx="648072" cy="1296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646" b="38813"/>
          <a:stretch/>
        </p:blipFill>
        <p:spPr>
          <a:xfrm>
            <a:off x="1033736" y="4898139"/>
            <a:ext cx="2591102" cy="1526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Architecture Design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57190" y="1412776"/>
            <a:ext cx="8535290" cy="51594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GFS</a:t>
            </a:r>
            <a:r>
              <a:rPr lang="en-US" altLang="zh-CN" sz="2800" dirty="0">
                <a:ea typeface="宋体" charset="-122"/>
              </a:rPr>
              <a:t> Cluster (accessed by clients)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Single </a:t>
            </a:r>
            <a:r>
              <a:rPr lang="en-US" altLang="zh-CN" dirty="0" smtClean="0">
                <a:ea typeface="宋体" charset="-122"/>
              </a:rPr>
              <a:t>Master + Multiple </a:t>
            </a:r>
            <a:r>
              <a:rPr lang="en-US" altLang="zh-CN" dirty="0" err="1">
                <a:ea typeface="宋体" charset="-122"/>
              </a:rPr>
              <a:t>Chunkservers</a:t>
            </a:r>
            <a:endParaRPr lang="en-US" altLang="zh-CN" dirty="0">
              <a:ea typeface="宋体" charset="-122"/>
            </a:endParaRPr>
          </a:p>
          <a:p>
            <a:pPr lvl="3"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err="1" smtClean="0">
                <a:ea typeface="宋体" charset="-122"/>
              </a:rPr>
              <a:t>Chunkserver</a:t>
            </a:r>
            <a:endParaRPr lang="en-US" altLang="zh-CN" sz="2800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Files of fixed sized chunks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chunk has a globally unique 64 bit chunk handle.</a:t>
            </a:r>
          </a:p>
          <a:p>
            <a:pPr lvl="3"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Master</a:t>
            </a:r>
            <a:endParaRPr lang="en-US" altLang="zh-CN" sz="2800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Maintains file system metadata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Namespace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Access Control Information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Mapping from files to chunks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Current locations of chunks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Single Master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Clients do not read or write through the </a:t>
            </a:r>
            <a:r>
              <a:rPr lang="en-US" altLang="zh-CN" dirty="0" smtClean="0">
                <a:ea typeface="宋体" charset="-122"/>
              </a:rPr>
              <a:t>master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master relays relevant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location information to the </a:t>
            </a:r>
            <a:r>
              <a:rPr lang="en-US" altLang="zh-CN" dirty="0" smtClean="0">
                <a:ea typeface="宋体" charset="-122"/>
              </a:rPr>
              <a:t>client</a:t>
            </a:r>
          </a:p>
          <a:p>
            <a:pPr lvl="3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client temporarily caches the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data and directly accesses the </a:t>
            </a:r>
            <a:r>
              <a:rPr lang="en-US" altLang="zh-CN" dirty="0" err="1" smtClean="0">
                <a:ea typeface="宋体" charset="-122"/>
              </a:rPr>
              <a:t>chunkserver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Shadow Masters (fault tolerance)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834</TotalTime>
  <Words>1650</Words>
  <Application>Microsoft Macintosh PowerPoint</Application>
  <PresentationFormat>On-screen Show (4:3)</PresentationFormat>
  <Paragraphs>435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Calibri</vt:lpstr>
      <vt:lpstr>Candara</vt:lpstr>
      <vt:lpstr>Eras Medium ITC</vt:lpstr>
      <vt:lpstr>Kristen ITC</vt:lpstr>
      <vt:lpstr>ＭＳ Ｐゴシック</vt:lpstr>
      <vt:lpstr>Tahoma</vt:lpstr>
      <vt:lpstr>Verdana</vt:lpstr>
      <vt:lpstr>Wingdings</vt:lpstr>
      <vt:lpstr>굴림</vt:lpstr>
      <vt:lpstr>宋体</vt:lpstr>
      <vt:lpstr>新細明體</vt:lpstr>
      <vt:lpstr>Arial</vt:lpstr>
      <vt:lpstr>CloudVisor-Austin</vt:lpstr>
      <vt:lpstr>GFS and NFS</vt:lpstr>
      <vt:lpstr>Outline</vt:lpstr>
      <vt:lpstr>Intro to GFS</vt:lpstr>
      <vt:lpstr>Introduction to google file system</vt:lpstr>
      <vt:lpstr>Design Assumptions </vt:lpstr>
      <vt:lpstr>Design Assumptions</vt:lpstr>
      <vt:lpstr>Architecture</vt:lpstr>
      <vt:lpstr>Architecture Design</vt:lpstr>
      <vt:lpstr>Single Master</vt:lpstr>
      <vt:lpstr>Metadata</vt:lpstr>
      <vt:lpstr>Chunkserver</vt:lpstr>
      <vt:lpstr>System Interactions</vt:lpstr>
      <vt:lpstr>Read Algorithm</vt:lpstr>
      <vt:lpstr>Read Algorithm</vt:lpstr>
      <vt:lpstr>Read Algorithm</vt:lpstr>
      <vt:lpstr>Write Algorithm</vt:lpstr>
      <vt:lpstr>Write Algorithm</vt:lpstr>
      <vt:lpstr>Write Algorithm</vt:lpstr>
      <vt:lpstr>Write Algorithm</vt:lpstr>
      <vt:lpstr>Write Algorithm</vt:lpstr>
      <vt:lpstr>Write Algorithm</vt:lpstr>
      <vt:lpstr>Master Operation</vt:lpstr>
      <vt:lpstr>Fault Tolerance and Diagnosis</vt:lpstr>
      <vt:lpstr>Fault Tolerance and Diagnosis</vt:lpstr>
      <vt:lpstr>Fault Tolerance and Diagnosis</vt:lpstr>
      <vt:lpstr>Summary of GFS</vt:lpstr>
      <vt:lpstr>Summary of GFS</vt:lpstr>
      <vt:lpstr>Intro to NFS</vt:lpstr>
      <vt:lpstr>Accessing Remote Files</vt:lpstr>
      <vt:lpstr>File Service Types</vt:lpstr>
      <vt:lpstr>File Service Types</vt:lpstr>
      <vt:lpstr>Remote File Service</vt:lpstr>
      <vt:lpstr>Semantics of File Sharing</vt:lpstr>
      <vt:lpstr>Semantics of File Sharing</vt:lpstr>
      <vt:lpstr>Accessing Remote Files</vt:lpstr>
      <vt:lpstr>Stateful or Stateless</vt:lpstr>
      <vt:lpstr>Stateful or Stateless</vt:lpstr>
      <vt:lpstr>Caching</vt:lpstr>
      <vt:lpstr>Approaches to Caching</vt:lpstr>
      <vt:lpstr>Approaches to Caching</vt:lpstr>
      <vt:lpstr>Approaches to Caching</vt:lpstr>
      <vt:lpstr>NFS: Network File System</vt:lpstr>
      <vt:lpstr>NFS Protocols: Mount</vt:lpstr>
      <vt:lpstr>NFS Protocols: Mount</vt:lpstr>
      <vt:lpstr>NFS Protocols: Access</vt:lpstr>
      <vt:lpstr>NFS Performance</vt:lpstr>
      <vt:lpstr>Validation</vt:lpstr>
      <vt:lpstr>Improving Read Performance</vt:lpstr>
      <vt:lpstr>Problem with NFS</vt:lpstr>
      <vt:lpstr>Thanks</vt:lpstr>
    </vt:vector>
  </TitlesOfParts>
  <Company>ppi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Rong Chen</cp:lastModifiedBy>
  <cp:revision>63</cp:revision>
  <dcterms:created xsi:type="dcterms:W3CDTF">2009-10-20T04:35:54Z</dcterms:created>
  <dcterms:modified xsi:type="dcterms:W3CDTF">2017-05-04T04:51:44Z</dcterms:modified>
</cp:coreProperties>
</file>