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9"/>
  </p:notesMasterIdLst>
  <p:handoutMasterIdLst>
    <p:handoutMasterId r:id="rId40"/>
  </p:handoutMasterIdLst>
  <p:sldIdLst>
    <p:sldId id="333" r:id="rId2"/>
    <p:sldId id="334" r:id="rId3"/>
    <p:sldId id="335" r:id="rId4"/>
    <p:sldId id="336" r:id="rId5"/>
    <p:sldId id="348" r:id="rId6"/>
    <p:sldId id="288" r:id="rId7"/>
    <p:sldId id="289" r:id="rId8"/>
    <p:sldId id="266" r:id="rId9"/>
    <p:sldId id="308" r:id="rId10"/>
    <p:sldId id="328" r:id="rId11"/>
    <p:sldId id="329" r:id="rId12"/>
    <p:sldId id="330" r:id="rId13"/>
    <p:sldId id="331" r:id="rId14"/>
    <p:sldId id="337" r:id="rId15"/>
    <p:sldId id="338" r:id="rId16"/>
    <p:sldId id="339" r:id="rId17"/>
    <p:sldId id="341" r:id="rId18"/>
    <p:sldId id="342" r:id="rId19"/>
    <p:sldId id="343" r:id="rId20"/>
    <p:sldId id="267" r:id="rId21"/>
    <p:sldId id="332" r:id="rId22"/>
    <p:sldId id="309" r:id="rId23"/>
    <p:sldId id="314" r:id="rId24"/>
    <p:sldId id="311" r:id="rId25"/>
    <p:sldId id="316" r:id="rId26"/>
    <p:sldId id="317" r:id="rId27"/>
    <p:sldId id="318" r:id="rId28"/>
    <p:sldId id="321" r:id="rId29"/>
    <p:sldId id="323" r:id="rId30"/>
    <p:sldId id="324" r:id="rId31"/>
    <p:sldId id="325" r:id="rId32"/>
    <p:sldId id="326" r:id="rId33"/>
    <p:sldId id="327" r:id="rId34"/>
    <p:sldId id="320" r:id="rId35"/>
    <p:sldId id="322" r:id="rId36"/>
    <p:sldId id="319" r:id="rId37"/>
    <p:sldId id="310" r:id="rId3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6" autoAdjust="0"/>
    <p:restoredTop sz="88942" autoAdjust="0"/>
  </p:normalViewPr>
  <p:slideViewPr>
    <p:cSldViewPr>
      <p:cViewPr varScale="1">
        <p:scale>
          <a:sx n="105" d="100"/>
          <a:sy n="105" d="100"/>
        </p:scale>
        <p:origin x="84" y="940"/>
      </p:cViewPr>
      <p:guideLst>
        <p:guide orient="horz" pos="2160"/>
        <p:guide pos="2880"/>
      </p:guideLst>
    </p:cSldViewPr>
  </p:slideViewPr>
  <p:outlineViewPr>
    <p:cViewPr>
      <p:scale>
        <a:sx n="33" d="100"/>
        <a:sy n="33" d="100"/>
      </p:scale>
      <p:origin x="0" y="6060"/>
    </p:cViewPr>
    <p:sldLst>
      <p:sld r:id="rId1" collapse="1"/>
    </p:sldLst>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192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5" Type="http://schemas.openxmlformats.org/officeDocument/2006/relationships/image" Target="../media/image27.emf"/><Relationship Id="rId4"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50A9CE9B-0A72-4D65-8B53-1BE2430A44A4}" type="datetimeFigureOut">
              <a:rPr lang="en-US"/>
              <a:pPr>
                <a:defRPr/>
              </a:pPr>
              <a:t>5/24/2018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877CCF49-7A99-4959-B188-86982AF38D86}" type="slidenum">
              <a:rPr lang="en-US"/>
              <a:pPr>
                <a:defRPr/>
              </a:pPr>
              <a:t>‹#›</a:t>
            </a:fld>
            <a:endParaRPr lang="en-US"/>
          </a:p>
        </p:txBody>
      </p:sp>
    </p:spTree>
    <p:extLst>
      <p:ext uri="{BB962C8B-B14F-4D97-AF65-F5344CB8AC3E}">
        <p14:creationId xmlns:p14="http://schemas.microsoft.com/office/powerpoint/2010/main" val="1282784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32067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32067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226799EE-6ED6-4C27-9F04-9477FB1CEB3E}" type="datetimeFigureOut">
              <a:rPr lang="en-US"/>
              <a:pPr>
                <a:defRPr/>
              </a:pPr>
              <a:t>5/24/2018</a:t>
            </a:fld>
            <a:endParaRPr lang="en-US"/>
          </a:p>
        </p:txBody>
      </p:sp>
      <p:sp>
        <p:nvSpPr>
          <p:cNvPr id="4" name="Slide Image Placeholder 3"/>
          <p:cNvSpPr>
            <a:spLocks noGrp="1" noRot="1" noChangeAspect="1"/>
          </p:cNvSpPr>
          <p:nvPr>
            <p:ph type="sldImg" idx="2"/>
          </p:nvPr>
        </p:nvSpPr>
        <p:spPr>
          <a:xfrm>
            <a:off x="1257300" y="479425"/>
            <a:ext cx="4800600" cy="3600450"/>
          </a:xfrm>
          <a:prstGeom prst="rect">
            <a:avLst/>
          </a:prstGeom>
          <a:noFill/>
          <a:ln w="12700">
            <a:solidFill>
              <a:schemeClr val="bg1">
                <a:lumMod val="50000"/>
              </a:schemeClr>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321175"/>
            <a:ext cx="5851525" cy="480060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280525"/>
            <a:ext cx="3170238" cy="319088"/>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280525"/>
            <a:ext cx="3170238" cy="319088"/>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17396775-F8C0-48DE-ABE4-3EEE9FE0A847}" type="slidenum">
              <a:rPr lang="en-US"/>
              <a:pPr>
                <a:defRPr/>
              </a:pPr>
              <a:t>‹#›</a:t>
            </a:fld>
            <a:endParaRPr lang="en-US"/>
          </a:p>
        </p:txBody>
      </p:sp>
    </p:spTree>
    <p:extLst>
      <p:ext uri="{BB962C8B-B14F-4D97-AF65-F5344CB8AC3E}">
        <p14:creationId xmlns:p14="http://schemas.microsoft.com/office/powerpoint/2010/main" val="4883253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69DA20-09ED-47E1-8B36-3495102EC1DA}" type="slidenum">
              <a:rPr lang="zh-CN" altLang="en-US"/>
              <a:pPr/>
              <a:t>4</a:t>
            </a:fld>
            <a:endParaRPr lang="en-US" altLang="zh-CN"/>
          </a:p>
        </p:txBody>
      </p:sp>
      <p:sp>
        <p:nvSpPr>
          <p:cNvPr id="601090" name="Rectangle 2"/>
          <p:cNvSpPr>
            <a:spLocks noGrp="1" noRot="1" noChangeAspect="1" noChangeArrowheads="1" noTextEdit="1"/>
          </p:cNvSpPr>
          <p:nvPr>
            <p:ph type="sldImg"/>
          </p:nvPr>
        </p:nvSpPr>
        <p:spPr>
          <a:xfrm>
            <a:off x="1347788" y="663575"/>
            <a:ext cx="5514975" cy="4137025"/>
          </a:xfrm>
          <a:ln/>
        </p:spPr>
      </p:sp>
      <p:sp>
        <p:nvSpPr>
          <p:cNvPr id="601091" name="Rectangle 3"/>
          <p:cNvSpPr>
            <a:spLocks noGrp="1" noChangeArrowheads="1"/>
          </p:cNvSpPr>
          <p:nvPr>
            <p:ph type="body" idx="1"/>
          </p:nvPr>
        </p:nvSpPr>
        <p:spPr>
          <a:xfrm>
            <a:off x="314961" y="5293995"/>
            <a:ext cx="6683587" cy="2575322"/>
          </a:xfrm>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11B2B9-790C-4D73-AA19-E6733892108C}" type="slidenum">
              <a:rPr lang="zh-CN" altLang="en-US"/>
              <a:pPr/>
              <a:t>15</a:t>
            </a:fld>
            <a:endParaRPr lang="en-US" altLang="zh-CN"/>
          </a:p>
        </p:txBody>
      </p:sp>
      <p:sp>
        <p:nvSpPr>
          <p:cNvPr id="624642" name="Rectangle 2"/>
          <p:cNvSpPr>
            <a:spLocks noGrp="1" noRot="1" noChangeAspect="1" noChangeArrowheads="1" noTextEdit="1"/>
          </p:cNvSpPr>
          <p:nvPr>
            <p:ph type="sldImg"/>
          </p:nvPr>
        </p:nvSpPr>
        <p:spPr>
          <a:xfrm>
            <a:off x="685800" y="320675"/>
            <a:ext cx="2773363" cy="2079625"/>
          </a:xfrm>
          <a:ln/>
        </p:spPr>
      </p:sp>
      <p:sp>
        <p:nvSpPr>
          <p:cNvPr id="624643" name="Rectangle 3"/>
          <p:cNvSpPr>
            <a:spLocks noGrp="1" noChangeArrowheads="1"/>
          </p:cNvSpPr>
          <p:nvPr>
            <p:ph type="body" idx="1"/>
          </p:nvPr>
        </p:nvSpPr>
        <p:spPr>
          <a:xfrm>
            <a:off x="1493521" y="2636996"/>
            <a:ext cx="5638800" cy="6549152"/>
          </a:xfrm>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E011C-F67B-46F1-A948-C39E2743DCF8}" type="slidenum">
              <a:rPr lang="zh-CN" altLang="en-US"/>
              <a:pPr/>
              <a:t>16</a:t>
            </a:fld>
            <a:endParaRPr lang="en-US" altLang="zh-CN"/>
          </a:p>
        </p:txBody>
      </p:sp>
      <p:sp>
        <p:nvSpPr>
          <p:cNvPr id="644098" name="Rectangle 2"/>
          <p:cNvSpPr>
            <a:spLocks noGrp="1" noRot="1" noChangeAspect="1" noChangeArrowheads="1" noTextEdit="1"/>
          </p:cNvSpPr>
          <p:nvPr>
            <p:ph type="sldImg"/>
          </p:nvPr>
        </p:nvSpPr>
        <p:spPr>
          <a:xfrm>
            <a:off x="685800" y="320675"/>
            <a:ext cx="2773363" cy="2079625"/>
          </a:xfrm>
          <a:ln/>
        </p:spPr>
      </p:sp>
      <p:sp>
        <p:nvSpPr>
          <p:cNvPr id="644099" name="Rectangle 3"/>
          <p:cNvSpPr>
            <a:spLocks noGrp="1" noChangeArrowheads="1"/>
          </p:cNvSpPr>
          <p:nvPr>
            <p:ph type="body" idx="1"/>
          </p:nvPr>
        </p:nvSpPr>
        <p:spPr>
          <a:xfrm>
            <a:off x="1493521" y="2636996"/>
            <a:ext cx="5638800" cy="6549152"/>
          </a:xfrm>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016A2-7564-4CDE-B6B9-3ECF0A2F0C06}" type="slidenum">
              <a:rPr lang="zh-CN" altLang="en-US"/>
              <a:pPr/>
              <a:t>19</a:t>
            </a:fld>
            <a:endParaRPr lang="en-US" altLang="zh-CN"/>
          </a:p>
        </p:txBody>
      </p:sp>
      <p:sp>
        <p:nvSpPr>
          <p:cNvPr id="646146" name="Rectangle 2"/>
          <p:cNvSpPr>
            <a:spLocks noGrp="1" noRot="1" noChangeAspect="1" noChangeArrowheads="1" noTextEdit="1"/>
          </p:cNvSpPr>
          <p:nvPr>
            <p:ph type="sldImg"/>
          </p:nvPr>
        </p:nvSpPr>
        <p:spPr>
          <a:xfrm>
            <a:off x="1258888" y="720725"/>
            <a:ext cx="4800600" cy="3600450"/>
          </a:xfrm>
          <a:ln/>
        </p:spPr>
      </p:sp>
      <p:sp>
        <p:nvSpPr>
          <p:cNvPr id="646147" name="Rectangle 3"/>
          <p:cNvSpPr>
            <a:spLocks noGrp="1" noChangeArrowheads="1"/>
          </p:cNvSpPr>
          <p:nvPr>
            <p:ph type="body" idx="1"/>
          </p:nvPr>
        </p:nvSpPr>
        <p:spPr>
          <a:xfrm>
            <a:off x="975360" y="4560570"/>
            <a:ext cx="5364480" cy="4320540"/>
          </a:xfrm>
        </p:spPr>
        <p:txBody>
          <a:bodyPr lIns="96414" tIns="48206" rIns="96414" bIns="48206"/>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7F7F7F"/>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In process virtualization, only a single process is run under the control of the virtualization software. Typically both the process and the virtualization software run at user level in the same context. The most common uses of process virtualization are language construction and cross-ISA emulation. Dynamic binary optimization has also become popular in the literature. Commercial another type of virtualization called Application Virtualization aims to offer the same benefits of system virtualization by does it at the application level.</a:t>
            </a:r>
          </a:p>
          <a:p>
            <a:pPr>
              <a:spcBef>
                <a:spcPct val="0"/>
              </a:spcBef>
            </a:pPr>
            <a:endParaRPr lang="en-US" smtClean="0"/>
          </a:p>
          <a:p>
            <a:pPr>
              <a:spcBef>
                <a:spcPct val="0"/>
              </a:spcBef>
            </a:pPr>
            <a:r>
              <a:rPr lang="en-US" smtClean="0"/>
              <a:t>Typically the operating system is responsible for creating levels of abstraction on top of the systems devices. However many of the techniques can be considered virtualization. For example when the exported interface is at the same level as the underlying interface, I would consider this device virtualization. Specifically, RAID is a type of disk virtualization. NAT is a type of network virtualization. These virtualizations can be components of a larger system virtualization or can be implemented at the lower level of the operating system.</a:t>
            </a:r>
          </a:p>
          <a:p>
            <a:pPr>
              <a:spcBef>
                <a:spcPct val="0"/>
              </a:spcBef>
            </a:pPr>
            <a:endParaRPr lang="en-US" smtClean="0"/>
          </a:p>
          <a:p>
            <a:pPr>
              <a:spcBef>
                <a:spcPct val="0"/>
              </a:spcBef>
            </a:pPr>
            <a:r>
              <a:rPr lang="en-US" smtClean="0"/>
              <a:t>System Virtualization aim to virtualize the entire system with enough accuracy to run largely unmodified operating systems on top.</a:t>
            </a:r>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8CA7EA-4594-4004-BF34-58D65D801587}" type="slidenum">
              <a:rPr lang="en-US"/>
              <a:pPr fontAlgn="base">
                <a:spcBef>
                  <a:spcPct val="0"/>
                </a:spcBef>
                <a:spcAft>
                  <a:spcPct val="0"/>
                </a:spcAft>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7F7F7F"/>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D94F196-3600-4BBA-9F77-C184AA43EE17}" type="slidenum">
              <a:rPr lang="en-US"/>
              <a:pPr fontAlgn="base">
                <a:spcBef>
                  <a:spcPct val="0"/>
                </a:spcBef>
                <a:spcAft>
                  <a:spcPct val="0"/>
                </a:spcAft>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7F7F7F"/>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Here the monitor needs to be self-sufficient. There is no help from an Operating System. What does this mean the monitor needs to have:</a:t>
            </a:r>
          </a:p>
          <a:p>
            <a:pPr>
              <a:spcBef>
                <a:spcPct val="0"/>
              </a:spcBef>
            </a:pPr>
            <a:endParaRPr lang="en-US" smtClean="0"/>
          </a:p>
          <a:p>
            <a:pPr>
              <a:spcBef>
                <a:spcPct val="0"/>
              </a:spcBef>
            </a:pPr>
            <a:r>
              <a:rPr lang="en-US" smtClean="0"/>
              <a:t>CPU scheduler</a:t>
            </a:r>
          </a:p>
          <a:p>
            <a:pPr>
              <a:spcBef>
                <a:spcPct val="0"/>
              </a:spcBef>
            </a:pPr>
            <a:r>
              <a:rPr lang="en-US" smtClean="0"/>
              <a:t>Memory allocator</a:t>
            </a:r>
          </a:p>
          <a:p>
            <a:pPr>
              <a:spcBef>
                <a:spcPct val="0"/>
              </a:spcBef>
            </a:pPr>
            <a:r>
              <a:rPr lang="en-US" smtClean="0"/>
              <a:t>Device Drivers</a:t>
            </a:r>
          </a:p>
          <a:p>
            <a:pPr>
              <a:spcBef>
                <a:spcPct val="0"/>
              </a:spcBef>
            </a:pPr>
            <a:r>
              <a:rPr lang="en-US" smtClean="0"/>
              <a:t>File system</a:t>
            </a:r>
          </a:p>
          <a:p>
            <a:pPr>
              <a:spcBef>
                <a:spcPct val="0"/>
              </a:spcBef>
            </a:pPr>
            <a:r>
              <a:rPr lang="en-US" smtClean="0"/>
              <a:t>Network stack for administration</a:t>
            </a:r>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3E2018-1091-4BFF-AF8B-BC9CF38CDF49}" type="slidenum">
              <a:rPr lang="en-US"/>
              <a:pPr fontAlgn="base">
                <a:spcBef>
                  <a:spcPct val="0"/>
                </a:spcBef>
                <a:spcAft>
                  <a:spcPct val="0"/>
                </a:spcAft>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7F7F7F"/>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CF84CB-5AF2-4DEE-AE22-14BA3555077E}" type="slidenum">
              <a:rPr lang="en-US"/>
              <a:pPr fontAlgn="base">
                <a:spcBef>
                  <a:spcPct val="0"/>
                </a:spcBef>
                <a:spcAft>
                  <a:spcPct val="0"/>
                </a:spcAft>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7F7F7F"/>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virtual machine monitor runs in its own address space at kernel level. The VMM time shares the hardware with the host. When the UserApp runs in the host, it switches to the VMM by way of a World Switch. The world switch save all the registers, page tables, etc of the host and then loads the state of the VMM. Initially the state of the VMM is setup up by the UserApp. This includes what the registers should be and the structure and contents of the page tables. When the VMM voluntarily gives up the CPU, it World Switches back to the host.</a:t>
            </a:r>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E9B6B89-C983-4C54-8C99-F7D0CEF43EF0}" type="slidenum">
              <a:rPr lang="en-US"/>
              <a:pPr fontAlgn="base">
                <a:spcBef>
                  <a:spcPct val="0"/>
                </a:spcBef>
                <a:spcAft>
                  <a:spcPct val="0"/>
                </a:spcAft>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7F7F7F"/>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All CPU and Memory virtualization is handled internally to the VMM for performance. This is the whole idea behind this architecture. The VMM has access to all the privileged state of the CPU to provide the fastest CPU/memory virtualization possible.</a:t>
            </a:r>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7DEDEA-42D7-498C-B84B-3F60874C2C60}" type="slidenum">
              <a:rPr lang="en-US"/>
              <a:pPr fontAlgn="base">
                <a:spcBef>
                  <a:spcPct val="0"/>
                </a:spcBef>
                <a:spcAft>
                  <a:spcPct val="0"/>
                </a:spcAft>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7F7F7F"/>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To utilize OS abstractions and existing device drivers the VMM forwards all device requests to the UserApp. The UserApp then uses system call interfaces to access the devices.</a:t>
            </a:r>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2659A4-F465-49EE-915A-F3DA61629C83}" type="slidenum">
              <a:rPr lang="en-US"/>
              <a:pPr fontAlgn="base">
                <a:spcBef>
                  <a:spcPct val="0"/>
                </a:spcBef>
                <a:spcAft>
                  <a:spcPct val="0"/>
                </a:spcAft>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7F7F7F"/>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B2FB68-BFC1-4924-AEBC-06F924053BFB}" type="slidenum">
              <a:rPr lang="en-US"/>
              <a:pPr fontAlgn="base">
                <a:spcBef>
                  <a:spcPct val="0"/>
                </a:spcBef>
                <a:spcAft>
                  <a:spcPct val="0"/>
                </a:spcAft>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7F7F7F"/>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Because the VMM does not handle devices it simply forwards all interrupts on to the host.</a:t>
            </a:r>
          </a:p>
          <a:p>
            <a:pPr>
              <a:spcBef>
                <a:spcPct val="0"/>
              </a:spcBef>
            </a:pPr>
            <a:endParaRPr lang="en-US" smtClean="0"/>
          </a:p>
          <a:p>
            <a:pPr>
              <a:spcBef>
                <a:spcPct val="0"/>
              </a:spcBef>
            </a:pPr>
            <a:r>
              <a:rPr lang="en-US" smtClean="0"/>
              <a:t>Note the VMM must handle CPU generated exceptions like page faults and illegal instruction faults.</a:t>
            </a:r>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2AFB0C-EB65-4889-B502-CEBF1CA63F26}" type="slidenum">
              <a:rPr lang="en-US"/>
              <a:pPr fontAlgn="base">
                <a:spcBef>
                  <a:spcPct val="0"/>
                </a:spcBef>
                <a:spcAft>
                  <a:spcPct val="0"/>
                </a:spcAft>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7F7F7F"/>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9802F03-1E7C-431D-B283-ED58ACD4B34E}" type="slidenum">
              <a:rPr lang="en-US"/>
              <a:pPr fontAlgn="base">
                <a:spcBef>
                  <a:spcPct val="0"/>
                </a:spcBef>
                <a:spcAft>
                  <a:spcPct val="0"/>
                </a:spcAft>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7F7F7F"/>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Tx/>
              <a:buAutoNum type="arabicPeriod"/>
            </a:pPr>
            <a:r>
              <a:rPr lang="en-US" smtClean="0"/>
              <a:t>The CPU scheduler runs the blue UserApp .</a:t>
            </a:r>
          </a:p>
          <a:p>
            <a:pPr marL="228600" indent="-228600">
              <a:spcBef>
                <a:spcPct val="0"/>
              </a:spcBef>
              <a:buFontTx/>
              <a:buAutoNum type="arabicPeriod"/>
            </a:pPr>
            <a:r>
              <a:rPr lang="en-US" smtClean="0"/>
              <a:t>The UserApp switches to its VMM.</a:t>
            </a:r>
          </a:p>
          <a:p>
            <a:pPr marL="228600" indent="-228600">
              <a:spcBef>
                <a:spcPct val="0"/>
              </a:spcBef>
              <a:buFontTx/>
              <a:buAutoNum type="arabicPeriod"/>
            </a:pPr>
            <a:r>
              <a:rPr lang="en-US" smtClean="0"/>
              <a:t>The blue guest is run and gets CPU time.</a:t>
            </a:r>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057F83-B930-4BFD-A7D7-08074D51815C}" type="slidenum">
              <a:rPr lang="en-US"/>
              <a:pPr fontAlgn="base">
                <a:spcBef>
                  <a:spcPct val="0"/>
                </a:spcBef>
                <a:spcAft>
                  <a:spcPct val="0"/>
                </a:spcAft>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7F7F7F"/>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4. A time interrupt comes in.</a:t>
            </a:r>
          </a:p>
          <a:p>
            <a:pPr>
              <a:spcBef>
                <a:spcPct val="0"/>
              </a:spcBef>
            </a:pPr>
            <a:r>
              <a:rPr lang="en-US" smtClean="0"/>
              <a:t>5. The VMM forwards the timer interrupt to the host. The host scheduler runs.</a:t>
            </a:r>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B1E840-4FE6-43D6-AE2A-F6F19DD4F480}" type="slidenum">
              <a:rPr lang="en-US"/>
              <a:pPr fontAlgn="base">
                <a:spcBef>
                  <a:spcPct val="0"/>
                </a:spcBef>
                <a:spcAft>
                  <a:spcPct val="0"/>
                </a:spcAft>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7F7F7F"/>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6. The host scheduler deschedules the blue UserApp and schedules the green UserApp.</a:t>
            </a:r>
          </a:p>
          <a:p>
            <a:pPr>
              <a:spcBef>
                <a:spcPct val="0"/>
              </a:spcBef>
            </a:pPr>
            <a:r>
              <a:rPr lang="en-US" smtClean="0"/>
              <a:t>7. The green UserApp switch to its VMM.</a:t>
            </a:r>
          </a:p>
          <a:p>
            <a:pPr>
              <a:spcBef>
                <a:spcPct val="0"/>
              </a:spcBef>
            </a:pPr>
            <a:r>
              <a:rPr lang="en-US" smtClean="0"/>
              <a:t>8. The green guest gets CPU Time</a:t>
            </a:r>
          </a:p>
          <a:p>
            <a:pPr>
              <a:spcBef>
                <a:spcPct val="0"/>
              </a:spcBef>
            </a:pPr>
            <a:endParaRPr lang="en-US" smtClean="0"/>
          </a:p>
          <a:p>
            <a:pPr>
              <a:spcBef>
                <a:spcPct val="0"/>
              </a:spcBef>
            </a:pPr>
            <a:r>
              <a:rPr lang="en-US" smtClean="0"/>
              <a:t>How is the time run in VM accounted for?</a:t>
            </a:r>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51E50D-603A-4D25-8D3A-8F4722EFA7A3}" type="slidenum">
              <a:rPr lang="en-US"/>
              <a:pPr fontAlgn="base">
                <a:spcBef>
                  <a:spcPct val="0"/>
                </a:spcBef>
                <a:spcAft>
                  <a:spcPct val="0"/>
                </a:spcAft>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7F7F7F"/>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associated UserApp (VMX) gets it.</a:t>
            </a:r>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E1B8346-2999-45A1-A1EC-A7455A1C8C15}" type="slidenum">
              <a:rPr lang="en-US"/>
              <a:pPr fontAlgn="base">
                <a:spcBef>
                  <a:spcPct val="0"/>
                </a:spcBef>
                <a:spcAft>
                  <a:spcPct val="0"/>
                </a:spcAft>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7F7F7F"/>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4A662F-0AFA-4AEF-BEF4-C9849EB65BFA}" type="slidenum">
              <a:rPr lang="en-US"/>
              <a:pPr fontAlgn="base">
                <a:spcBef>
                  <a:spcPct val="0"/>
                </a:spcBef>
                <a:spcAft>
                  <a:spcPct val="0"/>
                </a:spcAft>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7F7F7F"/>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Traditional arch for cpu scheduling, memory allocation, virtual disk, virtual network. Console OS is there for legacy devices, USB, and as a management platform, i.e. it has the network stack.</a:t>
            </a:r>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2A1549-BDF9-4958-AF62-74AD5D2D05CE}" type="slidenum">
              <a:rPr lang="en-US"/>
              <a:pPr fontAlgn="base">
                <a:spcBef>
                  <a:spcPct val="0"/>
                </a:spcBef>
                <a:spcAft>
                  <a:spcPct val="0"/>
                </a:spcAft>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7F7F7F"/>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4687FD-ADE8-49D2-B801-524DD34D1725}" type="slidenum">
              <a:rPr lang="en-US"/>
              <a:pPr fontAlgn="base">
                <a:spcBef>
                  <a:spcPct val="0"/>
                </a:spcBef>
                <a:spcAft>
                  <a:spcPct val="0"/>
                </a:spcAft>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7F7F7F"/>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4F34C2-B104-4B79-9FCA-341EC4E42402}" type="slidenum">
              <a:rPr lang="en-US"/>
              <a:pPr fontAlgn="base">
                <a:spcBef>
                  <a:spcPct val="0"/>
                </a:spcBef>
                <a:spcAft>
                  <a:spcPct val="0"/>
                </a:spcAft>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7F7F7F"/>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Virtualization can be defined many ways. I will try to define it formally and also define it by giving a few examples. However loosely, virtualization is the addition of a software layer (the virtual machine monitor) between the hardware and the existing software that exports an interface at the same level as the underlying hardware.</a:t>
            </a:r>
          </a:p>
          <a:p>
            <a:pPr>
              <a:spcBef>
                <a:spcPct val="0"/>
              </a:spcBef>
            </a:pPr>
            <a:endParaRPr lang="en-US" dirty="0" smtClean="0"/>
          </a:p>
          <a:p>
            <a:pPr>
              <a:spcBef>
                <a:spcPct val="0"/>
              </a:spcBef>
            </a:pPr>
            <a:r>
              <a:rPr lang="en-US" dirty="0" smtClean="0"/>
              <a:t>In the strictest case the exported interface is the exact same as the underlying hardware and the virtual machine monitor provides no functionality except multiplexing the hardware among multiple VMs. This was largely the case in the old IBM VM/360 systems.</a:t>
            </a:r>
          </a:p>
          <a:p>
            <a:pPr>
              <a:spcBef>
                <a:spcPct val="0"/>
              </a:spcBef>
            </a:pPr>
            <a:endParaRPr lang="en-US" dirty="0" smtClean="0"/>
          </a:p>
          <a:p>
            <a:pPr>
              <a:spcBef>
                <a:spcPct val="0"/>
              </a:spcBef>
            </a:pPr>
            <a:r>
              <a:rPr lang="en-US" dirty="0" smtClean="0"/>
              <a:t>However the layer really can export a different hardware interface as the case in cross-ISA emulators. Also the layer can provide additional functionality not present in the operating system.</a:t>
            </a:r>
          </a:p>
          <a:p>
            <a:pPr>
              <a:spcBef>
                <a:spcPct val="0"/>
              </a:spcBef>
            </a:pPr>
            <a:endParaRPr lang="en-US" dirty="0" smtClean="0"/>
          </a:p>
          <a:p>
            <a:pPr>
              <a:spcBef>
                <a:spcPct val="0"/>
              </a:spcBef>
            </a:pPr>
            <a:r>
              <a:rPr lang="en-US" dirty="0" smtClean="0"/>
              <a:t>I think of virtualization as the addition of a layer of software that can run the original software with little or no changes.</a:t>
            </a: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0988B3F-78B6-453A-A909-91C5A52BE6F5}" type="slidenum">
              <a:rPr lang="en-US"/>
              <a:pPr fontAlgn="base">
                <a:spcBef>
                  <a:spcPct val="0"/>
                </a:spcBef>
                <a:spcAft>
                  <a:spcPct val="0"/>
                </a:spcAft>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7F7F7F"/>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Virtualization software constructs an isomorphism from guest to host.</a:t>
            </a:r>
          </a:p>
          <a:p>
            <a:pPr>
              <a:spcBef>
                <a:spcPct val="0"/>
              </a:spcBef>
            </a:pPr>
            <a:endParaRPr lang="en-US" sz="1000" smtClean="0"/>
          </a:p>
          <a:p>
            <a:pPr>
              <a:spcBef>
                <a:spcPct val="0"/>
              </a:spcBef>
            </a:pPr>
            <a:r>
              <a:rPr lang="en-US" smtClean="0"/>
              <a:t>All guest state S is mapped onto host state S’ through some function V(S).</a:t>
            </a:r>
          </a:p>
          <a:p>
            <a:pPr>
              <a:spcBef>
                <a:spcPct val="0"/>
              </a:spcBef>
            </a:pPr>
            <a:endParaRPr lang="en-US" smtClean="0"/>
          </a:p>
          <a:p>
            <a:pPr>
              <a:spcBef>
                <a:spcPct val="0"/>
              </a:spcBef>
            </a:pPr>
            <a:r>
              <a:rPr lang="en-US" smtClean="0"/>
              <a:t>Additionally for every state changing operation e(S) in the guest there is a corresponding state changing operation e’(S’) in the host.</a:t>
            </a:r>
          </a:p>
          <a:p>
            <a:pPr>
              <a:spcBef>
                <a:spcPct val="0"/>
              </a:spcBef>
            </a:pPr>
            <a:endParaRPr lang="en-US" smtClean="0"/>
          </a:p>
          <a:p>
            <a:pPr>
              <a:spcBef>
                <a:spcPct val="0"/>
              </a:spcBef>
            </a:pPr>
            <a:r>
              <a:rPr lang="en-US" smtClean="0"/>
              <a:t>Virtualization software must implement V() and e().</a:t>
            </a:r>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43BF0A-91AA-4B9F-A956-0FA7C1B085E2}" type="slidenum">
              <a:rPr lang="en-US"/>
              <a:pPr fontAlgn="base">
                <a:spcBef>
                  <a:spcPct val="0"/>
                </a:spcBef>
                <a:spcAft>
                  <a:spcPct val="0"/>
                </a:spcAft>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7F7F7F"/>
            </a:solidFill>
            <a:miter lim="800000"/>
            <a:headEnd/>
            <a:tailEnd/>
          </a:ln>
        </p:spPr>
      </p:sp>
      <p:sp>
        <p:nvSpPr>
          <p:cNvPr id="3" name="Notes Placeholder 2"/>
          <p:cNvSpPr>
            <a:spLocks noGrp="1"/>
          </p:cNvSpPr>
          <p:nvPr>
            <p:ph type="body" idx="1"/>
          </p:nvPr>
        </p:nvSpPr>
        <p:spPr/>
        <p:txBody>
          <a:bodyPr>
            <a:normAutofit/>
          </a:bodyPr>
          <a:lstStyle/>
          <a:p>
            <a:pPr fontAlgn="auto">
              <a:spcBef>
                <a:spcPts val="0"/>
              </a:spcBef>
              <a:spcAft>
                <a:spcPts val="0"/>
              </a:spcAft>
              <a:defRPr/>
            </a:pPr>
            <a:r>
              <a:rPr lang="en-US" dirty="0" smtClean="0"/>
              <a:t>Virtualization has three main properties that give rise to all its applications.</a:t>
            </a:r>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21D4FDC-04A4-453F-A8DC-48FFC83D8201}" type="slidenum">
              <a:rPr lang="en-US"/>
              <a:pPr fontAlgn="base">
                <a:spcBef>
                  <a:spcPct val="0"/>
                </a:spcBef>
                <a:spcAft>
                  <a:spcPct val="0"/>
                </a:spcAft>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7F7F7F"/>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First, virtualization provides isolation. Isolation is key for many applications and comes in several flavors.</a:t>
            </a:r>
          </a:p>
          <a:p>
            <a:pPr>
              <a:spcBef>
                <a:spcPct val="0"/>
              </a:spcBef>
              <a:buFontTx/>
              <a:buChar char="•"/>
            </a:pPr>
            <a:endParaRPr lang="en-US" dirty="0" smtClean="0"/>
          </a:p>
          <a:p>
            <a:pPr>
              <a:spcBef>
                <a:spcPct val="0"/>
              </a:spcBef>
              <a:buFontTx/>
              <a:buChar char="•"/>
            </a:pPr>
            <a:r>
              <a:rPr lang="en-US" dirty="0" smtClean="0"/>
              <a:t> Fault Isolation. If one virtual machine contains a buggy operating system, that OS can start scribbling all over physical memory. These wild rights must be contained within the VM boundaries.</a:t>
            </a:r>
          </a:p>
          <a:p>
            <a:pPr>
              <a:spcBef>
                <a:spcPct val="0"/>
              </a:spcBef>
              <a:buFontTx/>
              <a:buChar char="•"/>
            </a:pPr>
            <a:r>
              <a:rPr lang="en-US" dirty="0" smtClean="0"/>
              <a:t> Performance Isolation. Ideally VMs performance would be independent of the activity going-on on the hardware. This must be accomplished by smart scheduling and resource allocation policies in the monitor.</a:t>
            </a:r>
          </a:p>
          <a:p>
            <a:pPr>
              <a:spcBef>
                <a:spcPct val="0"/>
              </a:spcBef>
              <a:buFontTx/>
              <a:buChar char="•"/>
            </a:pPr>
            <a:r>
              <a:rPr lang="en-US" dirty="0" smtClean="0"/>
              <a:t> Software Isolation. Most of the issues with computers today are complex software configurations. DLL hell on PCs, operating system and library versions, viruses, and other security threats. VMs are naturally isolated for each other by running in separate software environments.</a:t>
            </a:r>
          </a:p>
          <a:p>
            <a:pPr>
              <a:spcBef>
                <a:spcPct val="0"/>
              </a:spcBef>
            </a:pPr>
            <a:endParaRPr lang="en-US" dirty="0" smtClean="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B86B2B0-217B-4A24-9FC4-B7D7A1A11040}" type="slidenum">
              <a:rPr lang="en-US"/>
              <a:pPr fontAlgn="base">
                <a:spcBef>
                  <a:spcPct val="0"/>
                </a:spcBef>
                <a:spcAft>
                  <a:spcPct val="0"/>
                </a:spcAft>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7F7F7F"/>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Encapsulation is the property that all VM state can be described and recorded simply. The VM state is basically the dynamic memory, static memory, and the register state of the CPU and devices. These items typically have a simple layout and are easy to describe. We can checkpoint a VM by writing out these items to a few files. The VM can be moved and copied by moving these files around. You can think about this as similar to doing a backup at the block level vs. doing a backup by recording all the packages, configuration and data files that encompass a file system.</a:t>
            </a: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5BDE79-085E-4CA3-ADD1-3E93A64A1603}" type="slidenum">
              <a:rPr lang="en-US"/>
              <a:pPr fontAlgn="base">
                <a:spcBef>
                  <a:spcPct val="0"/>
                </a:spcBef>
                <a:spcAft>
                  <a:spcPct val="0"/>
                </a:spcAft>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7F7F7F"/>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At some level all access to the hardware passes through the monitor first. This gives the monitor and chance to operate on these accesses. The best example of this is encrypting all data written to a disk. The advantage of this is that it does it without the knowledge of the OS.</a:t>
            </a:r>
          </a:p>
          <a:p>
            <a:pPr>
              <a:spcBef>
                <a:spcPct val="0"/>
              </a:spcBef>
            </a:pPr>
            <a:endParaRPr lang="en-US" smtClean="0"/>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2196771-2DAB-459A-9195-0144C1C62C77}" type="slidenum">
              <a:rPr lang="en-US"/>
              <a:pPr fontAlgn="base">
                <a:spcBef>
                  <a:spcPct val="0"/>
                </a:spcBef>
                <a:spcAft>
                  <a:spcPct val="0"/>
                </a:spcAft>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7F7F7F"/>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This brings up a good point. Why not do these things in the OS. By splitting up the system this way the OS functions more like a large application library. The VMM functions more like a smart set of device drivers. This is a nice split and can simplify overall system design. It also provides a natural administration boundary. However the monitor is often at a disadvantage because it does not have the same insight into what’s happening as the OS has. For example, the OS knows the distinction between data and metadata when implementing an encrypted file system. So there is a tradeoff there.</a:t>
            </a:r>
          </a:p>
          <a:p>
            <a:pPr>
              <a:spcBef>
                <a:spcPct val="0"/>
              </a:spcBef>
            </a:pPr>
            <a:endParaRPr lang="en-US" dirty="0" smtClean="0"/>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FE8C1F-0D8C-442D-A362-45980D5AF099}" type="slidenum">
              <a:rPr lang="en-US"/>
              <a:pPr fontAlgn="base">
                <a:spcBef>
                  <a:spcPct val="0"/>
                </a:spcBef>
                <a:spcAft>
                  <a:spcPct val="0"/>
                </a:spcAft>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FDBCB5E6-06DB-4CD2-B0E8-70B79870CE34}" type="datetimeFigureOut">
              <a:rPr lang="en-US" smtClean="0"/>
              <a:pPr>
                <a:defRPr/>
              </a:pPr>
              <a:t>5/24/2018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DBCB5E6-06DB-4CD2-B0E8-70B79870CE34}" type="datetimeFigureOut">
              <a:rPr lang="en-US" smtClean="0"/>
              <a:pPr>
                <a:defRPr/>
              </a:pPr>
              <a:t>5/24/2018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DBCB5E6-06DB-4CD2-B0E8-70B79870CE34}" type="datetimeFigureOut">
              <a:rPr lang="en-US" smtClean="0"/>
              <a:pPr>
                <a:defRPr/>
              </a:pPr>
              <a:t>5/24/2018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smtClean="0"/>
              <a:t>单击此处编辑母版标题样式</a:t>
            </a:r>
            <a:endParaRPr lang="zh-TW"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7" name="日期占位符 6"/>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9" name="灯片编号占位符 8"/>
          <p:cNvSpPr>
            <a:spLocks noGrp="1"/>
          </p:cNvSpPr>
          <p:nvPr>
            <p:ph type="sldNum" sz="quarter" idx="12"/>
          </p:nvPr>
        </p:nvSpPr>
        <p:spPr>
          <a:xfrm>
            <a:off x="6553200" y="6243638"/>
            <a:ext cx="2133600" cy="457200"/>
          </a:xfrm>
        </p:spPr>
        <p:txBody>
          <a:bodyPr/>
          <a:lstStyle>
            <a:lvl1pPr>
              <a:defRPr/>
            </a:lvl1pPr>
          </a:lstStyle>
          <a:p>
            <a:fld id="{D60087A8-FE32-46B3-82E5-653FEAEB21B2}"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DBCB5E6-06DB-4CD2-B0E8-70B79870CE34}" type="datetimeFigureOut">
              <a:rPr lang="en-US" smtClean="0"/>
              <a:pPr>
                <a:defRPr/>
              </a:pPr>
              <a:t>5/24/2018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DBCB5E6-06DB-4CD2-B0E8-70B79870CE34}" type="datetimeFigureOut">
              <a:rPr lang="en-US" smtClean="0"/>
              <a:pPr>
                <a:defRPr/>
              </a:pPr>
              <a:t>5/24/2018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FDBCB5E6-06DB-4CD2-B0E8-70B79870CE34}" type="datetimeFigureOut">
              <a:rPr lang="en-US" smtClean="0"/>
              <a:pPr>
                <a:defRPr/>
              </a:pPr>
              <a:t>5/24/2018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FDBCB5E6-06DB-4CD2-B0E8-70B79870CE34}" type="datetimeFigureOut">
              <a:rPr lang="en-US" smtClean="0"/>
              <a:pPr>
                <a:defRPr/>
              </a:pPr>
              <a:t>5/24/2018</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FDBCB5E6-06DB-4CD2-B0E8-70B79870CE34}" type="datetimeFigureOut">
              <a:rPr lang="en-US" smtClean="0"/>
              <a:pPr>
                <a:defRPr/>
              </a:pPr>
              <a:t>5/24/2018</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DBCB5E6-06DB-4CD2-B0E8-70B79870CE34}" type="datetimeFigureOut">
              <a:rPr lang="en-US" smtClean="0"/>
              <a:pPr>
                <a:defRPr/>
              </a:pPr>
              <a:t>5/24/2018</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DBCB5E6-06DB-4CD2-B0E8-70B79870CE34}" type="datetimeFigureOut">
              <a:rPr lang="en-US" smtClean="0"/>
              <a:pPr>
                <a:defRPr/>
              </a:pPr>
              <a:t>5/24/2018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DBCB5E6-06DB-4CD2-B0E8-70B79870CE34}" type="datetimeFigureOut">
              <a:rPr lang="en-US" smtClean="0"/>
              <a:pPr>
                <a:defRPr/>
              </a:pPr>
              <a:t>5/24/2018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DBCB5E6-06DB-4CD2-B0E8-70B79870CE34}" type="datetimeFigureOut">
              <a:rPr lang="en-US" smtClean="0"/>
              <a:pPr>
                <a:defRPr/>
              </a:pPr>
              <a:t>5/24/2018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CD04054-BEF5-40B2-BC7C-CC7F95BFA94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0.xml"/><Relationship Id="rId7" Type="http://schemas.openxmlformats.org/officeDocument/2006/relationships/image" Target="../media/image22.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oleObject" Target="../embeddings/oleObject10.bin"/><Relationship Id="rId5" Type="http://schemas.openxmlformats.org/officeDocument/2006/relationships/image" Target="../media/image21.emf"/><Relationship Id="rId10" Type="http://schemas.openxmlformats.org/officeDocument/2006/relationships/oleObject" Target="../embeddings/oleObject9.bin"/><Relationship Id="rId4" Type="http://schemas.openxmlformats.org/officeDocument/2006/relationships/oleObject" Target="../embeddings/oleObject5.bin"/><Relationship Id="rId9"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6.bin"/><Relationship Id="rId3" Type="http://schemas.openxmlformats.org/officeDocument/2006/relationships/notesSlide" Target="../notesSlides/notesSlide11.xml"/><Relationship Id="rId7" Type="http://schemas.openxmlformats.org/officeDocument/2006/relationships/image" Target="../media/image24.emf"/><Relationship Id="rId12" Type="http://schemas.openxmlformats.org/officeDocument/2006/relationships/oleObject" Target="../embeddings/oleObject15.bin"/><Relationship Id="rId2" Type="http://schemas.openxmlformats.org/officeDocument/2006/relationships/slideLayout" Target="../slideLayouts/slideLayout12.xml"/><Relationship Id="rId16"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26.emf"/><Relationship Id="rId5" Type="http://schemas.openxmlformats.org/officeDocument/2006/relationships/image" Target="../media/image23.emf"/><Relationship Id="rId15" Type="http://schemas.openxmlformats.org/officeDocument/2006/relationships/oleObject" Target="../embeddings/oleObject17.bin"/><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5.emf"/><Relationship Id="rId14" Type="http://schemas.openxmlformats.org/officeDocument/2006/relationships/image" Target="../media/image2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www.cl.cam.ac.uk/netos/papers/2006-xen-ols.pdf"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png"/><Relationship Id="rId18" Type="http://schemas.openxmlformats.org/officeDocument/2006/relationships/image" Target="../media/image15.png"/><Relationship Id="rId26" Type="http://schemas.openxmlformats.org/officeDocument/2006/relationships/oleObject" Target="../embeddings/oleObject4.bin"/><Relationship Id="rId3" Type="http://schemas.openxmlformats.org/officeDocument/2006/relationships/notesSlide" Target="../notesSlides/notesSlide1.xml"/><Relationship Id="rId21"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oleObject" Target="../embeddings/oleObject1.bin"/><Relationship Id="rId17" Type="http://schemas.openxmlformats.org/officeDocument/2006/relationships/image" Target="../media/image14.png"/><Relationship Id="rId25"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oleObject" Target="../embeddings/oleObject2.bin"/><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18.png"/><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image" Target="../media/image17.png"/><Relationship Id="rId10" Type="http://schemas.openxmlformats.org/officeDocument/2006/relationships/image" Target="../media/image9.png"/><Relationship Id="rId19"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jpeg"/><Relationship Id="rId22" Type="http://schemas.openxmlformats.org/officeDocument/2006/relationships/oleObject" Target="../embeddings/oleObject3.bin"/><Relationship Id="rId27" Type="http://schemas.openxmlformats.org/officeDocument/2006/relationships/image" Target="../media/image2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TW" dirty="0" smtClean="0"/>
              <a:t>Introduction to Virtualization</a:t>
            </a:r>
            <a:endParaRPr lang="zh-TW" altLang="en-US" dirty="0"/>
          </a:p>
        </p:txBody>
      </p:sp>
      <p:sp>
        <p:nvSpPr>
          <p:cNvPr id="5" name="副标题 4"/>
          <p:cNvSpPr>
            <a:spLocks noGrp="1"/>
          </p:cNvSpPr>
          <p:nvPr>
            <p:ph type="subTitle" idx="1"/>
          </p:nvPr>
        </p:nvSpPr>
        <p:spPr/>
        <p:txBody>
          <a:bodyPr/>
          <a:lstStyle/>
          <a:p>
            <a:r>
              <a:rPr lang="en-US" altLang="zh-CN" dirty="0" err="1" smtClean="0"/>
              <a:t>Yubin</a:t>
            </a:r>
            <a:r>
              <a:rPr lang="zh-CN" altLang="en-US" dirty="0" smtClean="0"/>
              <a:t> </a:t>
            </a:r>
            <a:r>
              <a:rPr lang="en-US" altLang="zh-CN" dirty="0" smtClean="0"/>
              <a:t>Xia</a:t>
            </a:r>
          </a:p>
          <a:p>
            <a:r>
              <a:rPr lang="en-US" altLang="zh-TW" dirty="0" smtClean="0"/>
              <a:t>Software School</a:t>
            </a:r>
            <a:endParaRPr lang="en-US" altLang="zh-TW" dirty="0"/>
          </a:p>
          <a:p>
            <a:r>
              <a:rPr lang="en-US" altLang="zh-TW" dirty="0" smtClean="0"/>
              <a:t>Shanghai Jiao Tong University</a:t>
            </a:r>
            <a:endParaRPr lang="zh-TW" altLang="en-US" dirty="0"/>
          </a:p>
        </p:txBody>
      </p:sp>
      <p:sp>
        <p:nvSpPr>
          <p:cNvPr id="6" name="TextBox 5"/>
          <p:cNvSpPr txBox="1"/>
          <p:nvPr/>
        </p:nvSpPr>
        <p:spPr>
          <a:xfrm>
            <a:off x="457200" y="6096000"/>
            <a:ext cx="3810000" cy="646331"/>
          </a:xfrm>
          <a:prstGeom prst="rect">
            <a:avLst/>
          </a:prstGeom>
          <a:noFill/>
        </p:spPr>
        <p:txBody>
          <a:bodyPr wrap="square" rtlCol="0">
            <a:spAutoFit/>
          </a:bodyPr>
          <a:lstStyle/>
          <a:p>
            <a:r>
              <a:rPr lang="en-US" altLang="zh-TW" dirty="0" smtClean="0"/>
              <a:t>Some Slides adapted from </a:t>
            </a:r>
            <a:r>
              <a:rPr lang="en-US" altLang="zh-TW" dirty="0" err="1" smtClean="0"/>
              <a:t>VMWare’s</a:t>
            </a:r>
            <a:r>
              <a:rPr lang="en-US" altLang="zh-TW" dirty="0" smtClean="0"/>
              <a:t> academic course plan</a:t>
            </a: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Isolation</a:t>
            </a:r>
          </a:p>
        </p:txBody>
      </p:sp>
      <p:sp>
        <p:nvSpPr>
          <p:cNvPr id="25602" name="Content Placeholder 2"/>
          <p:cNvSpPr>
            <a:spLocks noGrp="1"/>
          </p:cNvSpPr>
          <p:nvPr>
            <p:ph idx="1"/>
          </p:nvPr>
        </p:nvSpPr>
        <p:spPr/>
        <p:txBody>
          <a:bodyPr/>
          <a:lstStyle/>
          <a:p>
            <a:r>
              <a:rPr lang="en-US" dirty="0" smtClean="0"/>
              <a:t>Fault Isolation</a:t>
            </a:r>
          </a:p>
          <a:p>
            <a:pPr lvl="1"/>
            <a:r>
              <a:rPr lang="en-US" dirty="0" smtClean="0"/>
              <a:t>Fundamental property of virtualization</a:t>
            </a:r>
          </a:p>
          <a:p>
            <a:r>
              <a:rPr lang="en-US" dirty="0" smtClean="0"/>
              <a:t>Software Isolation</a:t>
            </a:r>
          </a:p>
          <a:p>
            <a:pPr lvl="1"/>
            <a:r>
              <a:rPr lang="en-US" dirty="0" smtClean="0"/>
              <a:t>Software versioning</a:t>
            </a:r>
          </a:p>
          <a:p>
            <a:pPr lvl="1"/>
            <a:r>
              <a:rPr lang="en-US" altLang="zh-CN" dirty="0" smtClean="0"/>
              <a:t>The</a:t>
            </a:r>
            <a:r>
              <a:rPr lang="zh-CN" altLang="en-US" dirty="0" smtClean="0"/>
              <a:t> </a:t>
            </a:r>
            <a:r>
              <a:rPr lang="en-US" dirty="0" smtClean="0"/>
              <a:t>DLL</a:t>
            </a:r>
            <a:r>
              <a:rPr lang="en-US" altLang="zh-CN" dirty="0" smtClean="0"/>
              <a:t>-</a:t>
            </a:r>
            <a:r>
              <a:rPr lang="en-US" dirty="0" smtClean="0"/>
              <a:t>Hell</a:t>
            </a:r>
            <a:r>
              <a:rPr lang="zh-CN" altLang="en-US" dirty="0" smtClean="0"/>
              <a:t> </a:t>
            </a:r>
            <a:r>
              <a:rPr lang="en-US" altLang="zh-CN" dirty="0" smtClean="0"/>
              <a:t>in</a:t>
            </a:r>
            <a:r>
              <a:rPr lang="zh-CN" altLang="en-US" dirty="0" smtClean="0"/>
              <a:t> </a:t>
            </a:r>
            <a:r>
              <a:rPr lang="en-US" altLang="zh-CN" dirty="0" smtClean="0"/>
              <a:t>Windows</a:t>
            </a:r>
            <a:endParaRPr lang="en-US" dirty="0" smtClean="0"/>
          </a:p>
          <a:p>
            <a:r>
              <a:rPr lang="en-US" dirty="0" smtClean="0"/>
              <a:t>Performance Isolation</a:t>
            </a:r>
          </a:p>
          <a:p>
            <a:pPr lvl="1"/>
            <a:r>
              <a:rPr lang="en-US" dirty="0" smtClean="0"/>
              <a:t>Accomplished through scheduling and resource allocation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Encapsulation</a:t>
            </a:r>
          </a:p>
        </p:txBody>
      </p:sp>
      <p:sp>
        <p:nvSpPr>
          <p:cNvPr id="27650" name="Content Placeholder 2"/>
          <p:cNvSpPr>
            <a:spLocks noGrp="1"/>
          </p:cNvSpPr>
          <p:nvPr>
            <p:ph idx="1"/>
          </p:nvPr>
        </p:nvSpPr>
        <p:spPr/>
        <p:txBody>
          <a:bodyPr/>
          <a:lstStyle/>
          <a:p>
            <a:r>
              <a:rPr lang="en-US" dirty="0" smtClean="0"/>
              <a:t>All VM state can be captured into a file</a:t>
            </a:r>
          </a:p>
          <a:p>
            <a:pPr lvl="1"/>
            <a:r>
              <a:rPr lang="en-US" dirty="0" smtClean="0"/>
              <a:t>Operate on VM by operating on file</a:t>
            </a:r>
          </a:p>
          <a:p>
            <a:pPr lvl="1"/>
            <a:r>
              <a:rPr lang="en-US" dirty="0" err="1" smtClean="0"/>
              <a:t>mv</a:t>
            </a:r>
            <a:r>
              <a:rPr lang="en-US" dirty="0" smtClean="0"/>
              <a:t>, cp, </a:t>
            </a:r>
            <a:r>
              <a:rPr lang="en-US" dirty="0" err="1" smtClean="0"/>
              <a:t>rm</a:t>
            </a:r>
            <a:endParaRPr lang="en-US" dirty="0" smtClean="0"/>
          </a:p>
          <a:p>
            <a:endParaRPr lang="en-US" dirty="0" smtClean="0"/>
          </a:p>
          <a:p>
            <a:r>
              <a:rPr lang="en-US" dirty="0" smtClean="0"/>
              <a:t>Complexity </a:t>
            </a:r>
          </a:p>
          <a:p>
            <a:pPr lvl="1"/>
            <a:r>
              <a:rPr lang="en-US" dirty="0" smtClean="0"/>
              <a:t>Proportional to virtual HW model</a:t>
            </a:r>
          </a:p>
          <a:p>
            <a:pPr lvl="1"/>
            <a:r>
              <a:rPr lang="en-US" dirty="0" smtClean="0"/>
              <a:t>Independent of guest software configuration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mtClean="0"/>
              <a:t>Interposition</a:t>
            </a:r>
          </a:p>
        </p:txBody>
      </p:sp>
      <p:sp>
        <p:nvSpPr>
          <p:cNvPr id="29698" name="Content Placeholder 2"/>
          <p:cNvSpPr>
            <a:spLocks noGrp="1"/>
          </p:cNvSpPr>
          <p:nvPr>
            <p:ph idx="1"/>
          </p:nvPr>
        </p:nvSpPr>
        <p:spPr/>
        <p:txBody>
          <a:bodyPr/>
          <a:lstStyle/>
          <a:p>
            <a:r>
              <a:rPr lang="en-US" dirty="0" smtClean="0"/>
              <a:t>All guest actions go through monitor</a:t>
            </a:r>
          </a:p>
          <a:p>
            <a:r>
              <a:rPr lang="en-US" dirty="0" smtClean="0"/>
              <a:t>Monitor can </a:t>
            </a:r>
            <a:r>
              <a:rPr lang="en-US" dirty="0" smtClean="0">
                <a:solidFill>
                  <a:srgbClr val="7030A0"/>
                </a:solidFill>
              </a:rPr>
              <a:t>inspect</a:t>
            </a:r>
            <a:r>
              <a:rPr lang="en-US" dirty="0" smtClean="0"/>
              <a:t>, </a:t>
            </a:r>
            <a:r>
              <a:rPr lang="en-US" dirty="0" smtClean="0">
                <a:solidFill>
                  <a:srgbClr val="7030A0"/>
                </a:solidFill>
              </a:rPr>
              <a:t>modify</a:t>
            </a:r>
            <a:r>
              <a:rPr lang="en-US" dirty="0" smtClean="0"/>
              <a:t>, </a:t>
            </a:r>
            <a:r>
              <a:rPr lang="en-US" dirty="0" smtClean="0">
                <a:solidFill>
                  <a:srgbClr val="7030A0"/>
                </a:solidFill>
              </a:rPr>
              <a:t>deny</a:t>
            </a:r>
            <a:r>
              <a:rPr lang="en-US" dirty="0" smtClean="0"/>
              <a:t> operations</a:t>
            </a:r>
          </a:p>
          <a:p>
            <a:r>
              <a:rPr lang="en-US" altLang="zh-CN" dirty="0" smtClean="0"/>
              <a:t>Enable</a:t>
            </a:r>
            <a:endParaRPr lang="en-US" dirty="0" smtClean="0"/>
          </a:p>
          <a:p>
            <a:pPr lvl="1"/>
            <a:r>
              <a:rPr lang="en-US" dirty="0" smtClean="0"/>
              <a:t>Compression</a:t>
            </a:r>
          </a:p>
          <a:p>
            <a:pPr lvl="1"/>
            <a:r>
              <a:rPr lang="en-US" dirty="0" smtClean="0"/>
              <a:t>Encryption</a:t>
            </a:r>
          </a:p>
          <a:p>
            <a:pPr lvl="1"/>
            <a:r>
              <a:rPr lang="en-US" dirty="0" smtClean="0"/>
              <a:t>Profiling</a:t>
            </a:r>
          </a:p>
          <a:p>
            <a:pPr lvl="1"/>
            <a:r>
              <a:rPr lang="en-US" dirty="0" smtClean="0"/>
              <a:t>Translation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mtClean="0"/>
              <a:t>Why Not the OS?</a:t>
            </a:r>
          </a:p>
        </p:txBody>
      </p:sp>
      <p:sp>
        <p:nvSpPr>
          <p:cNvPr id="31746" name="Content Placeholder 2"/>
          <p:cNvSpPr>
            <a:spLocks noGrp="1"/>
          </p:cNvSpPr>
          <p:nvPr>
            <p:ph idx="1"/>
          </p:nvPr>
        </p:nvSpPr>
        <p:spPr/>
        <p:txBody>
          <a:bodyPr/>
          <a:lstStyle/>
          <a:p>
            <a:r>
              <a:rPr lang="en-US" dirty="0" smtClean="0"/>
              <a:t>It about interfaces</a:t>
            </a:r>
          </a:p>
          <a:p>
            <a:pPr lvl="1"/>
            <a:r>
              <a:rPr lang="en-US" dirty="0" smtClean="0"/>
              <a:t>VMMs operate at the hardware interface</a:t>
            </a:r>
          </a:p>
          <a:p>
            <a:pPr lvl="1"/>
            <a:r>
              <a:rPr lang="en-US" dirty="0" smtClean="0"/>
              <a:t>Hardware interface are typically </a:t>
            </a:r>
            <a:r>
              <a:rPr lang="en-US" dirty="0" smtClean="0">
                <a:solidFill>
                  <a:srgbClr val="7030A0"/>
                </a:solidFill>
              </a:rPr>
              <a:t>smaller</a:t>
            </a:r>
            <a:r>
              <a:rPr lang="en-US" dirty="0" smtClean="0"/>
              <a:t>, </a:t>
            </a:r>
            <a:r>
              <a:rPr lang="en-US" dirty="0" smtClean="0">
                <a:solidFill>
                  <a:srgbClr val="7030A0"/>
                </a:solidFill>
              </a:rPr>
              <a:t>better</a:t>
            </a:r>
            <a:r>
              <a:rPr lang="en-US" dirty="0" smtClean="0"/>
              <a:t> defined than software interfaces</a:t>
            </a:r>
          </a:p>
          <a:p>
            <a:endParaRPr lang="en-US" dirty="0" smtClean="0"/>
          </a:p>
          <a:p>
            <a:r>
              <a:rPr lang="en-US" dirty="0" smtClean="0"/>
              <a:t>Microkernel for commodity Operating Systems</a:t>
            </a:r>
          </a:p>
          <a:p>
            <a:endParaRPr lang="en-US" dirty="0" smtClean="0"/>
          </a:p>
          <a:p>
            <a:r>
              <a:rPr lang="en-US" dirty="0" smtClean="0"/>
              <a:t>Disadvantages of being in the monitor</a:t>
            </a:r>
          </a:p>
          <a:p>
            <a:pPr lvl="1"/>
            <a:r>
              <a:rPr lang="en-US" dirty="0" smtClean="0"/>
              <a:t>Low visibility into what the guest is doing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ltLang="zh-CN">
                <a:ea typeface="宋体" pitchFamily="2" charset="-122"/>
              </a:rPr>
              <a:t>Virtualization benefits</a:t>
            </a:r>
          </a:p>
        </p:txBody>
      </p:sp>
      <p:sp>
        <p:nvSpPr>
          <p:cNvPr id="620547" name="Rectangle 3"/>
          <p:cNvSpPr>
            <a:spLocks noGrp="1" noChangeArrowheads="1"/>
          </p:cNvSpPr>
          <p:nvPr>
            <p:ph idx="1"/>
          </p:nvPr>
        </p:nvSpPr>
        <p:spPr/>
        <p:txBody>
          <a:bodyPr/>
          <a:lstStyle/>
          <a:p>
            <a:r>
              <a:rPr lang="en-US" altLang="zh-CN">
                <a:ea typeface="宋体" pitchFamily="2" charset="-122"/>
              </a:rPr>
              <a:t>Increased resource utilization:</a:t>
            </a:r>
          </a:p>
          <a:p>
            <a:pPr lvl="1"/>
            <a:r>
              <a:rPr lang="en-US" altLang="zh-CN">
                <a:ea typeface="宋体" pitchFamily="2" charset="-122"/>
              </a:rPr>
              <a:t>Server consolidation</a:t>
            </a:r>
          </a:p>
          <a:p>
            <a:r>
              <a:rPr lang="en-US" altLang="zh-CN">
                <a:ea typeface="宋体" pitchFamily="2" charset="-122"/>
              </a:rPr>
              <a:t>Mobility</a:t>
            </a:r>
          </a:p>
          <a:p>
            <a:r>
              <a:rPr lang="en-US" altLang="zh-CN">
                <a:ea typeface="宋体" pitchFamily="2" charset="-122"/>
              </a:rPr>
              <a:t>Enhanced Security</a:t>
            </a:r>
          </a:p>
          <a:p>
            <a:r>
              <a:rPr lang="en-US" altLang="zh-CN">
                <a:ea typeface="宋体" pitchFamily="2" charset="-122"/>
              </a:rPr>
              <a:t>Trusted Computing</a:t>
            </a:r>
          </a:p>
          <a:p>
            <a:r>
              <a:rPr lang="en-US" altLang="zh-CN">
                <a:ea typeface="宋体" pitchFamily="2" charset="-122"/>
              </a:rPr>
              <a:t>Test and Deployment</a:t>
            </a:r>
          </a:p>
          <a:p>
            <a:r>
              <a:rPr lang="en-US" altLang="zh-CN">
                <a:ea typeface="宋体" pitchFamily="2" charset="-122"/>
              </a:rPr>
              <a:t>…</a:t>
            </a:r>
          </a:p>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32" name="Rectangle 16"/>
          <p:cNvSpPr>
            <a:spLocks noGrp="1" noChangeArrowheads="1"/>
          </p:cNvSpPr>
          <p:nvPr>
            <p:ph type="title" sz="quarter"/>
          </p:nvPr>
        </p:nvSpPr>
        <p:spPr/>
        <p:txBody>
          <a:bodyPr>
            <a:normAutofit fontScale="90000"/>
          </a:bodyPr>
          <a:lstStyle/>
          <a:p>
            <a:r>
              <a:rPr lang="en-US" altLang="zh-CN">
                <a:ea typeface="宋体" pitchFamily="2" charset="-122"/>
              </a:rPr>
              <a:t>Virtualization: server consolidation</a:t>
            </a:r>
          </a:p>
        </p:txBody>
      </p:sp>
      <p:graphicFrame>
        <p:nvGraphicFramePr>
          <p:cNvPr id="623618" name="Object 2"/>
          <p:cNvGraphicFramePr>
            <a:graphicFrameLocks noGrp="1" noChangeAspect="1"/>
          </p:cNvGraphicFramePr>
          <p:nvPr>
            <p:ph sz="quarter" idx="1"/>
          </p:nvPr>
        </p:nvGraphicFramePr>
        <p:xfrm>
          <a:off x="3278188" y="4278313"/>
          <a:ext cx="1366837" cy="2009775"/>
        </p:xfrm>
        <a:graphic>
          <a:graphicData uri="http://schemas.openxmlformats.org/presentationml/2006/ole">
            <mc:AlternateContent xmlns:mc="http://schemas.openxmlformats.org/markup-compatibility/2006">
              <mc:Choice xmlns:v="urn:schemas-microsoft-com:vml" Requires="v">
                <p:oleObj spid="_x0000_s2529" name="Visio" r:id="rId4" imgW="2200162" imgH="3233499" progId="Visio.Drawing.11">
                  <p:embed/>
                </p:oleObj>
              </mc:Choice>
              <mc:Fallback>
                <p:oleObj name="Visio" r:id="rId4" imgW="2200162" imgH="3233499"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188" y="4278313"/>
                        <a:ext cx="1366837"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23622" name="Object 6"/>
          <p:cNvGraphicFramePr>
            <a:graphicFrameLocks noGrp="1" noChangeAspect="1"/>
          </p:cNvGraphicFramePr>
          <p:nvPr>
            <p:ph sz="quarter" idx="2"/>
          </p:nvPr>
        </p:nvGraphicFramePr>
        <p:xfrm>
          <a:off x="4181475" y="4367213"/>
          <a:ext cx="2598738" cy="2490787"/>
        </p:xfrm>
        <a:graphic>
          <a:graphicData uri="http://schemas.openxmlformats.org/presentationml/2006/ole">
            <mc:AlternateContent xmlns:mc="http://schemas.openxmlformats.org/markup-compatibility/2006">
              <mc:Choice xmlns:v="urn:schemas-microsoft-com:vml" Requires="v">
                <p:oleObj spid="_x0000_s2530" name="Visio" r:id="rId6" imgW="1674588" imgH="1605732" progId="Visio.Drawing.11">
                  <p:embed/>
                </p:oleObj>
              </mc:Choice>
              <mc:Fallback>
                <p:oleObj name="Visio" r:id="rId6" imgW="1674588" imgH="1605732" progId="Visio.Drawing.11">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1475" y="4367213"/>
                        <a:ext cx="2598738" cy="2490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23619" name="Text Box 3"/>
          <p:cNvSpPr txBox="1">
            <a:spLocks noChangeArrowheads="1"/>
          </p:cNvSpPr>
          <p:nvPr/>
        </p:nvSpPr>
        <p:spPr bwMode="auto">
          <a:xfrm>
            <a:off x="1627188" y="4679950"/>
            <a:ext cx="1447800" cy="1187450"/>
          </a:xfrm>
          <a:prstGeom prst="rect">
            <a:avLst/>
          </a:prstGeom>
          <a:noFill/>
          <a:ln w="9525">
            <a:noFill/>
            <a:miter lim="800000"/>
            <a:headEnd/>
            <a:tailEnd/>
          </a:ln>
          <a:effectLst/>
        </p:spPr>
        <p:txBody>
          <a:bodyPr>
            <a:spAutoFit/>
          </a:bodyPr>
          <a:lstStyle/>
          <a:p>
            <a:pPr algn="ctr" eaLnBrk="0" hangingPunct="0">
              <a:spcBef>
                <a:spcPct val="50000"/>
              </a:spcBef>
            </a:pPr>
            <a:r>
              <a:rPr lang="en-US" altLang="zh-CN" sz="2400">
                <a:ea typeface="宋体" pitchFamily="2" charset="-122"/>
              </a:rPr>
              <a:t>Virtual Server Host</a:t>
            </a:r>
          </a:p>
        </p:txBody>
      </p:sp>
      <p:sp>
        <p:nvSpPr>
          <p:cNvPr id="623620" name="Text Box 4"/>
          <p:cNvSpPr txBox="1">
            <a:spLocks noChangeArrowheads="1"/>
          </p:cNvSpPr>
          <p:nvPr/>
        </p:nvSpPr>
        <p:spPr bwMode="auto">
          <a:xfrm>
            <a:off x="5532438" y="4086225"/>
            <a:ext cx="2057400" cy="1187450"/>
          </a:xfrm>
          <a:prstGeom prst="rect">
            <a:avLst/>
          </a:prstGeom>
          <a:noFill/>
          <a:ln w="9525">
            <a:noFill/>
            <a:miter lim="800000"/>
            <a:headEnd/>
            <a:tailEnd/>
          </a:ln>
          <a:effectLst/>
        </p:spPr>
        <p:txBody>
          <a:bodyPr>
            <a:spAutoFit/>
          </a:bodyPr>
          <a:lstStyle/>
          <a:p>
            <a:pPr algn="ctr" eaLnBrk="0" hangingPunct="0">
              <a:spcBef>
                <a:spcPct val="50000"/>
              </a:spcBef>
            </a:pPr>
            <a:r>
              <a:rPr lang="en-US" altLang="zh-CN" sz="2400">
                <a:ea typeface="宋体" pitchFamily="2" charset="-122"/>
              </a:rPr>
              <a:t>Virtual Machines Guests</a:t>
            </a:r>
          </a:p>
        </p:txBody>
      </p:sp>
      <p:sp>
        <p:nvSpPr>
          <p:cNvPr id="623621" name="Text Box 5"/>
          <p:cNvSpPr txBox="1">
            <a:spLocks noChangeArrowheads="1"/>
          </p:cNvSpPr>
          <p:nvPr/>
        </p:nvSpPr>
        <p:spPr bwMode="auto">
          <a:xfrm>
            <a:off x="985838" y="1617663"/>
            <a:ext cx="2209800" cy="822325"/>
          </a:xfrm>
          <a:prstGeom prst="rect">
            <a:avLst/>
          </a:prstGeom>
          <a:noFill/>
          <a:ln w="9525">
            <a:noFill/>
            <a:miter lim="800000"/>
            <a:headEnd/>
            <a:tailEnd/>
          </a:ln>
          <a:effectLst/>
        </p:spPr>
        <p:txBody>
          <a:bodyPr>
            <a:spAutoFit/>
          </a:bodyPr>
          <a:lstStyle/>
          <a:p>
            <a:pPr eaLnBrk="0" hangingPunct="0">
              <a:spcBef>
                <a:spcPct val="50000"/>
              </a:spcBef>
            </a:pPr>
            <a:r>
              <a:rPr lang="en-US" altLang="zh-CN" sz="2400">
                <a:ea typeface="宋体" pitchFamily="2" charset="-122"/>
              </a:rPr>
              <a:t>Physical Servers</a:t>
            </a:r>
          </a:p>
        </p:txBody>
      </p:sp>
      <p:sp>
        <p:nvSpPr>
          <p:cNvPr id="623623" name="AutoShape 7"/>
          <p:cNvSpPr>
            <a:spLocks noChangeArrowheads="1"/>
          </p:cNvSpPr>
          <p:nvPr/>
        </p:nvSpPr>
        <p:spPr bwMode="auto">
          <a:xfrm>
            <a:off x="152400" y="5867400"/>
            <a:ext cx="3048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TW" altLang="en-US"/>
          </a:p>
        </p:txBody>
      </p:sp>
      <p:graphicFrame>
        <p:nvGraphicFramePr>
          <p:cNvPr id="623624" name="Object 8"/>
          <p:cNvGraphicFramePr>
            <a:graphicFrameLocks noChangeAspect="1"/>
          </p:cNvGraphicFramePr>
          <p:nvPr/>
        </p:nvGraphicFramePr>
        <p:xfrm>
          <a:off x="2511425" y="1371600"/>
          <a:ext cx="1366838" cy="2009775"/>
        </p:xfrm>
        <a:graphic>
          <a:graphicData uri="http://schemas.openxmlformats.org/presentationml/2006/ole">
            <mc:AlternateContent xmlns:mc="http://schemas.openxmlformats.org/markup-compatibility/2006">
              <mc:Choice xmlns:v="urn:schemas-microsoft-com:vml" Requires="v">
                <p:oleObj spid="_x0000_s2531" name="Visio" r:id="rId8" imgW="2200162" imgH="3233499" progId="Visio.Drawing.11">
                  <p:embed/>
                </p:oleObj>
              </mc:Choice>
              <mc:Fallback>
                <p:oleObj name="Visio" r:id="rId8" imgW="2200162" imgH="3233499" progId="Visio.Drawing.11">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1425" y="1371600"/>
                        <a:ext cx="1366838"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23625" name="Object 9"/>
          <p:cNvGraphicFramePr>
            <a:graphicFrameLocks noChangeAspect="1"/>
          </p:cNvGraphicFramePr>
          <p:nvPr/>
        </p:nvGraphicFramePr>
        <p:xfrm>
          <a:off x="3543300" y="1371600"/>
          <a:ext cx="1366838" cy="2009775"/>
        </p:xfrm>
        <a:graphic>
          <a:graphicData uri="http://schemas.openxmlformats.org/presentationml/2006/ole">
            <mc:AlternateContent xmlns:mc="http://schemas.openxmlformats.org/markup-compatibility/2006">
              <mc:Choice xmlns:v="urn:schemas-microsoft-com:vml" Requires="v">
                <p:oleObj spid="_x0000_s2532" name="Visio" r:id="rId9" imgW="2200162" imgH="3233499" progId="Visio.Drawing.11">
                  <p:embed/>
                </p:oleObj>
              </mc:Choice>
              <mc:Fallback>
                <p:oleObj name="Visio" r:id="rId9" imgW="2200162" imgH="3233499" progId="Visio.Drawing.11">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1371600"/>
                        <a:ext cx="1366838"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23626" name="Object 10"/>
          <p:cNvGraphicFramePr>
            <a:graphicFrameLocks noChangeAspect="1"/>
          </p:cNvGraphicFramePr>
          <p:nvPr/>
        </p:nvGraphicFramePr>
        <p:xfrm>
          <a:off x="4452938" y="1371600"/>
          <a:ext cx="1366837" cy="2009775"/>
        </p:xfrm>
        <a:graphic>
          <a:graphicData uri="http://schemas.openxmlformats.org/presentationml/2006/ole">
            <mc:AlternateContent xmlns:mc="http://schemas.openxmlformats.org/markup-compatibility/2006">
              <mc:Choice xmlns:v="urn:schemas-microsoft-com:vml" Requires="v">
                <p:oleObj spid="_x0000_s2533" name="Visio" r:id="rId10" imgW="2200162" imgH="3233499" progId="Visio.Drawing.11">
                  <p:embed/>
                </p:oleObj>
              </mc:Choice>
              <mc:Fallback>
                <p:oleObj name="Visio" r:id="rId10" imgW="2200162" imgH="3233499" progId="Visio.Drawing.1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2938" y="1371600"/>
                        <a:ext cx="1366837"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23627" name="Object 11"/>
          <p:cNvGraphicFramePr>
            <a:graphicFrameLocks noChangeAspect="1"/>
          </p:cNvGraphicFramePr>
          <p:nvPr/>
        </p:nvGraphicFramePr>
        <p:xfrm>
          <a:off x="5532438" y="1371600"/>
          <a:ext cx="1366837" cy="2009775"/>
        </p:xfrm>
        <a:graphic>
          <a:graphicData uri="http://schemas.openxmlformats.org/presentationml/2006/ole">
            <mc:AlternateContent xmlns:mc="http://schemas.openxmlformats.org/markup-compatibility/2006">
              <mc:Choice xmlns:v="urn:schemas-microsoft-com:vml" Requires="v">
                <p:oleObj spid="_x0000_s2534" name="Visio" r:id="rId11" imgW="2200162" imgH="3233499" progId="Visio.Drawing.11">
                  <p:embed/>
                </p:oleObj>
              </mc:Choice>
              <mc:Fallback>
                <p:oleObj name="Visio" r:id="rId11" imgW="2200162" imgH="3233499" progId="Visio.Drawing.1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2438" y="1371600"/>
                        <a:ext cx="1366837"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23628" name="Line 12"/>
          <p:cNvSpPr>
            <a:spLocks noChangeShapeType="1"/>
          </p:cNvSpPr>
          <p:nvPr/>
        </p:nvSpPr>
        <p:spPr bwMode="auto">
          <a:xfrm>
            <a:off x="2857500" y="3381375"/>
            <a:ext cx="979488" cy="896938"/>
          </a:xfrm>
          <a:prstGeom prst="line">
            <a:avLst/>
          </a:prstGeom>
          <a:noFill/>
          <a:ln w="63500">
            <a:solidFill>
              <a:schemeClr val="tx1"/>
            </a:solidFill>
            <a:round/>
            <a:headEnd/>
            <a:tailEnd type="triangle" w="med" len="med"/>
          </a:ln>
          <a:effectLst/>
        </p:spPr>
        <p:txBody>
          <a:bodyPr/>
          <a:lstStyle/>
          <a:p>
            <a:endParaRPr lang="zh-TW" altLang="en-US"/>
          </a:p>
        </p:txBody>
      </p:sp>
      <p:sp>
        <p:nvSpPr>
          <p:cNvPr id="623629" name="Line 13"/>
          <p:cNvSpPr>
            <a:spLocks noChangeShapeType="1"/>
          </p:cNvSpPr>
          <p:nvPr/>
        </p:nvSpPr>
        <p:spPr bwMode="auto">
          <a:xfrm>
            <a:off x="3836988" y="3381375"/>
            <a:ext cx="158750" cy="892175"/>
          </a:xfrm>
          <a:prstGeom prst="line">
            <a:avLst/>
          </a:prstGeom>
          <a:noFill/>
          <a:ln w="63500">
            <a:solidFill>
              <a:schemeClr val="tx1"/>
            </a:solidFill>
            <a:round/>
            <a:headEnd/>
            <a:tailEnd type="triangle" w="med" len="med"/>
          </a:ln>
          <a:effectLst/>
        </p:spPr>
        <p:txBody>
          <a:bodyPr/>
          <a:lstStyle/>
          <a:p>
            <a:endParaRPr lang="zh-TW" altLang="en-US"/>
          </a:p>
        </p:txBody>
      </p:sp>
      <p:sp>
        <p:nvSpPr>
          <p:cNvPr id="623630" name="Line 14"/>
          <p:cNvSpPr>
            <a:spLocks noChangeShapeType="1"/>
          </p:cNvSpPr>
          <p:nvPr/>
        </p:nvSpPr>
        <p:spPr bwMode="auto">
          <a:xfrm flipH="1">
            <a:off x="4114800" y="3381375"/>
            <a:ext cx="611188" cy="896938"/>
          </a:xfrm>
          <a:prstGeom prst="line">
            <a:avLst/>
          </a:prstGeom>
          <a:noFill/>
          <a:ln w="63500">
            <a:solidFill>
              <a:schemeClr val="tx1"/>
            </a:solidFill>
            <a:round/>
            <a:headEnd/>
            <a:tailEnd type="triangle" w="med" len="med"/>
          </a:ln>
          <a:effectLst/>
        </p:spPr>
        <p:txBody>
          <a:bodyPr/>
          <a:lstStyle/>
          <a:p>
            <a:endParaRPr lang="zh-TW" altLang="en-US"/>
          </a:p>
        </p:txBody>
      </p:sp>
      <p:sp>
        <p:nvSpPr>
          <p:cNvPr id="623631" name="Line 15"/>
          <p:cNvSpPr>
            <a:spLocks noChangeShapeType="1"/>
          </p:cNvSpPr>
          <p:nvPr/>
        </p:nvSpPr>
        <p:spPr bwMode="auto">
          <a:xfrm flipH="1">
            <a:off x="4341813" y="3381375"/>
            <a:ext cx="1477962" cy="930275"/>
          </a:xfrm>
          <a:prstGeom prst="line">
            <a:avLst/>
          </a:prstGeom>
          <a:noFill/>
          <a:ln w="63500">
            <a:solidFill>
              <a:schemeClr val="tx1"/>
            </a:solidFill>
            <a:round/>
            <a:headEnd/>
            <a:tailEnd type="triangle" w="med" len="med"/>
          </a:ln>
          <a:effec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3619"/>
                                        </p:tgtEl>
                                        <p:attrNameLst>
                                          <p:attrName>style.visibility</p:attrName>
                                        </p:attrNameLst>
                                      </p:cBhvr>
                                      <p:to>
                                        <p:strVal val="visible"/>
                                      </p:to>
                                    </p:set>
                                    <p:animEffect transition="in" filter="fade">
                                      <p:cBhvr>
                                        <p:cTn id="7" dur="500"/>
                                        <p:tgtEl>
                                          <p:spTgt spid="623619"/>
                                        </p:tgtEl>
                                      </p:cBhvr>
                                    </p:animEffect>
                                  </p:childTnLst>
                                </p:cTn>
                              </p:par>
                              <p:par>
                                <p:cTn id="8" presetID="10" presetClass="entr" presetSubtype="0" fill="hold" nodeType="withEffect">
                                  <p:stCondLst>
                                    <p:cond delay="0"/>
                                  </p:stCondLst>
                                  <p:childTnLst>
                                    <p:set>
                                      <p:cBhvr>
                                        <p:cTn id="9" dur="1" fill="hold">
                                          <p:stCondLst>
                                            <p:cond delay="0"/>
                                          </p:stCondLst>
                                        </p:cTn>
                                        <p:tgtEl>
                                          <p:spTgt spid="623618"/>
                                        </p:tgtEl>
                                        <p:attrNameLst>
                                          <p:attrName>style.visibility</p:attrName>
                                        </p:attrNameLst>
                                      </p:cBhvr>
                                      <p:to>
                                        <p:strVal val="visible"/>
                                      </p:to>
                                    </p:set>
                                    <p:animEffect transition="in" filter="fade">
                                      <p:cBhvr>
                                        <p:cTn id="10" dur="500"/>
                                        <p:tgtEl>
                                          <p:spTgt spid="6236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23630"/>
                                        </p:tgtEl>
                                        <p:attrNameLst>
                                          <p:attrName>style.visibility</p:attrName>
                                        </p:attrNameLst>
                                      </p:cBhvr>
                                      <p:to>
                                        <p:strVal val="visible"/>
                                      </p:to>
                                    </p:set>
                                    <p:animEffect transition="in" filter="fade">
                                      <p:cBhvr>
                                        <p:cTn id="15" dur="500"/>
                                        <p:tgtEl>
                                          <p:spTgt spid="6236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3631"/>
                                        </p:tgtEl>
                                        <p:attrNameLst>
                                          <p:attrName>style.visibility</p:attrName>
                                        </p:attrNameLst>
                                      </p:cBhvr>
                                      <p:to>
                                        <p:strVal val="visible"/>
                                      </p:to>
                                    </p:set>
                                    <p:animEffect transition="in" filter="fade">
                                      <p:cBhvr>
                                        <p:cTn id="18" dur="500"/>
                                        <p:tgtEl>
                                          <p:spTgt spid="6236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23629"/>
                                        </p:tgtEl>
                                        <p:attrNameLst>
                                          <p:attrName>style.visibility</p:attrName>
                                        </p:attrNameLst>
                                      </p:cBhvr>
                                      <p:to>
                                        <p:strVal val="visible"/>
                                      </p:to>
                                    </p:set>
                                    <p:animEffect transition="in" filter="fade">
                                      <p:cBhvr>
                                        <p:cTn id="21" dur="500"/>
                                        <p:tgtEl>
                                          <p:spTgt spid="6236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23628"/>
                                        </p:tgtEl>
                                        <p:attrNameLst>
                                          <p:attrName>style.visibility</p:attrName>
                                        </p:attrNameLst>
                                      </p:cBhvr>
                                      <p:to>
                                        <p:strVal val="visible"/>
                                      </p:to>
                                    </p:set>
                                    <p:animEffect transition="in" filter="fade">
                                      <p:cBhvr>
                                        <p:cTn id="24" dur="500"/>
                                        <p:tgtEl>
                                          <p:spTgt spid="623628"/>
                                        </p:tgtEl>
                                      </p:cBhvr>
                                    </p:animEffect>
                                  </p:childTnLst>
                                </p:cTn>
                              </p:par>
                              <p:par>
                                <p:cTn id="25" presetID="10" presetClass="entr" presetSubtype="0" fill="hold" nodeType="withEffect">
                                  <p:stCondLst>
                                    <p:cond delay="0"/>
                                  </p:stCondLst>
                                  <p:childTnLst>
                                    <p:set>
                                      <p:cBhvr>
                                        <p:cTn id="26" dur="1" fill="hold">
                                          <p:stCondLst>
                                            <p:cond delay="0"/>
                                          </p:stCondLst>
                                        </p:cTn>
                                        <p:tgtEl>
                                          <p:spTgt spid="623622"/>
                                        </p:tgtEl>
                                        <p:attrNameLst>
                                          <p:attrName>style.visibility</p:attrName>
                                        </p:attrNameLst>
                                      </p:cBhvr>
                                      <p:to>
                                        <p:strVal val="visible"/>
                                      </p:to>
                                    </p:set>
                                    <p:animEffect transition="in" filter="fade">
                                      <p:cBhvr>
                                        <p:cTn id="27" dur="500"/>
                                        <p:tgtEl>
                                          <p:spTgt spid="6236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3620"/>
                                        </p:tgtEl>
                                        <p:attrNameLst>
                                          <p:attrName>style.visibility</p:attrName>
                                        </p:attrNameLst>
                                      </p:cBhvr>
                                      <p:to>
                                        <p:strVal val="visible"/>
                                      </p:to>
                                    </p:set>
                                    <p:animEffect transition="in" filter="fade">
                                      <p:cBhvr>
                                        <p:cTn id="30" dur="500"/>
                                        <p:tgtEl>
                                          <p:spTgt spid="6236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0"/>
                                        <p:tgtEl>
                                          <p:spTgt spid="623627"/>
                                        </p:tgtEl>
                                      </p:cBhvr>
                                    </p:animEffect>
                                    <p:set>
                                      <p:cBhvr>
                                        <p:cTn id="35" dur="1" fill="hold">
                                          <p:stCondLst>
                                            <p:cond delay="4999"/>
                                          </p:stCondLst>
                                        </p:cTn>
                                        <p:tgtEl>
                                          <p:spTgt spid="62362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0"/>
                                        <p:tgtEl>
                                          <p:spTgt spid="623626"/>
                                        </p:tgtEl>
                                      </p:cBhvr>
                                    </p:animEffect>
                                    <p:set>
                                      <p:cBhvr>
                                        <p:cTn id="38" dur="1" fill="hold">
                                          <p:stCondLst>
                                            <p:cond delay="4999"/>
                                          </p:stCondLst>
                                        </p:cTn>
                                        <p:tgtEl>
                                          <p:spTgt spid="62362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0"/>
                                        <p:tgtEl>
                                          <p:spTgt spid="623625"/>
                                        </p:tgtEl>
                                      </p:cBhvr>
                                    </p:animEffect>
                                    <p:set>
                                      <p:cBhvr>
                                        <p:cTn id="41" dur="1" fill="hold">
                                          <p:stCondLst>
                                            <p:cond delay="4999"/>
                                          </p:stCondLst>
                                        </p:cTn>
                                        <p:tgtEl>
                                          <p:spTgt spid="62362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0"/>
                                        <p:tgtEl>
                                          <p:spTgt spid="623624"/>
                                        </p:tgtEl>
                                      </p:cBhvr>
                                    </p:animEffect>
                                    <p:set>
                                      <p:cBhvr>
                                        <p:cTn id="44" dur="1" fill="hold">
                                          <p:stCondLst>
                                            <p:cond delay="4999"/>
                                          </p:stCondLst>
                                        </p:cTn>
                                        <p:tgtEl>
                                          <p:spTgt spid="62362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2000"/>
                                        <p:tgtEl>
                                          <p:spTgt spid="623630"/>
                                        </p:tgtEl>
                                      </p:cBhvr>
                                    </p:animEffect>
                                    <p:set>
                                      <p:cBhvr>
                                        <p:cTn id="47" dur="1" fill="hold">
                                          <p:stCondLst>
                                            <p:cond delay="1999"/>
                                          </p:stCondLst>
                                        </p:cTn>
                                        <p:tgtEl>
                                          <p:spTgt spid="62363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2000"/>
                                        <p:tgtEl>
                                          <p:spTgt spid="623629"/>
                                        </p:tgtEl>
                                      </p:cBhvr>
                                    </p:animEffect>
                                    <p:set>
                                      <p:cBhvr>
                                        <p:cTn id="50" dur="1" fill="hold">
                                          <p:stCondLst>
                                            <p:cond delay="1999"/>
                                          </p:stCondLst>
                                        </p:cTn>
                                        <p:tgtEl>
                                          <p:spTgt spid="623629"/>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2000"/>
                                        <p:tgtEl>
                                          <p:spTgt spid="623628"/>
                                        </p:tgtEl>
                                      </p:cBhvr>
                                    </p:animEffect>
                                    <p:set>
                                      <p:cBhvr>
                                        <p:cTn id="53" dur="1" fill="hold">
                                          <p:stCondLst>
                                            <p:cond delay="1999"/>
                                          </p:stCondLst>
                                        </p:cTn>
                                        <p:tgtEl>
                                          <p:spTgt spid="62362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000"/>
                                        <p:tgtEl>
                                          <p:spTgt spid="623631"/>
                                        </p:tgtEl>
                                      </p:cBhvr>
                                    </p:animEffect>
                                    <p:set>
                                      <p:cBhvr>
                                        <p:cTn id="56" dur="1" fill="hold">
                                          <p:stCondLst>
                                            <p:cond delay="1999"/>
                                          </p:stCondLst>
                                        </p:cTn>
                                        <p:tgtEl>
                                          <p:spTgt spid="6236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p:bldP spid="623620" grpId="0"/>
      <p:bldP spid="623628" grpId="0" animBg="1"/>
      <p:bldP spid="623628" grpId="1" animBg="1"/>
      <p:bldP spid="623629" grpId="0" animBg="1"/>
      <p:bldP spid="623629" grpId="1" animBg="1"/>
      <p:bldP spid="623630" grpId="0" animBg="1"/>
      <p:bldP spid="623630" grpId="1" animBg="1"/>
      <p:bldP spid="623631" grpId="0" animBg="1"/>
      <p:bldP spid="623631"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3074" name="Text Box 2"/>
          <p:cNvSpPr txBox="1">
            <a:spLocks noChangeArrowheads="1"/>
          </p:cNvSpPr>
          <p:nvPr/>
        </p:nvSpPr>
        <p:spPr bwMode="auto">
          <a:xfrm>
            <a:off x="3352800" y="1609725"/>
            <a:ext cx="795338" cy="457200"/>
          </a:xfrm>
          <a:prstGeom prst="rect">
            <a:avLst/>
          </a:prstGeom>
          <a:noFill/>
          <a:ln w="9525">
            <a:noFill/>
            <a:miter lim="800000"/>
            <a:headEnd/>
            <a:tailEnd/>
          </a:ln>
          <a:effectLst/>
        </p:spPr>
        <p:txBody>
          <a:bodyPr wrap="none">
            <a:spAutoFit/>
          </a:bodyPr>
          <a:lstStyle/>
          <a:p>
            <a:pPr algn="ctr" eaLnBrk="0" hangingPunct="0"/>
            <a:r>
              <a:rPr lang="en-US" altLang="zh-CN" sz="2400">
                <a:solidFill>
                  <a:schemeClr val="hlink"/>
                </a:solidFill>
                <a:ea typeface="宋体" pitchFamily="2" charset="-122"/>
              </a:rPr>
              <a:t>70%</a:t>
            </a:r>
          </a:p>
        </p:txBody>
      </p:sp>
      <p:sp>
        <p:nvSpPr>
          <p:cNvPr id="643075" name="Text Box 3"/>
          <p:cNvSpPr txBox="1">
            <a:spLocks noChangeArrowheads="1"/>
          </p:cNvSpPr>
          <p:nvPr/>
        </p:nvSpPr>
        <p:spPr bwMode="auto">
          <a:xfrm>
            <a:off x="6900863" y="1609725"/>
            <a:ext cx="795337" cy="457200"/>
          </a:xfrm>
          <a:prstGeom prst="rect">
            <a:avLst/>
          </a:prstGeom>
          <a:noFill/>
          <a:ln w="9525">
            <a:noFill/>
            <a:miter lim="800000"/>
            <a:headEnd/>
            <a:tailEnd/>
          </a:ln>
          <a:effectLst/>
        </p:spPr>
        <p:txBody>
          <a:bodyPr wrap="none">
            <a:spAutoFit/>
          </a:bodyPr>
          <a:lstStyle/>
          <a:p>
            <a:pPr algn="ctr" eaLnBrk="0" hangingPunct="0"/>
            <a:r>
              <a:rPr lang="en-US" altLang="zh-CN" sz="2400">
                <a:solidFill>
                  <a:schemeClr val="hlink"/>
                </a:solidFill>
                <a:ea typeface="宋体" pitchFamily="2" charset="-122"/>
              </a:rPr>
              <a:t>70%</a:t>
            </a:r>
          </a:p>
        </p:txBody>
      </p:sp>
      <p:sp>
        <p:nvSpPr>
          <p:cNvPr id="643076" name="AutoShape 4"/>
          <p:cNvSpPr>
            <a:spLocks noChangeArrowheads="1"/>
          </p:cNvSpPr>
          <p:nvPr/>
        </p:nvSpPr>
        <p:spPr bwMode="auto">
          <a:xfrm>
            <a:off x="152400" y="5867400"/>
            <a:ext cx="3048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TW" altLang="en-US"/>
          </a:p>
        </p:txBody>
      </p:sp>
      <p:sp>
        <p:nvSpPr>
          <p:cNvPr id="643099" name="Rectangle 27"/>
          <p:cNvSpPr>
            <a:spLocks noGrp="1" noChangeArrowheads="1"/>
          </p:cNvSpPr>
          <p:nvPr>
            <p:ph type="title" sz="quarter"/>
          </p:nvPr>
        </p:nvSpPr>
        <p:spPr/>
        <p:txBody>
          <a:bodyPr/>
          <a:lstStyle/>
          <a:p>
            <a:r>
              <a:rPr lang="en-US" altLang="zh-CN">
                <a:ea typeface="宋体" pitchFamily="2" charset="-122"/>
              </a:rPr>
              <a:t>Mobility: load balance</a:t>
            </a:r>
          </a:p>
        </p:txBody>
      </p:sp>
      <p:graphicFrame>
        <p:nvGraphicFramePr>
          <p:cNvPr id="643083" name="Object 11"/>
          <p:cNvGraphicFramePr>
            <a:graphicFrameLocks noGrp="1" noChangeAspect="1"/>
          </p:cNvGraphicFramePr>
          <p:nvPr>
            <p:ph sz="quarter" idx="1"/>
          </p:nvPr>
        </p:nvGraphicFramePr>
        <p:xfrm>
          <a:off x="6362700" y="2395538"/>
          <a:ext cx="1984375" cy="1905000"/>
        </p:xfrm>
        <a:graphic>
          <a:graphicData uri="http://schemas.openxmlformats.org/presentationml/2006/ole">
            <mc:AlternateContent xmlns:mc="http://schemas.openxmlformats.org/markup-compatibility/2006">
              <mc:Choice xmlns:v="urn:schemas-microsoft-com:vml" Requires="v">
                <p:oleObj spid="_x0000_s3711" name="Visio" r:id="rId4" imgW="1219200" imgH="1169348" progId="Visio.Drawing.11">
                  <p:embed/>
                </p:oleObj>
              </mc:Choice>
              <mc:Fallback>
                <p:oleObj name="Visio" r:id="rId4" imgW="1219200" imgH="1169348" progId="Visio.Drawing.1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2395538"/>
                        <a:ext cx="1984375"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43077" name="Object 5"/>
          <p:cNvGraphicFramePr>
            <a:graphicFrameLocks noGrp="1" noChangeAspect="1"/>
          </p:cNvGraphicFramePr>
          <p:nvPr>
            <p:ph sz="quarter" idx="2"/>
          </p:nvPr>
        </p:nvGraphicFramePr>
        <p:xfrm>
          <a:off x="1033463" y="2316163"/>
          <a:ext cx="1489075" cy="2174875"/>
        </p:xfrm>
        <a:graphic>
          <a:graphicData uri="http://schemas.openxmlformats.org/presentationml/2006/ole">
            <mc:AlternateContent xmlns:mc="http://schemas.openxmlformats.org/markup-compatibility/2006">
              <mc:Choice xmlns:v="urn:schemas-microsoft-com:vml" Requires="v">
                <p:oleObj spid="_x0000_s3712" name="Visio" r:id="rId6" imgW="906272" imgH="1323780" progId="Visio.Drawing.11">
                  <p:embed/>
                </p:oleObj>
              </mc:Choice>
              <mc:Fallback>
                <p:oleObj name="Visio" r:id="rId6" imgW="906272" imgH="1323780" progId="Visio.Drawing.11">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3463" y="2316163"/>
                        <a:ext cx="1489075" cy="2174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43078" name="Object 6"/>
          <p:cNvGraphicFramePr>
            <a:graphicFrameLocks noChangeAspect="1"/>
          </p:cNvGraphicFramePr>
          <p:nvPr/>
        </p:nvGraphicFramePr>
        <p:xfrm>
          <a:off x="1828800" y="2520950"/>
          <a:ext cx="1752600" cy="1681163"/>
        </p:xfrm>
        <a:graphic>
          <a:graphicData uri="http://schemas.openxmlformats.org/presentationml/2006/ole">
            <mc:AlternateContent xmlns:mc="http://schemas.openxmlformats.org/markup-compatibility/2006">
              <mc:Choice xmlns:v="urn:schemas-microsoft-com:vml" Requires="v">
                <p:oleObj spid="_x0000_s3713" name="Visio" r:id="rId8" imgW="1285748" imgH="1233289" progId="Visio.Drawing.11">
                  <p:embed/>
                </p:oleObj>
              </mc:Choice>
              <mc:Fallback>
                <p:oleObj name="Visio" r:id="rId8" imgW="1285748" imgH="1233289" progId="Visio.Drawing.11">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2520950"/>
                        <a:ext cx="1752600" cy="1681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43079" name="Object 7"/>
          <p:cNvGraphicFramePr>
            <a:graphicFrameLocks noChangeAspect="1"/>
          </p:cNvGraphicFramePr>
          <p:nvPr/>
        </p:nvGraphicFramePr>
        <p:xfrm>
          <a:off x="1828800" y="4114800"/>
          <a:ext cx="4419600" cy="779463"/>
        </p:xfrm>
        <a:graphic>
          <a:graphicData uri="http://schemas.openxmlformats.org/presentationml/2006/ole">
            <mc:AlternateContent xmlns:mc="http://schemas.openxmlformats.org/markup-compatibility/2006">
              <mc:Choice xmlns:v="urn:schemas-microsoft-com:vml" Requires="v">
                <p:oleObj spid="_x0000_s3714" name="Visio" r:id="rId10" imgW="2742184" imgH="322411" progId="Visio.Drawing.11">
                  <p:embed/>
                </p:oleObj>
              </mc:Choice>
              <mc:Fallback>
                <p:oleObj name="Visio" r:id="rId10" imgW="2742184" imgH="322411" progId="Visio.Drawing.11">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114800"/>
                        <a:ext cx="4419600" cy="779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43080" name="Object 8"/>
          <p:cNvGraphicFramePr>
            <a:graphicFrameLocks noChangeAspect="1"/>
          </p:cNvGraphicFramePr>
          <p:nvPr/>
        </p:nvGraphicFramePr>
        <p:xfrm>
          <a:off x="5257800" y="2133600"/>
          <a:ext cx="1428750" cy="2085975"/>
        </p:xfrm>
        <a:graphic>
          <a:graphicData uri="http://schemas.openxmlformats.org/presentationml/2006/ole">
            <mc:AlternateContent xmlns:mc="http://schemas.openxmlformats.org/markup-compatibility/2006">
              <mc:Choice xmlns:v="urn:schemas-microsoft-com:vml" Requires="v">
                <p:oleObj spid="_x0000_s3715" name="Visio" r:id="rId12" imgW="906272" imgH="1323780" progId="Visio.Drawing.11">
                  <p:embed/>
                </p:oleObj>
              </mc:Choice>
              <mc:Fallback>
                <p:oleObj name="Visio" r:id="rId12" imgW="906272" imgH="1323780" progId="Visio.Drawing.11">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2133600"/>
                        <a:ext cx="1428750" cy="2085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43081" name="Text Box 9"/>
          <p:cNvSpPr txBox="1">
            <a:spLocks noChangeArrowheads="1"/>
          </p:cNvSpPr>
          <p:nvPr/>
        </p:nvSpPr>
        <p:spPr bwMode="auto">
          <a:xfrm>
            <a:off x="1412875" y="1335088"/>
            <a:ext cx="2019300" cy="731837"/>
          </a:xfrm>
          <a:prstGeom prst="rect">
            <a:avLst/>
          </a:prstGeom>
          <a:noFill/>
          <a:ln w="9525">
            <a:noFill/>
            <a:miter lim="800000"/>
            <a:headEnd/>
            <a:tailEnd/>
          </a:ln>
          <a:effectLst/>
        </p:spPr>
        <p:txBody>
          <a:bodyPr wrap="none">
            <a:spAutoFit/>
          </a:bodyPr>
          <a:lstStyle/>
          <a:p>
            <a:pPr algn="ctr" eaLnBrk="0" hangingPunct="0"/>
            <a:r>
              <a:rPr lang="en-US" altLang="zh-CN" sz="2400">
                <a:ea typeface="宋体" pitchFamily="2" charset="-122"/>
              </a:rPr>
              <a:t>Server 1</a:t>
            </a:r>
          </a:p>
          <a:p>
            <a:pPr algn="ctr" eaLnBrk="0" hangingPunct="0"/>
            <a:r>
              <a:rPr lang="en-US" altLang="zh-CN">
                <a:ea typeface="宋体" pitchFamily="2" charset="-122"/>
              </a:rPr>
              <a:t>CPU Utilization =</a:t>
            </a:r>
          </a:p>
        </p:txBody>
      </p:sp>
      <p:sp>
        <p:nvSpPr>
          <p:cNvPr id="643082" name="Text Box 10"/>
          <p:cNvSpPr txBox="1">
            <a:spLocks noChangeArrowheads="1"/>
          </p:cNvSpPr>
          <p:nvPr/>
        </p:nvSpPr>
        <p:spPr bwMode="auto">
          <a:xfrm>
            <a:off x="5010150" y="1298575"/>
            <a:ext cx="2019300" cy="731838"/>
          </a:xfrm>
          <a:prstGeom prst="rect">
            <a:avLst/>
          </a:prstGeom>
          <a:noFill/>
          <a:ln w="9525">
            <a:noFill/>
            <a:miter lim="800000"/>
            <a:headEnd/>
            <a:tailEnd/>
          </a:ln>
          <a:effectLst/>
        </p:spPr>
        <p:txBody>
          <a:bodyPr wrap="none">
            <a:spAutoFit/>
          </a:bodyPr>
          <a:lstStyle/>
          <a:p>
            <a:pPr algn="ctr" eaLnBrk="0" hangingPunct="0"/>
            <a:r>
              <a:rPr lang="en-US" altLang="zh-CN" sz="2400">
                <a:ea typeface="宋体" pitchFamily="2" charset="-122"/>
              </a:rPr>
              <a:t>Server 2</a:t>
            </a:r>
          </a:p>
          <a:p>
            <a:pPr algn="ctr" eaLnBrk="0" hangingPunct="0"/>
            <a:r>
              <a:rPr lang="en-US" altLang="zh-CN">
                <a:ea typeface="宋体" pitchFamily="2" charset="-122"/>
              </a:rPr>
              <a:t>CPU Utilization =</a:t>
            </a:r>
          </a:p>
        </p:txBody>
      </p:sp>
      <p:graphicFrame>
        <p:nvGraphicFramePr>
          <p:cNvPr id="643084" name="Object 12"/>
          <p:cNvGraphicFramePr>
            <a:graphicFrameLocks noChangeAspect="1"/>
          </p:cNvGraphicFramePr>
          <p:nvPr/>
        </p:nvGraphicFramePr>
        <p:xfrm>
          <a:off x="6248400" y="2362200"/>
          <a:ext cx="1905000" cy="1830388"/>
        </p:xfrm>
        <a:graphic>
          <a:graphicData uri="http://schemas.openxmlformats.org/presentationml/2006/ole">
            <mc:AlternateContent xmlns:mc="http://schemas.openxmlformats.org/markup-compatibility/2006">
              <mc:Choice xmlns:v="urn:schemas-microsoft-com:vml" Requires="v">
                <p:oleObj spid="_x0000_s3716" name="Visio" r:id="rId13" imgW="1434592" imgH="1377425" progId="Visio.Drawing.11">
                  <p:embed/>
                </p:oleObj>
              </mc:Choice>
              <mc:Fallback>
                <p:oleObj name="Visio" r:id="rId13" imgW="1434592" imgH="1377425" progId="Visio.Drawing.11">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362200"/>
                        <a:ext cx="1905000" cy="1830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43085" name="Object 13"/>
          <p:cNvGraphicFramePr>
            <a:graphicFrameLocks noChangeAspect="1"/>
          </p:cNvGraphicFramePr>
          <p:nvPr/>
        </p:nvGraphicFramePr>
        <p:xfrm>
          <a:off x="2209800" y="2057400"/>
          <a:ext cx="4572000" cy="765175"/>
        </p:xfrm>
        <a:graphic>
          <a:graphicData uri="http://schemas.openxmlformats.org/presentationml/2006/ole">
            <mc:AlternateContent xmlns:mc="http://schemas.openxmlformats.org/markup-compatibility/2006">
              <mc:Choice xmlns:v="urn:schemas-microsoft-com:vml" Requires="v">
                <p:oleObj spid="_x0000_s3717" name="Visio" r:id="rId15" imgW="2742184" imgH="322411" progId="Visio.Drawing.11">
                  <p:embed/>
                </p:oleObj>
              </mc:Choice>
              <mc:Fallback>
                <p:oleObj name="Visio" r:id="rId15" imgW="2742184" imgH="322411" progId="Visio.Drawing.11">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2057400"/>
                        <a:ext cx="4572000" cy="765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43086" name="Text Box 14"/>
          <p:cNvSpPr txBox="1">
            <a:spLocks noChangeArrowheads="1"/>
          </p:cNvSpPr>
          <p:nvPr/>
        </p:nvSpPr>
        <p:spPr bwMode="auto">
          <a:xfrm>
            <a:off x="3352800" y="1600200"/>
            <a:ext cx="795338" cy="457200"/>
          </a:xfrm>
          <a:prstGeom prst="rect">
            <a:avLst/>
          </a:prstGeom>
          <a:noFill/>
          <a:ln w="9525">
            <a:noFill/>
            <a:miter lim="800000"/>
            <a:headEnd/>
            <a:tailEnd/>
          </a:ln>
          <a:effectLst/>
        </p:spPr>
        <p:txBody>
          <a:bodyPr wrap="none">
            <a:spAutoFit/>
          </a:bodyPr>
          <a:lstStyle/>
          <a:p>
            <a:pPr algn="ctr" eaLnBrk="0" hangingPunct="0"/>
            <a:r>
              <a:rPr lang="en-US" altLang="zh-CN" sz="2400">
                <a:ea typeface="宋体" pitchFamily="2" charset="-122"/>
              </a:rPr>
              <a:t>90%</a:t>
            </a:r>
          </a:p>
        </p:txBody>
      </p:sp>
      <p:sp>
        <p:nvSpPr>
          <p:cNvPr id="643087" name="Text Box 15"/>
          <p:cNvSpPr txBox="1">
            <a:spLocks noChangeArrowheads="1"/>
          </p:cNvSpPr>
          <p:nvPr/>
        </p:nvSpPr>
        <p:spPr bwMode="auto">
          <a:xfrm>
            <a:off x="6934200" y="1603375"/>
            <a:ext cx="795338" cy="457200"/>
          </a:xfrm>
          <a:prstGeom prst="rect">
            <a:avLst/>
          </a:prstGeom>
          <a:noFill/>
          <a:ln w="9525">
            <a:noFill/>
            <a:miter lim="800000"/>
            <a:headEnd/>
            <a:tailEnd/>
          </a:ln>
          <a:effectLst/>
        </p:spPr>
        <p:txBody>
          <a:bodyPr wrap="none">
            <a:spAutoFit/>
          </a:bodyPr>
          <a:lstStyle/>
          <a:p>
            <a:pPr algn="ctr" eaLnBrk="0" hangingPunct="0"/>
            <a:r>
              <a:rPr lang="en-US" altLang="zh-CN" sz="2400">
                <a:ea typeface="宋体" pitchFamily="2" charset="-122"/>
              </a:rPr>
              <a:t>50%</a:t>
            </a:r>
          </a:p>
        </p:txBody>
      </p:sp>
      <p:graphicFrame>
        <p:nvGraphicFramePr>
          <p:cNvPr id="643088" name="Object 16"/>
          <p:cNvGraphicFramePr>
            <a:graphicFrameLocks noChangeAspect="1"/>
          </p:cNvGraphicFramePr>
          <p:nvPr/>
        </p:nvGraphicFramePr>
        <p:xfrm>
          <a:off x="1828800" y="2514600"/>
          <a:ext cx="1752600" cy="1681163"/>
        </p:xfrm>
        <a:graphic>
          <a:graphicData uri="http://schemas.openxmlformats.org/presentationml/2006/ole">
            <mc:AlternateContent xmlns:mc="http://schemas.openxmlformats.org/markup-compatibility/2006">
              <mc:Choice xmlns:v="urn:schemas-microsoft-com:vml" Requires="v">
                <p:oleObj spid="_x0000_s3718" name="Visio" r:id="rId16" imgW="1219200" imgH="1169348" progId="Visio.Drawing.11">
                  <p:embed/>
                </p:oleObj>
              </mc:Choice>
              <mc:Fallback>
                <p:oleObj name="Visio" r:id="rId16" imgW="1219200" imgH="1169348" progId="Visio.Drawing.11">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514600"/>
                        <a:ext cx="1752600" cy="1681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43089" name="Rectangle 17"/>
          <p:cNvSpPr>
            <a:spLocks noChangeArrowheads="1"/>
          </p:cNvSpPr>
          <p:nvPr/>
        </p:nvSpPr>
        <p:spPr bwMode="auto">
          <a:xfrm>
            <a:off x="6705600"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6</a:t>
            </a:r>
          </a:p>
        </p:txBody>
      </p:sp>
      <p:sp>
        <p:nvSpPr>
          <p:cNvPr id="643090" name="Rectangle 18"/>
          <p:cNvSpPr>
            <a:spLocks noChangeArrowheads="1"/>
          </p:cNvSpPr>
          <p:nvPr/>
        </p:nvSpPr>
        <p:spPr bwMode="auto">
          <a:xfrm>
            <a:off x="7696200"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7</a:t>
            </a:r>
          </a:p>
        </p:txBody>
      </p:sp>
      <p:sp>
        <p:nvSpPr>
          <p:cNvPr id="643091" name="Rectangle 19"/>
          <p:cNvSpPr>
            <a:spLocks noChangeArrowheads="1"/>
          </p:cNvSpPr>
          <p:nvPr/>
        </p:nvSpPr>
        <p:spPr bwMode="auto">
          <a:xfrm>
            <a:off x="4738688"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5</a:t>
            </a:r>
          </a:p>
        </p:txBody>
      </p:sp>
      <p:sp>
        <p:nvSpPr>
          <p:cNvPr id="643092" name="Rectangle 20"/>
          <p:cNvSpPr>
            <a:spLocks noChangeArrowheads="1"/>
          </p:cNvSpPr>
          <p:nvPr/>
        </p:nvSpPr>
        <p:spPr bwMode="auto">
          <a:xfrm>
            <a:off x="1524000" y="4953000"/>
            <a:ext cx="914400" cy="1066800"/>
          </a:xfrm>
          <a:prstGeom prst="rect">
            <a:avLst/>
          </a:prstGeom>
          <a:solidFill>
            <a:srgbClr val="FFCC00"/>
          </a:solidFill>
          <a:ln w="9525">
            <a:solidFill>
              <a:schemeClr val="tx1"/>
            </a:solidFill>
            <a:miter lim="800000"/>
            <a:headEnd/>
            <a:tailEnd/>
          </a:ln>
          <a:effectLst/>
        </p:spPr>
        <p:txBody>
          <a:bodyPr anchor="ctr"/>
          <a:lstStyle/>
          <a:p>
            <a:pPr algn="ctr" eaLnBrk="0" hangingPunct="0"/>
            <a:r>
              <a:rPr lang="en-US" altLang="zh-CN">
                <a:ea typeface="宋体" pitchFamily="2" charset="-122"/>
              </a:rPr>
              <a:t>VM Guest 2</a:t>
            </a:r>
          </a:p>
        </p:txBody>
      </p:sp>
      <p:sp>
        <p:nvSpPr>
          <p:cNvPr id="643093" name="Rectangle 21"/>
          <p:cNvSpPr>
            <a:spLocks noChangeArrowheads="1"/>
          </p:cNvSpPr>
          <p:nvPr/>
        </p:nvSpPr>
        <p:spPr bwMode="auto">
          <a:xfrm>
            <a:off x="2514600"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3</a:t>
            </a:r>
          </a:p>
        </p:txBody>
      </p:sp>
      <p:sp>
        <p:nvSpPr>
          <p:cNvPr id="643094" name="Rectangle 22"/>
          <p:cNvSpPr>
            <a:spLocks noChangeArrowheads="1"/>
          </p:cNvSpPr>
          <p:nvPr/>
        </p:nvSpPr>
        <p:spPr bwMode="auto">
          <a:xfrm>
            <a:off x="3505200"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4</a:t>
            </a:r>
          </a:p>
        </p:txBody>
      </p:sp>
      <p:sp>
        <p:nvSpPr>
          <p:cNvPr id="643095" name="Rectangle 23"/>
          <p:cNvSpPr>
            <a:spLocks noChangeArrowheads="1"/>
          </p:cNvSpPr>
          <p:nvPr/>
        </p:nvSpPr>
        <p:spPr bwMode="auto">
          <a:xfrm>
            <a:off x="547688"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1</a:t>
            </a:r>
          </a:p>
        </p:txBody>
      </p:sp>
      <p:sp>
        <p:nvSpPr>
          <p:cNvPr id="643096" name="Rectangle 24"/>
          <p:cNvSpPr>
            <a:spLocks noChangeArrowheads="1"/>
          </p:cNvSpPr>
          <p:nvPr/>
        </p:nvSpPr>
        <p:spPr bwMode="auto">
          <a:xfrm>
            <a:off x="1524000" y="4953000"/>
            <a:ext cx="914400" cy="1066800"/>
          </a:xfrm>
          <a:prstGeom prst="rect">
            <a:avLst/>
          </a:prstGeom>
          <a:solidFill>
            <a:schemeClr val="bg2"/>
          </a:solidFill>
          <a:ln w="9525">
            <a:solidFill>
              <a:schemeClr val="tx1"/>
            </a:solidFill>
            <a:miter lim="800000"/>
            <a:headEnd/>
            <a:tailEnd/>
          </a:ln>
          <a:effectLst/>
        </p:spPr>
        <p:txBody>
          <a:bodyPr anchor="ctr"/>
          <a:lstStyle/>
          <a:p>
            <a:pPr algn="ctr" eaLnBrk="0" hangingPunct="0"/>
            <a:r>
              <a:rPr lang="en-US" altLang="zh-CN">
                <a:ea typeface="宋体" pitchFamily="2" charset="-122"/>
              </a:rPr>
              <a:t>None</a:t>
            </a:r>
          </a:p>
        </p:txBody>
      </p:sp>
      <p:sp>
        <p:nvSpPr>
          <p:cNvPr id="643097" name="Rectangle 25"/>
          <p:cNvSpPr>
            <a:spLocks noChangeArrowheads="1"/>
          </p:cNvSpPr>
          <p:nvPr/>
        </p:nvSpPr>
        <p:spPr bwMode="auto">
          <a:xfrm>
            <a:off x="5715000" y="4953000"/>
            <a:ext cx="914400" cy="1066800"/>
          </a:xfrm>
          <a:prstGeom prst="rect">
            <a:avLst/>
          </a:prstGeom>
          <a:solidFill>
            <a:schemeClr val="bg2"/>
          </a:solidFill>
          <a:ln w="9525">
            <a:solidFill>
              <a:schemeClr val="tx1"/>
            </a:solidFill>
            <a:miter lim="800000"/>
            <a:headEnd/>
            <a:tailEnd/>
          </a:ln>
          <a:effectLst/>
        </p:spPr>
        <p:txBody>
          <a:bodyPr anchor="ctr"/>
          <a:lstStyle/>
          <a:p>
            <a:pPr algn="ctr" eaLnBrk="0" hangingPunct="0"/>
            <a:r>
              <a:rPr lang="en-US" altLang="zh-CN">
                <a:ea typeface="宋体" pitchFamily="2" charset="-122"/>
              </a:rPr>
              <a:t>None</a:t>
            </a:r>
          </a:p>
        </p:txBody>
      </p:sp>
      <p:sp>
        <p:nvSpPr>
          <p:cNvPr id="643098" name="Rectangle 26"/>
          <p:cNvSpPr>
            <a:spLocks noChangeArrowheads="1"/>
          </p:cNvSpPr>
          <p:nvPr/>
        </p:nvSpPr>
        <p:spPr bwMode="auto">
          <a:xfrm>
            <a:off x="5715000" y="4953000"/>
            <a:ext cx="914400" cy="1066800"/>
          </a:xfrm>
          <a:prstGeom prst="rect">
            <a:avLst/>
          </a:prstGeom>
          <a:solidFill>
            <a:srgbClr val="FFCC00"/>
          </a:solidFill>
          <a:ln w="9525">
            <a:solidFill>
              <a:schemeClr val="tx1"/>
            </a:solidFill>
            <a:miter lim="800000"/>
            <a:headEnd/>
            <a:tailEnd/>
          </a:ln>
          <a:effectLst/>
        </p:spPr>
        <p:txBody>
          <a:bodyPr anchor="ctr"/>
          <a:lstStyle/>
          <a:p>
            <a:pPr algn="ctr" eaLnBrk="0" hangingPunct="0"/>
            <a:r>
              <a:rPr lang="en-US" altLang="zh-CN">
                <a:ea typeface="宋体" pitchFamily="2" charset="-122"/>
              </a:rPr>
              <a:t>VM Guest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30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30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30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30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30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30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308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30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30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30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30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30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43075"/>
                                        </p:tgtEl>
                                        <p:attrNameLst>
                                          <p:attrName>style.visibility</p:attrName>
                                        </p:attrNameLst>
                                      </p:cBhvr>
                                      <p:to>
                                        <p:strVal val="visible"/>
                                      </p:to>
                                    </p:set>
                                    <p:animEffect transition="in" filter="fade">
                                      <p:cBhvr>
                                        <p:cTn id="35" dur="500"/>
                                        <p:tgtEl>
                                          <p:spTgt spid="64307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3074"/>
                                        </p:tgtEl>
                                        <p:attrNameLst>
                                          <p:attrName>style.visibility</p:attrName>
                                        </p:attrNameLst>
                                      </p:cBhvr>
                                      <p:to>
                                        <p:strVal val="visible"/>
                                      </p:to>
                                    </p:set>
                                    <p:animEffect transition="in" filter="fade">
                                      <p:cBhvr>
                                        <p:cTn id="38" dur="500"/>
                                        <p:tgtEl>
                                          <p:spTgt spid="643074"/>
                                        </p:tgtEl>
                                      </p:cBhvr>
                                    </p:animEffect>
                                  </p:childTnLst>
                                </p:cTn>
                              </p:par>
                              <p:par>
                                <p:cTn id="39" presetID="10" presetClass="exit" presetSubtype="0" fill="hold" grpId="0" nodeType="withEffect">
                                  <p:stCondLst>
                                    <p:cond delay="0"/>
                                  </p:stCondLst>
                                  <p:childTnLst>
                                    <p:animEffect transition="out" filter="fade">
                                      <p:cBhvr>
                                        <p:cTn id="40" dur="500"/>
                                        <p:tgtEl>
                                          <p:spTgt spid="643086"/>
                                        </p:tgtEl>
                                      </p:cBhvr>
                                    </p:animEffect>
                                    <p:set>
                                      <p:cBhvr>
                                        <p:cTn id="41" dur="1" fill="hold">
                                          <p:stCondLst>
                                            <p:cond delay="499"/>
                                          </p:stCondLst>
                                        </p:cTn>
                                        <p:tgtEl>
                                          <p:spTgt spid="643086"/>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643087"/>
                                        </p:tgtEl>
                                      </p:cBhvr>
                                    </p:animEffect>
                                    <p:set>
                                      <p:cBhvr>
                                        <p:cTn id="44" dur="1" fill="hold">
                                          <p:stCondLst>
                                            <p:cond delay="499"/>
                                          </p:stCondLst>
                                        </p:cTn>
                                        <p:tgtEl>
                                          <p:spTgt spid="6430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4" grpId="0"/>
      <p:bldP spid="643075" grpId="0"/>
      <p:bldP spid="643081" grpId="0"/>
      <p:bldP spid="643082" grpId="0"/>
      <p:bldP spid="643086" grpId="0"/>
      <p:bldP spid="643087" grpId="0"/>
      <p:bldP spid="643096" grpId="0" animBg="1"/>
      <p:bldP spid="6430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AutoShape 2"/>
          <p:cNvSpPr>
            <a:spLocks noChangeArrowheads="1"/>
          </p:cNvSpPr>
          <p:nvPr/>
        </p:nvSpPr>
        <p:spPr bwMode="auto">
          <a:xfrm>
            <a:off x="6019800" y="1571625"/>
            <a:ext cx="1685925" cy="1314450"/>
          </a:xfrm>
          <a:prstGeom prst="roundRect">
            <a:avLst>
              <a:gd name="adj" fmla="val 16667"/>
            </a:avLst>
          </a:prstGeom>
          <a:solidFill>
            <a:srgbClr val="DDEAB8"/>
          </a:solidFill>
          <a:ln w="12700">
            <a:round/>
            <a:headEnd/>
            <a:tailEnd/>
          </a:ln>
          <a:effectLst/>
          <a:scene3d>
            <a:camera prst="legacyObliqueTopRight"/>
            <a:lightRig rig="legacyFlat3" dir="b"/>
          </a:scene3d>
          <a:sp3d extrusionH="430200" prstMaterial="legacyMatte">
            <a:bevelT w="13500" h="13500" prst="angle"/>
            <a:bevelB w="13500" h="13500" prst="angle"/>
            <a:extrusionClr>
              <a:srgbClr val="DDEAB8"/>
            </a:extrusionClr>
          </a:sp3d>
        </p:spPr>
        <p:txBody>
          <a:bodyPr wrap="none" anchor="ctr">
            <a:spAutoFit/>
            <a:flatTx/>
          </a:bodyPr>
          <a:lstStyle/>
          <a:p>
            <a:endParaRPr lang="zh-TW" altLang="en-US"/>
          </a:p>
        </p:txBody>
      </p:sp>
      <p:sp>
        <p:nvSpPr>
          <p:cNvPr id="633859" name="Rectangle 3"/>
          <p:cNvSpPr>
            <a:spLocks noGrp="1" noChangeArrowheads="1"/>
          </p:cNvSpPr>
          <p:nvPr>
            <p:ph type="title"/>
          </p:nvPr>
        </p:nvSpPr>
        <p:spPr/>
        <p:txBody>
          <a:bodyPr/>
          <a:lstStyle/>
          <a:p>
            <a:r>
              <a:rPr lang="en-US" altLang="zh-CN" b="1">
                <a:ea typeface="宋体" pitchFamily="2" charset="-122"/>
              </a:rPr>
              <a:t>Enhanced Security</a:t>
            </a:r>
          </a:p>
        </p:txBody>
      </p:sp>
      <p:sp>
        <p:nvSpPr>
          <p:cNvPr id="633860" name="AutoShape 4"/>
          <p:cNvSpPr>
            <a:spLocks noChangeArrowheads="1"/>
          </p:cNvSpPr>
          <p:nvPr/>
        </p:nvSpPr>
        <p:spPr bwMode="auto">
          <a:xfrm>
            <a:off x="455613" y="4248150"/>
            <a:ext cx="8321675" cy="1454150"/>
          </a:xfrm>
          <a:prstGeom prst="roundRect">
            <a:avLst>
              <a:gd name="adj" fmla="val 16667"/>
            </a:avLst>
          </a:prstGeom>
          <a:solidFill>
            <a:srgbClr val="FFDD99"/>
          </a:solidFill>
          <a:ln w="12700">
            <a:noFill/>
            <a:round/>
            <a:headEnd/>
            <a:tailEnd/>
          </a:ln>
          <a:effectLst/>
          <a:scene3d>
            <a:camera prst="legacyObliqueTopRight"/>
            <a:lightRig rig="legacyFlat3" dir="b"/>
          </a:scene3d>
          <a:sp3d extrusionH="430200" prstMaterial="legacyMatte">
            <a:bevelT w="13500" h="13500" prst="angle"/>
            <a:bevelB w="13500" h="13500" prst="angle"/>
            <a:extrusionClr>
              <a:srgbClr val="FFDD99"/>
            </a:extrusionClr>
          </a:sp3d>
        </p:spPr>
        <p:txBody>
          <a:bodyPr wrap="none" anchor="ctr">
            <a:spAutoFit/>
            <a:flatTx/>
          </a:bodyPr>
          <a:lstStyle/>
          <a:p>
            <a:endParaRPr lang="zh-TW" altLang="en-US"/>
          </a:p>
        </p:txBody>
      </p:sp>
      <p:sp>
        <p:nvSpPr>
          <p:cNvPr id="633861" name="AutoShape 5"/>
          <p:cNvSpPr>
            <a:spLocks noChangeArrowheads="1"/>
          </p:cNvSpPr>
          <p:nvPr/>
        </p:nvSpPr>
        <p:spPr bwMode="auto">
          <a:xfrm>
            <a:off x="457200" y="1524000"/>
            <a:ext cx="2362200" cy="1143000"/>
          </a:xfrm>
          <a:prstGeom prst="roundRect">
            <a:avLst>
              <a:gd name="adj" fmla="val 16667"/>
            </a:avLst>
          </a:prstGeom>
          <a:solidFill>
            <a:srgbClr val="DDEAB8"/>
          </a:solidFill>
          <a:ln w="12700">
            <a:round/>
            <a:headEnd/>
            <a:tailEnd/>
          </a:ln>
          <a:effectLst/>
          <a:scene3d>
            <a:camera prst="legacyObliqueTopRight"/>
            <a:lightRig rig="legacyFlat3" dir="b"/>
          </a:scene3d>
          <a:sp3d extrusionH="430200" prstMaterial="legacyMatte">
            <a:bevelT w="13500" h="13500" prst="angle"/>
            <a:bevelB w="13500" h="13500" prst="angle"/>
            <a:extrusionClr>
              <a:srgbClr val="DDEAB8"/>
            </a:extrusionClr>
          </a:sp3d>
        </p:spPr>
        <p:txBody>
          <a:bodyPr anchor="ctr">
            <a:spAutoFit/>
            <a:flatTx/>
          </a:bodyPr>
          <a:lstStyle/>
          <a:p>
            <a:endParaRPr lang="zh-TW" altLang="en-US"/>
          </a:p>
        </p:txBody>
      </p:sp>
      <p:sp>
        <p:nvSpPr>
          <p:cNvPr id="633862" name="Text Box 6"/>
          <p:cNvSpPr txBox="1">
            <a:spLocks noChangeArrowheads="1"/>
          </p:cNvSpPr>
          <p:nvPr/>
        </p:nvSpPr>
        <p:spPr bwMode="auto">
          <a:xfrm>
            <a:off x="476250" y="1724025"/>
            <a:ext cx="2112963" cy="822325"/>
          </a:xfrm>
          <a:prstGeom prst="rect">
            <a:avLst/>
          </a:prstGeom>
          <a:noFill/>
          <a:ln w="12700">
            <a:noFill/>
            <a:miter lim="800000"/>
            <a:headEnd/>
            <a:tailEnd/>
          </a:ln>
          <a:effectLst/>
        </p:spPr>
        <p:txBody>
          <a:bodyPr wrap="none">
            <a:spAutoFit/>
          </a:bodyPr>
          <a:lstStyle/>
          <a:p>
            <a:pPr algn="ctr" eaLnBrk="0" hangingPunct="0"/>
            <a:r>
              <a:rPr lang="en-US" altLang="zh-CN" sz="2400" dirty="0">
                <a:solidFill>
                  <a:schemeClr val="bg1"/>
                </a:solidFill>
                <a:ea typeface="宋体" pitchFamily="2" charset="-122"/>
              </a:rPr>
              <a:t>Conventional</a:t>
            </a:r>
            <a:br>
              <a:rPr lang="en-US" altLang="zh-CN" sz="2400" dirty="0">
                <a:solidFill>
                  <a:schemeClr val="bg1"/>
                </a:solidFill>
                <a:ea typeface="宋体" pitchFamily="2" charset="-122"/>
              </a:rPr>
            </a:br>
            <a:r>
              <a:rPr lang="en-US" altLang="zh-CN" sz="2400" dirty="0">
                <a:solidFill>
                  <a:schemeClr val="bg1"/>
                </a:solidFill>
                <a:ea typeface="宋体" pitchFamily="2" charset="-122"/>
              </a:rPr>
              <a:t>VM</a:t>
            </a:r>
          </a:p>
        </p:txBody>
      </p:sp>
      <p:sp>
        <p:nvSpPr>
          <p:cNvPr id="633864" name="Text Box 8"/>
          <p:cNvSpPr txBox="1">
            <a:spLocks noChangeArrowheads="1"/>
          </p:cNvSpPr>
          <p:nvPr/>
        </p:nvSpPr>
        <p:spPr bwMode="auto">
          <a:xfrm>
            <a:off x="6224588" y="1800225"/>
            <a:ext cx="1285875" cy="1187450"/>
          </a:xfrm>
          <a:prstGeom prst="rect">
            <a:avLst/>
          </a:prstGeom>
          <a:noFill/>
          <a:ln w="12700">
            <a:noFill/>
            <a:miter lim="800000"/>
            <a:headEnd/>
            <a:tailEnd/>
          </a:ln>
          <a:effectLst/>
        </p:spPr>
        <p:txBody>
          <a:bodyPr wrap="none">
            <a:spAutoFit/>
          </a:bodyPr>
          <a:lstStyle/>
          <a:p>
            <a:pPr algn="ctr" eaLnBrk="0" hangingPunct="0"/>
            <a:r>
              <a:rPr lang="en-US" altLang="zh-CN" sz="2400">
                <a:solidFill>
                  <a:schemeClr val="bg1"/>
                </a:solidFill>
                <a:ea typeface="宋体" pitchFamily="2" charset="-122"/>
              </a:rPr>
              <a:t>Secure </a:t>
            </a:r>
          </a:p>
          <a:p>
            <a:pPr algn="ctr" eaLnBrk="0" hangingPunct="0"/>
            <a:r>
              <a:rPr lang="en-US" altLang="zh-CN" sz="2400">
                <a:solidFill>
                  <a:schemeClr val="bg1"/>
                </a:solidFill>
                <a:ea typeface="宋体" pitchFamily="2" charset="-122"/>
              </a:rPr>
              <a:t>VM</a:t>
            </a:r>
          </a:p>
          <a:p>
            <a:pPr algn="ctr" eaLnBrk="0" hangingPunct="0"/>
            <a:endParaRPr lang="en-US" altLang="zh-CN" sz="2400">
              <a:solidFill>
                <a:schemeClr val="bg1"/>
              </a:solidFill>
              <a:ea typeface="宋体" pitchFamily="2" charset="-122"/>
            </a:endParaRPr>
          </a:p>
        </p:txBody>
      </p:sp>
      <p:sp>
        <p:nvSpPr>
          <p:cNvPr id="633865" name="Rectangle 9"/>
          <p:cNvSpPr>
            <a:spLocks noChangeArrowheads="1"/>
          </p:cNvSpPr>
          <p:nvPr/>
        </p:nvSpPr>
        <p:spPr bwMode="auto">
          <a:xfrm>
            <a:off x="3200400" y="3276600"/>
            <a:ext cx="1739900" cy="457200"/>
          </a:xfrm>
          <a:prstGeom prst="rect">
            <a:avLst/>
          </a:prstGeom>
          <a:solidFill>
            <a:srgbClr val="9FB6D9"/>
          </a:solidFill>
          <a:ln w="127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9FB6D9"/>
            </a:extrusionClr>
          </a:sp3d>
        </p:spPr>
        <p:txBody>
          <a:bodyPr anchor="ctr">
            <a:spAutoFit/>
            <a:flatTx/>
          </a:bodyPr>
          <a:lstStyle/>
          <a:p>
            <a:pPr algn="ctr" eaLnBrk="0" hangingPunct="0"/>
            <a:r>
              <a:rPr lang="en-US" altLang="zh-CN" sz="2400">
                <a:solidFill>
                  <a:schemeClr val="bg1"/>
                </a:solidFill>
                <a:ea typeface="宋体" pitchFamily="2" charset="-122"/>
              </a:rPr>
              <a:t>Firewall</a:t>
            </a:r>
          </a:p>
        </p:txBody>
      </p:sp>
      <p:grpSp>
        <p:nvGrpSpPr>
          <p:cNvPr id="2" name="Group 18"/>
          <p:cNvGrpSpPr>
            <a:grpSpLocks/>
          </p:cNvGrpSpPr>
          <p:nvPr/>
        </p:nvGrpSpPr>
        <p:grpSpPr bwMode="auto">
          <a:xfrm>
            <a:off x="3352800" y="4467225"/>
            <a:ext cx="1422400" cy="457200"/>
            <a:chOff x="976" y="2592"/>
            <a:chExt cx="896" cy="288"/>
          </a:xfrm>
        </p:grpSpPr>
        <p:sp>
          <p:nvSpPr>
            <p:cNvPr id="633875" name="AutoShape 19"/>
            <p:cNvSpPr>
              <a:spLocks noChangeArrowheads="1"/>
            </p:cNvSpPr>
            <p:nvPr/>
          </p:nvSpPr>
          <p:spPr bwMode="auto">
            <a:xfrm>
              <a:off x="976" y="2592"/>
              <a:ext cx="896" cy="288"/>
            </a:xfrm>
            <a:prstGeom prst="roundRect">
              <a:avLst>
                <a:gd name="adj" fmla="val 16667"/>
              </a:avLst>
            </a:prstGeom>
            <a:solidFill>
              <a:srgbClr val="D1D0B8"/>
            </a:solidFill>
            <a:ln w="9525">
              <a:solidFill>
                <a:srgbClr val="000000"/>
              </a:solidFill>
              <a:round/>
              <a:headEnd/>
              <a:tailEnd/>
            </a:ln>
            <a:effectLst/>
          </p:spPr>
          <p:txBody>
            <a:bodyPr wrap="none" anchor="ctr"/>
            <a:lstStyle/>
            <a:p>
              <a:endParaRPr lang="zh-TW" altLang="en-US"/>
            </a:p>
          </p:txBody>
        </p:sp>
        <p:sp>
          <p:nvSpPr>
            <p:cNvPr id="633876" name="AutoShape 20"/>
            <p:cNvSpPr>
              <a:spLocks noChangeArrowheads="1"/>
            </p:cNvSpPr>
            <p:nvPr/>
          </p:nvSpPr>
          <p:spPr bwMode="auto">
            <a:xfrm>
              <a:off x="1264" y="2688"/>
              <a:ext cx="96" cy="96"/>
            </a:xfrm>
            <a:prstGeom prst="roundRect">
              <a:avLst>
                <a:gd name="adj" fmla="val 16667"/>
              </a:avLst>
            </a:prstGeom>
            <a:solidFill>
              <a:srgbClr val="9ABEBC"/>
            </a:solidFill>
            <a:ln w="9525">
              <a:solidFill>
                <a:srgbClr val="000000"/>
              </a:solidFill>
              <a:round/>
              <a:headEnd/>
              <a:tailEnd/>
            </a:ln>
            <a:effectLst/>
          </p:spPr>
          <p:txBody>
            <a:bodyPr wrap="none" anchor="ctr"/>
            <a:lstStyle/>
            <a:p>
              <a:endParaRPr lang="zh-TW" altLang="en-US"/>
            </a:p>
          </p:txBody>
        </p:sp>
        <p:sp>
          <p:nvSpPr>
            <p:cNvPr id="633877" name="AutoShape 21"/>
            <p:cNvSpPr>
              <a:spLocks noChangeArrowheads="1"/>
            </p:cNvSpPr>
            <p:nvPr/>
          </p:nvSpPr>
          <p:spPr bwMode="auto">
            <a:xfrm>
              <a:off x="1456" y="2688"/>
              <a:ext cx="96" cy="96"/>
            </a:xfrm>
            <a:prstGeom prst="roundRect">
              <a:avLst>
                <a:gd name="adj" fmla="val 16667"/>
              </a:avLst>
            </a:prstGeom>
            <a:solidFill>
              <a:srgbClr val="9ABEBC"/>
            </a:solidFill>
            <a:ln w="9525">
              <a:solidFill>
                <a:srgbClr val="000000"/>
              </a:solidFill>
              <a:round/>
              <a:headEnd/>
              <a:tailEnd/>
            </a:ln>
            <a:effectLst/>
          </p:spPr>
          <p:txBody>
            <a:bodyPr wrap="none" anchor="ctr"/>
            <a:lstStyle/>
            <a:p>
              <a:endParaRPr lang="zh-TW" altLang="en-US"/>
            </a:p>
          </p:txBody>
        </p:sp>
        <p:sp>
          <p:nvSpPr>
            <p:cNvPr id="633878" name="AutoShape 22"/>
            <p:cNvSpPr>
              <a:spLocks noChangeArrowheads="1"/>
            </p:cNvSpPr>
            <p:nvPr/>
          </p:nvSpPr>
          <p:spPr bwMode="auto">
            <a:xfrm>
              <a:off x="1648" y="2688"/>
              <a:ext cx="96" cy="96"/>
            </a:xfrm>
            <a:prstGeom prst="roundRect">
              <a:avLst>
                <a:gd name="adj" fmla="val 16667"/>
              </a:avLst>
            </a:prstGeom>
            <a:solidFill>
              <a:srgbClr val="9ABEBC"/>
            </a:solidFill>
            <a:ln w="9525">
              <a:solidFill>
                <a:srgbClr val="000000"/>
              </a:solidFill>
              <a:round/>
              <a:headEnd/>
              <a:tailEnd/>
            </a:ln>
            <a:effectLst/>
          </p:spPr>
          <p:txBody>
            <a:bodyPr wrap="none" anchor="ctr"/>
            <a:lstStyle/>
            <a:p>
              <a:endParaRPr lang="zh-TW" altLang="en-US"/>
            </a:p>
          </p:txBody>
        </p:sp>
        <p:sp>
          <p:nvSpPr>
            <p:cNvPr id="633879" name="AutoShape 23"/>
            <p:cNvSpPr>
              <a:spLocks noChangeArrowheads="1"/>
            </p:cNvSpPr>
            <p:nvPr/>
          </p:nvSpPr>
          <p:spPr bwMode="auto">
            <a:xfrm>
              <a:off x="1072" y="2688"/>
              <a:ext cx="96" cy="96"/>
            </a:xfrm>
            <a:prstGeom prst="roundRect">
              <a:avLst>
                <a:gd name="adj" fmla="val 16667"/>
              </a:avLst>
            </a:prstGeom>
            <a:solidFill>
              <a:srgbClr val="9ABEBC"/>
            </a:solidFill>
            <a:ln w="9525">
              <a:solidFill>
                <a:srgbClr val="000000"/>
              </a:solidFill>
              <a:round/>
              <a:headEnd/>
              <a:tailEnd/>
            </a:ln>
            <a:effectLst/>
          </p:spPr>
          <p:txBody>
            <a:bodyPr wrap="none" anchor="ctr"/>
            <a:lstStyle/>
            <a:p>
              <a:endParaRPr lang="zh-TW" altLang="en-US"/>
            </a:p>
          </p:txBody>
        </p:sp>
      </p:grpSp>
      <p:sp>
        <p:nvSpPr>
          <p:cNvPr id="633880" name="Line 24"/>
          <p:cNvSpPr>
            <a:spLocks noChangeShapeType="1"/>
          </p:cNvSpPr>
          <p:nvPr/>
        </p:nvSpPr>
        <p:spPr bwMode="auto">
          <a:xfrm>
            <a:off x="4495800" y="3705225"/>
            <a:ext cx="0" cy="952500"/>
          </a:xfrm>
          <a:prstGeom prst="line">
            <a:avLst/>
          </a:prstGeom>
          <a:noFill/>
          <a:ln w="38100">
            <a:solidFill>
              <a:srgbClr val="000000"/>
            </a:solidFill>
            <a:round/>
            <a:headEnd type="oval" w="sm" len="sm"/>
            <a:tailEnd type="oval" w="sm" len="sm"/>
          </a:ln>
          <a:effectLst/>
        </p:spPr>
        <p:txBody>
          <a:bodyPr anchor="ctr">
            <a:spAutoFit/>
          </a:bodyPr>
          <a:lstStyle/>
          <a:p>
            <a:endParaRPr lang="zh-TW" altLang="en-US"/>
          </a:p>
        </p:txBody>
      </p:sp>
      <p:sp>
        <p:nvSpPr>
          <p:cNvPr id="633881" name="Line 25"/>
          <p:cNvSpPr>
            <a:spLocks noChangeShapeType="1"/>
          </p:cNvSpPr>
          <p:nvPr/>
        </p:nvSpPr>
        <p:spPr bwMode="auto">
          <a:xfrm>
            <a:off x="1600200" y="2667000"/>
            <a:ext cx="1981200" cy="2016125"/>
          </a:xfrm>
          <a:prstGeom prst="line">
            <a:avLst/>
          </a:prstGeom>
          <a:noFill/>
          <a:ln w="38100">
            <a:solidFill>
              <a:srgbClr val="000000"/>
            </a:solidFill>
            <a:round/>
            <a:headEnd type="oval" w="sm" len="sm"/>
            <a:tailEnd type="oval" w="sm" len="sm"/>
          </a:ln>
          <a:effectLst/>
        </p:spPr>
        <p:txBody>
          <a:bodyPr anchor="ctr">
            <a:spAutoFit/>
          </a:bodyPr>
          <a:lstStyle/>
          <a:p>
            <a:endParaRPr lang="zh-TW" altLang="en-US"/>
          </a:p>
        </p:txBody>
      </p:sp>
      <p:grpSp>
        <p:nvGrpSpPr>
          <p:cNvPr id="3" name="Group 34"/>
          <p:cNvGrpSpPr>
            <a:grpSpLocks/>
          </p:cNvGrpSpPr>
          <p:nvPr/>
        </p:nvGrpSpPr>
        <p:grpSpPr bwMode="auto">
          <a:xfrm>
            <a:off x="3810000" y="2590800"/>
            <a:ext cx="2341563" cy="609600"/>
            <a:chOff x="2435" y="1632"/>
            <a:chExt cx="1440" cy="1326"/>
          </a:xfrm>
        </p:grpSpPr>
        <p:sp>
          <p:nvSpPr>
            <p:cNvPr id="633891" name="Line 35"/>
            <p:cNvSpPr>
              <a:spLocks noChangeShapeType="1"/>
            </p:cNvSpPr>
            <p:nvPr/>
          </p:nvSpPr>
          <p:spPr bwMode="auto">
            <a:xfrm>
              <a:off x="2448" y="1632"/>
              <a:ext cx="0" cy="1326"/>
            </a:xfrm>
            <a:prstGeom prst="line">
              <a:avLst/>
            </a:prstGeom>
            <a:noFill/>
            <a:ln w="38100">
              <a:solidFill>
                <a:srgbClr val="000000"/>
              </a:solidFill>
              <a:round/>
              <a:headEnd type="none" w="sm" len="sm"/>
              <a:tailEnd type="oval" w="sm" len="sm"/>
            </a:ln>
            <a:effectLst/>
          </p:spPr>
          <p:txBody>
            <a:bodyPr anchor="ctr">
              <a:spAutoFit/>
            </a:bodyPr>
            <a:lstStyle/>
            <a:p>
              <a:endParaRPr lang="zh-TW" altLang="en-US"/>
            </a:p>
          </p:txBody>
        </p:sp>
        <p:sp>
          <p:nvSpPr>
            <p:cNvPr id="633892" name="Line 36"/>
            <p:cNvSpPr>
              <a:spLocks noChangeShapeType="1"/>
            </p:cNvSpPr>
            <p:nvPr/>
          </p:nvSpPr>
          <p:spPr bwMode="auto">
            <a:xfrm>
              <a:off x="2435" y="1632"/>
              <a:ext cx="1440" cy="0"/>
            </a:xfrm>
            <a:prstGeom prst="line">
              <a:avLst/>
            </a:prstGeom>
            <a:noFill/>
            <a:ln w="38100">
              <a:solidFill>
                <a:srgbClr val="000000"/>
              </a:solidFill>
              <a:round/>
              <a:headEnd/>
              <a:tailEnd type="oval" w="sm" len="sm"/>
            </a:ln>
            <a:effectLst/>
          </p:spPr>
          <p:txBody>
            <a:bodyPr/>
            <a:lstStyle/>
            <a:p>
              <a:endParaRPr lang="zh-TW" altLang="en-US"/>
            </a:p>
          </p:txBody>
        </p:sp>
      </p:grpSp>
      <p:sp>
        <p:nvSpPr>
          <p:cNvPr id="633893" name="Text Box 37"/>
          <p:cNvSpPr txBox="1">
            <a:spLocks noChangeArrowheads="1"/>
          </p:cNvSpPr>
          <p:nvPr/>
        </p:nvSpPr>
        <p:spPr bwMode="auto">
          <a:xfrm>
            <a:off x="3048000" y="5029200"/>
            <a:ext cx="3429000" cy="519113"/>
          </a:xfrm>
          <a:prstGeom prst="rect">
            <a:avLst/>
          </a:prstGeom>
          <a:noFill/>
          <a:ln w="9525">
            <a:noFill/>
            <a:miter lim="800000"/>
            <a:headEnd/>
            <a:tailEnd/>
          </a:ln>
          <a:effectLst/>
        </p:spPr>
        <p:txBody>
          <a:bodyPr>
            <a:spAutoFit/>
          </a:bodyPr>
          <a:lstStyle/>
          <a:p>
            <a:pPr algn="ctr" eaLnBrk="0" hangingPunct="0">
              <a:spcBef>
                <a:spcPct val="50000"/>
              </a:spcBef>
            </a:pPr>
            <a:r>
              <a:rPr lang="en-US" altLang="zh-CN" sz="2800">
                <a:solidFill>
                  <a:schemeClr val="bg1"/>
                </a:solidFill>
                <a:ea typeface="宋体" pitchFamily="2" charset="-122"/>
              </a:rPr>
              <a:t>VMM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altLang="zh-CN">
                <a:ea typeface="宋体" pitchFamily="2" charset="-122"/>
              </a:rPr>
              <a:t>Trusted Computing</a:t>
            </a:r>
          </a:p>
        </p:txBody>
      </p:sp>
      <p:pic>
        <p:nvPicPr>
          <p:cNvPr id="641028" name="Picture 4"/>
          <p:cNvPicPr>
            <a:picLocks noChangeAspect="1" noChangeArrowheads="1"/>
          </p:cNvPicPr>
          <p:nvPr/>
        </p:nvPicPr>
        <p:blipFill>
          <a:blip r:embed="rId2"/>
          <a:srcRect/>
          <a:stretch>
            <a:fillRect/>
          </a:stretch>
        </p:blipFill>
        <p:spPr bwMode="auto">
          <a:xfrm>
            <a:off x="381000" y="1371600"/>
            <a:ext cx="8534400" cy="5029200"/>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29163" y="234950"/>
            <a:ext cx="3998912" cy="5556250"/>
            <a:chOff x="2979" y="148"/>
            <a:chExt cx="2519" cy="3500"/>
          </a:xfrm>
        </p:grpSpPr>
        <p:sp>
          <p:nvSpPr>
            <p:cNvPr id="645123" name="AutoShape 3"/>
            <p:cNvSpPr>
              <a:spLocks noChangeArrowheads="1"/>
            </p:cNvSpPr>
            <p:nvPr/>
          </p:nvSpPr>
          <p:spPr bwMode="auto">
            <a:xfrm>
              <a:off x="3120" y="3024"/>
              <a:ext cx="1632" cy="624"/>
            </a:xfrm>
            <a:prstGeom prst="homePlate">
              <a:avLst>
                <a:gd name="adj" fmla="val 40224"/>
              </a:avLst>
            </a:prstGeom>
            <a:solidFill>
              <a:srgbClr val="C0D5EA"/>
            </a:solidFill>
            <a:ln w="9525">
              <a:noFill/>
              <a:miter lim="800000"/>
              <a:headEnd/>
              <a:tailEnd/>
            </a:ln>
            <a:effectLst/>
            <a:scene3d>
              <a:camera prst="legacyObliqueTopLeft"/>
              <a:lightRig rig="legacyFlat3" dir="t"/>
            </a:scene3d>
            <a:sp3d extrusionH="430200" prstMaterial="legacyMatte">
              <a:bevelT w="13500" h="13500" prst="angle"/>
              <a:bevelB w="13500" h="13500" prst="angle"/>
              <a:extrusionClr>
                <a:srgbClr val="C0D5EA"/>
              </a:extrusionClr>
            </a:sp3d>
          </p:spPr>
          <p:txBody>
            <a:bodyPr wrap="none" anchor="ctr">
              <a:flatTx/>
            </a:bodyPr>
            <a:lstStyle/>
            <a:p>
              <a:pPr algn="ctr">
                <a:lnSpc>
                  <a:spcPct val="87000"/>
                </a:lnSpc>
                <a:buClr>
                  <a:schemeClr val="tx2"/>
                </a:buClr>
                <a:buSzPct val="80000"/>
              </a:pPr>
              <a:r>
                <a:rPr lang="en-US" altLang="zh-CN" sz="2400">
                  <a:solidFill>
                    <a:schemeClr val="bg1"/>
                  </a:solidFill>
                  <a:ea typeface="宋体" pitchFamily="2" charset="-122"/>
                </a:rPr>
                <a:t>Deploy</a:t>
              </a:r>
            </a:p>
          </p:txBody>
        </p:sp>
        <p:sp>
          <p:nvSpPr>
            <p:cNvPr id="645124" name="AutoShape 4"/>
            <p:cNvSpPr>
              <a:spLocks noChangeArrowheads="1"/>
            </p:cNvSpPr>
            <p:nvPr/>
          </p:nvSpPr>
          <p:spPr bwMode="auto">
            <a:xfrm>
              <a:off x="4680" y="148"/>
              <a:ext cx="781" cy="606"/>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25" name="Text Box 5"/>
            <p:cNvSpPr txBox="1">
              <a:spLocks noChangeArrowheads="1"/>
            </p:cNvSpPr>
            <p:nvPr/>
          </p:nvSpPr>
          <p:spPr bwMode="auto">
            <a:xfrm>
              <a:off x="4782" y="290"/>
              <a:ext cx="576" cy="302"/>
            </a:xfrm>
            <a:prstGeom prst="rect">
              <a:avLst/>
            </a:prstGeom>
            <a:noFill/>
            <a:ln w="9525">
              <a:noFill/>
              <a:miter lim="800000"/>
              <a:headEnd/>
              <a:tailEnd/>
            </a:ln>
            <a:effectLst/>
          </p:spPr>
          <p:txBody>
            <a:bodyPr wrap="none" lIns="0" tIns="0" rIns="0" bIns="0" anchor="ctr"/>
            <a:lstStyle/>
            <a:p>
              <a:pPr algn="ctr">
                <a:lnSpc>
                  <a:spcPct val="87000"/>
                </a:lnSpc>
                <a:buClr>
                  <a:schemeClr val="tx2"/>
                </a:buClr>
                <a:buSzPct val="80000"/>
              </a:pPr>
              <a:r>
                <a:rPr lang="en-US" altLang="zh-CN">
                  <a:solidFill>
                    <a:schemeClr val="bg1"/>
                  </a:solidFill>
                  <a:ea typeface="宋体" pitchFamily="2" charset="-122"/>
                </a:rPr>
                <a:t>Production</a:t>
              </a:r>
            </a:p>
            <a:p>
              <a:pPr algn="ctr">
                <a:lnSpc>
                  <a:spcPct val="87000"/>
                </a:lnSpc>
                <a:buClr>
                  <a:schemeClr val="tx2"/>
                </a:buClr>
                <a:buSzPct val="80000"/>
              </a:pPr>
              <a:r>
                <a:rPr lang="en-US" altLang="zh-CN">
                  <a:solidFill>
                    <a:schemeClr val="bg1"/>
                  </a:solidFill>
                  <a:ea typeface="宋体" pitchFamily="2" charset="-122"/>
                </a:rPr>
                <a:t>VM</a:t>
              </a:r>
            </a:p>
          </p:txBody>
        </p:sp>
        <p:sp>
          <p:nvSpPr>
            <p:cNvPr id="645126" name="AutoShape 6"/>
            <p:cNvSpPr>
              <a:spLocks noChangeArrowheads="1"/>
            </p:cNvSpPr>
            <p:nvPr/>
          </p:nvSpPr>
          <p:spPr bwMode="auto">
            <a:xfrm>
              <a:off x="4688" y="906"/>
              <a:ext cx="781" cy="606"/>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27" name="Text Box 7"/>
            <p:cNvSpPr txBox="1">
              <a:spLocks noChangeArrowheads="1"/>
            </p:cNvSpPr>
            <p:nvPr/>
          </p:nvSpPr>
          <p:spPr bwMode="auto">
            <a:xfrm>
              <a:off x="4790" y="1048"/>
              <a:ext cx="576" cy="302"/>
            </a:xfrm>
            <a:prstGeom prst="rect">
              <a:avLst/>
            </a:prstGeom>
            <a:noFill/>
            <a:ln w="9525">
              <a:noFill/>
              <a:miter lim="800000"/>
              <a:headEnd/>
              <a:tailEnd/>
            </a:ln>
            <a:effectLst/>
          </p:spPr>
          <p:txBody>
            <a:bodyPr wrap="none" lIns="0" tIns="0" rIns="0" bIns="0" anchor="ctr"/>
            <a:lstStyle/>
            <a:p>
              <a:pPr algn="ctr">
                <a:lnSpc>
                  <a:spcPct val="87000"/>
                </a:lnSpc>
                <a:buClr>
                  <a:schemeClr val="tx2"/>
                </a:buClr>
                <a:buSzPct val="80000"/>
              </a:pPr>
              <a:r>
                <a:rPr lang="en-US" altLang="zh-CN">
                  <a:solidFill>
                    <a:schemeClr val="bg1"/>
                  </a:solidFill>
                  <a:ea typeface="宋体" pitchFamily="2" charset="-122"/>
                </a:rPr>
                <a:t>Production</a:t>
              </a:r>
            </a:p>
            <a:p>
              <a:pPr algn="ctr">
                <a:lnSpc>
                  <a:spcPct val="87000"/>
                </a:lnSpc>
                <a:buClr>
                  <a:schemeClr val="tx2"/>
                </a:buClr>
                <a:buSzPct val="80000"/>
              </a:pPr>
              <a:r>
                <a:rPr lang="en-US" altLang="zh-CN">
                  <a:solidFill>
                    <a:schemeClr val="bg1"/>
                  </a:solidFill>
                  <a:ea typeface="宋体" pitchFamily="2" charset="-122"/>
                </a:rPr>
                <a:t>VM</a:t>
              </a:r>
            </a:p>
          </p:txBody>
        </p:sp>
        <p:sp>
          <p:nvSpPr>
            <p:cNvPr id="645128" name="AutoShape 8"/>
            <p:cNvSpPr>
              <a:spLocks noChangeArrowheads="1"/>
            </p:cNvSpPr>
            <p:nvPr/>
          </p:nvSpPr>
          <p:spPr bwMode="auto">
            <a:xfrm>
              <a:off x="4697" y="1671"/>
              <a:ext cx="781" cy="606"/>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29" name="Text Box 9"/>
            <p:cNvSpPr txBox="1">
              <a:spLocks noChangeArrowheads="1"/>
            </p:cNvSpPr>
            <p:nvPr/>
          </p:nvSpPr>
          <p:spPr bwMode="auto">
            <a:xfrm>
              <a:off x="4799" y="1813"/>
              <a:ext cx="576" cy="302"/>
            </a:xfrm>
            <a:prstGeom prst="rect">
              <a:avLst/>
            </a:prstGeom>
            <a:noFill/>
            <a:ln w="9525">
              <a:noFill/>
              <a:miter lim="800000"/>
              <a:headEnd/>
              <a:tailEnd/>
            </a:ln>
            <a:effectLst/>
          </p:spPr>
          <p:txBody>
            <a:bodyPr wrap="none" lIns="0" tIns="0" rIns="0" bIns="0" anchor="ctr"/>
            <a:lstStyle/>
            <a:p>
              <a:pPr algn="ctr">
                <a:lnSpc>
                  <a:spcPct val="87000"/>
                </a:lnSpc>
                <a:buClr>
                  <a:schemeClr val="tx2"/>
                </a:buClr>
                <a:buSzPct val="80000"/>
              </a:pPr>
              <a:r>
                <a:rPr lang="en-US" altLang="zh-CN">
                  <a:solidFill>
                    <a:schemeClr val="bg1"/>
                  </a:solidFill>
                  <a:ea typeface="宋体" pitchFamily="2" charset="-122"/>
                </a:rPr>
                <a:t>Production</a:t>
              </a:r>
            </a:p>
            <a:p>
              <a:pPr algn="ctr">
                <a:lnSpc>
                  <a:spcPct val="87000"/>
                </a:lnSpc>
                <a:buClr>
                  <a:schemeClr val="tx2"/>
                </a:buClr>
                <a:buSzPct val="80000"/>
              </a:pPr>
              <a:r>
                <a:rPr lang="en-US" altLang="zh-CN">
                  <a:solidFill>
                    <a:schemeClr val="bg1"/>
                  </a:solidFill>
                  <a:ea typeface="宋体" pitchFamily="2" charset="-122"/>
                </a:rPr>
                <a:t>VM</a:t>
              </a:r>
            </a:p>
          </p:txBody>
        </p:sp>
        <p:sp>
          <p:nvSpPr>
            <p:cNvPr id="645130" name="AutoShape 10"/>
            <p:cNvSpPr>
              <a:spLocks noChangeArrowheads="1"/>
            </p:cNvSpPr>
            <p:nvPr/>
          </p:nvSpPr>
          <p:spPr bwMode="auto">
            <a:xfrm>
              <a:off x="4717" y="2435"/>
              <a:ext cx="781" cy="606"/>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31" name="Text Box 11"/>
            <p:cNvSpPr txBox="1">
              <a:spLocks noChangeArrowheads="1"/>
            </p:cNvSpPr>
            <p:nvPr/>
          </p:nvSpPr>
          <p:spPr bwMode="auto">
            <a:xfrm>
              <a:off x="4819" y="2577"/>
              <a:ext cx="576" cy="302"/>
            </a:xfrm>
            <a:prstGeom prst="rect">
              <a:avLst/>
            </a:prstGeom>
            <a:noFill/>
            <a:ln w="9525">
              <a:noFill/>
              <a:miter lim="800000"/>
              <a:headEnd/>
              <a:tailEnd/>
            </a:ln>
            <a:effectLst/>
          </p:spPr>
          <p:txBody>
            <a:bodyPr wrap="none" lIns="0" tIns="0" rIns="0" bIns="0" anchor="ctr"/>
            <a:lstStyle/>
            <a:p>
              <a:pPr algn="ctr">
                <a:lnSpc>
                  <a:spcPct val="87000"/>
                </a:lnSpc>
                <a:buClr>
                  <a:schemeClr val="tx2"/>
                </a:buClr>
                <a:buSzPct val="80000"/>
              </a:pPr>
              <a:r>
                <a:rPr lang="en-US" altLang="zh-CN">
                  <a:solidFill>
                    <a:schemeClr val="bg1"/>
                  </a:solidFill>
                  <a:ea typeface="宋体" pitchFamily="2" charset="-122"/>
                </a:rPr>
                <a:t>Production</a:t>
              </a:r>
            </a:p>
            <a:p>
              <a:pPr algn="ctr">
                <a:lnSpc>
                  <a:spcPct val="87000"/>
                </a:lnSpc>
                <a:buClr>
                  <a:schemeClr val="tx2"/>
                </a:buClr>
                <a:buSzPct val="80000"/>
              </a:pPr>
              <a:r>
                <a:rPr lang="en-US" altLang="zh-CN">
                  <a:solidFill>
                    <a:schemeClr val="bg1"/>
                  </a:solidFill>
                  <a:ea typeface="宋体" pitchFamily="2" charset="-122"/>
                </a:rPr>
                <a:t>VM</a:t>
              </a:r>
            </a:p>
          </p:txBody>
        </p:sp>
        <p:grpSp>
          <p:nvGrpSpPr>
            <p:cNvPr id="3" name="Group 12"/>
            <p:cNvGrpSpPr>
              <a:grpSpLocks/>
            </p:cNvGrpSpPr>
            <p:nvPr/>
          </p:nvGrpSpPr>
          <p:grpSpPr bwMode="auto">
            <a:xfrm>
              <a:off x="2979" y="1147"/>
              <a:ext cx="1566" cy="1269"/>
              <a:chOff x="2979" y="1147"/>
              <a:chExt cx="1566" cy="1269"/>
            </a:xfrm>
          </p:grpSpPr>
          <p:sp>
            <p:nvSpPr>
              <p:cNvPr id="645133" name="AutoShape 13"/>
              <p:cNvSpPr>
                <a:spLocks noChangeArrowheads="1"/>
              </p:cNvSpPr>
              <p:nvPr/>
            </p:nvSpPr>
            <p:spPr bwMode="auto">
              <a:xfrm rot="-7686841">
                <a:off x="3535" y="591"/>
                <a:ext cx="248" cy="1360"/>
              </a:xfrm>
              <a:prstGeom prst="downArrow">
                <a:avLst>
                  <a:gd name="adj1" fmla="val 50000"/>
                  <a:gd name="adj2" fmla="val 137097"/>
                </a:avLst>
              </a:prstGeom>
              <a:solidFill>
                <a:srgbClr val="D0CC99"/>
              </a:solidFill>
              <a:ln w="19050">
                <a:solidFill>
                  <a:srgbClr val="969696"/>
                </a:solidFill>
                <a:miter lim="800000"/>
                <a:headEnd/>
                <a:tailEnd/>
              </a:ln>
              <a:effectLst/>
            </p:spPr>
            <p:txBody>
              <a:bodyPr wrap="none" lIns="0" tIns="0" rIns="0" bIns="0" anchor="ctr"/>
              <a:lstStyle/>
              <a:p>
                <a:endParaRPr lang="zh-TW" altLang="en-US"/>
              </a:p>
            </p:txBody>
          </p:sp>
          <p:sp>
            <p:nvSpPr>
              <p:cNvPr id="645134" name="AutoShape 14"/>
              <p:cNvSpPr>
                <a:spLocks noChangeArrowheads="1"/>
              </p:cNvSpPr>
              <p:nvPr/>
            </p:nvSpPr>
            <p:spPr bwMode="auto">
              <a:xfrm rot="-6509014">
                <a:off x="3706" y="884"/>
                <a:ext cx="248" cy="1359"/>
              </a:xfrm>
              <a:prstGeom prst="downArrow">
                <a:avLst>
                  <a:gd name="adj1" fmla="val 50000"/>
                  <a:gd name="adj2" fmla="val 136996"/>
                </a:avLst>
              </a:prstGeom>
              <a:solidFill>
                <a:srgbClr val="D0CC99"/>
              </a:solidFill>
              <a:ln w="19050">
                <a:solidFill>
                  <a:srgbClr val="969696"/>
                </a:solidFill>
                <a:miter lim="800000"/>
                <a:headEnd/>
                <a:tailEnd/>
              </a:ln>
              <a:effectLst/>
            </p:spPr>
            <p:txBody>
              <a:bodyPr wrap="none" lIns="0" tIns="0" rIns="0" bIns="0" anchor="ctr"/>
              <a:lstStyle/>
              <a:p>
                <a:endParaRPr lang="zh-TW" altLang="en-US"/>
              </a:p>
            </p:txBody>
          </p:sp>
          <p:sp>
            <p:nvSpPr>
              <p:cNvPr id="645135" name="AutoShape 15"/>
              <p:cNvSpPr>
                <a:spLocks noChangeArrowheads="1"/>
              </p:cNvSpPr>
              <p:nvPr/>
            </p:nvSpPr>
            <p:spPr bwMode="auto">
              <a:xfrm rot="5670173" flipV="1">
                <a:off x="3742" y="1256"/>
                <a:ext cx="248" cy="1359"/>
              </a:xfrm>
              <a:prstGeom prst="downArrow">
                <a:avLst>
                  <a:gd name="adj1" fmla="val 50000"/>
                  <a:gd name="adj2" fmla="val 136996"/>
                </a:avLst>
              </a:prstGeom>
              <a:solidFill>
                <a:srgbClr val="D0CC99"/>
              </a:solidFill>
              <a:ln w="19050">
                <a:solidFill>
                  <a:srgbClr val="969696"/>
                </a:solidFill>
                <a:miter lim="800000"/>
                <a:headEnd/>
                <a:tailEnd/>
              </a:ln>
              <a:effectLst/>
            </p:spPr>
            <p:txBody>
              <a:bodyPr wrap="none" lIns="0" tIns="0" rIns="0" bIns="0" anchor="ctr"/>
              <a:lstStyle/>
              <a:p>
                <a:endParaRPr lang="zh-TW" altLang="en-US"/>
              </a:p>
            </p:txBody>
          </p:sp>
          <p:sp>
            <p:nvSpPr>
              <p:cNvPr id="645136" name="AutoShape 16"/>
              <p:cNvSpPr>
                <a:spLocks noChangeArrowheads="1"/>
              </p:cNvSpPr>
              <p:nvPr/>
            </p:nvSpPr>
            <p:spPr bwMode="auto">
              <a:xfrm rot="7219686" flipV="1">
                <a:off x="3618" y="1612"/>
                <a:ext cx="248" cy="1360"/>
              </a:xfrm>
              <a:prstGeom prst="downArrow">
                <a:avLst>
                  <a:gd name="adj1" fmla="val 50000"/>
                  <a:gd name="adj2" fmla="val 137097"/>
                </a:avLst>
              </a:prstGeom>
              <a:solidFill>
                <a:srgbClr val="D0CC99"/>
              </a:solidFill>
              <a:ln w="19050">
                <a:solidFill>
                  <a:srgbClr val="969696"/>
                </a:solidFill>
                <a:miter lim="800000"/>
                <a:headEnd/>
                <a:tailEnd/>
              </a:ln>
              <a:effectLst/>
            </p:spPr>
            <p:txBody>
              <a:bodyPr wrap="none" lIns="0" tIns="0" rIns="0" bIns="0" anchor="ctr"/>
              <a:lstStyle/>
              <a:p>
                <a:endParaRPr lang="zh-TW" altLang="en-US"/>
              </a:p>
            </p:txBody>
          </p:sp>
        </p:grpSp>
      </p:grpSp>
      <p:sp>
        <p:nvSpPr>
          <p:cNvPr id="645137" name="AutoShape 17"/>
          <p:cNvSpPr>
            <a:spLocks noChangeArrowheads="1"/>
          </p:cNvSpPr>
          <p:nvPr/>
        </p:nvSpPr>
        <p:spPr bwMode="auto">
          <a:xfrm>
            <a:off x="609600" y="2514600"/>
            <a:ext cx="1331913" cy="1087438"/>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38" name="Text Box 18"/>
          <p:cNvSpPr txBox="1">
            <a:spLocks noChangeArrowheads="1"/>
          </p:cNvSpPr>
          <p:nvPr/>
        </p:nvSpPr>
        <p:spPr bwMode="auto">
          <a:xfrm>
            <a:off x="838200" y="2743200"/>
            <a:ext cx="965200" cy="719138"/>
          </a:xfrm>
          <a:prstGeom prst="rect">
            <a:avLst/>
          </a:prstGeom>
          <a:noFill/>
          <a:ln w="9525">
            <a:noFill/>
            <a:miter lim="800000"/>
            <a:headEnd/>
            <a:tailEnd/>
          </a:ln>
          <a:effectLst/>
        </p:spPr>
        <p:txBody>
          <a:bodyPr wrap="none" lIns="0" tIns="0" rIns="0" bIns="0">
            <a:spAutoFit/>
          </a:bodyPr>
          <a:lstStyle/>
          <a:p>
            <a:pPr algn="ctr">
              <a:lnSpc>
                <a:spcPct val="87000"/>
              </a:lnSpc>
              <a:buClr>
                <a:schemeClr val="tx2"/>
              </a:buClr>
              <a:buSzPct val="80000"/>
            </a:pPr>
            <a:r>
              <a:rPr lang="en-US" altLang="zh-CN">
                <a:solidFill>
                  <a:schemeClr val="bg1"/>
                </a:solidFill>
                <a:ea typeface="宋体" pitchFamily="2" charset="-122"/>
              </a:rPr>
              <a:t>Develop-</a:t>
            </a:r>
          </a:p>
          <a:p>
            <a:pPr algn="ctr">
              <a:lnSpc>
                <a:spcPct val="87000"/>
              </a:lnSpc>
              <a:buClr>
                <a:schemeClr val="tx2"/>
              </a:buClr>
              <a:buSzPct val="80000"/>
            </a:pPr>
            <a:r>
              <a:rPr lang="en-US" altLang="zh-CN">
                <a:solidFill>
                  <a:schemeClr val="bg1"/>
                </a:solidFill>
                <a:ea typeface="宋体" pitchFamily="2" charset="-122"/>
              </a:rPr>
              <a:t>ment</a:t>
            </a:r>
          </a:p>
          <a:p>
            <a:pPr algn="ctr">
              <a:lnSpc>
                <a:spcPct val="87000"/>
              </a:lnSpc>
              <a:buClr>
                <a:schemeClr val="tx2"/>
              </a:buClr>
              <a:buSzPct val="80000"/>
            </a:pPr>
            <a:r>
              <a:rPr lang="en-US" altLang="zh-CN">
                <a:solidFill>
                  <a:schemeClr val="bg1"/>
                </a:solidFill>
                <a:ea typeface="宋体" pitchFamily="2" charset="-122"/>
              </a:rPr>
              <a:t>VM</a:t>
            </a:r>
          </a:p>
        </p:txBody>
      </p:sp>
      <p:sp>
        <p:nvSpPr>
          <p:cNvPr id="645139" name="Rectangle 19"/>
          <p:cNvSpPr>
            <a:spLocks noGrp="1" noChangeArrowheads="1"/>
          </p:cNvSpPr>
          <p:nvPr>
            <p:ph type="title"/>
          </p:nvPr>
        </p:nvSpPr>
        <p:spPr>
          <a:xfrm>
            <a:off x="-570472" y="195263"/>
            <a:ext cx="8229600" cy="1143000"/>
          </a:xfrm>
        </p:spPr>
        <p:txBody>
          <a:bodyPr>
            <a:normAutofit/>
          </a:bodyPr>
          <a:lstStyle/>
          <a:p>
            <a:r>
              <a:rPr lang="en-US" altLang="zh-CN" sz="3600" b="1">
                <a:ea typeface="宋体" pitchFamily="2" charset="-122"/>
              </a:rPr>
              <a:t>Testing and Deployment</a:t>
            </a:r>
          </a:p>
        </p:txBody>
      </p:sp>
      <p:grpSp>
        <p:nvGrpSpPr>
          <p:cNvPr id="4" name="Group 20"/>
          <p:cNvGrpSpPr>
            <a:grpSpLocks/>
          </p:cNvGrpSpPr>
          <p:nvPr/>
        </p:nvGrpSpPr>
        <p:grpSpPr bwMode="auto">
          <a:xfrm>
            <a:off x="2233613" y="2552700"/>
            <a:ext cx="3176587" cy="3238500"/>
            <a:chOff x="1407" y="1608"/>
            <a:chExt cx="2001" cy="2040"/>
          </a:xfrm>
        </p:grpSpPr>
        <p:sp>
          <p:nvSpPr>
            <p:cNvPr id="645141" name="AutoShape 21"/>
            <p:cNvSpPr>
              <a:spLocks noChangeArrowheads="1"/>
            </p:cNvSpPr>
            <p:nvPr/>
          </p:nvSpPr>
          <p:spPr bwMode="auto">
            <a:xfrm rot="-5400000">
              <a:off x="1569" y="1575"/>
              <a:ext cx="248" cy="572"/>
            </a:xfrm>
            <a:prstGeom prst="downArrow">
              <a:avLst>
                <a:gd name="adj1" fmla="val 50000"/>
                <a:gd name="adj2" fmla="val 57661"/>
              </a:avLst>
            </a:prstGeom>
            <a:solidFill>
              <a:srgbClr val="D0CC99"/>
            </a:solidFill>
            <a:ln w="19050">
              <a:solidFill>
                <a:srgbClr val="969696"/>
              </a:solidFill>
              <a:miter lim="800000"/>
              <a:headEnd/>
              <a:tailEnd/>
            </a:ln>
            <a:effectLst/>
          </p:spPr>
          <p:txBody>
            <a:bodyPr wrap="none" lIns="0" tIns="0" rIns="0" bIns="0" anchor="ctr"/>
            <a:lstStyle/>
            <a:p>
              <a:endParaRPr lang="zh-TW" altLang="en-US"/>
            </a:p>
          </p:txBody>
        </p:sp>
        <p:sp>
          <p:nvSpPr>
            <p:cNvPr id="645142" name="AutoShape 22"/>
            <p:cNvSpPr>
              <a:spLocks noChangeArrowheads="1"/>
            </p:cNvSpPr>
            <p:nvPr/>
          </p:nvSpPr>
          <p:spPr bwMode="auto">
            <a:xfrm>
              <a:off x="2101" y="1608"/>
              <a:ext cx="781" cy="606"/>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43" name="Text Box 23"/>
            <p:cNvSpPr txBox="1">
              <a:spLocks noChangeArrowheads="1"/>
            </p:cNvSpPr>
            <p:nvPr/>
          </p:nvSpPr>
          <p:spPr bwMode="auto">
            <a:xfrm>
              <a:off x="2203" y="1750"/>
              <a:ext cx="576" cy="302"/>
            </a:xfrm>
            <a:prstGeom prst="rect">
              <a:avLst/>
            </a:prstGeom>
            <a:noFill/>
            <a:ln w="9525">
              <a:noFill/>
              <a:miter lim="800000"/>
              <a:headEnd/>
              <a:tailEnd/>
            </a:ln>
            <a:effectLst/>
          </p:spPr>
          <p:txBody>
            <a:bodyPr wrap="none" lIns="0" tIns="0" rIns="0" bIns="0" anchor="ctr"/>
            <a:lstStyle/>
            <a:p>
              <a:pPr algn="ctr">
                <a:lnSpc>
                  <a:spcPct val="87000"/>
                </a:lnSpc>
                <a:buClr>
                  <a:schemeClr val="tx2"/>
                </a:buClr>
                <a:buSzPct val="80000"/>
              </a:pPr>
              <a:r>
                <a:rPr lang="en-US" altLang="zh-CN">
                  <a:solidFill>
                    <a:schemeClr val="bg1"/>
                  </a:solidFill>
                  <a:ea typeface="宋体" pitchFamily="2" charset="-122"/>
                </a:rPr>
                <a:t>QA</a:t>
              </a:r>
            </a:p>
            <a:p>
              <a:pPr algn="ctr">
                <a:lnSpc>
                  <a:spcPct val="87000"/>
                </a:lnSpc>
                <a:buClr>
                  <a:schemeClr val="tx2"/>
                </a:buClr>
                <a:buSzPct val="80000"/>
              </a:pPr>
              <a:r>
                <a:rPr lang="en-US" altLang="zh-CN">
                  <a:solidFill>
                    <a:schemeClr val="bg1"/>
                  </a:solidFill>
                  <a:ea typeface="宋体" pitchFamily="2" charset="-122"/>
                </a:rPr>
                <a:t>VM</a:t>
              </a:r>
            </a:p>
          </p:txBody>
        </p:sp>
        <p:sp>
          <p:nvSpPr>
            <p:cNvPr id="645144" name="AutoShape 24"/>
            <p:cNvSpPr>
              <a:spLocks noChangeArrowheads="1"/>
            </p:cNvSpPr>
            <p:nvPr/>
          </p:nvSpPr>
          <p:spPr bwMode="auto">
            <a:xfrm>
              <a:off x="1776" y="3024"/>
              <a:ext cx="1632" cy="624"/>
            </a:xfrm>
            <a:prstGeom prst="homePlate">
              <a:avLst>
                <a:gd name="adj" fmla="val 40224"/>
              </a:avLst>
            </a:prstGeom>
            <a:solidFill>
              <a:srgbClr val="C0D5EA"/>
            </a:solidFill>
            <a:ln w="9525">
              <a:noFill/>
              <a:miter lim="800000"/>
              <a:headEnd/>
              <a:tailEnd/>
            </a:ln>
            <a:effectLst/>
            <a:scene3d>
              <a:camera prst="legacyObliqueTopLeft"/>
              <a:lightRig rig="legacyFlat3" dir="t"/>
            </a:scene3d>
            <a:sp3d extrusionH="430200" prstMaterial="legacyMatte">
              <a:bevelT w="13500" h="13500" prst="angle"/>
              <a:bevelB w="13500" h="13500" prst="angle"/>
              <a:extrusionClr>
                <a:srgbClr val="C0D5EA"/>
              </a:extrusionClr>
            </a:sp3d>
          </p:spPr>
          <p:txBody>
            <a:bodyPr wrap="none" anchor="ctr">
              <a:flatTx/>
            </a:bodyPr>
            <a:lstStyle/>
            <a:p>
              <a:pPr algn="ctr">
                <a:lnSpc>
                  <a:spcPct val="87000"/>
                </a:lnSpc>
                <a:buClr>
                  <a:schemeClr val="tx2"/>
                </a:buClr>
                <a:buSzPct val="80000"/>
              </a:pPr>
              <a:r>
                <a:rPr lang="en-US" altLang="zh-CN" sz="2400">
                  <a:solidFill>
                    <a:schemeClr val="bg1"/>
                  </a:solidFill>
                  <a:ea typeface="宋体" pitchFamily="2" charset="-122"/>
                </a:rPr>
                <a:t>Test</a:t>
              </a:r>
            </a:p>
          </p:txBody>
        </p:sp>
      </p:grpSp>
      <p:sp>
        <p:nvSpPr>
          <p:cNvPr id="645145" name="AutoShape 25"/>
          <p:cNvSpPr>
            <a:spLocks noChangeArrowheads="1"/>
          </p:cNvSpPr>
          <p:nvPr/>
        </p:nvSpPr>
        <p:spPr bwMode="auto">
          <a:xfrm>
            <a:off x="685800" y="4800600"/>
            <a:ext cx="2590800" cy="990600"/>
          </a:xfrm>
          <a:prstGeom prst="homePlate">
            <a:avLst>
              <a:gd name="adj" fmla="val 40224"/>
            </a:avLst>
          </a:prstGeom>
          <a:solidFill>
            <a:srgbClr val="C0D5EA"/>
          </a:solidFill>
          <a:ln w="9525">
            <a:noFill/>
            <a:miter lim="800000"/>
            <a:headEnd/>
            <a:tailEnd/>
          </a:ln>
          <a:effectLst/>
          <a:scene3d>
            <a:camera prst="legacyObliqueTopLeft"/>
            <a:lightRig rig="legacyFlat3" dir="t"/>
          </a:scene3d>
          <a:sp3d extrusionH="430200" prstMaterial="legacyMatte">
            <a:bevelT w="13500" h="13500" prst="angle"/>
            <a:bevelB w="13500" h="13500" prst="angle"/>
            <a:extrusionClr>
              <a:srgbClr val="C0D5EA"/>
            </a:extrusionClr>
          </a:sp3d>
        </p:spPr>
        <p:txBody>
          <a:bodyPr wrap="none" anchor="ctr">
            <a:flatTx/>
          </a:bodyPr>
          <a:lstStyle/>
          <a:p>
            <a:pPr algn="ctr">
              <a:lnSpc>
                <a:spcPct val="87000"/>
              </a:lnSpc>
              <a:buClr>
                <a:schemeClr val="tx2"/>
              </a:buClr>
              <a:buSzPct val="80000"/>
            </a:pPr>
            <a:r>
              <a:rPr lang="en-US" altLang="zh-CN" sz="2400">
                <a:solidFill>
                  <a:schemeClr val="bg1"/>
                </a:solidFill>
                <a:ea typeface="宋体" pitchFamily="2" charset="-122"/>
              </a:rPr>
              <a:t>Develop</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normAutofit/>
          </a:bodyPr>
          <a:lstStyle/>
          <a:p>
            <a:r>
              <a:rPr lang="en-US" altLang="zh-CN" sz="3200" dirty="0">
                <a:ea typeface="宋体" pitchFamily="2" charset="-122"/>
              </a:rPr>
              <a:t>The Reality (1)– Computer is powerful</a:t>
            </a:r>
          </a:p>
        </p:txBody>
      </p:sp>
      <p:sp>
        <p:nvSpPr>
          <p:cNvPr id="584707" name="Rectangle 3"/>
          <p:cNvSpPr>
            <a:spLocks noGrp="1" noChangeArrowheads="1"/>
          </p:cNvSpPr>
          <p:nvPr>
            <p:ph idx="1"/>
          </p:nvPr>
        </p:nvSpPr>
        <p:spPr>
          <a:xfrm>
            <a:off x="457200" y="1447800"/>
            <a:ext cx="8229600" cy="4987925"/>
          </a:xfrm>
        </p:spPr>
        <p:txBody>
          <a:bodyPr>
            <a:normAutofit fontScale="92500" lnSpcReduction="10000"/>
          </a:bodyPr>
          <a:lstStyle/>
          <a:p>
            <a:pPr marL="0" indent="0">
              <a:lnSpc>
                <a:spcPct val="90000"/>
              </a:lnSpc>
              <a:buNone/>
            </a:pPr>
            <a:r>
              <a:rPr lang="en-US" altLang="zh-CN" sz="2600" dirty="0">
                <a:ea typeface="宋体" pitchFamily="2" charset="-122"/>
              </a:rPr>
              <a:t>Processor</a:t>
            </a:r>
          </a:p>
          <a:p>
            <a:pPr marL="457200" lvl="1" indent="0">
              <a:lnSpc>
                <a:spcPct val="90000"/>
              </a:lnSpc>
              <a:buNone/>
            </a:pPr>
            <a:r>
              <a:rPr lang="en-US" altLang="zh-CN" sz="2200" dirty="0" smtClean="0">
                <a:ea typeface="宋体" pitchFamily="2" charset="-122"/>
              </a:rPr>
              <a:t>Core counts:        </a:t>
            </a:r>
            <a:r>
              <a:rPr lang="en-US" altLang="zh-CN" sz="2200" dirty="0">
                <a:ea typeface="宋体" pitchFamily="2" charset="-122"/>
              </a:rPr>
              <a:t>about </a:t>
            </a:r>
            <a:r>
              <a:rPr lang="en-US" altLang="zh-CN" sz="2200" b="1" dirty="0">
                <a:ea typeface="宋体" pitchFamily="2" charset="-122"/>
              </a:rPr>
              <a:t>20%</a:t>
            </a:r>
            <a:r>
              <a:rPr lang="en-US" altLang="zh-CN" sz="2200" dirty="0">
                <a:ea typeface="宋体" pitchFamily="2" charset="-122"/>
              </a:rPr>
              <a:t> per year</a:t>
            </a:r>
          </a:p>
          <a:p>
            <a:pPr marL="0" indent="0">
              <a:lnSpc>
                <a:spcPct val="90000"/>
              </a:lnSpc>
              <a:buNone/>
            </a:pPr>
            <a:endParaRPr lang="en-US" altLang="zh-CN" sz="2600" dirty="0" smtClean="0">
              <a:ea typeface="宋体" pitchFamily="2" charset="-122"/>
            </a:endParaRPr>
          </a:p>
          <a:p>
            <a:pPr marL="0" indent="0">
              <a:lnSpc>
                <a:spcPct val="90000"/>
              </a:lnSpc>
              <a:buNone/>
            </a:pPr>
            <a:r>
              <a:rPr lang="en-US" altLang="zh-CN" sz="2600" dirty="0" smtClean="0">
                <a:ea typeface="宋体" pitchFamily="2" charset="-122"/>
              </a:rPr>
              <a:t>Memory</a:t>
            </a:r>
            <a:endParaRPr lang="en-US" altLang="zh-CN" sz="2600" dirty="0">
              <a:ea typeface="宋体" pitchFamily="2" charset="-122"/>
            </a:endParaRPr>
          </a:p>
          <a:p>
            <a:pPr marL="457200" lvl="1" indent="0">
              <a:lnSpc>
                <a:spcPct val="90000"/>
              </a:lnSpc>
              <a:buNone/>
            </a:pPr>
            <a:r>
              <a:rPr lang="en-US" altLang="zh-CN" sz="2200" dirty="0">
                <a:ea typeface="宋体" pitchFamily="2" charset="-122"/>
              </a:rPr>
              <a:t>DRAM capacity: about </a:t>
            </a:r>
            <a:r>
              <a:rPr lang="en-US" altLang="zh-CN" sz="2200" b="1" dirty="0">
                <a:ea typeface="宋体" pitchFamily="2" charset="-122"/>
              </a:rPr>
              <a:t>60%</a:t>
            </a:r>
            <a:r>
              <a:rPr lang="en-US" altLang="zh-CN" sz="2200" dirty="0">
                <a:ea typeface="宋体" pitchFamily="2" charset="-122"/>
              </a:rPr>
              <a:t> per year (4x every 3 years)</a:t>
            </a:r>
          </a:p>
          <a:p>
            <a:pPr marL="457200" lvl="1" indent="0">
              <a:lnSpc>
                <a:spcPct val="90000"/>
              </a:lnSpc>
              <a:buNone/>
            </a:pPr>
            <a:r>
              <a:rPr lang="en-US" altLang="zh-CN" sz="2200" dirty="0">
                <a:ea typeface="宋体" pitchFamily="2" charset="-122"/>
              </a:rPr>
              <a:t>Memory speed:  about </a:t>
            </a:r>
            <a:r>
              <a:rPr lang="en-US" altLang="zh-CN" sz="2200" b="1" dirty="0">
                <a:ea typeface="宋体" pitchFamily="2" charset="-122"/>
              </a:rPr>
              <a:t>10%</a:t>
            </a:r>
            <a:r>
              <a:rPr lang="en-US" altLang="zh-CN" sz="2200" dirty="0">
                <a:ea typeface="宋体" pitchFamily="2" charset="-122"/>
              </a:rPr>
              <a:t> per year</a:t>
            </a:r>
          </a:p>
          <a:p>
            <a:pPr marL="457200" lvl="1" indent="0">
              <a:lnSpc>
                <a:spcPct val="90000"/>
              </a:lnSpc>
              <a:buNone/>
            </a:pPr>
            <a:r>
              <a:rPr lang="en-US" altLang="zh-CN" sz="2200" dirty="0">
                <a:ea typeface="宋体" pitchFamily="2" charset="-122"/>
              </a:rPr>
              <a:t>Cost per bit:  improves about </a:t>
            </a:r>
            <a:r>
              <a:rPr lang="en-US" altLang="zh-CN" sz="2200" b="1" dirty="0">
                <a:ea typeface="宋体" pitchFamily="2" charset="-122"/>
              </a:rPr>
              <a:t>25%</a:t>
            </a:r>
            <a:r>
              <a:rPr lang="en-US" altLang="zh-CN" sz="2200" dirty="0">
                <a:ea typeface="宋体" pitchFamily="2" charset="-122"/>
              </a:rPr>
              <a:t> per year</a:t>
            </a:r>
          </a:p>
          <a:p>
            <a:pPr marL="0" indent="0">
              <a:lnSpc>
                <a:spcPct val="90000"/>
              </a:lnSpc>
              <a:buNone/>
            </a:pPr>
            <a:endParaRPr lang="en-US" altLang="zh-CN" sz="2600" dirty="0" smtClean="0">
              <a:ea typeface="宋体" pitchFamily="2" charset="-122"/>
            </a:endParaRPr>
          </a:p>
          <a:p>
            <a:pPr marL="0" indent="0">
              <a:lnSpc>
                <a:spcPct val="90000"/>
              </a:lnSpc>
              <a:buNone/>
            </a:pPr>
            <a:r>
              <a:rPr lang="en-US" altLang="zh-CN" sz="2600" dirty="0" smtClean="0">
                <a:ea typeface="宋体" pitchFamily="2" charset="-122"/>
              </a:rPr>
              <a:t>Disk</a:t>
            </a:r>
            <a:endParaRPr lang="en-US" altLang="zh-CN" sz="2600" dirty="0">
              <a:ea typeface="宋体" pitchFamily="2" charset="-122"/>
            </a:endParaRPr>
          </a:p>
          <a:p>
            <a:pPr marL="457200" lvl="1" indent="0">
              <a:lnSpc>
                <a:spcPct val="90000"/>
              </a:lnSpc>
              <a:buNone/>
            </a:pPr>
            <a:r>
              <a:rPr lang="en-US" altLang="zh-CN" sz="2200" dirty="0">
                <a:ea typeface="宋体" pitchFamily="2" charset="-122"/>
              </a:rPr>
              <a:t>capacity: about </a:t>
            </a:r>
            <a:r>
              <a:rPr lang="en-US" altLang="zh-CN" sz="2200" b="1" dirty="0">
                <a:ea typeface="宋体" pitchFamily="2" charset="-122"/>
              </a:rPr>
              <a:t>60%</a:t>
            </a:r>
            <a:r>
              <a:rPr lang="en-US" altLang="zh-CN" sz="2200" dirty="0">
                <a:ea typeface="宋体" pitchFamily="2" charset="-122"/>
              </a:rPr>
              <a:t> per year</a:t>
            </a:r>
          </a:p>
          <a:p>
            <a:pPr marL="457200" lvl="1" indent="0">
              <a:lnSpc>
                <a:spcPct val="90000"/>
              </a:lnSpc>
              <a:buNone/>
            </a:pPr>
            <a:r>
              <a:rPr lang="en-US" altLang="zh-CN" sz="2200" dirty="0">
                <a:ea typeface="宋体" pitchFamily="2" charset="-122"/>
              </a:rPr>
              <a:t>Total use of data: </a:t>
            </a:r>
            <a:r>
              <a:rPr lang="en-US" altLang="zh-CN" sz="2200" b="1" dirty="0">
                <a:ea typeface="宋体" pitchFamily="2" charset="-122"/>
              </a:rPr>
              <a:t>100%</a:t>
            </a:r>
            <a:r>
              <a:rPr lang="en-US" altLang="zh-CN" sz="2200" dirty="0">
                <a:ea typeface="宋体" pitchFamily="2" charset="-122"/>
              </a:rPr>
              <a:t> per 9 months</a:t>
            </a:r>
            <a:r>
              <a:rPr lang="en-US" altLang="zh-CN" sz="2200" dirty="0" smtClean="0">
                <a:ea typeface="宋体" pitchFamily="2" charset="-122"/>
              </a:rPr>
              <a:t>!</a:t>
            </a:r>
            <a:endParaRPr lang="en-US" altLang="zh-CN" sz="2200" dirty="0">
              <a:ea typeface="宋体" pitchFamily="2" charset="-122"/>
            </a:endParaRPr>
          </a:p>
          <a:p>
            <a:pPr marL="0" indent="0">
              <a:lnSpc>
                <a:spcPct val="90000"/>
              </a:lnSpc>
              <a:buNone/>
            </a:pPr>
            <a:endParaRPr lang="en-US" altLang="zh-CN" sz="2600" dirty="0" smtClean="0">
              <a:ea typeface="宋体" pitchFamily="2" charset="-122"/>
            </a:endParaRPr>
          </a:p>
          <a:p>
            <a:pPr marL="0" indent="0">
              <a:lnSpc>
                <a:spcPct val="90000"/>
              </a:lnSpc>
              <a:buNone/>
            </a:pPr>
            <a:r>
              <a:rPr lang="en-US" altLang="zh-CN" sz="2600" dirty="0" smtClean="0">
                <a:ea typeface="宋体" pitchFamily="2" charset="-122"/>
              </a:rPr>
              <a:t>Network </a:t>
            </a:r>
            <a:r>
              <a:rPr lang="en-US" altLang="zh-CN" sz="2600" dirty="0">
                <a:ea typeface="宋体" pitchFamily="2" charset="-122"/>
              </a:rPr>
              <a:t>Bandwidth</a:t>
            </a:r>
          </a:p>
          <a:p>
            <a:pPr marL="457200" lvl="1" indent="0">
              <a:lnSpc>
                <a:spcPct val="90000"/>
              </a:lnSpc>
              <a:buNone/>
            </a:pPr>
            <a:r>
              <a:rPr lang="en-US" altLang="zh-CN" sz="2200" dirty="0">
                <a:ea typeface="宋体" pitchFamily="2" charset="-122"/>
              </a:rPr>
              <a:t>Bandwidth increasing more than </a:t>
            </a:r>
            <a:r>
              <a:rPr lang="en-US" altLang="zh-CN" sz="2200" b="1" dirty="0">
                <a:ea typeface="宋体" pitchFamily="2" charset="-122"/>
              </a:rPr>
              <a:t>5</a:t>
            </a:r>
            <a:r>
              <a:rPr lang="en-US" altLang="zh-CN" sz="2200" b="1" dirty="0" smtClean="0">
                <a:ea typeface="宋体" pitchFamily="2" charset="-122"/>
              </a:rPr>
              <a:t>0</a:t>
            </a:r>
            <a:r>
              <a:rPr lang="en-US" altLang="zh-CN" sz="2200" b="1" dirty="0">
                <a:ea typeface="宋体" pitchFamily="2" charset="-122"/>
              </a:rPr>
              <a:t>%</a:t>
            </a:r>
            <a:r>
              <a:rPr lang="en-US" altLang="zh-CN" sz="2200" dirty="0">
                <a:ea typeface="宋体" pitchFamily="2" charset="-122"/>
              </a:rPr>
              <a:t> per year! (Nielsen's Law)</a:t>
            </a:r>
            <a:endParaRPr lang="zh-CN" altLang="en-US" sz="2200" dirty="0">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smtClean="0"/>
              <a:t>Types of Virtualization</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en-US" dirty="0" smtClean="0"/>
              <a:t>Process Virtualization</a:t>
            </a:r>
          </a:p>
          <a:p>
            <a:pPr lvl="1" fontAlgn="auto">
              <a:spcAft>
                <a:spcPts val="0"/>
              </a:spcAft>
              <a:buFont typeface="Arial" pitchFamily="34" charset="0"/>
              <a:buChar char="–"/>
              <a:defRPr/>
            </a:pPr>
            <a:r>
              <a:rPr lang="en-US" dirty="0" smtClean="0"/>
              <a:t>Language construction</a:t>
            </a:r>
          </a:p>
          <a:p>
            <a:pPr lvl="2" fontAlgn="auto">
              <a:spcAft>
                <a:spcPts val="0"/>
              </a:spcAft>
              <a:buFont typeface="Arial" pitchFamily="34" charset="0"/>
              <a:buChar char="•"/>
              <a:defRPr/>
            </a:pPr>
            <a:r>
              <a:rPr lang="en-US" dirty="0" smtClean="0"/>
              <a:t>Java, .NET</a:t>
            </a:r>
          </a:p>
          <a:p>
            <a:pPr lvl="1" fontAlgn="auto">
              <a:spcAft>
                <a:spcPts val="0"/>
              </a:spcAft>
              <a:buFont typeface="Arial" pitchFamily="34" charset="0"/>
              <a:buChar char="–"/>
              <a:defRPr/>
            </a:pPr>
            <a:r>
              <a:rPr lang="en-US" dirty="0" smtClean="0"/>
              <a:t>Cross-ISA emulation</a:t>
            </a:r>
          </a:p>
          <a:p>
            <a:pPr lvl="2" fontAlgn="auto">
              <a:spcAft>
                <a:spcPts val="0"/>
              </a:spcAft>
              <a:buFont typeface="Arial" pitchFamily="34" charset="0"/>
              <a:buChar char="•"/>
              <a:defRPr/>
            </a:pPr>
            <a:r>
              <a:rPr lang="en-US" dirty="0" smtClean="0"/>
              <a:t>Apple’s 68000-PowerPC-Intel Transition</a:t>
            </a:r>
          </a:p>
          <a:p>
            <a:pPr lvl="1" fontAlgn="auto">
              <a:spcAft>
                <a:spcPts val="0"/>
              </a:spcAft>
              <a:buFont typeface="Arial" pitchFamily="34" charset="0"/>
              <a:buChar char="–"/>
              <a:defRPr/>
            </a:pPr>
            <a:r>
              <a:rPr lang="en-US" dirty="0" smtClean="0"/>
              <a:t>Application virtualization</a:t>
            </a:r>
          </a:p>
          <a:p>
            <a:pPr lvl="2" fontAlgn="auto">
              <a:spcAft>
                <a:spcPts val="0"/>
              </a:spcAft>
              <a:buFont typeface="Arial" pitchFamily="34" charset="0"/>
              <a:buChar char="•"/>
              <a:defRPr/>
            </a:pPr>
            <a:r>
              <a:rPr lang="en-US" dirty="0" smtClean="0"/>
              <a:t>Sandboxing, mobility</a:t>
            </a:r>
          </a:p>
          <a:p>
            <a:pPr fontAlgn="auto">
              <a:spcAft>
                <a:spcPts val="0"/>
              </a:spcAft>
              <a:buFont typeface="Arial" pitchFamily="34" charset="0"/>
              <a:buChar char="•"/>
              <a:defRPr/>
            </a:pPr>
            <a:r>
              <a:rPr lang="en-US" dirty="0" smtClean="0"/>
              <a:t>Device Virtualization</a:t>
            </a:r>
          </a:p>
          <a:p>
            <a:pPr lvl="1" fontAlgn="auto">
              <a:spcAft>
                <a:spcPts val="0"/>
              </a:spcAft>
              <a:buFont typeface="Arial" pitchFamily="34" charset="0"/>
              <a:buChar char="–"/>
              <a:defRPr/>
            </a:pPr>
            <a:r>
              <a:rPr lang="en-US" dirty="0" smtClean="0"/>
              <a:t>RAID</a:t>
            </a:r>
          </a:p>
          <a:p>
            <a:pPr fontAlgn="auto">
              <a:spcAft>
                <a:spcPts val="0"/>
              </a:spcAft>
              <a:buFont typeface="Arial" pitchFamily="34" charset="0"/>
              <a:buChar char="•"/>
              <a:defRPr/>
            </a:pPr>
            <a:r>
              <a:rPr lang="en-US" dirty="0" smtClean="0"/>
              <a:t>System Virtualization</a:t>
            </a:r>
          </a:p>
          <a:p>
            <a:pPr lvl="1" fontAlgn="auto">
              <a:spcAft>
                <a:spcPts val="0"/>
              </a:spcAft>
              <a:buFont typeface="Arial" pitchFamily="34" charset="0"/>
              <a:buChar char="–"/>
              <a:defRPr/>
            </a:pPr>
            <a:r>
              <a:rPr lang="en-US" dirty="0" smtClean="0"/>
              <a:t>VMware</a:t>
            </a:r>
          </a:p>
          <a:p>
            <a:pPr lvl="1" fontAlgn="auto">
              <a:spcAft>
                <a:spcPts val="0"/>
              </a:spcAft>
              <a:buFont typeface="Arial" pitchFamily="34" charset="0"/>
              <a:buChar char="–"/>
              <a:defRPr/>
            </a:pPr>
            <a:r>
              <a:rPr lang="en-US" dirty="0" err="1" smtClean="0"/>
              <a:t>Xen</a:t>
            </a:r>
            <a:endParaRPr lang="en-US" dirty="0" smtClean="0"/>
          </a:p>
          <a:p>
            <a:pPr lvl="1" fontAlgn="auto">
              <a:spcAft>
                <a:spcPts val="0"/>
              </a:spcAft>
              <a:buFont typeface="Arial" pitchFamily="34" charset="0"/>
              <a:buChar char="–"/>
              <a:defRPr/>
            </a:pPr>
            <a:r>
              <a:rPr lang="en-US" dirty="0" smtClean="0"/>
              <a:t>Microsoft’s Viridian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mtClean="0"/>
              <a:t>Taxonomy</a:t>
            </a:r>
          </a:p>
        </p:txBody>
      </p:sp>
      <p:cxnSp>
        <p:nvCxnSpPr>
          <p:cNvPr id="5" name="Straight Connector 4"/>
          <p:cNvCxnSpPr/>
          <p:nvPr/>
        </p:nvCxnSpPr>
        <p:spPr>
          <a:xfrm rot="5400000">
            <a:off x="2095501" y="3771900"/>
            <a:ext cx="4953000" cy="3175"/>
          </a:xfrm>
          <a:prstGeom prst="line">
            <a:avLst/>
          </a:prstGeom>
          <a:ln w="381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2209800" y="1752600"/>
            <a:ext cx="2362200" cy="114300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4572000" y="1752600"/>
            <a:ext cx="2362200" cy="114300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V="1">
            <a:off x="1219200" y="2895600"/>
            <a:ext cx="990600" cy="83820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H="1" flipV="1">
            <a:off x="2209800" y="2895600"/>
            <a:ext cx="990600" cy="83820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V="1">
            <a:off x="5943600" y="2895600"/>
            <a:ext cx="990600" cy="83820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H="1" flipV="1">
            <a:off x="6934200" y="2895600"/>
            <a:ext cx="990600" cy="83820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897" name="TextBox 16"/>
          <p:cNvSpPr txBox="1">
            <a:spLocks noChangeArrowheads="1"/>
          </p:cNvSpPr>
          <p:nvPr/>
        </p:nvSpPr>
        <p:spPr bwMode="auto">
          <a:xfrm>
            <a:off x="1143000" y="1600200"/>
            <a:ext cx="1512888" cy="400050"/>
          </a:xfrm>
          <a:prstGeom prst="rect">
            <a:avLst/>
          </a:prstGeom>
          <a:noFill/>
          <a:ln w="9525">
            <a:noFill/>
            <a:miter lim="800000"/>
            <a:headEnd/>
            <a:tailEnd/>
          </a:ln>
        </p:spPr>
        <p:txBody>
          <a:bodyPr wrap="none">
            <a:spAutoFit/>
          </a:bodyPr>
          <a:lstStyle/>
          <a:p>
            <a:r>
              <a:rPr lang="en-US" sz="2000" b="1" i="1">
                <a:latin typeface="Calibri" pitchFamily="34" charset="0"/>
              </a:rPr>
              <a:t>Process VMs</a:t>
            </a:r>
          </a:p>
        </p:txBody>
      </p:sp>
      <p:sp>
        <p:nvSpPr>
          <p:cNvPr id="37898" name="TextBox 17"/>
          <p:cNvSpPr txBox="1">
            <a:spLocks noChangeArrowheads="1"/>
          </p:cNvSpPr>
          <p:nvPr/>
        </p:nvSpPr>
        <p:spPr bwMode="auto">
          <a:xfrm>
            <a:off x="6248400" y="1600200"/>
            <a:ext cx="1473200" cy="400050"/>
          </a:xfrm>
          <a:prstGeom prst="rect">
            <a:avLst/>
          </a:prstGeom>
          <a:noFill/>
          <a:ln w="9525">
            <a:noFill/>
            <a:miter lim="800000"/>
            <a:headEnd/>
            <a:tailEnd/>
          </a:ln>
        </p:spPr>
        <p:txBody>
          <a:bodyPr wrap="none">
            <a:spAutoFit/>
          </a:bodyPr>
          <a:lstStyle/>
          <a:p>
            <a:r>
              <a:rPr lang="en-US" sz="2000" b="1" i="1">
                <a:latin typeface="Calibri" pitchFamily="34" charset="0"/>
              </a:rPr>
              <a:t>System VMs</a:t>
            </a:r>
          </a:p>
        </p:txBody>
      </p:sp>
      <p:sp>
        <p:nvSpPr>
          <p:cNvPr id="37899" name="TextBox 18"/>
          <p:cNvSpPr txBox="1">
            <a:spLocks noChangeArrowheads="1"/>
          </p:cNvSpPr>
          <p:nvPr/>
        </p:nvSpPr>
        <p:spPr bwMode="auto">
          <a:xfrm>
            <a:off x="1066800" y="2819400"/>
            <a:ext cx="652463" cy="584200"/>
          </a:xfrm>
          <a:prstGeom prst="rect">
            <a:avLst/>
          </a:prstGeom>
          <a:noFill/>
          <a:ln w="9525">
            <a:noFill/>
            <a:miter lim="800000"/>
            <a:headEnd/>
            <a:tailEnd/>
          </a:ln>
        </p:spPr>
        <p:txBody>
          <a:bodyPr wrap="none">
            <a:spAutoFit/>
          </a:bodyPr>
          <a:lstStyle/>
          <a:p>
            <a:pPr algn="ctr"/>
            <a:r>
              <a:rPr lang="en-US" sz="1600" b="1">
                <a:latin typeface="Calibri" pitchFamily="34" charset="0"/>
              </a:rPr>
              <a:t>Same</a:t>
            </a:r>
          </a:p>
          <a:p>
            <a:pPr algn="ctr"/>
            <a:r>
              <a:rPr lang="en-US" sz="1600" b="1">
                <a:latin typeface="Calibri" pitchFamily="34" charset="0"/>
              </a:rPr>
              <a:t>ISA</a:t>
            </a:r>
          </a:p>
        </p:txBody>
      </p:sp>
      <p:sp>
        <p:nvSpPr>
          <p:cNvPr id="37900" name="TextBox 19"/>
          <p:cNvSpPr txBox="1">
            <a:spLocks noChangeArrowheads="1"/>
          </p:cNvSpPr>
          <p:nvPr/>
        </p:nvSpPr>
        <p:spPr bwMode="auto">
          <a:xfrm>
            <a:off x="2667000" y="2819400"/>
            <a:ext cx="947738" cy="584200"/>
          </a:xfrm>
          <a:prstGeom prst="rect">
            <a:avLst/>
          </a:prstGeom>
          <a:noFill/>
          <a:ln w="9525">
            <a:noFill/>
            <a:miter lim="800000"/>
            <a:headEnd/>
            <a:tailEnd/>
          </a:ln>
        </p:spPr>
        <p:txBody>
          <a:bodyPr wrap="none">
            <a:spAutoFit/>
          </a:bodyPr>
          <a:lstStyle/>
          <a:p>
            <a:pPr algn="ctr"/>
            <a:r>
              <a:rPr lang="en-US" sz="1600" b="1">
                <a:latin typeface="Calibri" pitchFamily="34" charset="0"/>
              </a:rPr>
              <a:t>Different</a:t>
            </a:r>
          </a:p>
          <a:p>
            <a:pPr algn="ctr"/>
            <a:r>
              <a:rPr lang="en-US" sz="1600" b="1">
                <a:latin typeface="Calibri" pitchFamily="34" charset="0"/>
              </a:rPr>
              <a:t>ISA</a:t>
            </a:r>
          </a:p>
        </p:txBody>
      </p:sp>
      <p:sp>
        <p:nvSpPr>
          <p:cNvPr id="37901" name="TextBox 20"/>
          <p:cNvSpPr txBox="1">
            <a:spLocks noChangeArrowheads="1"/>
          </p:cNvSpPr>
          <p:nvPr/>
        </p:nvSpPr>
        <p:spPr bwMode="auto">
          <a:xfrm>
            <a:off x="5715000" y="2819400"/>
            <a:ext cx="652463" cy="584200"/>
          </a:xfrm>
          <a:prstGeom prst="rect">
            <a:avLst/>
          </a:prstGeom>
          <a:noFill/>
          <a:ln w="9525">
            <a:noFill/>
            <a:miter lim="800000"/>
            <a:headEnd/>
            <a:tailEnd/>
          </a:ln>
        </p:spPr>
        <p:txBody>
          <a:bodyPr wrap="none">
            <a:spAutoFit/>
          </a:bodyPr>
          <a:lstStyle/>
          <a:p>
            <a:pPr algn="ctr"/>
            <a:r>
              <a:rPr lang="en-US" sz="1600" b="1">
                <a:latin typeface="Calibri" pitchFamily="34" charset="0"/>
              </a:rPr>
              <a:t>Same</a:t>
            </a:r>
          </a:p>
          <a:p>
            <a:pPr algn="ctr"/>
            <a:r>
              <a:rPr lang="en-US" sz="1600" b="1">
                <a:latin typeface="Calibri" pitchFamily="34" charset="0"/>
              </a:rPr>
              <a:t>ISA</a:t>
            </a:r>
          </a:p>
        </p:txBody>
      </p:sp>
      <p:sp>
        <p:nvSpPr>
          <p:cNvPr id="37902" name="TextBox 21"/>
          <p:cNvSpPr txBox="1">
            <a:spLocks noChangeArrowheads="1"/>
          </p:cNvSpPr>
          <p:nvPr/>
        </p:nvSpPr>
        <p:spPr bwMode="auto">
          <a:xfrm>
            <a:off x="7315200" y="2819400"/>
            <a:ext cx="947738" cy="584200"/>
          </a:xfrm>
          <a:prstGeom prst="rect">
            <a:avLst/>
          </a:prstGeom>
          <a:noFill/>
          <a:ln w="9525">
            <a:noFill/>
            <a:miter lim="800000"/>
            <a:headEnd/>
            <a:tailEnd/>
          </a:ln>
        </p:spPr>
        <p:txBody>
          <a:bodyPr wrap="none">
            <a:spAutoFit/>
          </a:bodyPr>
          <a:lstStyle/>
          <a:p>
            <a:pPr algn="ctr"/>
            <a:r>
              <a:rPr lang="en-US" sz="1600" b="1">
                <a:latin typeface="Calibri" pitchFamily="34" charset="0"/>
              </a:rPr>
              <a:t>Different</a:t>
            </a:r>
          </a:p>
          <a:p>
            <a:pPr algn="ctr"/>
            <a:r>
              <a:rPr lang="en-US" sz="1600" b="1">
                <a:latin typeface="Calibri" pitchFamily="34" charset="0"/>
              </a:rPr>
              <a:t>ISA</a:t>
            </a:r>
          </a:p>
        </p:txBody>
      </p:sp>
      <p:sp>
        <p:nvSpPr>
          <p:cNvPr id="37903" name="TextBox 22"/>
          <p:cNvSpPr txBox="1">
            <a:spLocks noChangeArrowheads="1"/>
          </p:cNvSpPr>
          <p:nvPr/>
        </p:nvSpPr>
        <p:spPr bwMode="auto">
          <a:xfrm>
            <a:off x="304800" y="3886200"/>
            <a:ext cx="1908175" cy="646113"/>
          </a:xfrm>
          <a:prstGeom prst="rect">
            <a:avLst/>
          </a:prstGeom>
          <a:noFill/>
          <a:ln w="9525">
            <a:noFill/>
            <a:miter lim="800000"/>
            <a:headEnd/>
            <a:tailEnd/>
          </a:ln>
        </p:spPr>
        <p:txBody>
          <a:bodyPr wrap="none">
            <a:spAutoFit/>
          </a:bodyPr>
          <a:lstStyle/>
          <a:p>
            <a:pPr algn="ctr"/>
            <a:r>
              <a:rPr lang="en-US">
                <a:latin typeface="Calibri" pitchFamily="34" charset="0"/>
              </a:rPr>
              <a:t>Multiprogrammed</a:t>
            </a:r>
          </a:p>
          <a:p>
            <a:pPr algn="ctr"/>
            <a:r>
              <a:rPr lang="en-US">
                <a:latin typeface="Calibri" pitchFamily="34" charset="0"/>
              </a:rPr>
              <a:t>Systems</a:t>
            </a:r>
          </a:p>
        </p:txBody>
      </p:sp>
      <p:sp>
        <p:nvSpPr>
          <p:cNvPr id="37904" name="TextBox 29"/>
          <p:cNvSpPr txBox="1">
            <a:spLocks noChangeArrowheads="1"/>
          </p:cNvSpPr>
          <p:nvPr/>
        </p:nvSpPr>
        <p:spPr bwMode="auto">
          <a:xfrm>
            <a:off x="2590800" y="3886200"/>
            <a:ext cx="1203325" cy="646113"/>
          </a:xfrm>
          <a:prstGeom prst="rect">
            <a:avLst/>
          </a:prstGeom>
          <a:noFill/>
          <a:ln w="9525">
            <a:noFill/>
            <a:miter lim="800000"/>
            <a:headEnd/>
            <a:tailEnd/>
          </a:ln>
        </p:spPr>
        <p:txBody>
          <a:bodyPr wrap="none">
            <a:spAutoFit/>
          </a:bodyPr>
          <a:lstStyle/>
          <a:p>
            <a:pPr algn="ctr"/>
            <a:r>
              <a:rPr lang="en-US">
                <a:latin typeface="Calibri" pitchFamily="34" charset="0"/>
              </a:rPr>
              <a:t>Dynamic</a:t>
            </a:r>
          </a:p>
          <a:p>
            <a:pPr algn="ctr"/>
            <a:r>
              <a:rPr lang="en-US">
                <a:latin typeface="Calibri" pitchFamily="34" charset="0"/>
              </a:rPr>
              <a:t>Translators</a:t>
            </a:r>
          </a:p>
        </p:txBody>
      </p:sp>
      <p:sp>
        <p:nvSpPr>
          <p:cNvPr id="37905" name="TextBox 30"/>
          <p:cNvSpPr txBox="1">
            <a:spLocks noChangeArrowheads="1"/>
          </p:cNvSpPr>
          <p:nvPr/>
        </p:nvSpPr>
        <p:spPr bwMode="auto">
          <a:xfrm>
            <a:off x="5181600" y="3886200"/>
            <a:ext cx="1538288" cy="646113"/>
          </a:xfrm>
          <a:prstGeom prst="rect">
            <a:avLst/>
          </a:prstGeom>
          <a:noFill/>
          <a:ln w="9525">
            <a:noFill/>
            <a:miter lim="800000"/>
            <a:headEnd/>
            <a:tailEnd/>
          </a:ln>
        </p:spPr>
        <p:txBody>
          <a:bodyPr wrap="none">
            <a:spAutoFit/>
          </a:bodyPr>
          <a:lstStyle/>
          <a:p>
            <a:pPr algn="ctr"/>
            <a:r>
              <a:rPr lang="en-US">
                <a:latin typeface="Calibri" pitchFamily="34" charset="0"/>
              </a:rPr>
              <a:t>Classic-System</a:t>
            </a:r>
          </a:p>
          <a:p>
            <a:pPr algn="ctr"/>
            <a:r>
              <a:rPr lang="en-US">
                <a:latin typeface="Calibri" pitchFamily="34" charset="0"/>
              </a:rPr>
              <a:t>VMs</a:t>
            </a:r>
          </a:p>
        </p:txBody>
      </p:sp>
      <p:sp>
        <p:nvSpPr>
          <p:cNvPr id="37906" name="TextBox 31"/>
          <p:cNvSpPr txBox="1">
            <a:spLocks noChangeArrowheads="1"/>
          </p:cNvSpPr>
          <p:nvPr/>
        </p:nvSpPr>
        <p:spPr bwMode="auto">
          <a:xfrm>
            <a:off x="7162800" y="3886200"/>
            <a:ext cx="1538288" cy="646113"/>
          </a:xfrm>
          <a:prstGeom prst="rect">
            <a:avLst/>
          </a:prstGeom>
          <a:noFill/>
          <a:ln w="9525">
            <a:noFill/>
            <a:miter lim="800000"/>
            <a:headEnd/>
            <a:tailEnd/>
          </a:ln>
        </p:spPr>
        <p:txBody>
          <a:bodyPr wrap="none">
            <a:spAutoFit/>
          </a:bodyPr>
          <a:lstStyle/>
          <a:p>
            <a:pPr algn="ctr"/>
            <a:r>
              <a:rPr lang="en-US">
                <a:latin typeface="Calibri" pitchFamily="34" charset="0"/>
              </a:rPr>
              <a:t>Whole-System</a:t>
            </a:r>
          </a:p>
          <a:p>
            <a:pPr algn="ctr"/>
            <a:r>
              <a:rPr lang="en-US">
                <a:latin typeface="Calibri" pitchFamily="34" charset="0"/>
              </a:rPr>
              <a:t>VMs</a:t>
            </a:r>
          </a:p>
        </p:txBody>
      </p:sp>
      <p:sp>
        <p:nvSpPr>
          <p:cNvPr id="37907" name="TextBox 32"/>
          <p:cNvSpPr txBox="1">
            <a:spLocks noChangeArrowheads="1"/>
          </p:cNvSpPr>
          <p:nvPr/>
        </p:nvSpPr>
        <p:spPr bwMode="auto">
          <a:xfrm>
            <a:off x="620713" y="4838700"/>
            <a:ext cx="1192212" cy="923925"/>
          </a:xfrm>
          <a:prstGeom prst="rect">
            <a:avLst/>
          </a:prstGeom>
          <a:noFill/>
          <a:ln w="9525">
            <a:noFill/>
            <a:miter lim="800000"/>
            <a:headEnd/>
            <a:tailEnd/>
          </a:ln>
        </p:spPr>
        <p:txBody>
          <a:bodyPr wrap="none">
            <a:spAutoFit/>
          </a:bodyPr>
          <a:lstStyle/>
          <a:p>
            <a:pPr algn="ctr"/>
            <a:r>
              <a:rPr lang="en-US">
                <a:latin typeface="Calibri" pitchFamily="34" charset="0"/>
              </a:rPr>
              <a:t>Dynamic</a:t>
            </a:r>
          </a:p>
          <a:p>
            <a:pPr algn="ctr"/>
            <a:r>
              <a:rPr lang="en-US">
                <a:latin typeface="Calibri" pitchFamily="34" charset="0"/>
              </a:rPr>
              <a:t>Binary</a:t>
            </a:r>
          </a:p>
          <a:p>
            <a:pPr algn="ctr"/>
            <a:r>
              <a:rPr lang="en-US">
                <a:latin typeface="Calibri" pitchFamily="34" charset="0"/>
              </a:rPr>
              <a:t>Optimizers</a:t>
            </a:r>
          </a:p>
        </p:txBody>
      </p:sp>
      <p:sp>
        <p:nvSpPr>
          <p:cNvPr id="37908" name="TextBox 33"/>
          <p:cNvSpPr txBox="1">
            <a:spLocks noChangeArrowheads="1"/>
          </p:cNvSpPr>
          <p:nvPr/>
        </p:nvSpPr>
        <p:spPr bwMode="auto">
          <a:xfrm>
            <a:off x="2684463" y="4838700"/>
            <a:ext cx="995362" cy="369888"/>
          </a:xfrm>
          <a:prstGeom prst="rect">
            <a:avLst/>
          </a:prstGeom>
          <a:noFill/>
          <a:ln w="9525">
            <a:noFill/>
            <a:miter lim="800000"/>
            <a:headEnd/>
            <a:tailEnd/>
          </a:ln>
        </p:spPr>
        <p:txBody>
          <a:bodyPr wrap="none">
            <a:spAutoFit/>
          </a:bodyPr>
          <a:lstStyle/>
          <a:p>
            <a:pPr algn="ctr"/>
            <a:r>
              <a:rPr lang="en-US">
                <a:latin typeface="Calibri" pitchFamily="34" charset="0"/>
              </a:rPr>
              <a:t>HLL VMs</a:t>
            </a:r>
          </a:p>
        </p:txBody>
      </p:sp>
      <p:sp>
        <p:nvSpPr>
          <p:cNvPr id="37909" name="TextBox 34"/>
          <p:cNvSpPr txBox="1">
            <a:spLocks noChangeArrowheads="1"/>
          </p:cNvSpPr>
          <p:nvPr/>
        </p:nvSpPr>
        <p:spPr bwMode="auto">
          <a:xfrm>
            <a:off x="5486400" y="4838700"/>
            <a:ext cx="850900" cy="646113"/>
          </a:xfrm>
          <a:prstGeom prst="rect">
            <a:avLst/>
          </a:prstGeom>
          <a:noFill/>
          <a:ln w="9525">
            <a:noFill/>
            <a:miter lim="800000"/>
            <a:headEnd/>
            <a:tailEnd/>
          </a:ln>
        </p:spPr>
        <p:txBody>
          <a:bodyPr wrap="none">
            <a:spAutoFit/>
          </a:bodyPr>
          <a:lstStyle/>
          <a:p>
            <a:pPr algn="ctr"/>
            <a:r>
              <a:rPr lang="en-US">
                <a:latin typeface="Calibri" pitchFamily="34" charset="0"/>
              </a:rPr>
              <a:t>Hosted</a:t>
            </a:r>
          </a:p>
          <a:p>
            <a:pPr algn="ctr"/>
            <a:r>
              <a:rPr lang="en-US">
                <a:latin typeface="Calibri" pitchFamily="34" charset="0"/>
              </a:rPr>
              <a:t>VMs</a:t>
            </a:r>
          </a:p>
        </p:txBody>
      </p:sp>
      <p:sp>
        <p:nvSpPr>
          <p:cNvPr id="37910" name="TextBox 35"/>
          <p:cNvSpPr txBox="1">
            <a:spLocks noChangeArrowheads="1"/>
          </p:cNvSpPr>
          <p:nvPr/>
        </p:nvSpPr>
        <p:spPr bwMode="auto">
          <a:xfrm>
            <a:off x="7250113" y="4838700"/>
            <a:ext cx="1347787" cy="646113"/>
          </a:xfrm>
          <a:prstGeom prst="rect">
            <a:avLst/>
          </a:prstGeom>
          <a:noFill/>
          <a:ln w="9525">
            <a:noFill/>
            <a:miter lim="800000"/>
            <a:headEnd/>
            <a:tailEnd/>
          </a:ln>
        </p:spPr>
        <p:txBody>
          <a:bodyPr wrap="none">
            <a:spAutoFit/>
          </a:bodyPr>
          <a:lstStyle/>
          <a:p>
            <a:pPr algn="ctr"/>
            <a:r>
              <a:rPr lang="en-US">
                <a:latin typeface="Calibri" pitchFamily="34" charset="0"/>
              </a:rPr>
              <a:t>Co-designed</a:t>
            </a:r>
          </a:p>
          <a:p>
            <a:pPr algn="ctr"/>
            <a:r>
              <a:rPr lang="en-US">
                <a:latin typeface="Calibri" pitchFamily="34" charset="0"/>
              </a:rPr>
              <a:t>VMs</a:t>
            </a:r>
          </a:p>
        </p:txBody>
      </p:sp>
      <p:cxnSp>
        <p:nvCxnSpPr>
          <p:cNvPr id="38" name="Straight Connector 37"/>
          <p:cNvCxnSpPr/>
          <p:nvPr/>
        </p:nvCxnSpPr>
        <p:spPr>
          <a:xfrm rot="16200000" flipH="1">
            <a:off x="7673975" y="4654550"/>
            <a:ext cx="368300" cy="0"/>
          </a:xfrm>
          <a:prstGeom prst="line">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7904" idx="2"/>
            <a:endCxn id="37908" idx="0"/>
          </p:cNvCxnSpPr>
          <p:nvPr/>
        </p:nvCxnSpPr>
        <p:spPr>
          <a:xfrm rot="5400000">
            <a:off x="3034507" y="4680744"/>
            <a:ext cx="306387" cy="9525"/>
          </a:xfrm>
          <a:prstGeom prst="line">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System Virtual Machine Monitor Architectures</a:t>
            </a:r>
            <a:endParaRPr lang="en-US" dirty="0"/>
          </a:p>
        </p:txBody>
      </p:sp>
      <p:sp>
        <p:nvSpPr>
          <p:cNvPr id="38914" name="Content Placeholder 2"/>
          <p:cNvSpPr>
            <a:spLocks noGrp="1"/>
          </p:cNvSpPr>
          <p:nvPr>
            <p:ph idx="1"/>
          </p:nvPr>
        </p:nvSpPr>
        <p:spPr/>
        <p:txBody>
          <a:bodyPr>
            <a:normAutofit fontScale="92500" lnSpcReduction="10000"/>
          </a:bodyPr>
          <a:lstStyle/>
          <a:p>
            <a:r>
              <a:rPr lang="en-US" dirty="0" smtClean="0"/>
              <a:t>Traditional</a:t>
            </a:r>
          </a:p>
          <a:p>
            <a:endParaRPr lang="en-US" dirty="0" smtClean="0"/>
          </a:p>
          <a:p>
            <a:r>
              <a:rPr lang="en-US" dirty="0" smtClean="0"/>
              <a:t>Hosted</a:t>
            </a:r>
          </a:p>
          <a:p>
            <a:pPr lvl="1"/>
            <a:r>
              <a:rPr lang="en-US" dirty="0" smtClean="0"/>
              <a:t>VMware Workstation</a:t>
            </a:r>
          </a:p>
          <a:p>
            <a:endParaRPr lang="en-US" dirty="0" smtClean="0"/>
          </a:p>
          <a:p>
            <a:r>
              <a:rPr lang="en-US" dirty="0" smtClean="0"/>
              <a:t>Hybrid</a:t>
            </a:r>
          </a:p>
          <a:p>
            <a:pPr lvl="1"/>
            <a:r>
              <a:rPr lang="en-US" dirty="0" smtClean="0"/>
              <a:t>VMware ESX</a:t>
            </a:r>
          </a:p>
          <a:p>
            <a:pPr lvl="1"/>
            <a:r>
              <a:rPr lang="en-US" dirty="0" err="1" smtClean="0"/>
              <a:t>Xen</a:t>
            </a:r>
            <a:endParaRPr lang="en-US" dirty="0" smtClean="0"/>
          </a:p>
          <a:p>
            <a:endParaRPr lang="en-US" dirty="0" smtClean="0"/>
          </a:p>
          <a:p>
            <a:r>
              <a:rPr lang="en-US" dirty="0" smtClean="0"/>
              <a:t>Hypervisor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smtClean="0"/>
              <a:t>Traditional</a:t>
            </a:r>
          </a:p>
        </p:txBody>
      </p:sp>
      <p:sp>
        <p:nvSpPr>
          <p:cNvPr id="40995" name="Content Placeholder 41"/>
          <p:cNvSpPr>
            <a:spLocks noGrp="1"/>
          </p:cNvSpPr>
          <p:nvPr>
            <p:ph idx="1"/>
          </p:nvPr>
        </p:nvSpPr>
        <p:spPr>
          <a:xfrm>
            <a:off x="457200" y="5486400"/>
            <a:ext cx="8229600" cy="639763"/>
          </a:xfrm>
        </p:spPr>
        <p:txBody>
          <a:bodyPr/>
          <a:lstStyle/>
          <a:p>
            <a:r>
              <a:rPr lang="en-US" smtClean="0"/>
              <a:t>Examples:  IBM VM/370, Stanford DISCO</a:t>
            </a:r>
          </a:p>
        </p:txBody>
      </p:sp>
      <p:sp>
        <p:nvSpPr>
          <p:cNvPr id="4" name="Rectangle 3"/>
          <p:cNvSpPr/>
          <p:nvPr/>
        </p:nvSpPr>
        <p:spPr>
          <a:xfrm>
            <a:off x="1066800" y="44958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1066800" y="3733800"/>
            <a:ext cx="6858000" cy="609600"/>
          </a:xfrm>
          <a:prstGeom prst="rect">
            <a:avLst/>
          </a:prstGeom>
          <a:solidFill>
            <a:schemeClr val="bg2">
              <a:lumMod val="9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tx1"/>
                </a:solidFill>
              </a:rPr>
              <a:t>Virtual Machine Monitor</a:t>
            </a:r>
          </a:p>
        </p:txBody>
      </p:sp>
      <p:sp>
        <p:nvSpPr>
          <p:cNvPr id="6" name="Rectangle 5"/>
          <p:cNvSpPr/>
          <p:nvPr/>
        </p:nvSpPr>
        <p:spPr>
          <a:xfrm>
            <a:off x="11430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a:t>
            </a:r>
          </a:p>
        </p:txBody>
      </p:sp>
      <p:sp>
        <p:nvSpPr>
          <p:cNvPr id="7" name="Rectangle 6"/>
          <p:cNvSpPr/>
          <p:nvPr/>
        </p:nvSpPr>
        <p:spPr>
          <a:xfrm>
            <a:off x="11430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0" name="Rectangle 9"/>
          <p:cNvSpPr/>
          <p:nvPr/>
        </p:nvSpPr>
        <p:spPr>
          <a:xfrm>
            <a:off x="25146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 (devel)</a:t>
            </a:r>
          </a:p>
        </p:txBody>
      </p:sp>
      <p:sp>
        <p:nvSpPr>
          <p:cNvPr id="11" name="Rectangle 10"/>
          <p:cNvSpPr/>
          <p:nvPr/>
        </p:nvSpPr>
        <p:spPr>
          <a:xfrm>
            <a:off x="25146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38862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XP</a:t>
            </a:r>
          </a:p>
        </p:txBody>
      </p:sp>
      <p:sp>
        <p:nvSpPr>
          <p:cNvPr id="14" name="Rectangle 13"/>
          <p:cNvSpPr/>
          <p:nvPr/>
        </p:nvSpPr>
        <p:spPr>
          <a:xfrm>
            <a:off x="38862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6" name="Rectangle 15"/>
          <p:cNvSpPr/>
          <p:nvPr/>
        </p:nvSpPr>
        <p:spPr>
          <a:xfrm>
            <a:off x="52578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Vista</a:t>
            </a:r>
          </a:p>
        </p:txBody>
      </p:sp>
      <p:sp>
        <p:nvSpPr>
          <p:cNvPr id="17" name="Rectangle 16"/>
          <p:cNvSpPr/>
          <p:nvPr/>
        </p:nvSpPr>
        <p:spPr>
          <a:xfrm>
            <a:off x="52578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9" name="Rectangle 18"/>
          <p:cNvSpPr/>
          <p:nvPr/>
        </p:nvSpPr>
        <p:spPr>
          <a:xfrm>
            <a:off x="66294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MacOS</a:t>
            </a:r>
          </a:p>
        </p:txBody>
      </p:sp>
      <p:sp>
        <p:nvSpPr>
          <p:cNvPr id="20" name="Rectangle 19"/>
          <p:cNvSpPr/>
          <p:nvPr/>
        </p:nvSpPr>
        <p:spPr>
          <a:xfrm>
            <a:off x="66294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13716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12954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4572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5" name="Oval 24"/>
          <p:cNvSpPr/>
          <p:nvPr/>
        </p:nvSpPr>
        <p:spPr>
          <a:xfrm>
            <a:off x="27432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Oval 25"/>
          <p:cNvSpPr/>
          <p:nvPr/>
        </p:nvSpPr>
        <p:spPr>
          <a:xfrm>
            <a:off x="3200400" y="2438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7" name="Oval 26"/>
          <p:cNvSpPr/>
          <p:nvPr/>
        </p:nvSpPr>
        <p:spPr>
          <a:xfrm>
            <a:off x="2667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4038600" y="2514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9" name="Oval 28"/>
          <p:cNvSpPr/>
          <p:nvPr/>
        </p:nvSpPr>
        <p:spPr>
          <a:xfrm>
            <a:off x="56388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0" name="Oval 29"/>
          <p:cNvSpPr/>
          <p:nvPr/>
        </p:nvSpPr>
        <p:spPr>
          <a:xfrm>
            <a:off x="59436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1" name="Oval 30"/>
          <p:cNvSpPr/>
          <p:nvPr/>
        </p:nvSpPr>
        <p:spPr>
          <a:xfrm>
            <a:off x="54102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818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3152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Oval 33"/>
          <p:cNvSpPr/>
          <p:nvPr/>
        </p:nvSpPr>
        <p:spPr>
          <a:xfrm>
            <a:off x="6858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11430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Rectangle 35"/>
          <p:cNvSpPr/>
          <p:nvPr/>
        </p:nvSpPr>
        <p:spPr>
          <a:xfrm>
            <a:off x="25146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38862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8" name="Rectangle 37"/>
          <p:cNvSpPr/>
          <p:nvPr/>
        </p:nvSpPr>
        <p:spPr>
          <a:xfrm>
            <a:off x="52578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9" name="Rectangle 38"/>
          <p:cNvSpPr/>
          <p:nvPr/>
        </p:nvSpPr>
        <p:spPr>
          <a:xfrm>
            <a:off x="66294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45720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4038600" y="1981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smtClean="0"/>
              <a:t>Hosted Virtual Machines</a:t>
            </a:r>
          </a:p>
        </p:txBody>
      </p:sp>
      <p:sp>
        <p:nvSpPr>
          <p:cNvPr id="43010" name="Content Placeholder 2"/>
          <p:cNvSpPr>
            <a:spLocks noGrp="1"/>
          </p:cNvSpPr>
          <p:nvPr>
            <p:ph idx="1"/>
          </p:nvPr>
        </p:nvSpPr>
        <p:spPr/>
        <p:txBody>
          <a:bodyPr/>
          <a:lstStyle/>
          <a:p>
            <a:r>
              <a:rPr lang="en-US" smtClean="0"/>
              <a:t>Goal:</a:t>
            </a:r>
          </a:p>
          <a:p>
            <a:pPr lvl="1"/>
            <a:r>
              <a:rPr lang="en-US" smtClean="0"/>
              <a:t>Run Virtual Machines as an application on an existing Operating System</a:t>
            </a:r>
          </a:p>
          <a:p>
            <a:r>
              <a:rPr lang="en-US" smtClean="0"/>
              <a:t>Why</a:t>
            </a:r>
          </a:p>
          <a:p>
            <a:pPr lvl="1"/>
            <a:r>
              <a:rPr lang="en-US" smtClean="0"/>
              <a:t>Application continuity</a:t>
            </a:r>
          </a:p>
          <a:p>
            <a:pPr lvl="1"/>
            <a:r>
              <a:rPr lang="en-US" smtClean="0"/>
              <a:t>Reuse existing device drivers</a:t>
            </a:r>
          </a:p>
          <a:p>
            <a:pPr lvl="1"/>
            <a:r>
              <a:rPr lang="en-US" smtClean="0"/>
              <a:t>Leverage OS support</a:t>
            </a:r>
          </a:p>
          <a:p>
            <a:pPr lvl="2"/>
            <a:r>
              <a:rPr lang="en-US" smtClean="0"/>
              <a:t>File system</a:t>
            </a:r>
          </a:p>
          <a:p>
            <a:pPr lvl="2"/>
            <a:r>
              <a:rPr lang="en-US" smtClean="0"/>
              <a:t>CPU Scheduler</a:t>
            </a:r>
          </a:p>
          <a:p>
            <a:pPr lvl="1"/>
            <a:r>
              <a:rPr lang="en-US" smtClean="0"/>
              <a:t>VM management platform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Hosted Monitor Architecture</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724400" y="3657600"/>
            <a:ext cx="3200400" cy="16764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800600" y="2895600"/>
            <a:ext cx="30480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800600" y="1447800"/>
            <a:ext cx="30480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31242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31242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5029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6248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4864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800600" y="1447800"/>
            <a:ext cx="30480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31242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371600" y="3048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18288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513013" y="3352800"/>
            <a:ext cx="3963988" cy="1587"/>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9812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6" name="Rectangle 45"/>
          <p:cNvSpPr/>
          <p:nvPr/>
        </p:nvSpPr>
        <p:spPr>
          <a:xfrm>
            <a:off x="2590800" y="1828800"/>
            <a:ext cx="1371600" cy="16002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8" name="Oval 47"/>
          <p:cNvSpPr/>
          <p:nvPr/>
        </p:nvSpPr>
        <p:spPr>
          <a:xfrm>
            <a:off x="70866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9" name="Oval 48"/>
          <p:cNvSpPr/>
          <p:nvPr/>
        </p:nvSpPr>
        <p:spPr>
          <a:xfrm>
            <a:off x="6172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50" name="Freeform 49"/>
          <p:cNvSpPr/>
          <p:nvPr/>
        </p:nvSpPr>
        <p:spPr>
          <a:xfrm>
            <a:off x="3886200" y="4191000"/>
            <a:ext cx="819150" cy="149225"/>
          </a:xfrm>
          <a:custGeom>
            <a:avLst/>
            <a:gdLst>
              <a:gd name="connsiteX0" fmla="*/ 819807 w 819807"/>
              <a:gd name="connsiteY0" fmla="*/ 149773 h 149773"/>
              <a:gd name="connsiteX1" fmla="*/ 394138 w 819807"/>
              <a:gd name="connsiteY1" fmla="*/ 7883 h 149773"/>
              <a:gd name="connsiteX2" fmla="*/ 0 w 819807"/>
              <a:gd name="connsiteY2" fmla="*/ 102476 h 149773"/>
            </a:gdLst>
            <a:ahLst/>
            <a:cxnLst>
              <a:cxn ang="0">
                <a:pos x="connsiteX0" y="connsiteY0"/>
              </a:cxn>
              <a:cxn ang="0">
                <a:pos x="connsiteX1" y="connsiteY1"/>
              </a:cxn>
              <a:cxn ang="0">
                <a:pos x="connsiteX2" y="connsiteY2"/>
              </a:cxn>
            </a:cxnLst>
            <a:rect l="l" t="t" r="r" b="b"/>
            <a:pathLst>
              <a:path w="819807" h="149773">
                <a:moveTo>
                  <a:pt x="819807" y="149773"/>
                </a:moveTo>
                <a:cubicBezTo>
                  <a:pt x="675290" y="82769"/>
                  <a:pt x="530773" y="15766"/>
                  <a:pt x="394138" y="7883"/>
                </a:cubicBezTo>
                <a:cubicBezTo>
                  <a:pt x="257504" y="0"/>
                  <a:pt x="128752" y="51238"/>
                  <a:pt x="0" y="102476"/>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2" name="Freeform 51"/>
          <p:cNvSpPr/>
          <p:nvPr/>
        </p:nvSpPr>
        <p:spPr>
          <a:xfrm flipH="1" flipV="1">
            <a:off x="3886200" y="4495800"/>
            <a:ext cx="819150" cy="149225"/>
          </a:xfrm>
          <a:custGeom>
            <a:avLst/>
            <a:gdLst>
              <a:gd name="connsiteX0" fmla="*/ 819807 w 819807"/>
              <a:gd name="connsiteY0" fmla="*/ 149773 h 149773"/>
              <a:gd name="connsiteX1" fmla="*/ 394138 w 819807"/>
              <a:gd name="connsiteY1" fmla="*/ 7883 h 149773"/>
              <a:gd name="connsiteX2" fmla="*/ 0 w 819807"/>
              <a:gd name="connsiteY2" fmla="*/ 102476 h 149773"/>
            </a:gdLst>
            <a:ahLst/>
            <a:cxnLst>
              <a:cxn ang="0">
                <a:pos x="connsiteX0" y="connsiteY0"/>
              </a:cxn>
              <a:cxn ang="0">
                <a:pos x="connsiteX1" y="connsiteY1"/>
              </a:cxn>
              <a:cxn ang="0">
                <a:pos x="connsiteX2" y="connsiteY2"/>
              </a:cxn>
            </a:cxnLst>
            <a:rect l="l" t="t" r="r" b="b"/>
            <a:pathLst>
              <a:path w="819807" h="149773">
                <a:moveTo>
                  <a:pt x="819807" y="149773"/>
                </a:moveTo>
                <a:cubicBezTo>
                  <a:pt x="675290" y="82769"/>
                  <a:pt x="530773" y="15766"/>
                  <a:pt x="394138" y="7883"/>
                </a:cubicBezTo>
                <a:cubicBezTo>
                  <a:pt x="257504" y="0"/>
                  <a:pt x="128752" y="51238"/>
                  <a:pt x="0" y="102476"/>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5" name="Rectangular Callout 54"/>
          <p:cNvSpPr/>
          <p:nvPr/>
        </p:nvSpPr>
        <p:spPr>
          <a:xfrm>
            <a:off x="5105400" y="4038600"/>
            <a:ext cx="1905000" cy="457200"/>
          </a:xfrm>
          <a:prstGeom prst="wedgeRectCallout">
            <a:avLst>
              <a:gd name="adj1" fmla="val -80213"/>
              <a:gd name="adj2" fmla="val -13362"/>
            </a:avLst>
          </a:prstGeom>
          <a:solidFill>
            <a:schemeClr val="bg1"/>
          </a:solidFill>
          <a:ln w="9525">
            <a:solidFill>
              <a:schemeClr val="tx1">
                <a:lumMod val="65000"/>
                <a:lumOff val="35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World Switch</a:t>
            </a:r>
          </a:p>
        </p:txBody>
      </p:sp>
      <p:grpSp>
        <p:nvGrpSpPr>
          <p:cNvPr id="45082" name="Group 29"/>
          <p:cNvGrpSpPr>
            <a:grpSpLocks/>
          </p:cNvGrpSpPr>
          <p:nvPr/>
        </p:nvGrpSpPr>
        <p:grpSpPr bwMode="auto">
          <a:xfrm rot="5400000">
            <a:off x="3160713" y="3392487"/>
            <a:ext cx="381000" cy="454025"/>
            <a:chOff x="4038600" y="4343400"/>
            <a:chExt cx="819807" cy="454573"/>
          </a:xfrm>
        </p:grpSpPr>
        <p:sp>
          <p:nvSpPr>
            <p:cNvPr id="27" name="Freeform 26"/>
            <p:cNvSpPr/>
            <p:nvPr/>
          </p:nvSpPr>
          <p:spPr>
            <a:xfrm>
              <a:off x="4038600" y="4343400"/>
              <a:ext cx="819807" cy="149405"/>
            </a:xfrm>
            <a:custGeom>
              <a:avLst/>
              <a:gdLst>
                <a:gd name="connsiteX0" fmla="*/ 819807 w 819807"/>
                <a:gd name="connsiteY0" fmla="*/ 149773 h 149773"/>
                <a:gd name="connsiteX1" fmla="*/ 394138 w 819807"/>
                <a:gd name="connsiteY1" fmla="*/ 7883 h 149773"/>
                <a:gd name="connsiteX2" fmla="*/ 0 w 819807"/>
                <a:gd name="connsiteY2" fmla="*/ 102476 h 149773"/>
              </a:gdLst>
              <a:ahLst/>
              <a:cxnLst>
                <a:cxn ang="0">
                  <a:pos x="connsiteX0" y="connsiteY0"/>
                </a:cxn>
                <a:cxn ang="0">
                  <a:pos x="connsiteX1" y="connsiteY1"/>
                </a:cxn>
                <a:cxn ang="0">
                  <a:pos x="connsiteX2" y="connsiteY2"/>
                </a:cxn>
              </a:cxnLst>
              <a:rect l="l" t="t" r="r" b="b"/>
              <a:pathLst>
                <a:path w="819807" h="149773">
                  <a:moveTo>
                    <a:pt x="819807" y="149773"/>
                  </a:moveTo>
                  <a:cubicBezTo>
                    <a:pt x="675290" y="82769"/>
                    <a:pt x="530773" y="15766"/>
                    <a:pt x="394138" y="7883"/>
                  </a:cubicBezTo>
                  <a:cubicBezTo>
                    <a:pt x="257504" y="0"/>
                    <a:pt x="128752" y="51238"/>
                    <a:pt x="0" y="102476"/>
                  </a:cubicBezTo>
                </a:path>
              </a:pathLst>
            </a:cu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9" name="Freeform 28"/>
            <p:cNvSpPr/>
            <p:nvPr/>
          </p:nvSpPr>
          <p:spPr>
            <a:xfrm flipH="1" flipV="1">
              <a:off x="4038600" y="4648568"/>
              <a:ext cx="819807" cy="149405"/>
            </a:xfrm>
            <a:custGeom>
              <a:avLst/>
              <a:gdLst>
                <a:gd name="connsiteX0" fmla="*/ 819807 w 819807"/>
                <a:gd name="connsiteY0" fmla="*/ 149773 h 149773"/>
                <a:gd name="connsiteX1" fmla="*/ 394138 w 819807"/>
                <a:gd name="connsiteY1" fmla="*/ 7883 h 149773"/>
                <a:gd name="connsiteX2" fmla="*/ 0 w 819807"/>
                <a:gd name="connsiteY2" fmla="*/ 102476 h 149773"/>
              </a:gdLst>
              <a:ahLst/>
              <a:cxnLst>
                <a:cxn ang="0">
                  <a:pos x="connsiteX0" y="connsiteY0"/>
                </a:cxn>
                <a:cxn ang="0">
                  <a:pos x="connsiteX1" y="connsiteY1"/>
                </a:cxn>
                <a:cxn ang="0">
                  <a:pos x="connsiteX2" y="connsiteY2"/>
                </a:cxn>
              </a:cxnLst>
              <a:rect l="l" t="t" r="r" b="b"/>
              <a:pathLst>
                <a:path w="819807" h="149773">
                  <a:moveTo>
                    <a:pt x="819807" y="149773"/>
                  </a:moveTo>
                  <a:cubicBezTo>
                    <a:pt x="675290" y="82769"/>
                    <a:pt x="530773" y="15766"/>
                    <a:pt x="394138" y="7883"/>
                  </a:cubicBezTo>
                  <a:cubicBezTo>
                    <a:pt x="257504" y="0"/>
                    <a:pt x="128752" y="51238"/>
                    <a:pt x="0" y="102476"/>
                  </a:cubicBezTo>
                </a:path>
              </a:pathLst>
            </a:cu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mtClean="0"/>
              <a:t>Hosted Monitor Architecture</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724400" y="3657600"/>
            <a:ext cx="3200400" cy="16764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800600" y="2895600"/>
            <a:ext cx="30480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800600" y="1447800"/>
            <a:ext cx="30480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31242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31242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5029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6248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4864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800600" y="1447800"/>
            <a:ext cx="30480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31242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371600" y="3048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18288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513013" y="3352800"/>
            <a:ext cx="3963988" cy="1587"/>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9812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6" name="Rectangle 45"/>
          <p:cNvSpPr/>
          <p:nvPr/>
        </p:nvSpPr>
        <p:spPr>
          <a:xfrm>
            <a:off x="2590800" y="1828800"/>
            <a:ext cx="1371600" cy="16002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8" name="Oval 47"/>
          <p:cNvSpPr/>
          <p:nvPr/>
        </p:nvSpPr>
        <p:spPr>
          <a:xfrm>
            <a:off x="70866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9" name="Oval 48"/>
          <p:cNvSpPr/>
          <p:nvPr/>
        </p:nvSpPr>
        <p:spPr>
          <a:xfrm>
            <a:off x="6172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0" name="Freeform 29"/>
          <p:cNvSpPr/>
          <p:nvPr/>
        </p:nvSpPr>
        <p:spPr>
          <a:xfrm>
            <a:off x="5551488" y="3500438"/>
            <a:ext cx="1230312" cy="739775"/>
          </a:xfrm>
          <a:custGeom>
            <a:avLst/>
            <a:gdLst>
              <a:gd name="connsiteX0" fmla="*/ 139262 w 1229710"/>
              <a:gd name="connsiteY0" fmla="*/ 15765 h 740979"/>
              <a:gd name="connsiteX1" fmla="*/ 155027 w 1229710"/>
              <a:gd name="connsiteY1" fmla="*/ 567558 h 740979"/>
              <a:gd name="connsiteX2" fmla="*/ 1069427 w 1229710"/>
              <a:gd name="connsiteY2" fmla="*/ 646386 h 740979"/>
              <a:gd name="connsiteX3" fmla="*/ 1116724 w 1229710"/>
              <a:gd name="connsiteY3" fmla="*/ 0 h 740979"/>
            </a:gdLst>
            <a:ahLst/>
            <a:cxnLst>
              <a:cxn ang="0">
                <a:pos x="connsiteX0" y="connsiteY0"/>
              </a:cxn>
              <a:cxn ang="0">
                <a:pos x="connsiteX1" y="connsiteY1"/>
              </a:cxn>
              <a:cxn ang="0">
                <a:pos x="connsiteX2" y="connsiteY2"/>
              </a:cxn>
              <a:cxn ang="0">
                <a:pos x="connsiteX3" y="connsiteY3"/>
              </a:cxn>
            </a:cxnLst>
            <a:rect l="l" t="t" r="r" b="b"/>
            <a:pathLst>
              <a:path w="1229710" h="740979">
                <a:moveTo>
                  <a:pt x="139262" y="15765"/>
                </a:moveTo>
                <a:cubicBezTo>
                  <a:pt x="69631" y="239110"/>
                  <a:pt x="0" y="462455"/>
                  <a:pt x="155027" y="567558"/>
                </a:cubicBezTo>
                <a:cubicBezTo>
                  <a:pt x="310054" y="672661"/>
                  <a:pt x="909144" y="740979"/>
                  <a:pt x="1069427" y="646386"/>
                </a:cubicBezTo>
                <a:cubicBezTo>
                  <a:pt x="1229710" y="551793"/>
                  <a:pt x="1173217" y="275896"/>
                  <a:pt x="1116724" y="0"/>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1" name="Rectangular Callout 30"/>
          <p:cNvSpPr/>
          <p:nvPr/>
        </p:nvSpPr>
        <p:spPr>
          <a:xfrm>
            <a:off x="6553200" y="4343400"/>
            <a:ext cx="1905000" cy="762000"/>
          </a:xfrm>
          <a:prstGeom prst="wedgeRectCallout">
            <a:avLst>
              <a:gd name="adj1" fmla="val -76903"/>
              <a:gd name="adj2" fmla="val -73706"/>
            </a:avLst>
          </a:prstGeom>
          <a:solidFill>
            <a:schemeClr val="bg1"/>
          </a:solidFill>
          <a:ln w="9525">
            <a:solidFill>
              <a:schemeClr val="tx1">
                <a:lumMod val="65000"/>
                <a:lumOff val="35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CPU / Memory</a:t>
            </a:r>
          </a:p>
          <a:p>
            <a:pPr algn="ctr" fontAlgn="auto">
              <a:spcBef>
                <a:spcPts val="0"/>
              </a:spcBef>
              <a:spcAft>
                <a:spcPts val="0"/>
              </a:spcAft>
              <a:defRPr/>
            </a:pPr>
            <a:r>
              <a:rPr lang="en-US" sz="2000" b="1" dirty="0">
                <a:solidFill>
                  <a:schemeClr val="tx1"/>
                </a:solidFill>
              </a:rPr>
              <a:t>Virtualization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smtClean="0"/>
              <a:t>Hosted Monitor Architecture</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724400" y="3657600"/>
            <a:ext cx="3200400" cy="16764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800600" y="2895600"/>
            <a:ext cx="30480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800600" y="1447800"/>
            <a:ext cx="30480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31242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31242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5029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6248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4864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800600" y="1447800"/>
            <a:ext cx="30480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31242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371600" y="3048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18288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513013" y="3352800"/>
            <a:ext cx="3963988" cy="1587"/>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9812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6" name="Rectangle 45"/>
          <p:cNvSpPr/>
          <p:nvPr/>
        </p:nvSpPr>
        <p:spPr>
          <a:xfrm>
            <a:off x="2590800" y="1828800"/>
            <a:ext cx="1371600" cy="16002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8" name="Oval 47"/>
          <p:cNvSpPr/>
          <p:nvPr/>
        </p:nvSpPr>
        <p:spPr>
          <a:xfrm>
            <a:off x="70866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9" name="Oval 48"/>
          <p:cNvSpPr/>
          <p:nvPr/>
        </p:nvSpPr>
        <p:spPr>
          <a:xfrm>
            <a:off x="6172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9" name="Freeform 28"/>
          <p:cNvSpPr/>
          <p:nvPr/>
        </p:nvSpPr>
        <p:spPr>
          <a:xfrm>
            <a:off x="2301875" y="2708275"/>
            <a:ext cx="3095625" cy="2714625"/>
          </a:xfrm>
          <a:custGeom>
            <a:avLst/>
            <a:gdLst>
              <a:gd name="connsiteX0" fmla="*/ 2885089 w 3095296"/>
              <a:gd name="connsiteY0" fmla="*/ 759372 h 2714296"/>
              <a:gd name="connsiteX1" fmla="*/ 2837793 w 3095296"/>
              <a:gd name="connsiteY1" fmla="*/ 1658006 h 2714296"/>
              <a:gd name="connsiteX2" fmla="*/ 1340068 w 3095296"/>
              <a:gd name="connsiteY2" fmla="*/ 1673772 h 2714296"/>
              <a:gd name="connsiteX3" fmla="*/ 1103586 w 3095296"/>
              <a:gd name="connsiteY3" fmla="*/ 333703 h 2714296"/>
              <a:gd name="connsiteX4" fmla="*/ 520262 w 3095296"/>
              <a:gd name="connsiteY4" fmla="*/ 396765 h 2714296"/>
              <a:gd name="connsiteX5" fmla="*/ 15765 w 3095296"/>
              <a:gd name="connsiteY5" fmla="*/ 2714296 h 2714296"/>
              <a:gd name="connsiteX6" fmla="*/ 15765 w 3095296"/>
              <a:gd name="connsiteY6" fmla="*/ 2714296 h 2714296"/>
              <a:gd name="connsiteX7" fmla="*/ 0 w 3095296"/>
              <a:gd name="connsiteY7" fmla="*/ 2714296 h 27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296" h="2714296">
                <a:moveTo>
                  <a:pt x="2885089" y="759372"/>
                </a:moveTo>
                <a:cubicBezTo>
                  <a:pt x="2990192" y="1132489"/>
                  <a:pt x="3095296" y="1505606"/>
                  <a:pt x="2837793" y="1658006"/>
                </a:cubicBezTo>
                <a:cubicBezTo>
                  <a:pt x="2580290" y="1810406"/>
                  <a:pt x="1629103" y="1894489"/>
                  <a:pt x="1340068" y="1673772"/>
                </a:cubicBezTo>
                <a:cubicBezTo>
                  <a:pt x="1051034" y="1453055"/>
                  <a:pt x="1240220" y="546537"/>
                  <a:pt x="1103586" y="333703"/>
                </a:cubicBezTo>
                <a:cubicBezTo>
                  <a:pt x="966952" y="120869"/>
                  <a:pt x="701565" y="0"/>
                  <a:pt x="520262" y="396765"/>
                </a:cubicBezTo>
                <a:cubicBezTo>
                  <a:pt x="338959" y="793530"/>
                  <a:pt x="15765" y="2714296"/>
                  <a:pt x="15765" y="2714296"/>
                </a:cubicBezTo>
                <a:lnTo>
                  <a:pt x="15765" y="2714296"/>
                </a:lnTo>
                <a:lnTo>
                  <a:pt x="0" y="2714296"/>
                </a:ln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0" name="Rectangular Callout 29"/>
          <p:cNvSpPr/>
          <p:nvPr/>
        </p:nvSpPr>
        <p:spPr>
          <a:xfrm>
            <a:off x="5791200" y="3733800"/>
            <a:ext cx="1905000" cy="1295400"/>
          </a:xfrm>
          <a:prstGeom prst="wedgeRectCallout">
            <a:avLst>
              <a:gd name="adj1" fmla="val -73592"/>
              <a:gd name="adj2" fmla="val -23808"/>
            </a:avLst>
          </a:prstGeom>
          <a:solidFill>
            <a:schemeClr val="bg1"/>
          </a:solidFill>
          <a:ln w="9525">
            <a:solidFill>
              <a:schemeClr val="tx1">
                <a:lumMod val="65000"/>
                <a:lumOff val="35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Device I/O</a:t>
            </a:r>
          </a:p>
          <a:p>
            <a:pPr algn="ctr" fontAlgn="auto">
              <a:spcBef>
                <a:spcPts val="0"/>
              </a:spcBef>
              <a:spcAft>
                <a:spcPts val="0"/>
              </a:spcAft>
              <a:defRPr/>
            </a:pPr>
            <a:r>
              <a:rPr lang="en-US" sz="1600" b="1" dirty="0">
                <a:solidFill>
                  <a:schemeClr val="tx1"/>
                </a:solidFill>
              </a:rPr>
              <a:t>Network, Disk,</a:t>
            </a:r>
          </a:p>
          <a:p>
            <a:pPr algn="ctr" fontAlgn="auto">
              <a:spcBef>
                <a:spcPts val="0"/>
              </a:spcBef>
              <a:spcAft>
                <a:spcPts val="0"/>
              </a:spcAft>
              <a:defRPr/>
            </a:pPr>
            <a:r>
              <a:rPr lang="en-US" sz="1600" b="1" dirty="0">
                <a:solidFill>
                  <a:schemeClr val="tx1"/>
                </a:solidFill>
              </a:rPr>
              <a:t>Display, Keyboard, Timer, USB</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smtClean="0"/>
              <a:t>Hosted Monitor Architecture</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724400" y="3657600"/>
            <a:ext cx="3200400" cy="16764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800600" y="2895600"/>
            <a:ext cx="30480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800600" y="1447800"/>
            <a:ext cx="30480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31242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31242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5029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6248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4864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800600" y="1447800"/>
            <a:ext cx="30480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31242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371600" y="3048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18288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513013" y="3352800"/>
            <a:ext cx="3963988" cy="1587"/>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9812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6" name="Rectangle 45"/>
          <p:cNvSpPr/>
          <p:nvPr/>
        </p:nvSpPr>
        <p:spPr>
          <a:xfrm>
            <a:off x="2590800" y="1828800"/>
            <a:ext cx="1371600" cy="16002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8" name="Oval 47"/>
          <p:cNvSpPr/>
          <p:nvPr/>
        </p:nvSpPr>
        <p:spPr>
          <a:xfrm>
            <a:off x="70866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9" name="Oval 48"/>
          <p:cNvSpPr/>
          <p:nvPr/>
        </p:nvSpPr>
        <p:spPr>
          <a:xfrm>
            <a:off x="6172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5" name="Freeform 24"/>
          <p:cNvSpPr/>
          <p:nvPr/>
        </p:nvSpPr>
        <p:spPr>
          <a:xfrm>
            <a:off x="3492500" y="4495800"/>
            <a:ext cx="1762125" cy="974725"/>
          </a:xfrm>
          <a:custGeom>
            <a:avLst/>
            <a:gdLst>
              <a:gd name="connsiteX0" fmla="*/ 1726324 w 1763111"/>
              <a:gd name="connsiteY0" fmla="*/ 974834 h 974834"/>
              <a:gd name="connsiteX1" fmla="*/ 1710559 w 1763111"/>
              <a:gd name="connsiteY1" fmla="*/ 580697 h 974834"/>
              <a:gd name="connsiteX2" fmla="*/ 1411014 w 1763111"/>
              <a:gd name="connsiteY2" fmla="*/ 170793 h 974834"/>
              <a:gd name="connsiteX3" fmla="*/ 228600 w 1763111"/>
              <a:gd name="connsiteY3" fmla="*/ 76200 h 974834"/>
              <a:gd name="connsiteX4" fmla="*/ 39414 w 1763111"/>
              <a:gd name="connsiteY4" fmla="*/ 627993 h 974834"/>
              <a:gd name="connsiteX5" fmla="*/ 39414 w 1763111"/>
              <a:gd name="connsiteY5" fmla="*/ 627993 h 974834"/>
              <a:gd name="connsiteX6" fmla="*/ 39414 w 1763111"/>
              <a:gd name="connsiteY6" fmla="*/ 691055 h 97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111" h="974834">
                <a:moveTo>
                  <a:pt x="1726324" y="974834"/>
                </a:moveTo>
                <a:cubicBezTo>
                  <a:pt x="1744717" y="844769"/>
                  <a:pt x="1763111" y="714704"/>
                  <a:pt x="1710559" y="580697"/>
                </a:cubicBezTo>
                <a:cubicBezTo>
                  <a:pt x="1658007" y="446690"/>
                  <a:pt x="1658007" y="254876"/>
                  <a:pt x="1411014" y="170793"/>
                </a:cubicBezTo>
                <a:cubicBezTo>
                  <a:pt x="1164021" y="86710"/>
                  <a:pt x="457200" y="0"/>
                  <a:pt x="228600" y="76200"/>
                </a:cubicBezTo>
                <a:cubicBezTo>
                  <a:pt x="0" y="152400"/>
                  <a:pt x="39414" y="627993"/>
                  <a:pt x="39414" y="627993"/>
                </a:cubicBezTo>
                <a:lnTo>
                  <a:pt x="39414" y="627993"/>
                </a:lnTo>
                <a:lnTo>
                  <a:pt x="39414" y="691055"/>
                </a:ln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Rectangular Callout 26"/>
          <p:cNvSpPr/>
          <p:nvPr/>
        </p:nvSpPr>
        <p:spPr>
          <a:xfrm>
            <a:off x="5410200" y="4114800"/>
            <a:ext cx="1905000" cy="533400"/>
          </a:xfrm>
          <a:prstGeom prst="wedgeRectCallout">
            <a:avLst>
              <a:gd name="adj1" fmla="val -69454"/>
              <a:gd name="adj2" fmla="val 53039"/>
            </a:avLst>
          </a:prstGeom>
          <a:solidFill>
            <a:schemeClr val="bg1"/>
          </a:solidFill>
          <a:ln w="9525">
            <a:solidFill>
              <a:schemeClr val="tx1">
                <a:lumMod val="65000"/>
                <a:lumOff val="35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Interrupts</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smtClean="0"/>
              <a:t>Hosted Monitor Scheduling</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495800" y="3657600"/>
            <a:ext cx="1447800" cy="16764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572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572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29718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29718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4800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105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572000" y="1447800"/>
            <a:ext cx="12954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29718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2954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286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905000" y="1828800"/>
            <a:ext cx="838200" cy="16002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9" name="Oval 48"/>
          <p:cNvSpPr/>
          <p:nvPr/>
        </p:nvSpPr>
        <p:spPr>
          <a:xfrm>
            <a:off x="5257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Rectangle 25"/>
          <p:cNvSpPr/>
          <p:nvPr/>
        </p:nvSpPr>
        <p:spPr>
          <a:xfrm>
            <a:off x="2971800" y="1828800"/>
            <a:ext cx="838200" cy="16002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29" name="Rectangle 28"/>
          <p:cNvSpPr/>
          <p:nvPr/>
        </p:nvSpPr>
        <p:spPr>
          <a:xfrm>
            <a:off x="6400800" y="3657600"/>
            <a:ext cx="1447800" cy="16764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30" name="Rectangle 29"/>
          <p:cNvSpPr/>
          <p:nvPr/>
        </p:nvSpPr>
        <p:spPr>
          <a:xfrm>
            <a:off x="6477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(Vista)</a:t>
            </a:r>
          </a:p>
        </p:txBody>
      </p:sp>
      <p:sp>
        <p:nvSpPr>
          <p:cNvPr id="31" name="Rectangle 30"/>
          <p:cNvSpPr/>
          <p:nvPr/>
        </p:nvSpPr>
        <p:spPr>
          <a:xfrm>
            <a:off x="6477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05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010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Rectangle 33"/>
          <p:cNvSpPr/>
          <p:nvPr/>
        </p:nvSpPr>
        <p:spPr>
          <a:xfrm>
            <a:off x="6477000" y="1447800"/>
            <a:ext cx="12954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Oval 35"/>
          <p:cNvSpPr/>
          <p:nvPr/>
        </p:nvSpPr>
        <p:spPr>
          <a:xfrm>
            <a:off x="7162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38" name="Straight Connector 37"/>
          <p:cNvCxnSpPr/>
          <p:nvPr/>
        </p:nvCxnSpPr>
        <p:spPr>
          <a:xfrm rot="5400000" flipH="1" flipV="1">
            <a:off x="4191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normAutofit fontScale="90000"/>
          </a:bodyPr>
          <a:lstStyle/>
          <a:p>
            <a:r>
              <a:rPr lang="en-US" altLang="zh-CN" dirty="0">
                <a:ea typeface="宋体" pitchFamily="2" charset="-122"/>
              </a:rPr>
              <a:t>The </a:t>
            </a:r>
            <a:r>
              <a:rPr lang="en-US" altLang="zh-CN" dirty="0" smtClean="0">
                <a:ea typeface="宋体" pitchFamily="2" charset="-122"/>
              </a:rPr>
              <a:t>Reality (2) – </a:t>
            </a:r>
            <a:r>
              <a:rPr lang="en-US" altLang="zh-CN" dirty="0">
                <a:ea typeface="宋体" pitchFamily="2" charset="-122"/>
              </a:rPr>
              <a:t>Business Trend</a:t>
            </a:r>
          </a:p>
        </p:txBody>
      </p:sp>
      <p:sp>
        <p:nvSpPr>
          <p:cNvPr id="586755" name="Rectangle 3"/>
          <p:cNvSpPr>
            <a:spLocks noGrp="1" noChangeArrowheads="1"/>
          </p:cNvSpPr>
          <p:nvPr>
            <p:ph idx="1"/>
          </p:nvPr>
        </p:nvSpPr>
        <p:spPr/>
        <p:txBody>
          <a:bodyPr>
            <a:normAutofit fontScale="92500" lnSpcReduction="10000"/>
          </a:bodyPr>
          <a:lstStyle/>
          <a:p>
            <a:pPr marL="0" indent="0">
              <a:buNone/>
            </a:pPr>
            <a:r>
              <a:rPr lang="en-US" altLang="zh-CN" sz="2600" dirty="0">
                <a:ea typeface="宋体" pitchFamily="2" charset="-122"/>
              </a:rPr>
              <a:t>Low utilization of Computers:</a:t>
            </a:r>
          </a:p>
          <a:p>
            <a:pPr marL="457200" lvl="1" indent="0">
              <a:buNone/>
            </a:pPr>
            <a:r>
              <a:rPr lang="en-US" altLang="zh-CN" sz="2200" dirty="0">
                <a:ea typeface="宋体" pitchFamily="2" charset="-122"/>
              </a:rPr>
              <a:t>Most are below </a:t>
            </a:r>
            <a:r>
              <a:rPr lang="en-US" altLang="zh-CN" sz="2200" dirty="0">
                <a:solidFill>
                  <a:srgbClr val="FF0000"/>
                </a:solidFill>
                <a:ea typeface="宋体" pitchFamily="2" charset="-122"/>
              </a:rPr>
              <a:t>20%</a:t>
            </a:r>
          </a:p>
          <a:p>
            <a:pPr marL="457200" lvl="1" indent="0">
              <a:buNone/>
            </a:pPr>
            <a:endParaRPr lang="en-US" altLang="zh-CN" sz="2200" dirty="0" smtClean="0">
              <a:ea typeface="宋体" pitchFamily="2" charset="-122"/>
            </a:endParaRPr>
          </a:p>
          <a:p>
            <a:pPr marL="0" indent="0">
              <a:buNone/>
            </a:pPr>
            <a:r>
              <a:rPr lang="en-US" altLang="zh-CN" sz="2600" dirty="0" smtClean="0">
                <a:ea typeface="宋体" pitchFamily="2" charset="-122"/>
              </a:rPr>
              <a:t>M</a:t>
            </a:r>
            <a:r>
              <a:rPr lang="en-US" altLang="en-US" sz="2600" dirty="0" smtClean="0"/>
              <a:t>aintenance </a:t>
            </a:r>
            <a:r>
              <a:rPr lang="en-US" altLang="en-US" sz="2600" dirty="0"/>
              <a:t>of machines</a:t>
            </a:r>
            <a:r>
              <a:rPr lang="en-US" altLang="zh-CN" sz="2600" dirty="0">
                <a:ea typeface="宋体" pitchFamily="2" charset="-122"/>
              </a:rPr>
              <a:t> is costly:</a:t>
            </a:r>
            <a:r>
              <a:rPr lang="en-US" altLang="en-US" sz="2600" dirty="0"/>
              <a:t> </a:t>
            </a:r>
          </a:p>
          <a:p>
            <a:pPr marL="457200" lvl="1" indent="0">
              <a:buNone/>
            </a:pPr>
            <a:r>
              <a:rPr lang="en-US" altLang="en-US" sz="2200" dirty="0">
                <a:solidFill>
                  <a:srgbClr val="FF0000"/>
                </a:solidFill>
              </a:rPr>
              <a:t>~5X to 10X </a:t>
            </a:r>
            <a:r>
              <a:rPr lang="en-US" altLang="en-US" sz="2200" dirty="0"/>
              <a:t>cost of HW/SW</a:t>
            </a:r>
            <a:endParaRPr lang="en-US" altLang="zh-CN" sz="2200" dirty="0">
              <a:ea typeface="宋体" pitchFamily="2" charset="-122"/>
            </a:endParaRPr>
          </a:p>
          <a:p>
            <a:pPr marL="457200" lvl="1" indent="0">
              <a:buNone/>
            </a:pPr>
            <a:endParaRPr lang="en-US" altLang="zh-CN" sz="2200" dirty="0" smtClean="0">
              <a:ea typeface="宋体" pitchFamily="2" charset="-122"/>
            </a:endParaRPr>
          </a:p>
          <a:p>
            <a:pPr marL="0" indent="0">
              <a:buNone/>
            </a:pPr>
            <a:r>
              <a:rPr lang="en-US" altLang="zh-CN" sz="2600" dirty="0" smtClean="0">
                <a:ea typeface="宋体" pitchFamily="2" charset="-122"/>
              </a:rPr>
              <a:t>S</a:t>
            </a:r>
            <a:r>
              <a:rPr lang="en-US" altLang="en-US" sz="2600" dirty="0" smtClean="0"/>
              <a:t>ervice </a:t>
            </a:r>
            <a:r>
              <a:rPr lang="en-US" altLang="en-US" sz="2600" dirty="0">
                <a:solidFill>
                  <a:srgbClr val="00B0F0"/>
                </a:solidFill>
              </a:rPr>
              <a:t>outages</a:t>
            </a:r>
            <a:r>
              <a:rPr lang="en-US" altLang="en-US" sz="2600" dirty="0"/>
              <a:t> are frequent</a:t>
            </a:r>
            <a:r>
              <a:rPr lang="en-US" altLang="zh-CN" sz="2600" dirty="0">
                <a:ea typeface="宋体" pitchFamily="2" charset="-122"/>
              </a:rPr>
              <a:t> and expensive</a:t>
            </a:r>
            <a:endParaRPr lang="en-US" altLang="en-US" sz="2600" dirty="0"/>
          </a:p>
          <a:p>
            <a:pPr marL="457200" lvl="1" indent="0">
              <a:buNone/>
            </a:pPr>
            <a:r>
              <a:rPr lang="en-US" altLang="en-US" sz="2400" dirty="0"/>
              <a:t>65% of IT managers report that their websites were unavailable to customers over a 6-month period</a:t>
            </a:r>
          </a:p>
          <a:p>
            <a:pPr marL="914400" lvl="2" indent="0">
              <a:buNone/>
            </a:pPr>
            <a:r>
              <a:rPr lang="en-US" altLang="en-US" sz="2000" dirty="0"/>
              <a:t>25%: 3 or more outages</a:t>
            </a:r>
          </a:p>
          <a:p>
            <a:pPr marL="457200" lvl="1" indent="0">
              <a:buNone/>
            </a:pPr>
            <a:r>
              <a:rPr lang="en-US" altLang="en-US" sz="2400" dirty="0">
                <a:solidFill>
                  <a:srgbClr val="00B0F0"/>
                </a:solidFill>
              </a:rPr>
              <a:t>social</a:t>
            </a:r>
            <a:r>
              <a:rPr lang="en-US" altLang="en-US" sz="2400" dirty="0"/>
              <a:t> effects: negative press, loss of customers who “click over” to competitor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smtClean="0"/>
              <a:t>Hosted Monitor Scheduling</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495800" y="3657600"/>
            <a:ext cx="1447800" cy="16764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572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572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29718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29718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4800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105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572000" y="1447800"/>
            <a:ext cx="1295400" cy="2057400"/>
          </a:xfrm>
          <a:prstGeom prst="rect">
            <a:avLst/>
          </a:prstGeom>
          <a:noFill/>
          <a:ln w="762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29718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2954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286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905000" y="1828800"/>
            <a:ext cx="838200" cy="1600200"/>
          </a:xfrm>
          <a:prstGeom prst="rect">
            <a:avLst/>
          </a:prstGeom>
          <a:solidFill>
            <a:schemeClr val="accent1">
              <a:lumMod val="40000"/>
              <a:lumOff val="60000"/>
            </a:schemeClr>
          </a:solidFill>
          <a:ln w="381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9" name="Oval 48"/>
          <p:cNvSpPr/>
          <p:nvPr/>
        </p:nvSpPr>
        <p:spPr>
          <a:xfrm>
            <a:off x="5257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Rectangle 25"/>
          <p:cNvSpPr/>
          <p:nvPr/>
        </p:nvSpPr>
        <p:spPr>
          <a:xfrm>
            <a:off x="2971800" y="1828800"/>
            <a:ext cx="838200" cy="16002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29" name="Rectangle 28"/>
          <p:cNvSpPr/>
          <p:nvPr/>
        </p:nvSpPr>
        <p:spPr>
          <a:xfrm>
            <a:off x="6400800" y="3657600"/>
            <a:ext cx="1447800" cy="16764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30" name="Rectangle 29"/>
          <p:cNvSpPr/>
          <p:nvPr/>
        </p:nvSpPr>
        <p:spPr>
          <a:xfrm>
            <a:off x="6477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(Vista)</a:t>
            </a:r>
          </a:p>
        </p:txBody>
      </p:sp>
      <p:sp>
        <p:nvSpPr>
          <p:cNvPr id="31" name="Rectangle 30"/>
          <p:cNvSpPr/>
          <p:nvPr/>
        </p:nvSpPr>
        <p:spPr>
          <a:xfrm>
            <a:off x="6477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05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010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Rectangle 33"/>
          <p:cNvSpPr/>
          <p:nvPr/>
        </p:nvSpPr>
        <p:spPr>
          <a:xfrm>
            <a:off x="6477000" y="1447800"/>
            <a:ext cx="12954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Oval 35"/>
          <p:cNvSpPr/>
          <p:nvPr/>
        </p:nvSpPr>
        <p:spPr>
          <a:xfrm>
            <a:off x="7162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38" name="Straight Connector 37"/>
          <p:cNvCxnSpPr/>
          <p:nvPr/>
        </p:nvCxnSpPr>
        <p:spPr>
          <a:xfrm rot="5400000" flipH="1" flipV="1">
            <a:off x="4191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1" idx="0"/>
          </p:cNvCxnSpPr>
          <p:nvPr/>
        </p:nvCxnSpPr>
        <p:spPr>
          <a:xfrm rot="5400000" flipH="1" flipV="1">
            <a:off x="1562100" y="3695700"/>
            <a:ext cx="838200" cy="304800"/>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2474913" y="3452813"/>
            <a:ext cx="1985962" cy="1087437"/>
          </a:xfrm>
          <a:custGeom>
            <a:avLst/>
            <a:gdLst>
              <a:gd name="connsiteX0" fmla="*/ 0 w 1986455"/>
              <a:gd name="connsiteY0" fmla="*/ 0 h 1087821"/>
              <a:gd name="connsiteX1" fmla="*/ 867104 w 1986455"/>
              <a:gd name="connsiteY1" fmla="*/ 882869 h 1087821"/>
              <a:gd name="connsiteX2" fmla="*/ 1986455 w 1986455"/>
              <a:gd name="connsiteY2" fmla="*/ 1087821 h 1087821"/>
            </a:gdLst>
            <a:ahLst/>
            <a:cxnLst>
              <a:cxn ang="0">
                <a:pos x="connsiteX0" y="connsiteY0"/>
              </a:cxn>
              <a:cxn ang="0">
                <a:pos x="connsiteX1" y="connsiteY1"/>
              </a:cxn>
              <a:cxn ang="0">
                <a:pos x="connsiteX2" y="connsiteY2"/>
              </a:cxn>
            </a:cxnLst>
            <a:rect l="l" t="t" r="r" b="b"/>
            <a:pathLst>
              <a:path w="1986455" h="1087821">
                <a:moveTo>
                  <a:pt x="0" y="0"/>
                </a:moveTo>
                <a:cubicBezTo>
                  <a:pt x="268014" y="350782"/>
                  <a:pt x="536028" y="701565"/>
                  <a:pt x="867104" y="882869"/>
                </a:cubicBezTo>
                <a:cubicBezTo>
                  <a:pt x="1198180" y="1064173"/>
                  <a:pt x="1592317" y="1075997"/>
                  <a:pt x="1986455" y="1087821"/>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4" name="Oval 43"/>
          <p:cNvSpPr/>
          <p:nvPr/>
        </p:nvSpPr>
        <p:spPr>
          <a:xfrm>
            <a:off x="2971800" y="43434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2</a:t>
            </a:r>
          </a:p>
        </p:txBody>
      </p:sp>
      <p:sp>
        <p:nvSpPr>
          <p:cNvPr id="45" name="Oval 44"/>
          <p:cNvSpPr/>
          <p:nvPr/>
        </p:nvSpPr>
        <p:spPr>
          <a:xfrm>
            <a:off x="5638800" y="12192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3</a:t>
            </a:r>
          </a:p>
        </p:txBody>
      </p:sp>
      <p:sp>
        <p:nvSpPr>
          <p:cNvPr id="51" name="Rectangle 50"/>
          <p:cNvSpPr/>
          <p:nvPr/>
        </p:nvSpPr>
        <p:spPr>
          <a:xfrm>
            <a:off x="1219200" y="4267200"/>
            <a:ext cx="1219200" cy="5334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solidFill>
                  <a:schemeClr val="tx1"/>
                </a:solidFill>
              </a:rPr>
              <a:t>CPU Scheduler</a:t>
            </a:r>
          </a:p>
        </p:txBody>
      </p:sp>
      <p:sp>
        <p:nvSpPr>
          <p:cNvPr id="41" name="Oval 40"/>
          <p:cNvSpPr/>
          <p:nvPr/>
        </p:nvSpPr>
        <p:spPr>
          <a:xfrm>
            <a:off x="1143000" y="40386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mtClean="0"/>
              <a:t>Hosted Monitor Scheduling</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495800" y="3657600"/>
            <a:ext cx="1447800" cy="16764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572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572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29718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29718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4800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105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572000" y="1447800"/>
            <a:ext cx="1295400" cy="2057400"/>
          </a:xfrm>
          <a:prstGeom prst="rect">
            <a:avLst/>
          </a:prstGeom>
          <a:noFill/>
          <a:ln w="762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29718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2954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286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905000" y="1828800"/>
            <a:ext cx="838200" cy="1600200"/>
          </a:xfrm>
          <a:prstGeom prst="rect">
            <a:avLst/>
          </a:prstGeom>
          <a:solidFill>
            <a:schemeClr val="accent1">
              <a:lumMod val="40000"/>
              <a:lumOff val="60000"/>
            </a:schemeClr>
          </a:solidFill>
          <a:ln w="381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9" name="Oval 48"/>
          <p:cNvSpPr/>
          <p:nvPr/>
        </p:nvSpPr>
        <p:spPr>
          <a:xfrm>
            <a:off x="5257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Rectangle 25"/>
          <p:cNvSpPr/>
          <p:nvPr/>
        </p:nvSpPr>
        <p:spPr>
          <a:xfrm>
            <a:off x="2971800" y="1828800"/>
            <a:ext cx="838200" cy="16002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29" name="Rectangle 28"/>
          <p:cNvSpPr/>
          <p:nvPr/>
        </p:nvSpPr>
        <p:spPr>
          <a:xfrm>
            <a:off x="6400800" y="3657600"/>
            <a:ext cx="1447800" cy="16764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30" name="Rectangle 29"/>
          <p:cNvSpPr/>
          <p:nvPr/>
        </p:nvSpPr>
        <p:spPr>
          <a:xfrm>
            <a:off x="6477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(Vista)</a:t>
            </a:r>
          </a:p>
        </p:txBody>
      </p:sp>
      <p:sp>
        <p:nvSpPr>
          <p:cNvPr id="31" name="Rectangle 30"/>
          <p:cNvSpPr/>
          <p:nvPr/>
        </p:nvSpPr>
        <p:spPr>
          <a:xfrm>
            <a:off x="6477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05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010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Rectangle 33"/>
          <p:cNvSpPr/>
          <p:nvPr/>
        </p:nvSpPr>
        <p:spPr>
          <a:xfrm>
            <a:off x="6477000" y="1447800"/>
            <a:ext cx="12954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Oval 35"/>
          <p:cNvSpPr/>
          <p:nvPr/>
        </p:nvSpPr>
        <p:spPr>
          <a:xfrm>
            <a:off x="7162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38" name="Straight Connector 37"/>
          <p:cNvCxnSpPr/>
          <p:nvPr/>
        </p:nvCxnSpPr>
        <p:spPr>
          <a:xfrm rot="5400000" flipH="1" flipV="1">
            <a:off x="4191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800600" y="43434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4</a:t>
            </a:r>
          </a:p>
        </p:txBody>
      </p:sp>
      <p:sp>
        <p:nvSpPr>
          <p:cNvPr id="54" name="Rectangle 53"/>
          <p:cNvSpPr/>
          <p:nvPr/>
        </p:nvSpPr>
        <p:spPr>
          <a:xfrm>
            <a:off x="1219200" y="4267200"/>
            <a:ext cx="1219200" cy="5334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solidFill>
                  <a:schemeClr val="tx1"/>
                </a:solidFill>
              </a:rPr>
              <a:t>CPU Scheduler</a:t>
            </a:r>
          </a:p>
        </p:txBody>
      </p:sp>
      <p:sp>
        <p:nvSpPr>
          <p:cNvPr id="44" name="Oval 43"/>
          <p:cNvSpPr/>
          <p:nvPr/>
        </p:nvSpPr>
        <p:spPr>
          <a:xfrm>
            <a:off x="2057400" y="40386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5</a:t>
            </a:r>
          </a:p>
        </p:txBody>
      </p:sp>
      <p:sp>
        <p:nvSpPr>
          <p:cNvPr id="48" name="Freeform 47"/>
          <p:cNvSpPr/>
          <p:nvPr/>
        </p:nvSpPr>
        <p:spPr>
          <a:xfrm>
            <a:off x="2228850" y="4551363"/>
            <a:ext cx="2876550" cy="903287"/>
          </a:xfrm>
          <a:custGeom>
            <a:avLst/>
            <a:gdLst>
              <a:gd name="connsiteX0" fmla="*/ 2643352 w 2877207"/>
              <a:gd name="connsiteY0" fmla="*/ 903890 h 903890"/>
              <a:gd name="connsiteX1" fmla="*/ 2501462 w 2877207"/>
              <a:gd name="connsiteY1" fmla="*/ 147145 h 903890"/>
              <a:gd name="connsiteX2" fmla="*/ 388883 w 2877207"/>
              <a:gd name="connsiteY2" fmla="*/ 21021 h 903890"/>
              <a:gd name="connsiteX3" fmla="*/ 168166 w 2877207"/>
              <a:gd name="connsiteY3" fmla="*/ 21021 h 903890"/>
              <a:gd name="connsiteX4" fmla="*/ 168166 w 2877207"/>
              <a:gd name="connsiteY4" fmla="*/ 36787 h 903890"/>
              <a:gd name="connsiteX5" fmla="*/ 136635 w 2877207"/>
              <a:gd name="connsiteY5" fmla="*/ 21021 h 90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7207" h="903890">
                <a:moveTo>
                  <a:pt x="2643352" y="903890"/>
                </a:moveTo>
                <a:cubicBezTo>
                  <a:pt x="2760279" y="599090"/>
                  <a:pt x="2877207" y="294290"/>
                  <a:pt x="2501462" y="147145"/>
                </a:cubicBezTo>
                <a:cubicBezTo>
                  <a:pt x="2125717" y="0"/>
                  <a:pt x="777766" y="42042"/>
                  <a:pt x="388883" y="21021"/>
                </a:cubicBezTo>
                <a:cubicBezTo>
                  <a:pt x="0" y="0"/>
                  <a:pt x="204952" y="18393"/>
                  <a:pt x="168166" y="21021"/>
                </a:cubicBezTo>
                <a:cubicBezTo>
                  <a:pt x="131380" y="23649"/>
                  <a:pt x="173421" y="36787"/>
                  <a:pt x="168166" y="36787"/>
                </a:cubicBezTo>
                <a:cubicBezTo>
                  <a:pt x="162911" y="36787"/>
                  <a:pt x="149773" y="28904"/>
                  <a:pt x="136635" y="21021"/>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smtClean="0"/>
              <a:t>Hosted Monitor Scheduling</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495800" y="3657600"/>
            <a:ext cx="1447800" cy="16764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572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572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29718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29718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4800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105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29718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2954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286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905000" y="1828800"/>
            <a:ext cx="838200" cy="16002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9" name="Oval 48"/>
          <p:cNvSpPr/>
          <p:nvPr/>
        </p:nvSpPr>
        <p:spPr>
          <a:xfrm>
            <a:off x="5257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Rectangle 25"/>
          <p:cNvSpPr/>
          <p:nvPr/>
        </p:nvSpPr>
        <p:spPr>
          <a:xfrm>
            <a:off x="2971800" y="1828800"/>
            <a:ext cx="838200" cy="1600200"/>
          </a:xfrm>
          <a:prstGeom prst="rect">
            <a:avLst/>
          </a:prstGeom>
          <a:solidFill>
            <a:schemeClr val="accent3">
              <a:lumMod val="40000"/>
              <a:lumOff val="60000"/>
            </a:schemeClr>
          </a:solidFill>
          <a:ln w="381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29" name="Rectangle 28"/>
          <p:cNvSpPr/>
          <p:nvPr/>
        </p:nvSpPr>
        <p:spPr>
          <a:xfrm>
            <a:off x="6400800" y="3657600"/>
            <a:ext cx="1447800" cy="16764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30" name="Rectangle 29"/>
          <p:cNvSpPr/>
          <p:nvPr/>
        </p:nvSpPr>
        <p:spPr>
          <a:xfrm>
            <a:off x="6477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(Vista)</a:t>
            </a:r>
          </a:p>
        </p:txBody>
      </p:sp>
      <p:sp>
        <p:nvSpPr>
          <p:cNvPr id="31" name="Rectangle 30"/>
          <p:cNvSpPr/>
          <p:nvPr/>
        </p:nvSpPr>
        <p:spPr>
          <a:xfrm>
            <a:off x="6477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05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010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Rectangle 33"/>
          <p:cNvSpPr/>
          <p:nvPr/>
        </p:nvSpPr>
        <p:spPr>
          <a:xfrm>
            <a:off x="4572000" y="1447800"/>
            <a:ext cx="12954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Oval 35"/>
          <p:cNvSpPr/>
          <p:nvPr/>
        </p:nvSpPr>
        <p:spPr>
          <a:xfrm>
            <a:off x="7162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38" name="Straight Connector 37"/>
          <p:cNvCxnSpPr/>
          <p:nvPr/>
        </p:nvCxnSpPr>
        <p:spPr>
          <a:xfrm rot="5400000" flipH="1" flipV="1">
            <a:off x="4191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4" idx="0"/>
          </p:cNvCxnSpPr>
          <p:nvPr/>
        </p:nvCxnSpPr>
        <p:spPr>
          <a:xfrm rot="5400000" flipH="1" flipV="1">
            <a:off x="2019300" y="3238500"/>
            <a:ext cx="838200" cy="1219200"/>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048000" y="41148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7</a:t>
            </a:r>
          </a:p>
        </p:txBody>
      </p:sp>
      <p:sp>
        <p:nvSpPr>
          <p:cNvPr id="51" name="Freeform 50"/>
          <p:cNvSpPr/>
          <p:nvPr/>
        </p:nvSpPr>
        <p:spPr>
          <a:xfrm>
            <a:off x="3100388" y="3452813"/>
            <a:ext cx="3252787" cy="930275"/>
          </a:xfrm>
          <a:custGeom>
            <a:avLst/>
            <a:gdLst>
              <a:gd name="connsiteX0" fmla="*/ 194442 w 3252952"/>
              <a:gd name="connsiteY0" fmla="*/ 0 h 930166"/>
              <a:gd name="connsiteX1" fmla="*/ 509752 w 3252952"/>
              <a:gd name="connsiteY1" fmla="*/ 614855 h 930166"/>
              <a:gd name="connsiteX2" fmla="*/ 3252952 w 3252952"/>
              <a:gd name="connsiteY2" fmla="*/ 930166 h 930166"/>
            </a:gdLst>
            <a:ahLst/>
            <a:cxnLst>
              <a:cxn ang="0">
                <a:pos x="connsiteX0" y="connsiteY0"/>
              </a:cxn>
              <a:cxn ang="0">
                <a:pos x="connsiteX1" y="connsiteY1"/>
              </a:cxn>
              <a:cxn ang="0">
                <a:pos x="connsiteX2" y="connsiteY2"/>
              </a:cxn>
            </a:cxnLst>
            <a:rect l="l" t="t" r="r" b="b"/>
            <a:pathLst>
              <a:path w="3252952" h="930166">
                <a:moveTo>
                  <a:pt x="194442" y="0"/>
                </a:moveTo>
                <a:cubicBezTo>
                  <a:pt x="97221" y="229913"/>
                  <a:pt x="0" y="459827"/>
                  <a:pt x="509752" y="614855"/>
                </a:cubicBezTo>
                <a:cubicBezTo>
                  <a:pt x="1019504" y="769883"/>
                  <a:pt x="2136228" y="850024"/>
                  <a:pt x="3252952" y="930166"/>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5" name="Rectangle 34"/>
          <p:cNvSpPr/>
          <p:nvPr/>
        </p:nvSpPr>
        <p:spPr>
          <a:xfrm>
            <a:off x="6477000" y="1447800"/>
            <a:ext cx="1295400" cy="2057400"/>
          </a:xfrm>
          <a:prstGeom prst="rect">
            <a:avLst/>
          </a:prstGeom>
          <a:noFill/>
          <a:ln w="762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5" name="Oval 44"/>
          <p:cNvSpPr/>
          <p:nvPr/>
        </p:nvSpPr>
        <p:spPr>
          <a:xfrm>
            <a:off x="7543800" y="12192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8</a:t>
            </a:r>
          </a:p>
        </p:txBody>
      </p:sp>
      <p:sp>
        <p:nvSpPr>
          <p:cNvPr id="54" name="Rectangle 53"/>
          <p:cNvSpPr/>
          <p:nvPr/>
        </p:nvSpPr>
        <p:spPr>
          <a:xfrm>
            <a:off x="1219200" y="4267200"/>
            <a:ext cx="1219200" cy="5334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solidFill>
                  <a:schemeClr val="tx1"/>
                </a:solidFill>
              </a:rPr>
              <a:t>CPU Scheduler</a:t>
            </a:r>
          </a:p>
        </p:txBody>
      </p:sp>
      <p:sp>
        <p:nvSpPr>
          <p:cNvPr id="41" name="Oval 40"/>
          <p:cNvSpPr/>
          <p:nvPr/>
        </p:nvSpPr>
        <p:spPr>
          <a:xfrm>
            <a:off x="1143000" y="40386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6</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endParaRPr lang="en-US" smtClean="0"/>
          </a:p>
        </p:txBody>
      </p:sp>
      <p:pic>
        <p:nvPicPr>
          <p:cNvPr id="61442" name="Content Placeholder 3" descr="scheduling snapshot.JPG"/>
          <p:cNvPicPr>
            <a:picLocks noGrp="1" noChangeAspect="1"/>
          </p:cNvPicPr>
          <p:nvPr>
            <p:ph idx="1"/>
          </p:nvPr>
        </p:nvPicPr>
        <p:blipFill>
          <a:blip r:embed="rId3"/>
          <a:srcRect/>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mtClean="0"/>
              <a:t>Hosted Architecture Tradeoffs</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smtClean="0"/>
              <a:t>Positives</a:t>
            </a:r>
          </a:p>
          <a:p>
            <a:pPr lvl="1" fontAlgn="auto">
              <a:spcAft>
                <a:spcPts val="0"/>
              </a:spcAft>
              <a:buFont typeface="Arial" pitchFamily="34" charset="0"/>
              <a:buChar char="–"/>
              <a:defRPr/>
            </a:pPr>
            <a:r>
              <a:rPr lang="en-US" dirty="0" smtClean="0"/>
              <a:t>Installs like an application</a:t>
            </a:r>
          </a:p>
          <a:p>
            <a:pPr lvl="2" fontAlgn="auto">
              <a:spcAft>
                <a:spcPts val="0"/>
              </a:spcAft>
              <a:buFont typeface="Arial" pitchFamily="34" charset="0"/>
              <a:buChar char="•"/>
              <a:defRPr/>
            </a:pPr>
            <a:r>
              <a:rPr lang="en-US" dirty="0" smtClean="0"/>
              <a:t>No disk partitioning needed</a:t>
            </a:r>
          </a:p>
          <a:p>
            <a:pPr lvl="2" fontAlgn="auto">
              <a:spcAft>
                <a:spcPts val="0"/>
              </a:spcAft>
              <a:buFont typeface="Arial" pitchFamily="34" charset="0"/>
              <a:buChar char="•"/>
              <a:defRPr/>
            </a:pPr>
            <a:r>
              <a:rPr lang="en-US" dirty="0" smtClean="0"/>
              <a:t>Virtual disk is a file on host file system</a:t>
            </a:r>
          </a:p>
          <a:p>
            <a:pPr lvl="2" fontAlgn="auto">
              <a:spcAft>
                <a:spcPts val="0"/>
              </a:spcAft>
              <a:buFont typeface="Arial" pitchFamily="34" charset="0"/>
              <a:buChar char="•"/>
              <a:defRPr/>
            </a:pPr>
            <a:r>
              <a:rPr lang="en-US" dirty="0" smtClean="0"/>
              <a:t>No host reboot needed</a:t>
            </a:r>
          </a:p>
          <a:p>
            <a:pPr lvl="1" fontAlgn="auto">
              <a:spcAft>
                <a:spcPts val="0"/>
              </a:spcAft>
              <a:buFont typeface="Arial" pitchFamily="34" charset="0"/>
              <a:buChar char="–"/>
              <a:defRPr/>
            </a:pPr>
            <a:r>
              <a:rPr lang="en-US" dirty="0" smtClean="0"/>
              <a:t>Runs like an application</a:t>
            </a:r>
          </a:p>
          <a:p>
            <a:pPr lvl="2" fontAlgn="auto">
              <a:spcAft>
                <a:spcPts val="0"/>
              </a:spcAft>
              <a:buFont typeface="Arial" pitchFamily="34" charset="0"/>
              <a:buChar char="•"/>
              <a:defRPr/>
            </a:pPr>
            <a:r>
              <a:rPr lang="en-US" dirty="0" smtClean="0"/>
              <a:t>Uses host schedulers</a:t>
            </a:r>
          </a:p>
          <a:p>
            <a:pPr fontAlgn="auto">
              <a:spcAft>
                <a:spcPts val="0"/>
              </a:spcAft>
              <a:buFont typeface="Arial" pitchFamily="34" charset="0"/>
              <a:buChar char="•"/>
              <a:defRPr/>
            </a:pPr>
            <a:r>
              <a:rPr lang="en-US" dirty="0" smtClean="0"/>
              <a:t>Negatives</a:t>
            </a:r>
          </a:p>
          <a:p>
            <a:pPr lvl="1" fontAlgn="auto">
              <a:spcAft>
                <a:spcPts val="0"/>
              </a:spcAft>
              <a:buFont typeface="Arial" pitchFamily="34" charset="0"/>
              <a:buChar char="–"/>
              <a:defRPr/>
            </a:pPr>
            <a:r>
              <a:rPr lang="en-US" dirty="0" smtClean="0"/>
              <a:t>I/O path is slow</a:t>
            </a:r>
          </a:p>
          <a:p>
            <a:pPr lvl="2" fontAlgn="auto">
              <a:spcAft>
                <a:spcPts val="0"/>
              </a:spcAft>
              <a:buFont typeface="Arial" pitchFamily="34" charset="0"/>
              <a:buChar char="•"/>
              <a:defRPr/>
            </a:pPr>
            <a:r>
              <a:rPr lang="en-US" dirty="0" smtClean="0"/>
              <a:t>Requires world switch</a:t>
            </a:r>
          </a:p>
          <a:p>
            <a:pPr lvl="1" fontAlgn="auto">
              <a:spcAft>
                <a:spcPts val="0"/>
              </a:spcAft>
              <a:buFont typeface="Arial" pitchFamily="34" charset="0"/>
              <a:buChar char="–"/>
              <a:defRPr/>
            </a:pPr>
            <a:r>
              <a:rPr lang="en-US" dirty="0" smtClean="0"/>
              <a:t>Relies on host scheduling</a:t>
            </a:r>
          </a:p>
          <a:p>
            <a:pPr lvl="2" fontAlgn="auto">
              <a:spcAft>
                <a:spcPts val="0"/>
              </a:spcAft>
              <a:buFont typeface="Arial" pitchFamily="34" charset="0"/>
              <a:buChar char="•"/>
              <a:defRPr/>
            </a:pPr>
            <a:r>
              <a:rPr lang="en-US" dirty="0" smtClean="0"/>
              <a:t>May not be suitable for intensive VM workloads</a:t>
            </a:r>
          </a:p>
          <a:p>
            <a:pPr fontAlgn="auto">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smtClean="0"/>
              <a:t>VMware ESX 2.0</a:t>
            </a:r>
          </a:p>
        </p:txBody>
      </p:sp>
      <p:sp>
        <p:nvSpPr>
          <p:cNvPr id="65538" name="Content Placeholder 2"/>
          <p:cNvSpPr>
            <a:spLocks noGrp="1"/>
          </p:cNvSpPr>
          <p:nvPr>
            <p:ph idx="1"/>
          </p:nvPr>
        </p:nvSpPr>
        <p:spPr>
          <a:xfrm>
            <a:off x="457200" y="6065837"/>
            <a:ext cx="8229600" cy="411163"/>
          </a:xfrm>
        </p:spPr>
        <p:txBody>
          <a:bodyPr>
            <a:normAutofit fontScale="92500"/>
          </a:bodyPr>
          <a:lstStyle/>
          <a:p>
            <a:pPr algn="ctr">
              <a:buFont typeface="Arial" charset="0"/>
              <a:buNone/>
            </a:pPr>
            <a:r>
              <a:rPr lang="en-US" sz="2000" i="1" smtClean="0"/>
              <a:t>Source: http://www.vmware.com/pdf/esx2_performance_implications.pdf</a:t>
            </a:r>
          </a:p>
        </p:txBody>
      </p:sp>
      <p:pic>
        <p:nvPicPr>
          <p:cNvPr id="65539" name="Picture 3"/>
          <p:cNvPicPr>
            <a:picLocks noChangeAspect="1" noChangeArrowheads="1"/>
          </p:cNvPicPr>
          <p:nvPr/>
        </p:nvPicPr>
        <p:blipFill>
          <a:blip r:embed="rId3"/>
          <a:srcRect/>
          <a:stretch>
            <a:fillRect/>
          </a:stretch>
        </p:blipFill>
        <p:spPr bwMode="auto">
          <a:xfrm>
            <a:off x="1366838" y="1285875"/>
            <a:ext cx="6410325" cy="465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smtClean="0"/>
              <a:t>Hybrid Ex 2  -  Xen 3.0</a:t>
            </a:r>
          </a:p>
        </p:txBody>
      </p:sp>
      <p:sp>
        <p:nvSpPr>
          <p:cNvPr id="67586" name="Content Placeholder 2"/>
          <p:cNvSpPr>
            <a:spLocks noGrp="1"/>
          </p:cNvSpPr>
          <p:nvPr>
            <p:ph idx="1"/>
          </p:nvPr>
        </p:nvSpPr>
        <p:spPr>
          <a:xfrm>
            <a:off x="457200" y="1905000"/>
            <a:ext cx="2438400" cy="3276600"/>
          </a:xfrm>
        </p:spPr>
        <p:txBody>
          <a:bodyPr/>
          <a:lstStyle/>
          <a:p>
            <a:r>
              <a:rPr lang="en-US" sz="1800" smtClean="0"/>
              <a:t>Para –virtualization</a:t>
            </a:r>
          </a:p>
          <a:p>
            <a:pPr lvl="1"/>
            <a:r>
              <a:rPr lang="en-US" sz="1400" smtClean="0"/>
              <a:t>Linux Guest</a:t>
            </a:r>
          </a:p>
          <a:p>
            <a:r>
              <a:rPr lang="en-US" sz="1800" smtClean="0"/>
              <a:t>Hardware-supported virtualization</a:t>
            </a:r>
          </a:p>
          <a:p>
            <a:pPr lvl="1"/>
            <a:r>
              <a:rPr lang="en-US" sz="1400" smtClean="0"/>
              <a:t>Unmodified Windows</a:t>
            </a:r>
          </a:p>
          <a:p>
            <a:r>
              <a:rPr lang="en-US" sz="1800" smtClean="0"/>
              <a:t>Isolated Device Drivers</a:t>
            </a:r>
          </a:p>
        </p:txBody>
      </p:sp>
      <p:pic>
        <p:nvPicPr>
          <p:cNvPr id="67587" name="Picture 2"/>
          <p:cNvPicPr>
            <a:picLocks noChangeAspect="1" noChangeArrowheads="1"/>
          </p:cNvPicPr>
          <p:nvPr/>
        </p:nvPicPr>
        <p:blipFill>
          <a:blip r:embed="rId3"/>
          <a:srcRect/>
          <a:stretch>
            <a:fillRect/>
          </a:stretch>
        </p:blipFill>
        <p:spPr bwMode="auto">
          <a:xfrm>
            <a:off x="2971800" y="1447800"/>
            <a:ext cx="5676900" cy="3629025"/>
          </a:xfrm>
          <a:prstGeom prst="rect">
            <a:avLst/>
          </a:prstGeom>
          <a:noFill/>
          <a:ln w="9525">
            <a:noFill/>
            <a:miter lim="800000"/>
            <a:headEnd/>
            <a:tailEnd/>
          </a:ln>
        </p:spPr>
      </p:pic>
      <p:sp>
        <p:nvSpPr>
          <p:cNvPr id="67588" name="TextBox 6"/>
          <p:cNvSpPr txBox="1">
            <a:spLocks noChangeArrowheads="1"/>
          </p:cNvSpPr>
          <p:nvPr/>
        </p:nvSpPr>
        <p:spPr bwMode="auto">
          <a:xfrm>
            <a:off x="2133600" y="5486400"/>
            <a:ext cx="5156200" cy="923925"/>
          </a:xfrm>
          <a:prstGeom prst="rect">
            <a:avLst/>
          </a:prstGeom>
          <a:noFill/>
          <a:ln w="9525">
            <a:noFill/>
            <a:miter lim="800000"/>
            <a:headEnd/>
            <a:tailEnd/>
          </a:ln>
        </p:spPr>
        <p:txBody>
          <a:bodyPr wrap="none">
            <a:spAutoFit/>
          </a:bodyPr>
          <a:lstStyle/>
          <a:p>
            <a:r>
              <a:rPr lang="en-US" i="1">
                <a:latin typeface="Calibri" pitchFamily="34" charset="0"/>
                <a:hlinkClick r:id="rId4"/>
              </a:rPr>
              <a:t>Source: Ottawa Linux Symposium 2006 presentation.</a:t>
            </a:r>
            <a:r>
              <a:rPr lang="en-US" i="1">
                <a:latin typeface="Calibri" pitchFamily="34" charset="0"/>
              </a:rPr>
              <a:t> </a:t>
            </a:r>
          </a:p>
          <a:p>
            <a:r>
              <a:rPr lang="en-US" i="1">
                <a:latin typeface="Calibri" pitchFamily="34" charset="0"/>
              </a:rPr>
              <a:t>http://www.cl.cam.ac.uk/netos/papers/</a:t>
            </a:r>
          </a:p>
          <a:p>
            <a:endParaRPr lang="en-US">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mtClean="0"/>
              <a:t>Hypervisor</a:t>
            </a:r>
          </a:p>
        </p:txBody>
      </p:sp>
      <p:sp>
        <p:nvSpPr>
          <p:cNvPr id="3" name="Content Placeholder 2"/>
          <p:cNvSpPr>
            <a:spLocks noGrp="1"/>
          </p:cNvSpPr>
          <p:nvPr>
            <p:ph idx="1"/>
          </p:nvPr>
        </p:nvSpPr>
        <p:spPr>
          <a:xfrm>
            <a:off x="457200" y="1219200"/>
            <a:ext cx="3886200" cy="4906963"/>
          </a:xfrm>
        </p:spPr>
        <p:txBody>
          <a:bodyPr rtlCol="0">
            <a:normAutofit fontScale="92500" lnSpcReduction="10000"/>
          </a:bodyPr>
          <a:lstStyle/>
          <a:p>
            <a:pPr fontAlgn="auto">
              <a:spcAft>
                <a:spcPts val="0"/>
              </a:spcAft>
              <a:buFont typeface="Arial" pitchFamily="34" charset="0"/>
              <a:buChar char="•"/>
              <a:defRPr/>
            </a:pPr>
            <a:r>
              <a:rPr lang="en-US" dirty="0" smtClean="0"/>
              <a:t>Hardware-supported single-use monitor</a:t>
            </a:r>
          </a:p>
          <a:p>
            <a:pPr fontAlgn="auto">
              <a:spcAft>
                <a:spcPts val="0"/>
              </a:spcAft>
              <a:buFont typeface="Arial" pitchFamily="34" charset="0"/>
              <a:buChar char="•"/>
              <a:defRPr/>
            </a:pPr>
            <a:r>
              <a:rPr lang="en-US" dirty="0" smtClean="0"/>
              <a:t>Characteristics</a:t>
            </a:r>
          </a:p>
          <a:p>
            <a:pPr lvl="1" fontAlgn="auto">
              <a:spcAft>
                <a:spcPts val="0"/>
              </a:spcAft>
              <a:buFont typeface="Arial" pitchFamily="34" charset="0"/>
              <a:buChar char="–"/>
              <a:defRPr/>
            </a:pPr>
            <a:r>
              <a:rPr lang="en-US" dirty="0" smtClean="0"/>
              <a:t>Small size</a:t>
            </a:r>
          </a:p>
          <a:p>
            <a:pPr lvl="1" fontAlgn="auto">
              <a:spcAft>
                <a:spcPts val="0"/>
              </a:spcAft>
              <a:buFont typeface="Arial" pitchFamily="34" charset="0"/>
              <a:buChar char="–"/>
              <a:defRPr/>
            </a:pPr>
            <a:r>
              <a:rPr lang="en-US" dirty="0" smtClean="0"/>
              <a:t>Runs in a special hardware mode</a:t>
            </a:r>
          </a:p>
          <a:p>
            <a:pPr lvl="1" fontAlgn="auto">
              <a:spcAft>
                <a:spcPts val="0"/>
              </a:spcAft>
              <a:buFont typeface="Arial" pitchFamily="34" charset="0"/>
              <a:buChar char="–"/>
              <a:defRPr/>
            </a:pPr>
            <a:r>
              <a:rPr lang="en-US" dirty="0" smtClean="0"/>
              <a:t>Guest OS runs in normal privileged level</a:t>
            </a:r>
          </a:p>
          <a:p>
            <a:pPr fontAlgn="auto">
              <a:spcAft>
                <a:spcPts val="0"/>
              </a:spcAft>
              <a:buFont typeface="Arial" pitchFamily="34" charset="0"/>
              <a:buChar char="•"/>
              <a:defRPr/>
            </a:pPr>
            <a:r>
              <a:rPr lang="en-US" dirty="0" smtClean="0"/>
              <a:t>Uses</a:t>
            </a:r>
          </a:p>
          <a:p>
            <a:pPr lvl="1" fontAlgn="auto">
              <a:spcAft>
                <a:spcPts val="0"/>
              </a:spcAft>
              <a:buFont typeface="Arial" pitchFamily="34" charset="0"/>
              <a:buChar char="–"/>
              <a:defRPr/>
            </a:pPr>
            <a:r>
              <a:rPr lang="en-US" dirty="0" smtClean="0"/>
              <a:t>Security</a:t>
            </a:r>
          </a:p>
          <a:p>
            <a:pPr lvl="1" fontAlgn="auto">
              <a:spcAft>
                <a:spcPts val="0"/>
              </a:spcAft>
              <a:buFont typeface="Arial" pitchFamily="34" charset="0"/>
              <a:buChar char="–"/>
              <a:defRPr/>
            </a:pPr>
            <a:r>
              <a:rPr lang="en-US" dirty="0" smtClean="0"/>
              <a:t>System management</a:t>
            </a:r>
          </a:p>
          <a:p>
            <a:pPr lvl="1" fontAlgn="auto">
              <a:spcAft>
                <a:spcPts val="0"/>
              </a:spcAft>
              <a:buFont typeface="Arial" pitchFamily="34" charset="0"/>
              <a:buChar char="–"/>
              <a:defRPr/>
            </a:pPr>
            <a:r>
              <a:rPr lang="en-US" dirty="0" smtClean="0"/>
              <a:t>Fault tolerance</a:t>
            </a:r>
          </a:p>
        </p:txBody>
      </p:sp>
      <p:sp>
        <p:nvSpPr>
          <p:cNvPr id="4" name="Rectangle 3"/>
          <p:cNvSpPr/>
          <p:nvPr/>
        </p:nvSpPr>
        <p:spPr>
          <a:xfrm>
            <a:off x="4495800" y="5562600"/>
            <a:ext cx="33528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572000" y="4953000"/>
            <a:ext cx="3124200" cy="381000"/>
          </a:xfrm>
          <a:prstGeom prst="rect">
            <a:avLst/>
          </a:prstGeom>
          <a:solidFill>
            <a:schemeClr val="bg2">
              <a:lumMod val="9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tx1"/>
                </a:solidFill>
              </a:rPr>
              <a:t>Hypervisor</a:t>
            </a:r>
          </a:p>
        </p:txBody>
      </p:sp>
      <p:sp>
        <p:nvSpPr>
          <p:cNvPr id="6" name="Rectangle 5"/>
          <p:cNvSpPr/>
          <p:nvPr/>
        </p:nvSpPr>
        <p:spPr>
          <a:xfrm>
            <a:off x="4572000" y="3886200"/>
            <a:ext cx="31242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tx1"/>
                </a:solidFill>
              </a:rPr>
              <a:t>Operating System</a:t>
            </a:r>
          </a:p>
        </p:txBody>
      </p:sp>
      <p:grpSp>
        <p:nvGrpSpPr>
          <p:cNvPr id="69638" name="Group 55"/>
          <p:cNvGrpSpPr>
            <a:grpSpLocks/>
          </p:cNvGrpSpPr>
          <p:nvPr/>
        </p:nvGrpSpPr>
        <p:grpSpPr bwMode="auto">
          <a:xfrm>
            <a:off x="4572000" y="1371600"/>
            <a:ext cx="3124200" cy="2057400"/>
            <a:chOff x="4800600" y="1447800"/>
            <a:chExt cx="3048000" cy="2057400"/>
          </a:xfrm>
        </p:grpSpPr>
        <p:sp>
          <p:nvSpPr>
            <p:cNvPr id="7" name="Rectangle 6"/>
            <p:cNvSpPr/>
            <p:nvPr/>
          </p:nvSpPr>
          <p:spPr>
            <a:xfrm>
              <a:off x="4800600" y="1447800"/>
              <a:ext cx="3048000" cy="20574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6" name="Oval 15"/>
            <p:cNvSpPr/>
            <p:nvPr/>
          </p:nvSpPr>
          <p:spPr>
            <a:xfrm>
              <a:off x="5714380" y="2438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7" name="Oval 16"/>
            <p:cNvSpPr/>
            <p:nvPr/>
          </p:nvSpPr>
          <p:spPr>
            <a:xfrm>
              <a:off x="6248710" y="2895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8" name="Oval 17"/>
            <p:cNvSpPr/>
            <p:nvPr/>
          </p:nvSpPr>
          <p:spPr>
            <a:xfrm>
              <a:off x="5105710" y="2895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Oval 36"/>
            <p:cNvSpPr/>
            <p:nvPr/>
          </p:nvSpPr>
          <p:spPr>
            <a:xfrm>
              <a:off x="6400491"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8" name="Oval 37"/>
            <p:cNvSpPr/>
            <p:nvPr/>
          </p:nvSpPr>
          <p:spPr>
            <a:xfrm>
              <a:off x="6934820" y="2743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9" name="Oval 38"/>
            <p:cNvSpPr/>
            <p:nvPr/>
          </p:nvSpPr>
          <p:spPr>
            <a:xfrm>
              <a:off x="51816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5867710" y="1600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7086600" y="1828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grpSp>
      <p:cxnSp>
        <p:nvCxnSpPr>
          <p:cNvPr id="44" name="Straight Connector 43"/>
          <p:cNvCxnSpPr/>
          <p:nvPr/>
        </p:nvCxnSpPr>
        <p:spPr>
          <a:xfrm>
            <a:off x="4419600" y="3657600"/>
            <a:ext cx="4267200" cy="1588"/>
          </a:xfrm>
          <a:prstGeom prst="line">
            <a:avLst/>
          </a:prstGeom>
          <a:ln w="571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19600" y="4724400"/>
            <a:ext cx="4267200" cy="1588"/>
          </a:xfrm>
          <a:prstGeom prst="line">
            <a:avLst/>
          </a:prstGeom>
          <a:ln w="571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641" name="TextBox 47"/>
          <p:cNvSpPr txBox="1">
            <a:spLocks noChangeArrowheads="1"/>
          </p:cNvSpPr>
          <p:nvPr/>
        </p:nvSpPr>
        <p:spPr bwMode="auto">
          <a:xfrm>
            <a:off x="7772400" y="3886200"/>
            <a:ext cx="725488" cy="584200"/>
          </a:xfrm>
          <a:prstGeom prst="rect">
            <a:avLst/>
          </a:prstGeom>
          <a:noFill/>
          <a:ln w="9525">
            <a:noFill/>
            <a:miter lim="800000"/>
            <a:headEnd/>
            <a:tailEnd/>
          </a:ln>
        </p:spPr>
        <p:txBody>
          <a:bodyPr wrap="none">
            <a:spAutoFit/>
          </a:bodyPr>
          <a:lstStyle/>
          <a:p>
            <a:r>
              <a:rPr lang="en-US" sz="1600" b="1" i="1">
                <a:latin typeface="Calibri" pitchFamily="34" charset="0"/>
              </a:rPr>
              <a:t>Kernel</a:t>
            </a:r>
          </a:p>
          <a:p>
            <a:r>
              <a:rPr lang="en-US" sz="1600" b="1" i="1">
                <a:latin typeface="Calibri" pitchFamily="34" charset="0"/>
              </a:rPr>
              <a:t>Mode</a:t>
            </a:r>
          </a:p>
        </p:txBody>
      </p:sp>
      <p:sp>
        <p:nvSpPr>
          <p:cNvPr id="69642" name="TextBox 53"/>
          <p:cNvSpPr txBox="1">
            <a:spLocks noChangeArrowheads="1"/>
          </p:cNvSpPr>
          <p:nvPr/>
        </p:nvSpPr>
        <p:spPr bwMode="auto">
          <a:xfrm>
            <a:off x="7696200" y="4876800"/>
            <a:ext cx="887413" cy="584200"/>
          </a:xfrm>
          <a:prstGeom prst="rect">
            <a:avLst/>
          </a:prstGeom>
          <a:noFill/>
          <a:ln w="9525">
            <a:noFill/>
            <a:miter lim="800000"/>
            <a:headEnd/>
            <a:tailEnd/>
          </a:ln>
        </p:spPr>
        <p:txBody>
          <a:bodyPr wrap="none">
            <a:spAutoFit/>
          </a:bodyPr>
          <a:lstStyle/>
          <a:p>
            <a:r>
              <a:rPr lang="en-US" sz="1600" b="1" i="1">
                <a:latin typeface="Calibri" pitchFamily="34" charset="0"/>
              </a:rPr>
              <a:t>Monitor</a:t>
            </a:r>
          </a:p>
          <a:p>
            <a:r>
              <a:rPr lang="en-US" sz="1600" b="1" i="1">
                <a:latin typeface="Calibri" pitchFamily="34" charset="0"/>
              </a:rPr>
              <a:t>Mode</a:t>
            </a:r>
          </a:p>
        </p:txBody>
      </p:sp>
      <p:sp>
        <p:nvSpPr>
          <p:cNvPr id="69643" name="TextBox 54"/>
          <p:cNvSpPr txBox="1">
            <a:spLocks noChangeArrowheads="1"/>
          </p:cNvSpPr>
          <p:nvPr/>
        </p:nvSpPr>
        <p:spPr bwMode="auto">
          <a:xfrm>
            <a:off x="7802563" y="2057400"/>
            <a:ext cx="688975" cy="584200"/>
          </a:xfrm>
          <a:prstGeom prst="rect">
            <a:avLst/>
          </a:prstGeom>
          <a:noFill/>
          <a:ln w="9525">
            <a:noFill/>
            <a:miter lim="800000"/>
            <a:headEnd/>
            <a:tailEnd/>
          </a:ln>
        </p:spPr>
        <p:txBody>
          <a:bodyPr wrap="none">
            <a:spAutoFit/>
          </a:bodyPr>
          <a:lstStyle/>
          <a:p>
            <a:pPr algn="ctr"/>
            <a:r>
              <a:rPr lang="en-US" sz="1600" b="1" i="1">
                <a:latin typeface="Calibri" pitchFamily="34" charset="0"/>
              </a:rPr>
              <a:t>User</a:t>
            </a:r>
          </a:p>
          <a:p>
            <a:pPr algn="ctr"/>
            <a:r>
              <a:rPr lang="en-US" sz="1600" b="1" i="1">
                <a:latin typeface="Calibri" pitchFamily="34" charset="0"/>
              </a:rPr>
              <a:t>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ssolv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457200" y="277813"/>
            <a:ext cx="8458200" cy="500062"/>
          </a:xfrm>
        </p:spPr>
        <p:txBody>
          <a:bodyPr>
            <a:normAutofit fontScale="90000"/>
          </a:bodyPr>
          <a:lstStyle/>
          <a:p>
            <a:r>
              <a:rPr lang="en-US" altLang="zh-CN" sz="3800">
                <a:ea typeface="宋体" pitchFamily="2" charset="-122"/>
              </a:rPr>
              <a:t>Why not virtualize?</a:t>
            </a:r>
            <a:r>
              <a:rPr lang="en-US" altLang="zh-CN" sz="3600">
                <a:ea typeface="宋体" pitchFamily="2" charset="-122"/>
              </a:rPr>
              <a:t> </a:t>
            </a:r>
          </a:p>
        </p:txBody>
      </p:sp>
      <p:sp>
        <p:nvSpPr>
          <p:cNvPr id="600067" name="AutoShape 3"/>
          <p:cNvSpPr>
            <a:spLocks noChangeArrowheads="1"/>
          </p:cNvSpPr>
          <p:nvPr/>
        </p:nvSpPr>
        <p:spPr bwMode="auto">
          <a:xfrm>
            <a:off x="539750" y="1208088"/>
            <a:ext cx="3748088" cy="1071562"/>
          </a:xfrm>
          <a:prstGeom prst="roundRect">
            <a:avLst>
              <a:gd name="adj" fmla="val 6241"/>
            </a:avLst>
          </a:prstGeom>
          <a:noFill/>
          <a:ln w="9525">
            <a:noFill/>
            <a:round/>
            <a:headEnd/>
            <a:tailEnd/>
          </a:ln>
          <a:effectLst/>
        </p:spPr>
        <p:txBody>
          <a:bodyPr lIns="182880" rIns="182880" anchor="ctr"/>
          <a:lstStyle/>
          <a:p>
            <a:pPr algn="ctr" eaLnBrk="0" hangingPunct="0">
              <a:lnSpc>
                <a:spcPct val="90000"/>
              </a:lnSpc>
              <a:buClr>
                <a:schemeClr val="tx1"/>
              </a:buClr>
            </a:pPr>
            <a:r>
              <a:rPr lang="en-US" altLang="zh-CN" sz="2800" b="0">
                <a:latin typeface="Futura Hv" pitchFamily="34" charset="0"/>
                <a:ea typeface="宋体" pitchFamily="2" charset="-122"/>
              </a:rPr>
              <a:t>Today’s </a:t>
            </a:r>
            <a:br>
              <a:rPr lang="en-US" altLang="zh-CN" sz="2800" b="0">
                <a:latin typeface="Futura Hv" pitchFamily="34" charset="0"/>
                <a:ea typeface="宋体" pitchFamily="2" charset="-122"/>
              </a:rPr>
            </a:br>
            <a:r>
              <a:rPr lang="en-US" altLang="zh-CN" sz="2800" b="0">
                <a:latin typeface="Futura Hv" pitchFamily="34" charset="0"/>
                <a:ea typeface="宋体" pitchFamily="2" charset="-122"/>
              </a:rPr>
              <a:t>data center</a:t>
            </a:r>
          </a:p>
        </p:txBody>
      </p:sp>
      <p:grpSp>
        <p:nvGrpSpPr>
          <p:cNvPr id="2" name="Group 4"/>
          <p:cNvGrpSpPr>
            <a:grpSpLocks/>
          </p:cNvGrpSpPr>
          <p:nvPr/>
        </p:nvGrpSpPr>
        <p:grpSpPr bwMode="auto">
          <a:xfrm>
            <a:off x="909638" y="1974850"/>
            <a:ext cx="3270250" cy="4338638"/>
            <a:chOff x="996" y="974"/>
            <a:chExt cx="2794" cy="3093"/>
          </a:xfrm>
        </p:grpSpPr>
        <p:sp>
          <p:nvSpPr>
            <p:cNvPr id="600069" name="Freeform 5"/>
            <p:cNvSpPr>
              <a:spLocks/>
            </p:cNvSpPr>
            <p:nvPr/>
          </p:nvSpPr>
          <p:spPr bwMode="auto">
            <a:xfrm rot="1399759" flipH="1">
              <a:off x="2567" y="2252"/>
              <a:ext cx="271" cy="236"/>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0" name="Freeform 6"/>
            <p:cNvSpPr>
              <a:spLocks/>
            </p:cNvSpPr>
            <p:nvPr/>
          </p:nvSpPr>
          <p:spPr bwMode="auto">
            <a:xfrm flipH="1" flipV="1">
              <a:off x="2654" y="3105"/>
              <a:ext cx="120" cy="246"/>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1" name="Freeform 7"/>
            <p:cNvSpPr>
              <a:spLocks/>
            </p:cNvSpPr>
            <p:nvPr/>
          </p:nvSpPr>
          <p:spPr bwMode="auto">
            <a:xfrm rot="-2441193">
              <a:off x="2434" y="3159"/>
              <a:ext cx="298" cy="114"/>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2" name="Freeform 8"/>
            <p:cNvSpPr>
              <a:spLocks/>
            </p:cNvSpPr>
            <p:nvPr/>
          </p:nvSpPr>
          <p:spPr bwMode="auto">
            <a:xfrm rot="929571" flipV="1">
              <a:off x="2515" y="2228"/>
              <a:ext cx="203" cy="249"/>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3" name="Freeform 9"/>
            <p:cNvSpPr>
              <a:spLocks/>
            </p:cNvSpPr>
            <p:nvPr/>
          </p:nvSpPr>
          <p:spPr bwMode="auto">
            <a:xfrm flipV="1">
              <a:off x="1838" y="3066"/>
              <a:ext cx="191" cy="247"/>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4" name="Freeform 10"/>
            <p:cNvSpPr>
              <a:spLocks/>
            </p:cNvSpPr>
            <p:nvPr/>
          </p:nvSpPr>
          <p:spPr bwMode="auto">
            <a:xfrm rot="81942" flipH="1">
              <a:off x="1966" y="3094"/>
              <a:ext cx="171" cy="205"/>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5" name="Freeform 11"/>
            <p:cNvSpPr>
              <a:spLocks/>
            </p:cNvSpPr>
            <p:nvPr/>
          </p:nvSpPr>
          <p:spPr bwMode="auto">
            <a:xfrm rot="-1039597">
              <a:off x="1812" y="2246"/>
              <a:ext cx="355" cy="208"/>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6" name="Freeform 12"/>
            <p:cNvSpPr>
              <a:spLocks/>
            </p:cNvSpPr>
            <p:nvPr/>
          </p:nvSpPr>
          <p:spPr bwMode="auto">
            <a:xfrm rot="-889165" flipH="1" flipV="1">
              <a:off x="1973" y="2243"/>
              <a:ext cx="283" cy="164"/>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pic>
          <p:nvPicPr>
            <p:cNvPr id="600077"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331" y="2009"/>
              <a:ext cx="475" cy="262"/>
            </a:xfrm>
            <a:prstGeom prst="rect">
              <a:avLst/>
            </a:prstGeom>
            <a:noFill/>
            <a:ln w="3175">
              <a:noFill/>
              <a:prstDash val="lgDashDotDot"/>
              <a:miter lim="800000"/>
              <a:headEnd/>
              <a:tailEnd/>
            </a:ln>
            <a:effectLst/>
          </p:spPr>
        </p:pic>
        <p:pic>
          <p:nvPicPr>
            <p:cNvPr id="600078" name="Picture 1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864" y="2003"/>
              <a:ext cx="475" cy="262"/>
            </a:xfrm>
            <a:prstGeom prst="rect">
              <a:avLst/>
            </a:prstGeom>
            <a:noFill/>
            <a:ln w="3175">
              <a:noFill/>
              <a:prstDash val="lgDashDotDot"/>
              <a:miter lim="800000"/>
              <a:headEnd/>
              <a:tailEnd/>
            </a:ln>
            <a:effectLst/>
          </p:spPr>
        </p:pic>
        <p:grpSp>
          <p:nvGrpSpPr>
            <p:cNvPr id="3" name="Group 15"/>
            <p:cNvGrpSpPr>
              <a:grpSpLocks/>
            </p:cNvGrpSpPr>
            <p:nvPr/>
          </p:nvGrpSpPr>
          <p:grpSpPr bwMode="auto">
            <a:xfrm>
              <a:off x="2054" y="3541"/>
              <a:ext cx="697" cy="392"/>
              <a:chOff x="2750" y="3374"/>
              <a:chExt cx="697" cy="392"/>
            </a:xfrm>
          </p:grpSpPr>
          <p:pic>
            <p:nvPicPr>
              <p:cNvPr id="600080" name="Picture 16" descr="PL850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107" y="3384"/>
                <a:ext cx="340" cy="340"/>
              </a:xfrm>
              <a:prstGeom prst="rect">
                <a:avLst/>
              </a:prstGeom>
              <a:noFill/>
            </p:spPr>
          </p:pic>
          <p:pic>
            <p:nvPicPr>
              <p:cNvPr id="600081" name="Picture 17" descr="PL850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750" y="3374"/>
                <a:ext cx="336" cy="336"/>
              </a:xfrm>
              <a:prstGeom prst="rect">
                <a:avLst/>
              </a:prstGeom>
              <a:noFill/>
            </p:spPr>
          </p:pic>
          <p:pic>
            <p:nvPicPr>
              <p:cNvPr id="600082" name="Picture 1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962" y="3536"/>
                <a:ext cx="230" cy="230"/>
              </a:xfrm>
              <a:prstGeom prst="rect">
                <a:avLst/>
              </a:prstGeom>
              <a:noFill/>
              <a:ln w="3175">
                <a:noFill/>
                <a:miter lim="800000"/>
                <a:headEnd/>
                <a:tailEnd/>
              </a:ln>
              <a:effectLst/>
            </p:spPr>
          </p:pic>
        </p:grpSp>
        <p:grpSp>
          <p:nvGrpSpPr>
            <p:cNvPr id="4" name="Group 19"/>
            <p:cNvGrpSpPr>
              <a:grpSpLocks/>
            </p:cNvGrpSpPr>
            <p:nvPr/>
          </p:nvGrpSpPr>
          <p:grpSpPr bwMode="auto">
            <a:xfrm>
              <a:off x="1045" y="974"/>
              <a:ext cx="2500" cy="1048"/>
              <a:chOff x="2033" y="686"/>
              <a:chExt cx="2500" cy="1048"/>
            </a:xfrm>
          </p:grpSpPr>
          <p:grpSp>
            <p:nvGrpSpPr>
              <p:cNvPr id="5" name="Group 20"/>
              <p:cNvGrpSpPr>
                <a:grpSpLocks/>
              </p:cNvGrpSpPr>
              <p:nvPr/>
            </p:nvGrpSpPr>
            <p:grpSpPr bwMode="auto">
              <a:xfrm>
                <a:off x="2033" y="686"/>
                <a:ext cx="2500" cy="1048"/>
                <a:chOff x="1488" y="1605"/>
                <a:chExt cx="1536" cy="987"/>
              </a:xfrm>
            </p:grpSpPr>
            <p:pic>
              <p:nvPicPr>
                <p:cNvPr id="600085" name="Picture 21" descr="internet cloud smaller"/>
                <p:cNvPicPr>
                  <a:picLocks noChangeAspect="1" noChangeArrowheads="1"/>
                </p:cNvPicPr>
                <p:nvPr/>
              </p:nvPicPr>
              <p:blipFill>
                <a:blip r:embed="rId7"/>
                <a:srcRect/>
                <a:stretch>
                  <a:fillRect/>
                </a:stretch>
              </p:blipFill>
              <p:spPr bwMode="auto">
                <a:xfrm>
                  <a:off x="1488" y="1605"/>
                  <a:ext cx="1536" cy="987"/>
                </a:xfrm>
                <a:prstGeom prst="rect">
                  <a:avLst/>
                </a:prstGeom>
                <a:noFill/>
              </p:spPr>
            </p:pic>
            <p:sp>
              <p:nvSpPr>
                <p:cNvPr id="600086" name="Rectangle 22"/>
                <p:cNvSpPr>
                  <a:spLocks noChangeArrowheads="1"/>
                </p:cNvSpPr>
                <p:nvPr/>
              </p:nvSpPr>
              <p:spPr bwMode="auto">
                <a:xfrm>
                  <a:off x="2096" y="2075"/>
                  <a:ext cx="96" cy="164"/>
                </a:xfrm>
                <a:prstGeom prst="rect">
                  <a:avLst/>
                </a:prstGeom>
                <a:noFill/>
                <a:ln w="12700">
                  <a:noFill/>
                  <a:miter lim="800000"/>
                  <a:headEnd type="none" w="sm" len="sm"/>
                  <a:tailEnd type="none" w="sm" len="sm"/>
                </a:ln>
                <a:effectLst/>
              </p:spPr>
              <p:txBody>
                <a:bodyPr wrap="none" anchor="ctr">
                  <a:spAutoFit/>
                </a:bodyPr>
                <a:lstStyle/>
                <a:p>
                  <a:pPr algn="ctr" eaLnBrk="0" hangingPunct="0"/>
                  <a:endParaRPr lang="en-GB" sz="1000" b="0">
                    <a:effectLst>
                      <a:outerShdw blurRad="38100" dist="38100" dir="2700000" algn="tl">
                        <a:srgbClr val="C0C0C0"/>
                      </a:outerShdw>
                    </a:effectLst>
                    <a:ea typeface="宋体" pitchFamily="2" charset="-122"/>
                  </a:endParaRPr>
                </a:p>
              </p:txBody>
            </p:sp>
          </p:grpSp>
          <p:grpSp>
            <p:nvGrpSpPr>
              <p:cNvPr id="6" name="Group 23"/>
              <p:cNvGrpSpPr>
                <a:grpSpLocks/>
              </p:cNvGrpSpPr>
              <p:nvPr/>
            </p:nvGrpSpPr>
            <p:grpSpPr bwMode="auto">
              <a:xfrm>
                <a:off x="2261" y="853"/>
                <a:ext cx="2160" cy="848"/>
                <a:chOff x="2261" y="853"/>
                <a:chExt cx="2160" cy="848"/>
              </a:xfrm>
            </p:grpSpPr>
            <p:pic>
              <p:nvPicPr>
                <p:cNvPr id="600088" name="Picture 24" descr="voice"/>
                <p:cNvPicPr>
                  <a:picLocks noChangeAspect="1" noChangeArrowheads="1"/>
                </p:cNvPicPr>
                <p:nvPr/>
              </p:nvPicPr>
              <p:blipFill>
                <a:blip r:embed="rId8"/>
                <a:srcRect/>
                <a:stretch>
                  <a:fillRect/>
                </a:stretch>
              </p:blipFill>
              <p:spPr bwMode="auto">
                <a:xfrm>
                  <a:off x="2261" y="1151"/>
                  <a:ext cx="195" cy="403"/>
                </a:xfrm>
                <a:prstGeom prst="rect">
                  <a:avLst/>
                </a:prstGeom>
                <a:noFill/>
              </p:spPr>
            </p:pic>
            <p:pic>
              <p:nvPicPr>
                <p:cNvPr id="600089" name="Picture 25"/>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2640" y="950"/>
                  <a:ext cx="294" cy="294"/>
                </a:xfrm>
                <a:prstGeom prst="rect">
                  <a:avLst/>
                </a:prstGeom>
                <a:noFill/>
                <a:ln w="3175">
                  <a:noFill/>
                  <a:prstDash val="lgDashDotDot"/>
                  <a:miter lim="800000"/>
                  <a:headEnd/>
                  <a:tailEnd/>
                </a:ln>
                <a:effectLst/>
              </p:spPr>
            </p:pic>
            <p:pic>
              <p:nvPicPr>
                <p:cNvPr id="600090" name="Picture 26" descr="ep cut out"/>
                <p:cNvPicPr>
                  <a:picLocks noChangeAspect="1" noChangeArrowheads="1"/>
                </p:cNvPicPr>
                <p:nvPr/>
              </p:nvPicPr>
              <p:blipFill>
                <a:blip r:embed="rId10" cstate="print"/>
                <a:srcRect l="42000" t="24667" r="35001" b="40666"/>
                <a:stretch>
                  <a:fillRect/>
                </a:stretch>
              </p:blipFill>
              <p:spPr bwMode="auto">
                <a:xfrm>
                  <a:off x="3937" y="1034"/>
                  <a:ext cx="484" cy="547"/>
                </a:xfrm>
                <a:prstGeom prst="rect">
                  <a:avLst/>
                </a:prstGeom>
                <a:noFill/>
              </p:spPr>
            </p:pic>
            <p:pic>
              <p:nvPicPr>
                <p:cNvPr id="600091" name="Picture 27"/>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2483" y="1250"/>
                  <a:ext cx="224" cy="202"/>
                </a:xfrm>
                <a:prstGeom prst="rect">
                  <a:avLst/>
                </a:prstGeom>
                <a:noFill/>
                <a:ln w="3175">
                  <a:noFill/>
                  <a:prstDash val="lgDashDotDot"/>
                  <a:miter lim="800000"/>
                  <a:headEnd/>
                  <a:tailEnd/>
                </a:ln>
                <a:effectLst/>
              </p:spPr>
            </p:pic>
            <p:graphicFrame>
              <p:nvGraphicFramePr>
                <p:cNvPr id="600092" name="Object 28"/>
                <p:cNvGraphicFramePr>
                  <a:graphicFrameLocks noChangeAspect="1"/>
                </p:cNvGraphicFramePr>
                <p:nvPr/>
              </p:nvGraphicFramePr>
              <p:xfrm>
                <a:off x="3174" y="853"/>
                <a:ext cx="299" cy="359"/>
              </p:xfrm>
              <a:graphic>
                <a:graphicData uri="http://schemas.openxmlformats.org/presentationml/2006/ole">
                  <mc:AlternateContent xmlns:mc="http://schemas.openxmlformats.org/markup-compatibility/2006">
                    <mc:Choice xmlns:v="urn:schemas-microsoft-com:vml" Requires="v">
                      <p:oleObj spid="_x0000_s1347" name="Bitmap Image" r:id="rId12" imgW="628571" imgH="695238" progId="PBrush">
                        <p:embed/>
                      </p:oleObj>
                    </mc:Choice>
                    <mc:Fallback>
                      <p:oleObj name="Bitmap Image" r:id="rId12" imgW="628571" imgH="695238" progId="PBrush">
                        <p:embed/>
                        <p:pic>
                          <p:nvPicPr>
                            <p:cNvPr id="0" name="Picture 5"/>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4" y="853"/>
                              <a:ext cx="299" cy="359"/>
                            </a:xfrm>
                            <a:prstGeom prst="rect">
                              <a:avLst/>
                            </a:prstGeom>
                            <a:noFill/>
                            <a:ln>
                              <a:noFill/>
                            </a:ln>
                            <a:effectLst/>
                            <a:extLst>
                              <a:ext uri="{909E8E84-426E-40dd-AFC4-6F175D3DCCD1}">
                                <a14:hiddenFill xmlns="" xmlns:a14="http://schemas.microsoft.com/office/drawing/2010/main">
                                  <a:solidFill>
                                    <a:srgbClr val="FFCC00"/>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600093" name="Picture 29" descr="iPAQ"/>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079" y="923"/>
                  <a:ext cx="149" cy="263"/>
                </a:xfrm>
                <a:prstGeom prst="rect">
                  <a:avLst/>
                </a:prstGeom>
                <a:noFill/>
              </p:spPr>
            </p:pic>
            <p:pic>
              <p:nvPicPr>
                <p:cNvPr id="600094" name="Picture 30"/>
                <p:cNvPicPr>
                  <a:picLocks noChangeArrowheads="1"/>
                </p:cNvPicPr>
                <p:nvPr/>
              </p:nvPicPr>
              <p:blipFill>
                <a:blip r:embed="rId15">
                  <a:clrChange>
                    <a:clrFrom>
                      <a:srgbClr val="FFFFFF"/>
                    </a:clrFrom>
                    <a:clrTo>
                      <a:srgbClr val="FFFFFF">
                        <a:alpha val="0"/>
                      </a:srgbClr>
                    </a:clrTo>
                  </a:clrChange>
                </a:blip>
                <a:srcRect l="11479" r="16420"/>
                <a:stretch>
                  <a:fillRect/>
                </a:stretch>
              </p:blipFill>
              <p:spPr bwMode="auto">
                <a:xfrm>
                  <a:off x="3561" y="905"/>
                  <a:ext cx="359" cy="387"/>
                </a:xfrm>
                <a:prstGeom prst="rect">
                  <a:avLst/>
                </a:prstGeom>
                <a:noFill/>
                <a:ln w="9525">
                  <a:noFill/>
                  <a:miter lim="800000"/>
                  <a:headEnd/>
                  <a:tailEnd/>
                </a:ln>
                <a:effectLst/>
              </p:spPr>
            </p:pic>
            <p:sp>
              <p:nvSpPr>
                <p:cNvPr id="600095" name="Text Box 31"/>
                <p:cNvSpPr txBox="1">
                  <a:spLocks noChangeArrowheads="1"/>
                </p:cNvSpPr>
                <p:nvPr/>
              </p:nvSpPr>
              <p:spPr bwMode="auto">
                <a:xfrm>
                  <a:off x="2745" y="1293"/>
                  <a:ext cx="970" cy="217"/>
                </a:xfrm>
                <a:prstGeom prst="rect">
                  <a:avLst/>
                </a:prstGeom>
                <a:noFill/>
                <a:ln w="3175">
                  <a:noFill/>
                  <a:miter lim="800000"/>
                  <a:headEnd/>
                  <a:tailEnd/>
                </a:ln>
                <a:effectLst/>
              </p:spPr>
              <p:txBody>
                <a:bodyPr>
                  <a:spAutoFit/>
                </a:bodyPr>
                <a:lstStyle/>
                <a:p>
                  <a:pPr algn="ctr" eaLnBrk="0" hangingPunct="0">
                    <a:spcBef>
                      <a:spcPct val="50000"/>
                    </a:spcBef>
                  </a:pPr>
                  <a:endParaRPr lang="zh-CN" altLang="en-US" sz="1400" b="0">
                    <a:latin typeface="Futura Hv" pitchFamily="34" charset="0"/>
                    <a:ea typeface="宋体" pitchFamily="2" charset="-122"/>
                  </a:endParaRPr>
                </a:p>
              </p:txBody>
            </p:sp>
            <p:sp>
              <p:nvSpPr>
                <p:cNvPr id="600096" name="Freeform 32"/>
                <p:cNvSpPr>
                  <a:spLocks/>
                </p:cNvSpPr>
                <p:nvPr/>
              </p:nvSpPr>
              <p:spPr bwMode="auto">
                <a:xfrm rot="1399759" flipH="1">
                  <a:off x="3359" y="1523"/>
                  <a:ext cx="175" cy="174"/>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97" name="Freeform 33"/>
                <p:cNvSpPr>
                  <a:spLocks/>
                </p:cNvSpPr>
                <p:nvPr/>
              </p:nvSpPr>
              <p:spPr bwMode="auto">
                <a:xfrm flipV="1">
                  <a:off x="2946" y="1510"/>
                  <a:ext cx="151" cy="191"/>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grpSp>
        </p:grpSp>
        <p:pic>
          <p:nvPicPr>
            <p:cNvPr id="600098" name="Picture 34" descr="ProLiant DL380"/>
            <p:cNvPicPr>
              <a:picLocks noChangeAspect="1" noChangeArrowheads="1"/>
            </p:cNvPicPr>
            <p:nvPr/>
          </p:nvPicPr>
          <p:blipFill>
            <a:blip r:embed="rId16">
              <a:clrChange>
                <a:clrFrom>
                  <a:srgbClr val="FEFEFF"/>
                </a:clrFrom>
                <a:clrTo>
                  <a:srgbClr val="FEFEFF">
                    <a:alpha val="0"/>
                  </a:srgbClr>
                </a:clrTo>
              </a:clrChange>
            </a:blip>
            <a:srcRect/>
            <a:stretch>
              <a:fillRect/>
            </a:stretch>
          </p:blipFill>
          <p:spPr bwMode="auto">
            <a:xfrm flipV="1">
              <a:off x="2657" y="2900"/>
              <a:ext cx="539" cy="221"/>
            </a:xfrm>
            <a:prstGeom prst="rect">
              <a:avLst/>
            </a:prstGeom>
            <a:noFill/>
          </p:spPr>
        </p:pic>
        <p:pic>
          <p:nvPicPr>
            <p:cNvPr id="600099" name="Picture 35" descr="ProLiant DL380"/>
            <p:cNvPicPr>
              <a:picLocks noChangeAspect="1" noChangeArrowheads="1"/>
            </p:cNvPicPr>
            <p:nvPr/>
          </p:nvPicPr>
          <p:blipFill>
            <a:blip r:embed="rId16">
              <a:clrChange>
                <a:clrFrom>
                  <a:srgbClr val="FEFEFF"/>
                </a:clrFrom>
                <a:clrTo>
                  <a:srgbClr val="FEFEFF">
                    <a:alpha val="0"/>
                  </a:srgbClr>
                </a:clrTo>
              </a:clrChange>
            </a:blip>
            <a:srcRect/>
            <a:stretch>
              <a:fillRect/>
            </a:stretch>
          </p:blipFill>
          <p:spPr bwMode="auto">
            <a:xfrm flipV="1">
              <a:off x="1395" y="2911"/>
              <a:ext cx="593" cy="243"/>
            </a:xfrm>
            <a:prstGeom prst="rect">
              <a:avLst/>
            </a:prstGeom>
            <a:noFill/>
          </p:spPr>
        </p:pic>
        <p:pic>
          <p:nvPicPr>
            <p:cNvPr id="600100" name="Picture 36" descr="ProLiant DL380"/>
            <p:cNvPicPr>
              <a:picLocks noChangeAspect="1" noChangeArrowheads="1"/>
            </p:cNvPicPr>
            <p:nvPr/>
          </p:nvPicPr>
          <p:blipFill>
            <a:blip r:embed="rId16">
              <a:clrChange>
                <a:clrFrom>
                  <a:srgbClr val="FEFEFF"/>
                </a:clrFrom>
                <a:clrTo>
                  <a:srgbClr val="FEFEFF">
                    <a:alpha val="0"/>
                  </a:srgbClr>
                </a:clrTo>
              </a:clrChange>
            </a:blip>
            <a:srcRect/>
            <a:stretch>
              <a:fillRect/>
            </a:stretch>
          </p:blipFill>
          <p:spPr bwMode="auto">
            <a:xfrm flipV="1">
              <a:off x="2022" y="2886"/>
              <a:ext cx="593" cy="243"/>
            </a:xfrm>
            <a:prstGeom prst="rect">
              <a:avLst/>
            </a:prstGeom>
            <a:noFill/>
          </p:spPr>
        </p:pic>
        <p:pic>
          <p:nvPicPr>
            <p:cNvPr id="600101" name="Picture 37"/>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1671" y="2505"/>
              <a:ext cx="805" cy="350"/>
            </a:xfrm>
            <a:prstGeom prst="rect">
              <a:avLst/>
            </a:prstGeom>
            <a:noFill/>
            <a:ln w="3175">
              <a:noFill/>
              <a:miter lim="800000"/>
              <a:headEnd/>
              <a:tailEnd/>
            </a:ln>
            <a:effectLst/>
          </p:spPr>
        </p:pic>
        <p:pic>
          <p:nvPicPr>
            <p:cNvPr id="600102" name="Picture 38"/>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2356" y="2499"/>
              <a:ext cx="805" cy="350"/>
            </a:xfrm>
            <a:prstGeom prst="rect">
              <a:avLst/>
            </a:prstGeom>
            <a:noFill/>
            <a:ln w="3175">
              <a:noFill/>
              <a:miter lim="800000"/>
              <a:headEnd/>
              <a:tailEnd/>
            </a:ln>
            <a:effectLst/>
          </p:spPr>
        </p:pic>
        <p:pic>
          <p:nvPicPr>
            <p:cNvPr id="600103" name="Picture 39"/>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3052" y="2502"/>
              <a:ext cx="738" cy="430"/>
            </a:xfrm>
            <a:prstGeom prst="rect">
              <a:avLst/>
            </a:prstGeom>
            <a:noFill/>
            <a:ln w="3175">
              <a:noFill/>
              <a:miter lim="800000"/>
              <a:headEnd/>
              <a:tailEnd/>
            </a:ln>
            <a:effectLst/>
          </p:spPr>
        </p:pic>
        <p:pic>
          <p:nvPicPr>
            <p:cNvPr id="600104" name="Picture 40"/>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996" y="2545"/>
              <a:ext cx="756" cy="412"/>
            </a:xfrm>
            <a:prstGeom prst="rect">
              <a:avLst/>
            </a:prstGeom>
            <a:noFill/>
            <a:ln w="3175">
              <a:noFill/>
              <a:miter lim="800000"/>
              <a:headEnd/>
              <a:tailEnd/>
            </a:ln>
            <a:effectLst/>
          </p:spPr>
        </p:pic>
        <p:grpSp>
          <p:nvGrpSpPr>
            <p:cNvPr id="7" name="Group 41"/>
            <p:cNvGrpSpPr>
              <a:grpSpLocks/>
            </p:cNvGrpSpPr>
            <p:nvPr/>
          </p:nvGrpSpPr>
          <p:grpSpPr bwMode="auto">
            <a:xfrm>
              <a:off x="2784" y="3406"/>
              <a:ext cx="772" cy="588"/>
              <a:chOff x="3451" y="3338"/>
              <a:chExt cx="772" cy="588"/>
            </a:xfrm>
          </p:grpSpPr>
          <p:graphicFrame>
            <p:nvGraphicFramePr>
              <p:cNvPr id="600106" name="Object 42"/>
              <p:cNvGraphicFramePr>
                <a:graphicFrameLocks noChangeAspect="1"/>
              </p:cNvGraphicFramePr>
              <p:nvPr/>
            </p:nvGraphicFramePr>
            <p:xfrm>
              <a:off x="3451" y="3338"/>
              <a:ext cx="503" cy="453"/>
            </p:xfrm>
            <a:graphic>
              <a:graphicData uri="http://schemas.openxmlformats.org/presentationml/2006/ole">
                <mc:AlternateContent xmlns:mc="http://schemas.openxmlformats.org/markup-compatibility/2006">
                  <mc:Choice xmlns:v="urn:schemas-microsoft-com:vml" Requires="v">
                    <p:oleObj spid="_x0000_s1348" name="Photo Editor Photo" r:id="rId20" imgW="1085714" imgH="990738" progId="">
                      <p:embed/>
                    </p:oleObj>
                  </mc:Choice>
                  <mc:Fallback>
                    <p:oleObj name="Photo Editor Photo" r:id="rId20" imgW="1085714" imgH="990738" progId="">
                      <p:embed/>
                      <p:pic>
                        <p:nvPicPr>
                          <p:cNvPr id="0" name="Picture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51" y="3338"/>
                            <a:ext cx="503" cy="4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00107" name="Object 43"/>
              <p:cNvGraphicFramePr>
                <a:graphicFrameLocks noChangeAspect="1"/>
              </p:cNvGraphicFramePr>
              <p:nvPr/>
            </p:nvGraphicFramePr>
            <p:xfrm>
              <a:off x="3720" y="3473"/>
              <a:ext cx="503" cy="453"/>
            </p:xfrm>
            <a:graphic>
              <a:graphicData uri="http://schemas.openxmlformats.org/presentationml/2006/ole">
                <mc:AlternateContent xmlns:mc="http://schemas.openxmlformats.org/markup-compatibility/2006">
                  <mc:Choice xmlns:v="urn:schemas-microsoft-com:vml" Requires="v">
                    <p:oleObj spid="_x0000_s1349" name="Photo Editor Photo" r:id="rId22" imgW="1085714" imgH="990738" progId="">
                      <p:embed/>
                    </p:oleObj>
                  </mc:Choice>
                  <mc:Fallback>
                    <p:oleObj name="Photo Editor Photo" r:id="rId22" imgW="1085714" imgH="990738" progId="">
                      <p:embed/>
                      <p:pic>
                        <p:nvPicPr>
                          <p:cNvPr id="0" name="Picture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20" y="3473"/>
                            <a:ext cx="503" cy="4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pSp>
          <p:nvGrpSpPr>
            <p:cNvPr id="8" name="Group 44"/>
            <p:cNvGrpSpPr>
              <a:grpSpLocks/>
            </p:cNvGrpSpPr>
            <p:nvPr/>
          </p:nvGrpSpPr>
          <p:grpSpPr bwMode="auto">
            <a:xfrm>
              <a:off x="1277" y="3195"/>
              <a:ext cx="643" cy="872"/>
              <a:chOff x="2330" y="3234"/>
              <a:chExt cx="643" cy="872"/>
            </a:xfrm>
          </p:grpSpPr>
          <p:pic>
            <p:nvPicPr>
              <p:cNvPr id="600109" name="Picture 45" descr="TANDUNIX"/>
              <p:cNvPicPr>
                <a:picLocks noChangeAspect="1" noChangeArrowheads="1"/>
              </p:cNvPicPr>
              <p:nvPr/>
            </p:nvPicPr>
            <p:blipFill>
              <a:blip r:embed="rId23">
                <a:clrChange>
                  <a:clrFrom>
                    <a:srgbClr val="006CA8"/>
                  </a:clrFrom>
                  <a:clrTo>
                    <a:srgbClr val="006CA8">
                      <a:alpha val="0"/>
                    </a:srgbClr>
                  </a:clrTo>
                </a:clrChange>
              </a:blip>
              <a:srcRect l="19946" r="18733" b="10991"/>
              <a:stretch>
                <a:fillRect/>
              </a:stretch>
            </p:blipFill>
            <p:spPr bwMode="auto">
              <a:xfrm>
                <a:off x="2330" y="3234"/>
                <a:ext cx="389" cy="711"/>
              </a:xfrm>
              <a:prstGeom prst="rect">
                <a:avLst/>
              </a:prstGeom>
              <a:noFill/>
            </p:spPr>
          </p:pic>
          <p:pic>
            <p:nvPicPr>
              <p:cNvPr id="600110" name="Picture 46" descr="TANDUNIX"/>
              <p:cNvPicPr>
                <a:picLocks noChangeAspect="1" noChangeArrowheads="1"/>
              </p:cNvPicPr>
              <p:nvPr/>
            </p:nvPicPr>
            <p:blipFill>
              <a:blip r:embed="rId23">
                <a:clrChange>
                  <a:clrFrom>
                    <a:srgbClr val="006CA8"/>
                  </a:clrFrom>
                  <a:clrTo>
                    <a:srgbClr val="006CA8">
                      <a:alpha val="0"/>
                    </a:srgbClr>
                  </a:clrTo>
                </a:clrChange>
              </a:blip>
              <a:srcRect l="19946" r="18733" b="10991"/>
              <a:stretch>
                <a:fillRect/>
              </a:stretch>
            </p:blipFill>
            <p:spPr bwMode="auto">
              <a:xfrm>
                <a:off x="2584" y="3395"/>
                <a:ext cx="389" cy="711"/>
              </a:xfrm>
              <a:prstGeom prst="rect">
                <a:avLst/>
              </a:prstGeom>
              <a:noFill/>
            </p:spPr>
          </p:pic>
        </p:grpSp>
      </p:grpSp>
      <p:pic>
        <p:nvPicPr>
          <p:cNvPr id="600111" name="Picture 47" descr="Internet Cloud"/>
          <p:cNvPicPr>
            <a:picLocks noChangeAspect="1" noChangeArrowheads="1"/>
          </p:cNvPicPr>
          <p:nvPr/>
        </p:nvPicPr>
        <p:blipFill>
          <a:blip r:embed="rId24"/>
          <a:srcRect/>
          <a:stretch>
            <a:fillRect/>
          </a:stretch>
        </p:blipFill>
        <p:spPr bwMode="auto">
          <a:xfrm>
            <a:off x="4794250" y="2779713"/>
            <a:ext cx="4090988" cy="3860800"/>
          </a:xfrm>
          <a:prstGeom prst="rect">
            <a:avLst/>
          </a:prstGeom>
          <a:noFill/>
        </p:spPr>
      </p:pic>
      <p:sp>
        <p:nvSpPr>
          <p:cNvPr id="600112" name="AutoShape 48"/>
          <p:cNvSpPr>
            <a:spLocks noChangeArrowheads="1"/>
          </p:cNvSpPr>
          <p:nvPr/>
        </p:nvSpPr>
        <p:spPr bwMode="auto">
          <a:xfrm>
            <a:off x="5078413" y="1228725"/>
            <a:ext cx="3748087" cy="1071563"/>
          </a:xfrm>
          <a:prstGeom prst="roundRect">
            <a:avLst>
              <a:gd name="adj" fmla="val 6241"/>
            </a:avLst>
          </a:prstGeom>
          <a:noFill/>
          <a:ln w="9525">
            <a:noFill/>
            <a:round/>
            <a:headEnd/>
            <a:tailEnd/>
          </a:ln>
          <a:effectLst/>
        </p:spPr>
        <p:txBody>
          <a:bodyPr lIns="182880" rIns="182880" anchor="ctr"/>
          <a:lstStyle/>
          <a:p>
            <a:pPr algn="ctr" eaLnBrk="0" hangingPunct="0">
              <a:lnSpc>
                <a:spcPct val="90000"/>
              </a:lnSpc>
              <a:buClr>
                <a:schemeClr val="tx1"/>
              </a:buClr>
            </a:pPr>
            <a:r>
              <a:rPr lang="en-US" altLang="zh-CN" sz="2800" b="0" dirty="0" smtClean="0">
                <a:latin typeface="Futura Hv" pitchFamily="34" charset="0"/>
                <a:ea typeface="宋体" pitchFamily="2" charset="-122"/>
              </a:rPr>
              <a:t>Cloud</a:t>
            </a:r>
            <a:r>
              <a:rPr lang="en-US" altLang="zh-CN" sz="2800" b="0" dirty="0">
                <a:latin typeface="Futura Hv" pitchFamily="34" charset="0"/>
                <a:ea typeface="宋体" pitchFamily="2" charset="-122"/>
              </a:rPr>
              <a:t/>
            </a:r>
            <a:br>
              <a:rPr lang="en-US" altLang="zh-CN" sz="2800" b="0" dirty="0">
                <a:latin typeface="Futura Hv" pitchFamily="34" charset="0"/>
                <a:ea typeface="宋体" pitchFamily="2" charset="-122"/>
              </a:rPr>
            </a:br>
            <a:r>
              <a:rPr lang="en-US" altLang="zh-CN" sz="2800" b="0" dirty="0">
                <a:latin typeface="Futura Hv" pitchFamily="34" charset="0"/>
                <a:ea typeface="宋体" pitchFamily="2" charset="-122"/>
              </a:rPr>
              <a:t>computing</a:t>
            </a:r>
          </a:p>
        </p:txBody>
      </p:sp>
      <p:grpSp>
        <p:nvGrpSpPr>
          <p:cNvPr id="9" name="Group 49"/>
          <p:cNvGrpSpPr>
            <a:grpSpLocks/>
          </p:cNvGrpSpPr>
          <p:nvPr/>
        </p:nvGrpSpPr>
        <p:grpSpPr bwMode="auto">
          <a:xfrm>
            <a:off x="5029200" y="1981200"/>
            <a:ext cx="3344863" cy="3927475"/>
            <a:chOff x="3165" y="850"/>
            <a:chExt cx="2107" cy="2474"/>
          </a:xfrm>
        </p:grpSpPr>
        <p:pic>
          <p:nvPicPr>
            <p:cNvPr id="600114" name="Picture 50" descr="internet cloud smaller"/>
            <p:cNvPicPr>
              <a:picLocks noChangeAspect="1" noChangeArrowheads="1"/>
            </p:cNvPicPr>
            <p:nvPr/>
          </p:nvPicPr>
          <p:blipFill>
            <a:blip r:embed="rId7"/>
            <a:srcRect/>
            <a:stretch>
              <a:fillRect/>
            </a:stretch>
          </p:blipFill>
          <p:spPr bwMode="auto">
            <a:xfrm>
              <a:off x="3165" y="850"/>
              <a:ext cx="2107" cy="1059"/>
            </a:xfrm>
            <a:prstGeom prst="rect">
              <a:avLst/>
            </a:prstGeom>
            <a:noFill/>
          </p:spPr>
        </p:pic>
        <p:sp>
          <p:nvSpPr>
            <p:cNvPr id="600115" name="Rectangle 51"/>
            <p:cNvSpPr>
              <a:spLocks noChangeArrowheads="1"/>
            </p:cNvSpPr>
            <p:nvPr/>
          </p:nvSpPr>
          <p:spPr bwMode="auto">
            <a:xfrm>
              <a:off x="4007" y="1375"/>
              <a:ext cx="115" cy="155"/>
            </a:xfrm>
            <a:prstGeom prst="rect">
              <a:avLst/>
            </a:prstGeom>
            <a:noFill/>
            <a:ln w="12700">
              <a:noFill/>
              <a:miter lim="800000"/>
              <a:headEnd type="none" w="sm" len="sm"/>
              <a:tailEnd type="none" w="sm" len="sm"/>
            </a:ln>
            <a:effectLst/>
          </p:spPr>
          <p:txBody>
            <a:bodyPr wrap="none" anchor="ctr">
              <a:spAutoFit/>
            </a:bodyPr>
            <a:lstStyle/>
            <a:p>
              <a:pPr algn="ctr" eaLnBrk="0" hangingPunct="0"/>
              <a:endParaRPr lang="en-GB" sz="1000" b="0">
                <a:effectLst>
                  <a:outerShdw blurRad="38100" dist="38100" dir="2700000" algn="tl">
                    <a:srgbClr val="C0C0C0"/>
                  </a:outerShdw>
                </a:effectLst>
                <a:ea typeface="宋体" pitchFamily="2" charset="-122"/>
              </a:endParaRPr>
            </a:p>
          </p:txBody>
        </p:sp>
        <p:pic>
          <p:nvPicPr>
            <p:cNvPr id="600116" name="Picture 52" descr="voice"/>
            <p:cNvPicPr>
              <a:picLocks noChangeAspect="1" noChangeArrowheads="1"/>
            </p:cNvPicPr>
            <p:nvPr/>
          </p:nvPicPr>
          <p:blipFill>
            <a:blip r:embed="rId8"/>
            <a:srcRect/>
            <a:stretch>
              <a:fillRect/>
            </a:stretch>
          </p:blipFill>
          <p:spPr bwMode="auto">
            <a:xfrm>
              <a:off x="3357" y="1330"/>
              <a:ext cx="164" cy="407"/>
            </a:xfrm>
            <a:prstGeom prst="rect">
              <a:avLst/>
            </a:prstGeom>
            <a:noFill/>
          </p:spPr>
        </p:pic>
        <p:pic>
          <p:nvPicPr>
            <p:cNvPr id="600117" name="Picture 53"/>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3677" y="1127"/>
              <a:ext cx="247" cy="297"/>
            </a:xfrm>
            <a:prstGeom prst="rect">
              <a:avLst/>
            </a:prstGeom>
            <a:noFill/>
            <a:ln w="3175">
              <a:noFill/>
              <a:prstDash val="lgDashDotDot"/>
              <a:miter lim="800000"/>
              <a:headEnd/>
              <a:tailEnd/>
            </a:ln>
            <a:effectLst/>
          </p:spPr>
        </p:pic>
        <p:pic>
          <p:nvPicPr>
            <p:cNvPr id="600118" name="Picture 54" descr="ep cut out"/>
            <p:cNvPicPr>
              <a:picLocks noChangeAspect="1" noChangeArrowheads="1"/>
            </p:cNvPicPr>
            <p:nvPr/>
          </p:nvPicPr>
          <p:blipFill>
            <a:blip r:embed="rId25"/>
            <a:srcRect l="42000" t="24667" r="35001" b="40666"/>
            <a:stretch>
              <a:fillRect/>
            </a:stretch>
          </p:blipFill>
          <p:spPr bwMode="auto">
            <a:xfrm>
              <a:off x="4770" y="1212"/>
              <a:ext cx="408" cy="553"/>
            </a:xfrm>
            <a:prstGeom prst="rect">
              <a:avLst/>
            </a:prstGeom>
            <a:noFill/>
          </p:spPr>
        </p:pic>
        <p:pic>
          <p:nvPicPr>
            <p:cNvPr id="600119" name="Picture 55"/>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3544" y="1430"/>
              <a:ext cx="189" cy="204"/>
            </a:xfrm>
            <a:prstGeom prst="rect">
              <a:avLst/>
            </a:prstGeom>
            <a:noFill/>
            <a:ln w="3175">
              <a:noFill/>
              <a:prstDash val="lgDashDotDot"/>
              <a:miter lim="800000"/>
              <a:headEnd/>
              <a:tailEnd/>
            </a:ln>
            <a:effectLst/>
          </p:spPr>
        </p:pic>
        <p:graphicFrame>
          <p:nvGraphicFramePr>
            <p:cNvPr id="600120" name="Object 56"/>
            <p:cNvGraphicFramePr>
              <a:graphicFrameLocks noChangeAspect="1"/>
            </p:cNvGraphicFramePr>
            <p:nvPr/>
          </p:nvGraphicFramePr>
          <p:xfrm>
            <a:off x="4127" y="1029"/>
            <a:ext cx="252" cy="363"/>
          </p:xfrm>
          <a:graphic>
            <a:graphicData uri="http://schemas.openxmlformats.org/presentationml/2006/ole">
              <mc:AlternateContent xmlns:mc="http://schemas.openxmlformats.org/markup-compatibility/2006">
                <mc:Choice xmlns:v="urn:schemas-microsoft-com:vml" Requires="v">
                  <p:oleObj spid="_x0000_s1350" name="Bitmap Image" r:id="rId26" imgW="628571" imgH="695238" progId="PBrush">
                    <p:embed/>
                  </p:oleObj>
                </mc:Choice>
                <mc:Fallback>
                  <p:oleObj name="Bitmap Image" r:id="rId26" imgW="628571" imgH="695238" progId="PBrush">
                    <p:embed/>
                    <p:pic>
                      <p:nvPicPr>
                        <p:cNvPr id="0" name="Picture 2"/>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27" y="1029"/>
                          <a:ext cx="252" cy="363"/>
                        </a:xfrm>
                        <a:prstGeom prst="rect">
                          <a:avLst/>
                        </a:prstGeom>
                        <a:noFill/>
                        <a:ln>
                          <a:noFill/>
                        </a:ln>
                        <a:effectLst/>
                        <a:extLst>
                          <a:ext uri="{909E8E84-426E-40dd-AFC4-6F175D3DCCD1}">
                            <a14:hiddenFill xmlns="" xmlns:a14="http://schemas.microsoft.com/office/drawing/2010/main">
                              <a:solidFill>
                                <a:srgbClr val="FFCC00"/>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600121" name="Picture 57" descr="iPAQ"/>
            <p:cNvPicPr>
              <a:picLocks noChangeAspect="1" noChangeArrowheads="1"/>
            </p:cNvPicPr>
            <p:nvPr/>
          </p:nvPicPr>
          <p:blipFill>
            <a:blip r:embed="rId27" cstate="print">
              <a:clrChange>
                <a:clrFrom>
                  <a:srgbClr val="FFFFFF"/>
                </a:clrFrom>
                <a:clrTo>
                  <a:srgbClr val="FFFFFF">
                    <a:alpha val="0"/>
                  </a:srgbClr>
                </a:clrTo>
              </a:clrChange>
            </a:blip>
            <a:srcRect/>
            <a:stretch>
              <a:fillRect/>
            </a:stretch>
          </p:blipFill>
          <p:spPr bwMode="auto">
            <a:xfrm>
              <a:off x="4047" y="1100"/>
              <a:ext cx="125" cy="266"/>
            </a:xfrm>
            <a:prstGeom prst="rect">
              <a:avLst/>
            </a:prstGeom>
            <a:noFill/>
          </p:spPr>
        </p:pic>
        <p:pic>
          <p:nvPicPr>
            <p:cNvPr id="600122" name="Picture 58"/>
            <p:cNvPicPr>
              <a:picLocks noChangeArrowheads="1"/>
            </p:cNvPicPr>
            <p:nvPr/>
          </p:nvPicPr>
          <p:blipFill>
            <a:blip r:embed="rId15">
              <a:clrChange>
                <a:clrFrom>
                  <a:srgbClr val="FFFFFF"/>
                </a:clrFrom>
                <a:clrTo>
                  <a:srgbClr val="FFFFFF">
                    <a:alpha val="0"/>
                  </a:srgbClr>
                </a:clrTo>
              </a:clrChange>
            </a:blip>
            <a:srcRect l="11479" r="16420"/>
            <a:stretch>
              <a:fillRect/>
            </a:stretch>
          </p:blipFill>
          <p:spPr bwMode="auto">
            <a:xfrm>
              <a:off x="4453" y="1082"/>
              <a:ext cx="303" cy="391"/>
            </a:xfrm>
            <a:prstGeom prst="rect">
              <a:avLst/>
            </a:prstGeom>
            <a:noFill/>
            <a:ln w="9525">
              <a:noFill/>
              <a:miter lim="800000"/>
              <a:headEnd/>
              <a:tailEnd/>
            </a:ln>
            <a:effectLst/>
          </p:spPr>
        </p:pic>
        <p:sp>
          <p:nvSpPr>
            <p:cNvPr id="600123" name="Text Box 59"/>
            <p:cNvSpPr txBox="1">
              <a:spLocks noChangeArrowheads="1"/>
            </p:cNvSpPr>
            <p:nvPr/>
          </p:nvSpPr>
          <p:spPr bwMode="auto">
            <a:xfrm>
              <a:off x="3766" y="1473"/>
              <a:ext cx="817" cy="192"/>
            </a:xfrm>
            <a:prstGeom prst="rect">
              <a:avLst/>
            </a:prstGeom>
            <a:noFill/>
            <a:ln w="3175">
              <a:noFill/>
              <a:miter lim="800000"/>
              <a:headEnd/>
              <a:tailEnd/>
            </a:ln>
            <a:effectLst/>
          </p:spPr>
          <p:txBody>
            <a:bodyPr>
              <a:spAutoFit/>
            </a:bodyPr>
            <a:lstStyle/>
            <a:p>
              <a:pPr algn="ctr" eaLnBrk="0" hangingPunct="0">
                <a:spcBef>
                  <a:spcPct val="50000"/>
                </a:spcBef>
              </a:pPr>
              <a:endParaRPr lang="zh-CN" altLang="en-US" sz="1400" b="0">
                <a:latin typeface="Futura Hv" pitchFamily="34" charset="0"/>
                <a:ea typeface="宋体" pitchFamily="2" charset="-122"/>
              </a:endParaRPr>
            </a:p>
          </p:txBody>
        </p:sp>
        <p:sp>
          <p:nvSpPr>
            <p:cNvPr id="600124" name="Freeform 60"/>
            <p:cNvSpPr>
              <a:spLocks/>
            </p:cNvSpPr>
            <p:nvPr/>
          </p:nvSpPr>
          <p:spPr bwMode="auto">
            <a:xfrm rot="1399759" flipH="1">
              <a:off x="4283" y="1706"/>
              <a:ext cx="147" cy="176"/>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125" name="Freeform 61"/>
            <p:cNvSpPr>
              <a:spLocks/>
            </p:cNvSpPr>
            <p:nvPr/>
          </p:nvSpPr>
          <p:spPr bwMode="auto">
            <a:xfrm flipV="1">
              <a:off x="3934" y="1693"/>
              <a:ext cx="128" cy="193"/>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126" name="Text Box 62"/>
            <p:cNvSpPr txBox="1">
              <a:spLocks noChangeArrowheads="1"/>
            </p:cNvSpPr>
            <p:nvPr/>
          </p:nvSpPr>
          <p:spPr bwMode="auto">
            <a:xfrm>
              <a:off x="3755" y="2678"/>
              <a:ext cx="1137" cy="646"/>
            </a:xfrm>
            <a:prstGeom prst="rect">
              <a:avLst/>
            </a:prstGeom>
            <a:noFill/>
            <a:ln w="3175">
              <a:noFill/>
              <a:miter lim="800000"/>
              <a:headEnd/>
              <a:tailEnd/>
            </a:ln>
            <a:effectLst/>
          </p:spPr>
          <p:txBody>
            <a:bodyPr>
              <a:spAutoFit/>
            </a:bodyPr>
            <a:lstStyle/>
            <a:p>
              <a:pPr algn="ctr" eaLnBrk="0" hangingPunct="0">
                <a:lnSpc>
                  <a:spcPct val="85000"/>
                </a:lnSpc>
                <a:spcBef>
                  <a:spcPct val="20000"/>
                </a:spcBef>
              </a:pPr>
              <a:r>
                <a:rPr lang="en-US" altLang="zh-CN" sz="2400" b="0">
                  <a:solidFill>
                    <a:schemeClr val="bg2"/>
                  </a:solidFill>
                  <a:latin typeface="Futura Hv" pitchFamily="34" charset="0"/>
                  <a:ea typeface="宋体" pitchFamily="2" charset="-122"/>
                </a:rPr>
                <a:t>Virtual resource</a:t>
              </a:r>
              <a:br>
                <a:rPr lang="en-US" altLang="zh-CN" sz="2400" b="0">
                  <a:solidFill>
                    <a:schemeClr val="bg2"/>
                  </a:solidFill>
                  <a:latin typeface="Futura Hv" pitchFamily="34" charset="0"/>
                  <a:ea typeface="宋体" pitchFamily="2" charset="-122"/>
                </a:rPr>
              </a:br>
              <a:r>
                <a:rPr lang="en-US" altLang="zh-CN" sz="2400" b="0">
                  <a:solidFill>
                    <a:schemeClr val="bg2"/>
                  </a:solidFill>
                  <a:latin typeface="Futura Hv" pitchFamily="34" charset="0"/>
                  <a:ea typeface="宋体" pitchFamily="2" charset="-122"/>
                </a:rPr>
                <a:t>pool</a:t>
              </a:r>
            </a:p>
          </p:txBody>
        </p:sp>
      </p:grpSp>
      <p:sp>
        <p:nvSpPr>
          <p:cNvPr id="600127" name="Text Box 63"/>
          <p:cNvSpPr txBox="1">
            <a:spLocks noChangeArrowheads="1"/>
          </p:cNvSpPr>
          <p:nvPr/>
        </p:nvSpPr>
        <p:spPr bwMode="auto">
          <a:xfrm>
            <a:off x="7620000" y="3810000"/>
            <a:ext cx="1371600" cy="336550"/>
          </a:xfrm>
          <a:prstGeom prst="rect">
            <a:avLst/>
          </a:prstGeom>
          <a:noFill/>
          <a:ln w="9525">
            <a:noFill/>
            <a:miter lim="800000"/>
            <a:headEnd/>
            <a:tailEnd/>
          </a:ln>
          <a:effectLst/>
        </p:spPr>
        <p:txBody>
          <a:bodyPr>
            <a:spAutoFit/>
          </a:bodyPr>
          <a:lstStyle/>
          <a:p>
            <a:pPr>
              <a:spcBef>
                <a:spcPct val="50000"/>
              </a:spcBef>
            </a:pPr>
            <a:r>
              <a:rPr lang="en-US" altLang="zh-CN" sz="1600">
                <a:ea typeface="宋体" pitchFamily="2" charset="-122"/>
              </a:rPr>
              <a:t>Fault resist</a:t>
            </a:r>
          </a:p>
        </p:txBody>
      </p:sp>
      <p:sp>
        <p:nvSpPr>
          <p:cNvPr id="600128" name="Text Box 64"/>
          <p:cNvSpPr txBox="1">
            <a:spLocks noChangeArrowheads="1"/>
          </p:cNvSpPr>
          <p:nvPr/>
        </p:nvSpPr>
        <p:spPr bwMode="auto">
          <a:xfrm>
            <a:off x="7620000" y="4191000"/>
            <a:ext cx="1371600" cy="336550"/>
          </a:xfrm>
          <a:prstGeom prst="rect">
            <a:avLst/>
          </a:prstGeom>
          <a:noFill/>
          <a:ln w="9525">
            <a:noFill/>
            <a:miter lim="800000"/>
            <a:headEnd/>
            <a:tailEnd/>
          </a:ln>
          <a:effectLst/>
        </p:spPr>
        <p:txBody>
          <a:bodyPr>
            <a:spAutoFit/>
          </a:bodyPr>
          <a:lstStyle/>
          <a:p>
            <a:pPr>
              <a:spcBef>
                <a:spcPct val="50000"/>
              </a:spcBef>
            </a:pPr>
            <a:r>
              <a:rPr lang="en-US" altLang="zh-CN" sz="1600">
                <a:ea typeface="宋体" pitchFamily="2" charset="-122"/>
              </a:rPr>
              <a:t>Cost Effect</a:t>
            </a:r>
          </a:p>
        </p:txBody>
      </p:sp>
      <p:sp>
        <p:nvSpPr>
          <p:cNvPr id="600129" name="Text Box 65"/>
          <p:cNvSpPr txBox="1">
            <a:spLocks noChangeArrowheads="1"/>
          </p:cNvSpPr>
          <p:nvPr/>
        </p:nvSpPr>
        <p:spPr bwMode="auto">
          <a:xfrm>
            <a:off x="7391400" y="4648200"/>
            <a:ext cx="1828800" cy="336550"/>
          </a:xfrm>
          <a:prstGeom prst="rect">
            <a:avLst/>
          </a:prstGeom>
          <a:noFill/>
          <a:ln w="9525">
            <a:noFill/>
            <a:miter lim="800000"/>
            <a:headEnd/>
            <a:tailEnd/>
          </a:ln>
          <a:effectLst/>
        </p:spPr>
        <p:txBody>
          <a:bodyPr>
            <a:spAutoFit/>
          </a:bodyPr>
          <a:lstStyle/>
          <a:p>
            <a:pPr>
              <a:spcBef>
                <a:spcPct val="50000"/>
              </a:spcBef>
            </a:pPr>
            <a:r>
              <a:rPr lang="en-US" altLang="zh-CN" sz="1600">
                <a:ea typeface="宋体" pitchFamily="2" charset="-122"/>
              </a:rPr>
              <a:t>Easy to maintain</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TW" i="1" dirty="0" smtClean="0"/>
              <a:t>”</a:t>
            </a:r>
            <a:r>
              <a:rPr lang="en-US" altLang="zh-TW" sz="4000" i="1" dirty="0" smtClean="0">
                <a:solidFill>
                  <a:srgbClr val="7030A0"/>
                </a:solidFill>
              </a:rPr>
              <a:t>Any problem in computer science can be solved with another level of indirection</a:t>
            </a:r>
            <a:r>
              <a:rPr lang="en-US" altLang="zh-TW" sz="4000" i="1" dirty="0" smtClean="0"/>
              <a:t>.” </a:t>
            </a:r>
          </a:p>
          <a:p>
            <a:pPr lvl="1"/>
            <a:r>
              <a:rPr lang="en-US" altLang="zh-TW" sz="3600" i="1" dirty="0" smtClean="0"/>
              <a:t>David Wheeler in Butler Lampson’s 1992 ACM Turing Award speech.</a:t>
            </a:r>
            <a:endParaRPr lang="zh-TW" alt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smtClean="0"/>
              <a:t>Outline</a:t>
            </a:r>
          </a:p>
        </p:txBody>
      </p:sp>
      <p:sp>
        <p:nvSpPr>
          <p:cNvPr id="17410" name="Content Placeholder 2"/>
          <p:cNvSpPr>
            <a:spLocks noGrp="1"/>
          </p:cNvSpPr>
          <p:nvPr>
            <p:ph idx="1"/>
          </p:nvPr>
        </p:nvSpPr>
        <p:spPr/>
        <p:txBody>
          <a:bodyPr/>
          <a:lstStyle/>
          <a:p>
            <a:r>
              <a:rPr lang="en-US" dirty="0" smtClean="0"/>
              <a:t>What is virtualization?</a:t>
            </a:r>
          </a:p>
          <a:p>
            <a:endParaRPr lang="en-US" dirty="0" smtClean="0"/>
          </a:p>
          <a:p>
            <a:r>
              <a:rPr lang="en-US" dirty="0" smtClean="0"/>
              <a:t>Virtualization classification</a:t>
            </a:r>
          </a:p>
          <a:p>
            <a:endParaRPr lang="en-US" dirty="0" smtClean="0"/>
          </a:p>
          <a:p>
            <a:r>
              <a:rPr lang="en-US" dirty="0" smtClean="0"/>
              <a:t>Monitor Architectures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What is Virtualization</a:t>
            </a:r>
          </a:p>
        </p:txBody>
      </p:sp>
      <p:sp>
        <p:nvSpPr>
          <p:cNvPr id="4" name="Rectangle 3"/>
          <p:cNvSpPr/>
          <p:nvPr/>
        </p:nvSpPr>
        <p:spPr>
          <a:xfrm>
            <a:off x="1066800" y="44958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1066800" y="3733800"/>
            <a:ext cx="6858000" cy="609600"/>
          </a:xfrm>
          <a:prstGeom prst="rect">
            <a:avLst/>
          </a:prstGeom>
          <a:solidFill>
            <a:schemeClr val="bg2">
              <a:lumMod val="9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tx1"/>
                </a:solidFill>
              </a:rPr>
              <a:t>Virtual Machine Monitor</a:t>
            </a:r>
          </a:p>
        </p:txBody>
      </p:sp>
      <p:sp>
        <p:nvSpPr>
          <p:cNvPr id="6" name="Rectangle 5"/>
          <p:cNvSpPr/>
          <p:nvPr/>
        </p:nvSpPr>
        <p:spPr>
          <a:xfrm>
            <a:off x="11430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a:t>
            </a:r>
          </a:p>
        </p:txBody>
      </p:sp>
      <p:sp>
        <p:nvSpPr>
          <p:cNvPr id="7" name="Rectangle 6"/>
          <p:cNvSpPr/>
          <p:nvPr/>
        </p:nvSpPr>
        <p:spPr>
          <a:xfrm>
            <a:off x="11430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0" name="Rectangle 9"/>
          <p:cNvSpPr/>
          <p:nvPr/>
        </p:nvSpPr>
        <p:spPr>
          <a:xfrm>
            <a:off x="25146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 (</a:t>
            </a:r>
            <a:r>
              <a:rPr lang="en-US" sz="1400" b="1" err="1">
                <a:solidFill>
                  <a:schemeClr val="tx1"/>
                </a:solidFill>
              </a:rPr>
              <a:t>devel</a:t>
            </a:r>
            <a:r>
              <a:rPr lang="en-US" sz="1400" b="1">
                <a:solidFill>
                  <a:schemeClr val="tx1"/>
                </a:solidFill>
              </a:rPr>
              <a:t>)</a:t>
            </a:r>
          </a:p>
        </p:txBody>
      </p:sp>
      <p:sp>
        <p:nvSpPr>
          <p:cNvPr id="11" name="Rectangle 10"/>
          <p:cNvSpPr/>
          <p:nvPr/>
        </p:nvSpPr>
        <p:spPr>
          <a:xfrm>
            <a:off x="25146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38862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XP</a:t>
            </a:r>
          </a:p>
        </p:txBody>
      </p:sp>
      <p:sp>
        <p:nvSpPr>
          <p:cNvPr id="14" name="Rectangle 13"/>
          <p:cNvSpPr/>
          <p:nvPr/>
        </p:nvSpPr>
        <p:spPr>
          <a:xfrm>
            <a:off x="38862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6" name="Rectangle 15"/>
          <p:cNvSpPr/>
          <p:nvPr/>
        </p:nvSpPr>
        <p:spPr>
          <a:xfrm>
            <a:off x="52578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Vista</a:t>
            </a:r>
          </a:p>
        </p:txBody>
      </p:sp>
      <p:sp>
        <p:nvSpPr>
          <p:cNvPr id="17" name="Rectangle 16"/>
          <p:cNvSpPr/>
          <p:nvPr/>
        </p:nvSpPr>
        <p:spPr>
          <a:xfrm>
            <a:off x="52578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9" name="Rectangle 18"/>
          <p:cNvSpPr/>
          <p:nvPr/>
        </p:nvSpPr>
        <p:spPr>
          <a:xfrm>
            <a:off x="66294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MacOS</a:t>
            </a:r>
          </a:p>
        </p:txBody>
      </p:sp>
      <p:sp>
        <p:nvSpPr>
          <p:cNvPr id="20" name="Rectangle 19"/>
          <p:cNvSpPr/>
          <p:nvPr/>
        </p:nvSpPr>
        <p:spPr>
          <a:xfrm>
            <a:off x="66294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13716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12954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4572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5" name="Oval 24"/>
          <p:cNvSpPr/>
          <p:nvPr/>
        </p:nvSpPr>
        <p:spPr>
          <a:xfrm>
            <a:off x="27432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Oval 25"/>
          <p:cNvSpPr/>
          <p:nvPr/>
        </p:nvSpPr>
        <p:spPr>
          <a:xfrm>
            <a:off x="3200400" y="2438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7" name="Oval 26"/>
          <p:cNvSpPr/>
          <p:nvPr/>
        </p:nvSpPr>
        <p:spPr>
          <a:xfrm>
            <a:off x="2667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4038600" y="2514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9" name="Oval 28"/>
          <p:cNvSpPr/>
          <p:nvPr/>
        </p:nvSpPr>
        <p:spPr>
          <a:xfrm>
            <a:off x="56388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0" name="Oval 29"/>
          <p:cNvSpPr/>
          <p:nvPr/>
        </p:nvSpPr>
        <p:spPr>
          <a:xfrm>
            <a:off x="59436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1" name="Oval 30"/>
          <p:cNvSpPr/>
          <p:nvPr/>
        </p:nvSpPr>
        <p:spPr>
          <a:xfrm>
            <a:off x="54102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818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3152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Oval 33"/>
          <p:cNvSpPr/>
          <p:nvPr/>
        </p:nvSpPr>
        <p:spPr>
          <a:xfrm>
            <a:off x="6858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11430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Rectangle 35"/>
          <p:cNvSpPr/>
          <p:nvPr/>
        </p:nvSpPr>
        <p:spPr>
          <a:xfrm>
            <a:off x="25146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38862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8" name="Rectangle 37"/>
          <p:cNvSpPr/>
          <p:nvPr/>
        </p:nvSpPr>
        <p:spPr>
          <a:xfrm>
            <a:off x="52578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9" name="Rectangle 38"/>
          <p:cNvSpPr/>
          <p:nvPr/>
        </p:nvSpPr>
        <p:spPr>
          <a:xfrm>
            <a:off x="66294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45720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4038600" y="1981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dirty="0" smtClean="0"/>
              <a:t>Isomorphism</a:t>
            </a:r>
          </a:p>
        </p:txBody>
      </p:sp>
      <p:sp>
        <p:nvSpPr>
          <p:cNvPr id="3" name="Content Placeholder 2"/>
          <p:cNvSpPr>
            <a:spLocks noGrp="1"/>
          </p:cNvSpPr>
          <p:nvPr>
            <p:ph idx="1"/>
          </p:nvPr>
        </p:nvSpPr>
        <p:spPr>
          <a:xfrm>
            <a:off x="457200" y="5181600"/>
            <a:ext cx="8229600" cy="944563"/>
          </a:xfrm>
        </p:spPr>
        <p:txBody>
          <a:bodyPr rtlCol="0">
            <a:normAutofit lnSpcReduction="10000"/>
          </a:bodyPr>
          <a:lstStyle/>
          <a:p>
            <a:pPr fontAlgn="auto">
              <a:spcAft>
                <a:spcPts val="0"/>
              </a:spcAft>
              <a:buFont typeface="Arial" pitchFamily="34" charset="0"/>
              <a:buNone/>
              <a:defRPr/>
            </a:pPr>
            <a:r>
              <a:rPr lang="en-US" dirty="0" smtClean="0"/>
              <a:t>Formally, virtualization involves the construction of an isomorphism from guest state to host state.</a:t>
            </a:r>
          </a:p>
        </p:txBody>
      </p:sp>
      <p:sp>
        <p:nvSpPr>
          <p:cNvPr id="4" name="Rectangle 3"/>
          <p:cNvSpPr/>
          <p:nvPr/>
        </p:nvSpPr>
        <p:spPr>
          <a:xfrm>
            <a:off x="2133600" y="1600200"/>
            <a:ext cx="4800600" cy="1219200"/>
          </a:xfrm>
          <a:prstGeom prst="rect">
            <a:avLst/>
          </a:prstGeom>
          <a:solidFill>
            <a:schemeClr val="bg2"/>
          </a:solidFill>
          <a:ln w="3175"/>
        </p:spPr>
        <p:style>
          <a:lnRef idx="2">
            <a:schemeClr val="dk1"/>
          </a:lnRef>
          <a:fillRef idx="1">
            <a:schemeClr val="lt1"/>
          </a:fillRef>
          <a:effectRef idx="0">
            <a:schemeClr val="dk1"/>
          </a:effectRef>
          <a:fontRef idx="minor">
            <a:schemeClr val="dk1"/>
          </a:fontRef>
        </p:style>
        <p:txBody>
          <a:bodyPr anchor="b"/>
          <a:lstStyle/>
          <a:p>
            <a:pPr algn="ctr" fontAlgn="auto">
              <a:spcBef>
                <a:spcPts val="0"/>
              </a:spcBef>
              <a:spcAft>
                <a:spcPts val="0"/>
              </a:spcAft>
              <a:defRPr/>
            </a:pPr>
            <a:r>
              <a:rPr lang="en-US" sz="2000"/>
              <a:t>Guest</a:t>
            </a:r>
          </a:p>
        </p:txBody>
      </p:sp>
      <p:grpSp>
        <p:nvGrpSpPr>
          <p:cNvPr id="21508" name="Group 12"/>
          <p:cNvGrpSpPr>
            <a:grpSpLocks/>
          </p:cNvGrpSpPr>
          <p:nvPr/>
        </p:nvGrpSpPr>
        <p:grpSpPr bwMode="auto">
          <a:xfrm>
            <a:off x="2933700" y="1828800"/>
            <a:ext cx="3200400" cy="838200"/>
            <a:chOff x="2895600" y="1828800"/>
            <a:chExt cx="3200400" cy="838200"/>
          </a:xfrm>
        </p:grpSpPr>
        <p:sp>
          <p:nvSpPr>
            <p:cNvPr id="9" name="Oval 8"/>
            <p:cNvSpPr/>
            <p:nvPr/>
          </p:nvSpPr>
          <p:spPr>
            <a:xfrm>
              <a:off x="28956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3200" dirty="0"/>
                <a:t>S</a:t>
              </a:r>
              <a:r>
                <a:rPr lang="en-US" sz="3200" baseline="-25000" dirty="0"/>
                <a:t>i</a:t>
              </a:r>
              <a:endParaRPr lang="en-US" sz="3200" dirty="0"/>
            </a:p>
          </p:txBody>
        </p:sp>
        <p:sp>
          <p:nvSpPr>
            <p:cNvPr id="12" name="Oval 11"/>
            <p:cNvSpPr/>
            <p:nvPr/>
          </p:nvSpPr>
          <p:spPr>
            <a:xfrm>
              <a:off x="52578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3200" err="1"/>
                <a:t>S</a:t>
              </a:r>
              <a:r>
                <a:rPr lang="en-US" sz="3200" baseline="-25000" err="1"/>
                <a:t>j</a:t>
              </a:r>
              <a:endParaRPr lang="en-US" sz="3200"/>
            </a:p>
          </p:txBody>
        </p:sp>
      </p:grpSp>
      <p:sp>
        <p:nvSpPr>
          <p:cNvPr id="14" name="Rectangle 13"/>
          <p:cNvSpPr/>
          <p:nvPr/>
        </p:nvSpPr>
        <p:spPr>
          <a:xfrm>
            <a:off x="2133600" y="3352800"/>
            <a:ext cx="4800600" cy="1219200"/>
          </a:xfrm>
          <a:prstGeom prst="rect">
            <a:avLst/>
          </a:prstGeom>
          <a:solidFill>
            <a:schemeClr val="bg2"/>
          </a:solidFill>
          <a:ln w="3175"/>
        </p:spPr>
        <p:style>
          <a:lnRef idx="2">
            <a:schemeClr val="dk1"/>
          </a:lnRef>
          <a:fillRef idx="1">
            <a:schemeClr val="lt1"/>
          </a:fillRef>
          <a:effectRef idx="0">
            <a:schemeClr val="dk1"/>
          </a:effectRef>
          <a:fontRef idx="minor">
            <a:schemeClr val="dk1"/>
          </a:fontRef>
        </p:style>
        <p:txBody>
          <a:bodyPr anchor="b"/>
          <a:lstStyle/>
          <a:p>
            <a:pPr algn="ctr" fontAlgn="auto">
              <a:spcBef>
                <a:spcPts val="0"/>
              </a:spcBef>
              <a:spcAft>
                <a:spcPts val="0"/>
              </a:spcAft>
              <a:defRPr/>
            </a:pPr>
            <a:r>
              <a:rPr lang="en-US" sz="2000"/>
              <a:t>Host</a:t>
            </a:r>
          </a:p>
        </p:txBody>
      </p:sp>
      <p:grpSp>
        <p:nvGrpSpPr>
          <p:cNvPr id="21510" name="Group 14"/>
          <p:cNvGrpSpPr>
            <a:grpSpLocks/>
          </p:cNvGrpSpPr>
          <p:nvPr/>
        </p:nvGrpSpPr>
        <p:grpSpPr bwMode="auto">
          <a:xfrm>
            <a:off x="2933700" y="3581400"/>
            <a:ext cx="3200400" cy="838200"/>
            <a:chOff x="2895600" y="1828800"/>
            <a:chExt cx="3200400" cy="838200"/>
          </a:xfrm>
        </p:grpSpPr>
        <p:sp>
          <p:nvSpPr>
            <p:cNvPr id="16" name="Oval 15"/>
            <p:cNvSpPr/>
            <p:nvPr/>
          </p:nvSpPr>
          <p:spPr>
            <a:xfrm>
              <a:off x="28956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3200"/>
                <a:t>S</a:t>
              </a:r>
              <a:r>
                <a:rPr lang="en-US" sz="3200" baseline="-25000"/>
                <a:t>i</a:t>
              </a:r>
              <a:r>
                <a:rPr lang="en-US" sz="3200"/>
                <a:t>’</a:t>
              </a:r>
            </a:p>
          </p:txBody>
        </p:sp>
        <p:sp>
          <p:nvSpPr>
            <p:cNvPr id="17" name="Oval 16"/>
            <p:cNvSpPr/>
            <p:nvPr/>
          </p:nvSpPr>
          <p:spPr>
            <a:xfrm>
              <a:off x="52578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3200" err="1"/>
                <a:t>S</a:t>
              </a:r>
              <a:r>
                <a:rPr lang="en-US" sz="3200" baseline="-25000" err="1"/>
                <a:t>j</a:t>
              </a:r>
              <a:r>
                <a:rPr lang="en-US" sz="3200"/>
                <a:t>’</a:t>
              </a:r>
            </a:p>
          </p:txBody>
        </p:sp>
      </p:grpSp>
      <p:cxnSp>
        <p:nvCxnSpPr>
          <p:cNvPr id="28" name="Straight Arrow Connector 27"/>
          <p:cNvCxnSpPr>
            <a:stCxn id="9" idx="4"/>
            <a:endCxn id="16" idx="0"/>
          </p:cNvCxnSpPr>
          <p:nvPr/>
        </p:nvCxnSpPr>
        <p:spPr>
          <a:xfrm rot="5400000">
            <a:off x="2895601" y="3124200"/>
            <a:ext cx="914400" cy="3175"/>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a:stCxn id="9" idx="6"/>
            <a:endCxn id="12" idx="2"/>
          </p:cNvCxnSpPr>
          <p:nvPr/>
        </p:nvCxnSpPr>
        <p:spPr>
          <a:xfrm>
            <a:off x="3771900" y="2247900"/>
            <a:ext cx="1524000" cy="1588"/>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6" idx="6"/>
            <a:endCxn id="17" idx="2"/>
          </p:cNvCxnSpPr>
          <p:nvPr/>
        </p:nvCxnSpPr>
        <p:spPr>
          <a:xfrm>
            <a:off x="3771900" y="4000500"/>
            <a:ext cx="1524000" cy="1588"/>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8" name="Straight Arrow Connector 37"/>
          <p:cNvCxnSpPr>
            <a:stCxn id="12" idx="4"/>
            <a:endCxn id="17" idx="0"/>
          </p:cNvCxnSpPr>
          <p:nvPr/>
        </p:nvCxnSpPr>
        <p:spPr>
          <a:xfrm rot="5400000">
            <a:off x="5257801" y="3124200"/>
            <a:ext cx="914400" cy="3175"/>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21515" name="TextBox 40"/>
          <p:cNvSpPr txBox="1">
            <a:spLocks noChangeArrowheads="1"/>
          </p:cNvSpPr>
          <p:nvPr/>
        </p:nvSpPr>
        <p:spPr bwMode="auto">
          <a:xfrm>
            <a:off x="4214813" y="1828800"/>
            <a:ext cx="638175" cy="400050"/>
          </a:xfrm>
          <a:prstGeom prst="rect">
            <a:avLst/>
          </a:prstGeom>
          <a:noFill/>
          <a:ln w="9525">
            <a:noFill/>
            <a:miter lim="800000"/>
            <a:headEnd/>
            <a:tailEnd/>
          </a:ln>
        </p:spPr>
        <p:txBody>
          <a:bodyPr wrap="none">
            <a:spAutoFit/>
          </a:bodyPr>
          <a:lstStyle/>
          <a:p>
            <a:r>
              <a:rPr lang="en-US" sz="2000" b="1">
                <a:latin typeface="Calibri" pitchFamily="34" charset="0"/>
              </a:rPr>
              <a:t>e(S</a:t>
            </a:r>
            <a:r>
              <a:rPr lang="en-US" sz="2000" b="1" baseline="-25000">
                <a:latin typeface="Calibri" pitchFamily="34" charset="0"/>
              </a:rPr>
              <a:t>i</a:t>
            </a:r>
            <a:r>
              <a:rPr lang="en-US" sz="2000" b="1">
                <a:latin typeface="Calibri" pitchFamily="34" charset="0"/>
              </a:rPr>
              <a:t>)</a:t>
            </a:r>
          </a:p>
        </p:txBody>
      </p:sp>
      <p:sp>
        <p:nvSpPr>
          <p:cNvPr id="21516" name="TextBox 41"/>
          <p:cNvSpPr txBox="1">
            <a:spLocks noChangeArrowheads="1"/>
          </p:cNvSpPr>
          <p:nvPr/>
        </p:nvSpPr>
        <p:spPr bwMode="auto">
          <a:xfrm>
            <a:off x="4151313" y="3581400"/>
            <a:ext cx="765175" cy="400050"/>
          </a:xfrm>
          <a:prstGeom prst="rect">
            <a:avLst/>
          </a:prstGeom>
          <a:noFill/>
          <a:ln w="9525">
            <a:noFill/>
            <a:miter lim="800000"/>
            <a:headEnd/>
            <a:tailEnd/>
          </a:ln>
        </p:spPr>
        <p:txBody>
          <a:bodyPr wrap="none">
            <a:spAutoFit/>
          </a:bodyPr>
          <a:lstStyle/>
          <a:p>
            <a:r>
              <a:rPr lang="en-US" sz="2000" b="1">
                <a:latin typeface="Calibri" pitchFamily="34" charset="0"/>
              </a:rPr>
              <a:t>e’(S</a:t>
            </a:r>
            <a:r>
              <a:rPr lang="en-US" sz="2000" b="1" baseline="-25000">
                <a:latin typeface="Calibri" pitchFamily="34" charset="0"/>
              </a:rPr>
              <a:t>i</a:t>
            </a:r>
            <a:r>
              <a:rPr lang="en-US" sz="2000" b="1">
                <a:latin typeface="Calibri" pitchFamily="34" charset="0"/>
              </a:rPr>
              <a:t>’)</a:t>
            </a:r>
          </a:p>
        </p:txBody>
      </p:sp>
      <p:sp>
        <p:nvSpPr>
          <p:cNvPr id="21517" name="TextBox 42"/>
          <p:cNvSpPr txBox="1">
            <a:spLocks noChangeArrowheads="1"/>
          </p:cNvSpPr>
          <p:nvPr/>
        </p:nvSpPr>
        <p:spPr bwMode="auto">
          <a:xfrm>
            <a:off x="2667000" y="2895600"/>
            <a:ext cx="660400" cy="400050"/>
          </a:xfrm>
          <a:prstGeom prst="rect">
            <a:avLst/>
          </a:prstGeom>
          <a:noFill/>
          <a:ln w="9525">
            <a:noFill/>
            <a:miter lim="800000"/>
            <a:headEnd/>
            <a:tailEnd/>
          </a:ln>
        </p:spPr>
        <p:txBody>
          <a:bodyPr wrap="none">
            <a:spAutoFit/>
          </a:bodyPr>
          <a:lstStyle/>
          <a:p>
            <a:r>
              <a:rPr lang="en-US" sz="2000" b="1">
                <a:latin typeface="Calibri" pitchFamily="34" charset="0"/>
              </a:rPr>
              <a:t>V(S</a:t>
            </a:r>
            <a:r>
              <a:rPr lang="en-US" sz="2000" b="1" baseline="-25000">
                <a:latin typeface="Calibri" pitchFamily="34" charset="0"/>
              </a:rPr>
              <a:t>i</a:t>
            </a:r>
            <a:r>
              <a:rPr lang="en-US" sz="2000" b="1">
                <a:latin typeface="Calibri" pitchFamily="34" charset="0"/>
              </a:rPr>
              <a:t>)</a:t>
            </a:r>
          </a:p>
        </p:txBody>
      </p:sp>
      <p:sp>
        <p:nvSpPr>
          <p:cNvPr id="21518" name="TextBox 43"/>
          <p:cNvSpPr txBox="1">
            <a:spLocks noChangeArrowheads="1"/>
          </p:cNvSpPr>
          <p:nvPr/>
        </p:nvSpPr>
        <p:spPr bwMode="auto">
          <a:xfrm>
            <a:off x="5715000" y="2895600"/>
            <a:ext cx="661988" cy="400050"/>
          </a:xfrm>
          <a:prstGeom prst="rect">
            <a:avLst/>
          </a:prstGeom>
          <a:noFill/>
          <a:ln w="9525">
            <a:noFill/>
            <a:miter lim="800000"/>
            <a:headEnd/>
            <a:tailEnd/>
          </a:ln>
        </p:spPr>
        <p:txBody>
          <a:bodyPr wrap="none">
            <a:spAutoFit/>
          </a:bodyPr>
          <a:lstStyle/>
          <a:p>
            <a:r>
              <a:rPr lang="en-US" sz="2000" b="1">
                <a:latin typeface="Calibri" pitchFamily="34" charset="0"/>
              </a:rPr>
              <a:t>V(S</a:t>
            </a:r>
            <a:r>
              <a:rPr lang="en-US" sz="2000" b="1" baseline="-25000">
                <a:latin typeface="Calibri" pitchFamily="34" charset="0"/>
              </a:rPr>
              <a:t>j</a:t>
            </a:r>
            <a:r>
              <a:rPr lang="en-US" sz="2000" b="1">
                <a:latin typeface="Calibri" pitchFamily="3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smtClean="0"/>
              <a:t>Virtualization Properties</a:t>
            </a:r>
          </a:p>
        </p:txBody>
      </p:sp>
      <p:sp>
        <p:nvSpPr>
          <p:cNvPr id="23554" name="Content Placeholder 2"/>
          <p:cNvSpPr>
            <a:spLocks noGrp="1"/>
          </p:cNvSpPr>
          <p:nvPr>
            <p:ph idx="1"/>
          </p:nvPr>
        </p:nvSpPr>
        <p:spPr/>
        <p:txBody>
          <a:bodyPr/>
          <a:lstStyle/>
          <a:p>
            <a:r>
              <a:rPr lang="en-US" dirty="0" smtClean="0"/>
              <a:t>Isolation</a:t>
            </a:r>
          </a:p>
          <a:p>
            <a:endParaRPr lang="en-US" dirty="0" smtClean="0"/>
          </a:p>
          <a:p>
            <a:r>
              <a:rPr lang="en-US" dirty="0" smtClean="0"/>
              <a:t>Encapsulation</a:t>
            </a:r>
          </a:p>
          <a:p>
            <a:endParaRPr lang="en-US" dirty="0" smtClean="0"/>
          </a:p>
          <a:p>
            <a:r>
              <a:rPr lang="en-US" dirty="0" smtClean="0"/>
              <a:t>Interposition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CloudVisor-Austin.thmx</Template>
  <TotalTime>19872</TotalTime>
  <Words>2303</Words>
  <Application>Microsoft Office PowerPoint</Application>
  <PresentationFormat>全屏显示(4:3)</PresentationFormat>
  <Paragraphs>441</Paragraphs>
  <Slides>37</Slides>
  <Notes>29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47" baseType="lpstr">
      <vt:lpstr>Futura Hv</vt:lpstr>
      <vt:lpstr>新細明體</vt:lpstr>
      <vt:lpstr>宋体</vt:lpstr>
      <vt:lpstr>Arial</vt:lpstr>
      <vt:lpstr>Calibri</vt:lpstr>
      <vt:lpstr>Tahoma</vt:lpstr>
      <vt:lpstr>CloudVisor-Austin</vt:lpstr>
      <vt:lpstr>Bitmap Image</vt:lpstr>
      <vt:lpstr>Photo Editor Photo</vt:lpstr>
      <vt:lpstr>Visio</vt:lpstr>
      <vt:lpstr>Introduction to Virtualization</vt:lpstr>
      <vt:lpstr>The Reality (1)– Computer is powerful</vt:lpstr>
      <vt:lpstr>The Reality (2) – Business Trend</vt:lpstr>
      <vt:lpstr>Why not virtualize? </vt:lpstr>
      <vt:lpstr>PowerPoint 演示文稿</vt:lpstr>
      <vt:lpstr>Outline</vt:lpstr>
      <vt:lpstr>What is Virtualization</vt:lpstr>
      <vt:lpstr>Isomorphism</vt:lpstr>
      <vt:lpstr>Virtualization Properties</vt:lpstr>
      <vt:lpstr>Isolation</vt:lpstr>
      <vt:lpstr>Encapsulation</vt:lpstr>
      <vt:lpstr>Interposition</vt:lpstr>
      <vt:lpstr>Why Not the OS?</vt:lpstr>
      <vt:lpstr>Virtualization benefits</vt:lpstr>
      <vt:lpstr>Virtualization: server consolidation</vt:lpstr>
      <vt:lpstr>Mobility: load balance</vt:lpstr>
      <vt:lpstr>Enhanced Security</vt:lpstr>
      <vt:lpstr>Trusted Computing</vt:lpstr>
      <vt:lpstr>Testing and Deployment</vt:lpstr>
      <vt:lpstr>Types of Virtualization</vt:lpstr>
      <vt:lpstr>Taxonomy</vt:lpstr>
      <vt:lpstr>System Virtual Machine Monitor Architectures</vt:lpstr>
      <vt:lpstr>Traditional</vt:lpstr>
      <vt:lpstr>Hosted Virtual Machines</vt:lpstr>
      <vt:lpstr>Hosted Monitor Architecture</vt:lpstr>
      <vt:lpstr>Hosted Monitor Architecture</vt:lpstr>
      <vt:lpstr>Hosted Monitor Architecture</vt:lpstr>
      <vt:lpstr>Hosted Monitor Architecture</vt:lpstr>
      <vt:lpstr>Hosted Monitor Scheduling</vt:lpstr>
      <vt:lpstr>Hosted Monitor Scheduling</vt:lpstr>
      <vt:lpstr>Hosted Monitor Scheduling</vt:lpstr>
      <vt:lpstr>Hosted Monitor Scheduling</vt:lpstr>
      <vt:lpstr>PowerPoint 演示文稿</vt:lpstr>
      <vt:lpstr>Hosted Architecture Tradeoffs</vt:lpstr>
      <vt:lpstr>VMware ESX 2.0</vt:lpstr>
      <vt:lpstr>Hybrid Ex 2  -  Xen 3.0</vt:lpstr>
      <vt:lpstr>Hypervisor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Virtualization?</dc:title>
  <dc:creator>Scott Devine</dc:creator>
  <cp:lastModifiedBy>Xia Yubin</cp:lastModifiedBy>
  <cp:revision>191</cp:revision>
  <dcterms:created xsi:type="dcterms:W3CDTF">2007-10-18T22:24:21Z</dcterms:created>
  <dcterms:modified xsi:type="dcterms:W3CDTF">2018-05-24T05:04:53Z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0x010100B34A1D36444E3647AE8D9B1E3D800343</vt:lpwstr>
  </property>
  <property fmtid="{D5CDD505-2E9C-101B-9397-08002B2CF9AE}" pid="3" name="Institution">
    <vt:lpwstr>Columbia University</vt:lpwstr>
  </property>
  <property fmtid="{D5CDD505-2E9C-101B-9397-08002B2CF9AE}" pid="4" name="Course Title">
    <vt:lpwstr>E6998 - Virtual Machines</vt:lpwstr>
  </property>
  <property fmtid="{D5CDD505-2E9C-101B-9397-08002B2CF9AE}" pid="5" name="Date">
    <vt:lpwstr>2008-02-01T04:00:00Z</vt:lpwstr>
  </property>
  <property fmtid="{D5CDD505-2E9C-101B-9397-08002B2CF9AE}" pid="6" name="Courseware Type">
    <vt:lpwstr>Lecture</vt:lpwstr>
  </property>
  <property fmtid="{D5CDD505-2E9C-101B-9397-08002B2CF9AE}" pid="7" name="Author0">
    <vt:lpwstr>Scott Devine</vt:lpwstr>
  </property>
</Properties>
</file>