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333" r:id="rId2"/>
    <p:sldId id="572" r:id="rId3"/>
    <p:sldId id="570" r:id="rId4"/>
    <p:sldId id="571" r:id="rId5"/>
    <p:sldId id="496" r:id="rId6"/>
    <p:sldId id="547" r:id="rId7"/>
    <p:sldId id="548" r:id="rId8"/>
    <p:sldId id="544" r:id="rId9"/>
    <p:sldId id="545" r:id="rId10"/>
    <p:sldId id="499" r:id="rId11"/>
    <p:sldId id="500" r:id="rId12"/>
    <p:sldId id="502" r:id="rId13"/>
    <p:sldId id="503" r:id="rId14"/>
    <p:sldId id="504" r:id="rId15"/>
    <p:sldId id="505" r:id="rId16"/>
    <p:sldId id="507" r:id="rId17"/>
    <p:sldId id="508" r:id="rId18"/>
    <p:sldId id="509" r:id="rId19"/>
    <p:sldId id="522" r:id="rId20"/>
    <p:sldId id="521" r:id="rId21"/>
    <p:sldId id="523" r:id="rId22"/>
    <p:sldId id="510" r:id="rId23"/>
    <p:sldId id="538" r:id="rId24"/>
    <p:sldId id="511" r:id="rId25"/>
    <p:sldId id="512" r:id="rId26"/>
    <p:sldId id="513" r:id="rId27"/>
    <p:sldId id="514" r:id="rId28"/>
    <p:sldId id="541" r:id="rId29"/>
    <p:sldId id="539" r:id="rId30"/>
    <p:sldId id="540" r:id="rId31"/>
    <p:sldId id="516" r:id="rId32"/>
    <p:sldId id="517" r:id="rId33"/>
    <p:sldId id="518" r:id="rId34"/>
    <p:sldId id="519" r:id="rId35"/>
    <p:sldId id="532" r:id="rId36"/>
    <p:sldId id="534" r:id="rId37"/>
    <p:sldId id="535" r:id="rId38"/>
    <p:sldId id="536" r:id="rId39"/>
    <p:sldId id="542" r:id="rId40"/>
    <p:sldId id="543" r:id="rId41"/>
    <p:sldId id="537" r:id="rId42"/>
    <p:sldId id="524" r:id="rId43"/>
    <p:sldId id="569" r:id="rId44"/>
    <p:sldId id="549" r:id="rId45"/>
    <p:sldId id="550" r:id="rId46"/>
    <p:sldId id="551" r:id="rId47"/>
    <p:sldId id="552" r:id="rId48"/>
    <p:sldId id="553" r:id="rId49"/>
    <p:sldId id="554" r:id="rId50"/>
    <p:sldId id="555" r:id="rId51"/>
    <p:sldId id="556" r:id="rId52"/>
    <p:sldId id="557" r:id="rId53"/>
    <p:sldId id="558" r:id="rId54"/>
    <p:sldId id="561" r:id="rId55"/>
    <p:sldId id="562" r:id="rId56"/>
    <p:sldId id="563" r:id="rId57"/>
    <p:sldId id="567" r:id="rId58"/>
    <p:sldId id="520" r:id="rId59"/>
  </p:sldIdLst>
  <p:sldSz cx="9144000" cy="6858000" type="screen4x3"/>
  <p:notesSz cx="7315200" cy="9601200"/>
  <p:defaultTex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02" autoAdjust="0"/>
    <p:restoredTop sz="92067" autoAdjust="0"/>
  </p:normalViewPr>
  <p:slideViewPr>
    <p:cSldViewPr>
      <p:cViewPr varScale="1">
        <p:scale>
          <a:sx n="98" d="100"/>
          <a:sy n="98" d="100"/>
        </p:scale>
        <p:origin x="1536" y="200"/>
      </p:cViewPr>
      <p:guideLst>
        <p:guide orient="horz" pos="2160"/>
        <p:guide pos="2880"/>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192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ddnirvana\Desktop\memory_evaluation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dirty="0" smtClean="0"/>
              <a:t>Ballooning</a:t>
            </a:r>
            <a:r>
              <a:rPr lang="en-US" altLang="zh-CN" baseline="0" dirty="0" smtClean="0"/>
              <a:t> policy - </a:t>
            </a:r>
            <a:r>
              <a:rPr lang="en-US" altLang="zh-CN" dirty="0" smtClean="0"/>
              <a:t>test on KVM</a:t>
            </a:r>
            <a:endParaRPr lang="en-US" altLang="zh-CN"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工作表1!$N$3</c:f>
              <c:strCache>
                <c:ptCount val="1"/>
                <c:pt idx="0">
                  <c:v>test3</c:v>
                </c:pt>
              </c:strCache>
            </c:strRef>
          </c:tx>
          <c:spPr>
            <a:solidFill>
              <a:schemeClr val="accent1"/>
            </a:solidFill>
            <a:ln>
              <a:noFill/>
            </a:ln>
            <a:effectLst/>
          </c:spPr>
          <c:invertIfNegative val="0"/>
          <c:cat>
            <c:strRef>
              <c:f>工作表1!$M$4:$M$13</c:f>
              <c:strCache>
                <c:ptCount val="10"/>
                <c:pt idx="0">
                  <c:v>without-ballooning</c:v>
                </c:pt>
                <c:pt idx="1">
                  <c:v>kvm-autoballoon</c:v>
                </c:pt>
                <c:pt idx="2">
                  <c:v>ovirt-autoballoon</c:v>
                </c:pt>
                <c:pt idx="3">
                  <c:v>dynamic memory allocator</c:v>
                </c:pt>
                <c:pt idx="4">
                  <c:v>WWZ</c:v>
                </c:pt>
                <c:pt idx="5">
                  <c:v>xenserver-dynamic memory control</c:v>
                </c:pt>
                <c:pt idx="6">
                  <c:v>hyperv</c:v>
                </c:pt>
                <c:pt idx="7">
                  <c:v>iballoon</c:v>
                </c:pt>
                <c:pt idx="8">
                  <c:v>U-tube</c:v>
                </c:pt>
                <c:pt idx="9">
                  <c:v>process</c:v>
                </c:pt>
              </c:strCache>
            </c:strRef>
          </c:cat>
          <c:val>
            <c:numRef>
              <c:f>工作表1!$N$4:$N$13</c:f>
              <c:numCache>
                <c:formatCode>General</c:formatCode>
                <c:ptCount val="10"/>
                <c:pt idx="0">
                  <c:v>3.39504119E8</c:v>
                </c:pt>
                <c:pt idx="1">
                  <c:v>1.2029184137E10</c:v>
                </c:pt>
                <c:pt idx="2">
                  <c:v>1.4192365508E10</c:v>
                </c:pt>
                <c:pt idx="3">
                  <c:v>1.4696810542E10</c:v>
                </c:pt>
                <c:pt idx="4">
                  <c:v>1.2895516995E10</c:v>
                </c:pt>
                <c:pt idx="5">
                  <c:v>3.00240239E8</c:v>
                </c:pt>
                <c:pt idx="6">
                  <c:v>1.307902459E10</c:v>
                </c:pt>
                <c:pt idx="7">
                  <c:v>1.3561749266E10</c:v>
                </c:pt>
                <c:pt idx="8">
                  <c:v>2.1344317436E10</c:v>
                </c:pt>
                <c:pt idx="9">
                  <c:v>2.7876E10</c:v>
                </c:pt>
              </c:numCache>
            </c:numRef>
          </c:val>
          <c:extLst xmlns:c16r2="http://schemas.microsoft.com/office/drawing/2015/06/chart">
            <c:ext xmlns:c16="http://schemas.microsoft.com/office/drawing/2014/chart" uri="{C3380CC4-5D6E-409C-BE32-E72D297353CC}">
              <c16:uniqueId val="{00000000-D72B-4D6A-AE62-BB4A00C41199}"/>
            </c:ext>
          </c:extLst>
        </c:ser>
        <c:dLbls>
          <c:showLegendKey val="0"/>
          <c:showVal val="0"/>
          <c:showCatName val="0"/>
          <c:showSerName val="0"/>
          <c:showPercent val="0"/>
          <c:showBubbleSize val="0"/>
        </c:dLbls>
        <c:gapWidth val="219"/>
        <c:overlap val="-27"/>
        <c:axId val="-958774576"/>
        <c:axId val="-1001798096"/>
      </c:barChart>
      <c:catAx>
        <c:axId val="-958774576"/>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dirty="0"/>
                  <a:t>Different</a:t>
                </a:r>
                <a:r>
                  <a:rPr lang="zh-CN" dirty="0"/>
                  <a:t> </a:t>
                </a:r>
                <a:r>
                  <a:rPr lang="en-US" dirty="0"/>
                  <a:t>System</a:t>
                </a:r>
                <a:endParaRPr lang="zh-CN" dirty="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001798096"/>
        <c:crosses val="autoZero"/>
        <c:auto val="1"/>
        <c:lblAlgn val="ctr"/>
        <c:lblOffset val="100"/>
        <c:noMultiLvlLbl val="0"/>
      </c:catAx>
      <c:valAx>
        <c:axId val="-1001798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Ops(memory</a:t>
                </a:r>
                <a:r>
                  <a:rPr lang="zh-CN"/>
                  <a:t> </a:t>
                </a:r>
                <a:r>
                  <a:rPr lang="en-US"/>
                  <a:t>access)</a:t>
                </a:r>
                <a:endParaRPr lang="zh-CN"/>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958774576"/>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kumimoji="0" sz="1300">
                <a:latin typeface="Calibri" pitchFamily="34" charset="0"/>
              </a:defRPr>
            </a:lvl1pPr>
          </a:lstStyle>
          <a:p>
            <a:endParaRPr lang="en-US" altLang="zh-TW"/>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kumimoji="0" sz="1300">
                <a:latin typeface="Calibri" pitchFamily="34" charset="0"/>
              </a:defRPr>
            </a:lvl1pPr>
          </a:lstStyle>
          <a:p>
            <a:fld id="{15FA49B3-A58D-4A79-A229-A287491626C1}" type="datetimeFigureOut">
              <a:rPr lang="en-US" altLang="zh-TW"/>
              <a:pPr/>
              <a:t>5/24/18</a:t>
            </a:fld>
            <a:endParaRPr lang="en-US" altLang="zh-TW"/>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kumimoji="0" sz="1300">
                <a:latin typeface="Calibri" pitchFamily="34" charset="0"/>
              </a:defRPr>
            </a:lvl1pPr>
          </a:lstStyle>
          <a:p>
            <a:endParaRPr lang="en-US" altLang="zh-TW"/>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kumimoji="0" sz="1300">
                <a:latin typeface="Calibri" pitchFamily="34" charset="0"/>
              </a:defRPr>
            </a:lvl1pPr>
          </a:lstStyle>
          <a:p>
            <a:fld id="{6FE68141-10D7-4010-ACBF-1601016E1FF0}" type="slidenum">
              <a:rPr lang="en-US" altLang="zh-TW"/>
              <a:pPr/>
              <a:t>‹#›</a:t>
            </a:fld>
            <a:endParaRPr lang="en-US" altLang="zh-TW"/>
          </a:p>
        </p:txBody>
      </p:sp>
    </p:spTree>
    <p:extLst>
      <p:ext uri="{BB962C8B-B14F-4D97-AF65-F5344CB8AC3E}">
        <p14:creationId xmlns:p14="http://schemas.microsoft.com/office/powerpoint/2010/main" val="1643519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320675"/>
          </a:xfrm>
          <a:prstGeom prst="rect">
            <a:avLst/>
          </a:prstGeom>
        </p:spPr>
        <p:txBody>
          <a:bodyPr vert="horz" wrap="square" lIns="96661" tIns="48331" rIns="96661" bIns="48331" numCol="1" anchor="t" anchorCtr="0" compatLnSpc="1">
            <a:prstTxWarp prst="textNoShape">
              <a:avLst/>
            </a:prstTxWarp>
          </a:bodyPr>
          <a:lstStyle>
            <a:lvl1pPr>
              <a:defRPr kumimoji="0" sz="1300">
                <a:latin typeface="Calibri" pitchFamily="34" charset="0"/>
              </a:defRPr>
            </a:lvl1pPr>
          </a:lstStyle>
          <a:p>
            <a:endParaRPr lang="en-US" altLang="zh-TW"/>
          </a:p>
        </p:txBody>
      </p:sp>
      <p:sp>
        <p:nvSpPr>
          <p:cNvPr id="3" name="Date Placeholder 2"/>
          <p:cNvSpPr>
            <a:spLocks noGrp="1"/>
          </p:cNvSpPr>
          <p:nvPr>
            <p:ph type="dt" idx="1"/>
          </p:nvPr>
        </p:nvSpPr>
        <p:spPr>
          <a:xfrm>
            <a:off x="4143375" y="0"/>
            <a:ext cx="3170238" cy="320675"/>
          </a:xfrm>
          <a:prstGeom prst="rect">
            <a:avLst/>
          </a:prstGeom>
        </p:spPr>
        <p:txBody>
          <a:bodyPr vert="horz" wrap="square" lIns="96661" tIns="48331" rIns="96661" bIns="48331" numCol="1" anchor="t" anchorCtr="0" compatLnSpc="1">
            <a:prstTxWarp prst="textNoShape">
              <a:avLst/>
            </a:prstTxWarp>
          </a:bodyPr>
          <a:lstStyle>
            <a:lvl1pPr algn="r">
              <a:defRPr kumimoji="0" sz="1300">
                <a:latin typeface="Calibri" pitchFamily="34" charset="0"/>
              </a:defRPr>
            </a:lvl1pPr>
          </a:lstStyle>
          <a:p>
            <a:fld id="{50FD3B5D-EC98-43A6-8DA5-6C0D8ADE1179}" type="datetimeFigureOut">
              <a:rPr lang="en-US" altLang="zh-TW"/>
              <a:pPr/>
              <a:t>5/24/18</a:t>
            </a:fld>
            <a:endParaRPr lang="en-US" altLang="zh-TW"/>
          </a:p>
        </p:txBody>
      </p:sp>
      <p:sp>
        <p:nvSpPr>
          <p:cNvPr id="4" name="Slide Image Placeholder 3"/>
          <p:cNvSpPr>
            <a:spLocks noGrp="1" noRot="1" noChangeAspect="1"/>
          </p:cNvSpPr>
          <p:nvPr>
            <p:ph type="sldImg" idx="2"/>
          </p:nvPr>
        </p:nvSpPr>
        <p:spPr>
          <a:xfrm>
            <a:off x="1257300" y="479425"/>
            <a:ext cx="4800600" cy="3600450"/>
          </a:xfrm>
          <a:prstGeom prst="rect">
            <a:avLst/>
          </a:prstGeom>
          <a:noFill/>
          <a:ln w="12700">
            <a:solidFill>
              <a:schemeClr val="bg1">
                <a:lumMod val="50000"/>
              </a:schemeClr>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321175"/>
            <a:ext cx="5851525" cy="480060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280525"/>
            <a:ext cx="3170238" cy="319088"/>
          </a:xfrm>
          <a:prstGeom prst="rect">
            <a:avLst/>
          </a:prstGeom>
        </p:spPr>
        <p:txBody>
          <a:bodyPr vert="horz" wrap="square" lIns="96661" tIns="48331" rIns="96661" bIns="48331" numCol="1" anchor="b" anchorCtr="0" compatLnSpc="1">
            <a:prstTxWarp prst="textNoShape">
              <a:avLst/>
            </a:prstTxWarp>
          </a:bodyPr>
          <a:lstStyle>
            <a:lvl1pPr>
              <a:defRPr kumimoji="0" sz="1300">
                <a:latin typeface="Calibri" pitchFamily="34" charset="0"/>
              </a:defRPr>
            </a:lvl1pPr>
          </a:lstStyle>
          <a:p>
            <a:endParaRPr lang="en-US" altLang="zh-TW"/>
          </a:p>
        </p:txBody>
      </p:sp>
      <p:sp>
        <p:nvSpPr>
          <p:cNvPr id="7" name="Slide Number Placeholder 6"/>
          <p:cNvSpPr>
            <a:spLocks noGrp="1"/>
          </p:cNvSpPr>
          <p:nvPr>
            <p:ph type="sldNum" sz="quarter" idx="5"/>
          </p:nvPr>
        </p:nvSpPr>
        <p:spPr>
          <a:xfrm>
            <a:off x="4143375" y="9280525"/>
            <a:ext cx="3170238" cy="319088"/>
          </a:xfrm>
          <a:prstGeom prst="rect">
            <a:avLst/>
          </a:prstGeom>
        </p:spPr>
        <p:txBody>
          <a:bodyPr vert="horz" wrap="square" lIns="96661" tIns="48331" rIns="96661" bIns="48331" numCol="1" anchor="b" anchorCtr="0" compatLnSpc="1">
            <a:prstTxWarp prst="textNoShape">
              <a:avLst/>
            </a:prstTxWarp>
          </a:bodyPr>
          <a:lstStyle>
            <a:lvl1pPr algn="r">
              <a:defRPr kumimoji="0" sz="1300">
                <a:latin typeface="Calibri" pitchFamily="34" charset="0"/>
              </a:defRPr>
            </a:lvl1pPr>
          </a:lstStyle>
          <a:p>
            <a:fld id="{48083872-3A45-47B6-887A-B97DF01144F7}" type="slidenum">
              <a:rPr lang="en-US" altLang="zh-TW"/>
              <a:pPr/>
              <a:t>‹#›</a:t>
            </a:fld>
            <a:endParaRPr lang="en-US" altLang="zh-TW"/>
          </a:p>
        </p:txBody>
      </p:sp>
    </p:spTree>
    <p:extLst>
      <p:ext uri="{BB962C8B-B14F-4D97-AF65-F5344CB8AC3E}">
        <p14:creationId xmlns:p14="http://schemas.microsoft.com/office/powerpoint/2010/main" val="1724758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7F7F7F"/>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Here the monitor needs to be self-sufficient. There is no help from an Operating System. What does this mean the monitor needs to have:</a:t>
            </a:r>
          </a:p>
          <a:p>
            <a:pPr>
              <a:spcBef>
                <a:spcPct val="0"/>
              </a:spcBef>
            </a:pPr>
            <a:endParaRPr lang="en-US" smtClean="0"/>
          </a:p>
          <a:p>
            <a:pPr>
              <a:spcBef>
                <a:spcPct val="0"/>
              </a:spcBef>
            </a:pPr>
            <a:r>
              <a:rPr lang="en-US" smtClean="0"/>
              <a:t>CPU scheduler</a:t>
            </a:r>
          </a:p>
          <a:p>
            <a:pPr>
              <a:spcBef>
                <a:spcPct val="0"/>
              </a:spcBef>
            </a:pPr>
            <a:r>
              <a:rPr lang="en-US" smtClean="0"/>
              <a:t>Memory allocator</a:t>
            </a:r>
          </a:p>
          <a:p>
            <a:pPr>
              <a:spcBef>
                <a:spcPct val="0"/>
              </a:spcBef>
            </a:pPr>
            <a:r>
              <a:rPr lang="en-US" smtClean="0"/>
              <a:t>Device Drivers</a:t>
            </a:r>
          </a:p>
          <a:p>
            <a:pPr>
              <a:spcBef>
                <a:spcPct val="0"/>
              </a:spcBef>
            </a:pPr>
            <a:r>
              <a:rPr lang="en-US" smtClean="0"/>
              <a:t>File system</a:t>
            </a:r>
          </a:p>
          <a:p>
            <a:pPr>
              <a:spcBef>
                <a:spcPct val="0"/>
              </a:spcBef>
            </a:pPr>
            <a:r>
              <a:rPr lang="en-US" smtClean="0"/>
              <a:t>Network stack for administration</a:t>
            </a:r>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3E2018-1091-4BFF-AF8B-BC9CF38CDF49}"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1309820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51</a:t>
            </a:fld>
            <a:endParaRPr kumimoji="1" lang="zh-CN" altLang="en-US"/>
          </a:p>
        </p:txBody>
      </p:sp>
    </p:spTree>
    <p:extLst>
      <p:ext uri="{BB962C8B-B14F-4D97-AF65-F5344CB8AC3E}">
        <p14:creationId xmlns:p14="http://schemas.microsoft.com/office/powerpoint/2010/main" val="3848527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52</a:t>
            </a:fld>
            <a:endParaRPr kumimoji="1" lang="zh-CN" altLang="en-US"/>
          </a:p>
        </p:txBody>
      </p:sp>
    </p:spTree>
    <p:extLst>
      <p:ext uri="{BB962C8B-B14F-4D97-AF65-F5344CB8AC3E}">
        <p14:creationId xmlns:p14="http://schemas.microsoft.com/office/powerpoint/2010/main" val="176770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53</a:t>
            </a:fld>
            <a:endParaRPr kumimoji="1" lang="zh-CN" altLang="en-US"/>
          </a:p>
        </p:txBody>
      </p:sp>
    </p:spTree>
    <p:extLst>
      <p:ext uri="{BB962C8B-B14F-4D97-AF65-F5344CB8AC3E}">
        <p14:creationId xmlns:p14="http://schemas.microsoft.com/office/powerpoint/2010/main" val="418455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54</a:t>
            </a:fld>
            <a:endParaRPr kumimoji="1" lang="zh-CN" altLang="en-US"/>
          </a:p>
        </p:txBody>
      </p:sp>
    </p:spTree>
    <p:extLst>
      <p:ext uri="{BB962C8B-B14F-4D97-AF65-F5344CB8AC3E}">
        <p14:creationId xmlns:p14="http://schemas.microsoft.com/office/powerpoint/2010/main" val="416812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55</a:t>
            </a:fld>
            <a:endParaRPr kumimoji="1" lang="zh-CN" altLang="en-US"/>
          </a:p>
        </p:txBody>
      </p:sp>
    </p:spTree>
    <p:extLst>
      <p:ext uri="{BB962C8B-B14F-4D97-AF65-F5344CB8AC3E}">
        <p14:creationId xmlns:p14="http://schemas.microsoft.com/office/powerpoint/2010/main" val="1445952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56</a:t>
            </a:fld>
            <a:endParaRPr kumimoji="1" lang="zh-CN" altLang="en-US"/>
          </a:p>
        </p:txBody>
      </p:sp>
    </p:spTree>
    <p:extLst>
      <p:ext uri="{BB962C8B-B14F-4D97-AF65-F5344CB8AC3E}">
        <p14:creationId xmlns:p14="http://schemas.microsoft.com/office/powerpoint/2010/main" val="303659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57</a:t>
            </a:fld>
            <a:endParaRPr kumimoji="1" lang="zh-CN" altLang="en-US"/>
          </a:p>
        </p:txBody>
      </p:sp>
    </p:spTree>
    <p:extLst>
      <p:ext uri="{BB962C8B-B14F-4D97-AF65-F5344CB8AC3E}">
        <p14:creationId xmlns:p14="http://schemas.microsoft.com/office/powerpoint/2010/main" val="32248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7F7F7F"/>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Traditional arch for cpu scheduling, memory allocation, virtual disk, virtual network. Console OS is there for legacy devices, USB, and as a management platform, i.e. it has the network stack.</a:t>
            </a:r>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2A1549-BDF9-4958-AF62-74AD5D2D05CE}"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158493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7F7F7F"/>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4687FD-ADE8-49D2-B801-524DD34D1725}"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167047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16</a:t>
            </a:fld>
            <a:endParaRPr lang="en-US"/>
          </a:p>
        </p:txBody>
      </p:sp>
    </p:spTree>
    <p:extLst>
      <p:ext uri="{BB962C8B-B14F-4D97-AF65-F5344CB8AC3E}">
        <p14:creationId xmlns:p14="http://schemas.microsoft.com/office/powerpoint/2010/main" val="173689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7801D9E1-98C3-2D45-86FA-A80D317BEC05}" type="slidenum">
              <a:rPr lang="en-US" altLang="zh-CN" sz="1200">
                <a:latin typeface="Verdana" charset="0"/>
                <a:ea typeface="宋体" charset="0"/>
                <a:cs typeface="宋体" charset="0"/>
              </a:rPr>
              <a:pPr/>
              <a:t>19</a:t>
            </a:fld>
            <a:endParaRPr lang="en-US" altLang="zh-CN" sz="1200">
              <a:latin typeface="Verdana" charset="0"/>
              <a:ea typeface="宋体" charset="0"/>
              <a:cs typeface="宋体"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ormAutofit fontScale="92500" lnSpcReduction="10000"/>
          </a:bodyPr>
          <a:lstStyle/>
          <a:p>
            <a:pPr eaLnBrk="1" hangingPunct="1"/>
            <a:r>
              <a:rPr lang="en-US" altLang="zh-CN">
                <a:latin typeface="Verdana" charset="0"/>
                <a:ea typeface="宋体" charset="0"/>
                <a:cs typeface="宋体" charset="0"/>
              </a:rPr>
              <a:t>VM entries and VM exits are managed by a new data structure called the virtual-machine control structure. </a:t>
            </a:r>
          </a:p>
          <a:p>
            <a:pPr eaLnBrk="1" hangingPunct="1"/>
            <a:r>
              <a:rPr lang="en-US" altLang="zh-CN">
                <a:latin typeface="Verdana" charset="0"/>
                <a:ea typeface="宋体" charset="0"/>
                <a:cs typeface="宋体" charset="0"/>
              </a:rPr>
              <a:t>Processor operation is changed substantially in VMX non-root operation. The most important change is that many instructions and events cause VM exits. Some instructions (e.g. INVD) cause VM exits unconditionally and thus can never be executed in VMX non-root operation. Other instructions (e.g. INVLPG) and all events can be configured to do so conditionally using VM-execution control fields in the VMCS.</a:t>
            </a:r>
          </a:p>
          <a:p>
            <a:pPr eaLnBrk="1" hangingPunct="1"/>
            <a:endParaRPr lang="en-US" altLang="zh-CN">
              <a:latin typeface="Verdana" charset="0"/>
              <a:ea typeface="宋体" charset="0"/>
              <a:cs typeface="宋体" charset="0"/>
            </a:endParaRPr>
          </a:p>
          <a:p>
            <a:pPr lvl="1" eaLnBrk="1" hangingPunct="1"/>
            <a:r>
              <a:rPr lang="en-US" altLang="zh-CN" sz="1500">
                <a:latin typeface="Verdana" charset="0"/>
                <a:ea typeface="宋体" charset="0"/>
                <a:cs typeface="宋体" charset="0"/>
              </a:rPr>
              <a:t>Guest-state area. Processor state is saved into the guest-state area on VM exits and loaded from there on VM entries.</a:t>
            </a:r>
          </a:p>
          <a:p>
            <a:pPr lvl="1" eaLnBrk="1" hangingPunct="1"/>
            <a:r>
              <a:rPr lang="en-US" altLang="zh-CN" sz="1500">
                <a:latin typeface="Verdana" charset="0"/>
                <a:ea typeface="宋体" charset="0"/>
                <a:cs typeface="宋体" charset="0"/>
              </a:rPr>
              <a:t>Host-state area. Processor state is loaded from the host-state area on VM exits.</a:t>
            </a:r>
          </a:p>
          <a:p>
            <a:pPr lvl="1" eaLnBrk="1" hangingPunct="1"/>
            <a:r>
              <a:rPr lang="en-US" altLang="zh-CN" sz="1500">
                <a:latin typeface="Verdana" charset="0"/>
                <a:ea typeface="宋体" charset="0"/>
                <a:cs typeface="宋体" charset="0"/>
              </a:rPr>
              <a:t>VM-execution control fields. These fields control processor behavior in VMX non-root operation. They determine in part the causes of VM exits.</a:t>
            </a:r>
          </a:p>
          <a:p>
            <a:pPr lvl="1" eaLnBrk="1" hangingPunct="1"/>
            <a:r>
              <a:rPr lang="en-US" altLang="zh-CN" sz="1500">
                <a:latin typeface="Verdana" charset="0"/>
                <a:ea typeface="宋体" charset="0"/>
                <a:cs typeface="宋体" charset="0"/>
              </a:rPr>
              <a:t>VM-exit control fields. These fields control VM exits.</a:t>
            </a:r>
          </a:p>
          <a:p>
            <a:pPr lvl="1" eaLnBrk="1" hangingPunct="1"/>
            <a:r>
              <a:rPr lang="en-US" altLang="zh-CN" sz="1500">
                <a:latin typeface="Verdana" charset="0"/>
                <a:ea typeface="宋体" charset="0"/>
                <a:cs typeface="宋体" charset="0"/>
              </a:rPr>
              <a:t>VM-entry control fields. These fields control VM entries.</a:t>
            </a:r>
          </a:p>
          <a:p>
            <a:pPr lvl="1" eaLnBrk="1" hangingPunct="1"/>
            <a:r>
              <a:rPr lang="en-US" altLang="zh-CN" sz="1500">
                <a:latin typeface="Verdana" charset="0"/>
                <a:ea typeface="宋体" charset="0"/>
                <a:cs typeface="宋体" charset="0"/>
              </a:rPr>
              <a:t>VM-exit information fields. These fields receive information on VM exits and describe the cause and the nature of VM exits. They are read-only.</a:t>
            </a:r>
          </a:p>
          <a:p>
            <a:pPr eaLnBrk="1" hangingPunct="1"/>
            <a:endParaRPr lang="en-US" altLang="zh-CN">
              <a:latin typeface="Verdana" charset="0"/>
              <a:ea typeface="宋体" charset="0"/>
              <a:cs typeface="宋体" charset="0"/>
            </a:endParaRPr>
          </a:p>
        </p:txBody>
      </p:sp>
    </p:spTree>
    <p:extLst>
      <p:ext uri="{BB962C8B-B14F-4D97-AF65-F5344CB8AC3E}">
        <p14:creationId xmlns:p14="http://schemas.microsoft.com/office/powerpoint/2010/main" val="305294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3525ED08-E886-464C-9A59-75C75474C6A6}" type="slidenum">
              <a:rPr lang="en-US" altLang="zh-CN" sz="1200">
                <a:latin typeface="Verdana" charset="0"/>
                <a:ea typeface="宋体" charset="0"/>
                <a:cs typeface="宋体" charset="0"/>
              </a:rPr>
              <a:pPr/>
              <a:t>20</a:t>
            </a:fld>
            <a:endParaRPr lang="en-US" altLang="zh-CN" sz="1200">
              <a:latin typeface="Verdana" charset="0"/>
              <a:ea typeface="宋体" charset="0"/>
              <a:cs typeface="宋体" charset="0"/>
            </a:endParaRPr>
          </a:p>
        </p:txBody>
      </p:sp>
      <p:sp>
        <p:nvSpPr>
          <p:cNvPr id="55299" name="Rectangle 2"/>
          <p:cNvSpPr>
            <a:spLocks noGrp="1" noRot="1" noChangeAspect="1" noChangeArrowheads="1" noTextEdit="1"/>
          </p:cNvSpPr>
          <p:nvPr>
            <p:ph type="sldImg"/>
          </p:nvPr>
        </p:nvSpPr>
        <p:spPr>
          <a:xfrm>
            <a:off x="685800" y="687388"/>
            <a:ext cx="5486400" cy="3429000"/>
          </a:xfrm>
          <a:ln/>
        </p:spPr>
      </p:sp>
    </p:spTree>
    <p:extLst>
      <p:ext uri="{BB962C8B-B14F-4D97-AF65-F5344CB8AC3E}">
        <p14:creationId xmlns:p14="http://schemas.microsoft.com/office/powerpoint/2010/main" val="98879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FF52A1D6-5C38-4B4E-BAFF-5671B1F4CF48}" type="slidenum">
              <a:rPr lang="en-US" altLang="zh-CN" sz="1200">
                <a:latin typeface="Verdana" charset="0"/>
                <a:ea typeface="宋体" charset="0"/>
                <a:cs typeface="宋体" charset="0"/>
              </a:rPr>
              <a:pPr/>
              <a:t>21</a:t>
            </a:fld>
            <a:endParaRPr lang="en-US" altLang="zh-CN" sz="1200">
              <a:latin typeface="Verdana" charset="0"/>
              <a:ea typeface="宋体" charset="0"/>
              <a:cs typeface="宋体"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Verdana" charset="0"/>
                <a:ea typeface="宋体" charset="0"/>
                <a:cs typeface="宋体" charset="0"/>
              </a:rPr>
              <a:t>The VT-x instructions are available on VMX root mode only.</a:t>
            </a:r>
          </a:p>
        </p:txBody>
      </p:sp>
    </p:spTree>
    <p:extLst>
      <p:ext uri="{BB962C8B-B14F-4D97-AF65-F5344CB8AC3E}">
        <p14:creationId xmlns:p14="http://schemas.microsoft.com/office/powerpoint/2010/main" val="1956166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en-US" altLang="zh-CN" baseline="0" dirty="0" smtClean="0"/>
              <a:t> me </a:t>
            </a:r>
            <a:r>
              <a:rPr lang="en-US" altLang="zh-CN" dirty="0" smtClean="0"/>
              <a:t>and DD conducted some performance evaluation based on a simple pattern</a:t>
            </a:r>
            <a:r>
              <a:rPr lang="en-US" altLang="zh-CN" baseline="0" dirty="0" smtClean="0"/>
              <a:t> workload.</a:t>
            </a:r>
          </a:p>
          <a:p>
            <a:endParaRPr lang="en-US" altLang="zh-CN" baseline="0" dirty="0" smtClean="0"/>
          </a:p>
          <a:p>
            <a:r>
              <a:rPr lang="en-US" altLang="zh-CN" baseline="0" dirty="0" smtClean="0"/>
              <a:t>We run 10 </a:t>
            </a:r>
            <a:r>
              <a:rPr lang="en-US" altLang="zh-CN" baseline="0" dirty="0" err="1" smtClean="0"/>
              <a:t>TinyD</a:t>
            </a:r>
            <a:r>
              <a:rPr lang="en-US" altLang="zh-CN" baseline="0" dirty="0" smtClean="0"/>
              <a:t> VMs configured with initial memory of 90 MB, and maximum memory of 256 MB.</a:t>
            </a:r>
          </a:p>
          <a:p>
            <a:endParaRPr lang="en-US" altLang="zh-CN" baseline="0" dirty="0" smtClean="0"/>
          </a:p>
          <a:p>
            <a:r>
              <a:rPr lang="en-US" altLang="zh-CN" baseline="0" dirty="0" smtClean="0"/>
              <a:t>We divide the VMs into 5 groups. For each pair of VMs in a group, one of them runs a high-memory-demand workload, while the other runs a low-memory-demand workload. </a:t>
            </a:r>
          </a:p>
          <a:p>
            <a:endParaRPr lang="en-US" altLang="zh-CN" baseline="0" dirty="0" smtClean="0"/>
          </a:p>
          <a:p>
            <a:r>
              <a:rPr lang="en-US" altLang="zh-CN" baseline="0" dirty="0" smtClean="0"/>
              <a:t>We have three tests with three pattern change intervals, that is 2 seconds, 20 seconds, and 600 seconds.</a:t>
            </a:r>
            <a:endParaRPr lang="zh-CN" altLang="en-US" dirty="0"/>
          </a:p>
        </p:txBody>
      </p:sp>
      <p:sp>
        <p:nvSpPr>
          <p:cNvPr id="4" name="灯片编号占位符 3"/>
          <p:cNvSpPr>
            <a:spLocks noGrp="1"/>
          </p:cNvSpPr>
          <p:nvPr>
            <p:ph type="sldNum" sz="quarter" idx="10"/>
          </p:nvPr>
        </p:nvSpPr>
        <p:spPr/>
        <p:txBody>
          <a:bodyPr/>
          <a:lstStyle/>
          <a:p>
            <a:fld id="{FF345957-3DD6-4BB6-B647-B294E75E10BF}" type="slidenum">
              <a:rPr lang="zh-CN" altLang="en-US" smtClean="0"/>
              <a:t>39</a:t>
            </a:fld>
            <a:endParaRPr lang="zh-CN" altLang="en-US"/>
          </a:p>
        </p:txBody>
      </p:sp>
    </p:spTree>
    <p:extLst>
      <p:ext uri="{BB962C8B-B14F-4D97-AF65-F5344CB8AC3E}">
        <p14:creationId xmlns:p14="http://schemas.microsoft.com/office/powerpoint/2010/main" val="252429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are examples of test results on KVM.</a:t>
            </a:r>
          </a:p>
          <a:p>
            <a:endParaRPr lang="en-US" altLang="zh-CN" baseline="0" dirty="0" smtClean="0"/>
          </a:p>
          <a:p>
            <a:r>
              <a:rPr lang="en-US" altLang="zh-CN" baseline="0" dirty="0" smtClean="0"/>
              <a:t>We can see that different policies have magnitudes of difference in performance.</a:t>
            </a:r>
          </a:p>
          <a:p>
            <a:r>
              <a:rPr lang="en-US" altLang="zh-CN" baseline="0" dirty="0" smtClean="0"/>
              <a:t>The performance of some policies might reach somewhere close to the performance of running as process in this workload,</a:t>
            </a:r>
          </a:p>
          <a:p>
            <a:r>
              <a:rPr lang="en-US" altLang="zh-CN" baseline="0" dirty="0" smtClean="0"/>
              <a:t>While some other policies might behave as if there’s no ballooning taking place at all.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结论：</a:t>
            </a:r>
            <a:r>
              <a:rPr lang="en-US" altLang="zh-CN" dirty="0" smtClean="0"/>
              <a:t>policy related to workload</a:t>
            </a:r>
            <a:r>
              <a:rPr lang="en-US" altLang="zh-CN" baseline="0" dirty="0" smtClean="0"/>
              <a:t> pattern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F345957-3DD6-4BB6-B647-B294E75E10BF}" type="slidenum">
              <a:rPr lang="zh-CN" altLang="en-US" smtClean="0"/>
              <a:t>40</a:t>
            </a:fld>
            <a:endParaRPr lang="zh-CN" altLang="en-US"/>
          </a:p>
        </p:txBody>
      </p:sp>
    </p:spTree>
    <p:extLst>
      <p:ext uri="{BB962C8B-B14F-4D97-AF65-F5344CB8AC3E}">
        <p14:creationId xmlns:p14="http://schemas.microsoft.com/office/powerpoint/2010/main" val="2419165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5/24/18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5/24/18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5/24/18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_1">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09600" y="713219"/>
            <a:ext cx="2699658" cy="507831"/>
          </a:xfrm>
          <a:prstGeom prst="rect">
            <a:avLst/>
          </a:prstGeom>
        </p:spPr>
        <p:txBody>
          <a:bodyPr wrap="square">
            <a:spAutoFit/>
          </a:bodyPr>
          <a:lstStyle>
            <a:lvl1pPr marL="0" indent="0">
              <a:buNone/>
              <a:defRPr sz="2700" b="1">
                <a:solidFill>
                  <a:schemeClr val="tx1"/>
                </a:solidFill>
              </a:defRPr>
            </a:lvl1pPr>
          </a:lstStyle>
          <a:p>
            <a:pPr lvl="0"/>
            <a:r>
              <a:rPr lang="zh-CN" altLang="en-US" dirty="0"/>
              <a:t>输入标题</a:t>
            </a:r>
            <a:endParaRPr lang="en-US" altLang="zh-CN" dirty="0"/>
          </a:p>
        </p:txBody>
      </p:sp>
      <p:grpSp>
        <p:nvGrpSpPr>
          <p:cNvPr id="5" name="Group 4"/>
          <p:cNvGrpSpPr/>
          <p:nvPr userDrawn="1"/>
        </p:nvGrpSpPr>
        <p:grpSpPr>
          <a:xfrm>
            <a:off x="695325" y="1304149"/>
            <a:ext cx="533400" cy="190500"/>
            <a:chOff x="914400" y="4953000"/>
            <a:chExt cx="711200" cy="190500"/>
          </a:xfrm>
        </p:grpSpPr>
        <p:cxnSp>
          <p:nvCxnSpPr>
            <p:cNvPr id="6" name="Straight Connector 5"/>
            <p:cNvCxnSpPr/>
            <p:nvPr userDrawn="1"/>
          </p:nvCxnSpPr>
          <p:spPr>
            <a:xfrm>
              <a:off x="914400" y="4953000"/>
              <a:ext cx="711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914400" y="5041900"/>
              <a:ext cx="5207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914400" y="5143500"/>
              <a:ext cx="317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3855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5/24/18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5/24/18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5/24/18</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2772BB-3B44-4CFB-ACA8-AB1D7B160171}" type="datetimeFigureOut">
              <a:rPr lang="en-US" altLang="zh-TW" smtClean="0"/>
              <a:pPr/>
              <a:t>5/24/18</a:t>
            </a:fld>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2772BB-3B44-4CFB-ACA8-AB1D7B160171}" type="datetimeFigureOut">
              <a:rPr lang="en-US" altLang="zh-TW" smtClean="0"/>
              <a:pPr/>
              <a:t>5/24/18</a:t>
            </a:fld>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772BB-3B44-4CFB-ACA8-AB1D7B160171}" type="datetimeFigureOut">
              <a:rPr lang="en-US" altLang="zh-TW" smtClean="0"/>
              <a:pPr/>
              <a:t>5/24/18</a:t>
            </a:fld>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5/24/18</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5/24/18</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772BB-3B44-4CFB-ACA8-AB1D7B160171}" type="datetimeFigureOut">
              <a:rPr lang="en-US" altLang="zh-TW" smtClean="0"/>
              <a:pPr/>
              <a:t>5/24/18</a:t>
            </a:fld>
            <a:endParaRPr lang="en-US" altLang="zh-T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9327F-09D1-4DFA-9E32-C35F71A7FA6A}" type="slidenum">
              <a:rPr lang="en-US" altLang="zh-TW" smtClean="0"/>
              <a:pPr/>
              <a:t>‹#›</a:t>
            </a:fld>
            <a:endParaRPr lang="en-US" altLang="zh-TW"/>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cl.cam.ac.uk/netos/papers/2006-xen-ols.pdf"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chart" Target="../charts/char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57.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virtual.com/" TargetMode="External"/><Relationship Id="rId3" Type="http://schemas.openxmlformats.org/officeDocument/2006/relationships/hyperlink" Target="http://www.china-pub.com/45151&amp;ref=xianggua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3"/>
          <p:cNvSpPr>
            <a:spLocks noGrp="1"/>
          </p:cNvSpPr>
          <p:nvPr>
            <p:ph type="ctrTitle"/>
          </p:nvPr>
        </p:nvSpPr>
        <p:spPr>
          <a:xfrm>
            <a:off x="685800" y="2130425"/>
            <a:ext cx="7848600" cy="1470025"/>
          </a:xfrm>
        </p:spPr>
        <p:txBody>
          <a:bodyPr>
            <a:normAutofit/>
          </a:bodyPr>
          <a:lstStyle/>
          <a:p>
            <a:r>
              <a:rPr lang="en-US" altLang="zh-TW" sz="3600" dirty="0" smtClean="0"/>
              <a:t>Virtualization</a:t>
            </a:r>
            <a:r>
              <a:rPr lang="en-US" altLang="zh-CN" sz="3600" dirty="0" smtClean="0"/>
              <a:t>:</a:t>
            </a:r>
            <a:r>
              <a:rPr lang="zh-CN" altLang="en-US" sz="3600" dirty="0" smtClean="0"/>
              <a:t> </a:t>
            </a:r>
            <a:r>
              <a:rPr lang="en-US" altLang="zh-CN" sz="3600" dirty="0" smtClean="0"/>
              <a:t>CPU</a:t>
            </a:r>
            <a:r>
              <a:rPr lang="zh-CN" altLang="en-US" sz="3600" dirty="0" smtClean="0"/>
              <a:t> </a:t>
            </a:r>
            <a:r>
              <a:rPr lang="en-US" altLang="zh-CN" sz="3600" dirty="0" smtClean="0"/>
              <a:t>and</a:t>
            </a:r>
            <a:r>
              <a:rPr lang="zh-CN" altLang="en-US" sz="3600" dirty="0" smtClean="0"/>
              <a:t> </a:t>
            </a:r>
            <a:r>
              <a:rPr lang="en-US" altLang="zh-CN" sz="3600" dirty="0" smtClean="0"/>
              <a:t>Memory</a:t>
            </a:r>
            <a:endParaRPr lang="zh-TW" altLang="en-US" sz="3600" dirty="0" smtClean="0"/>
          </a:p>
        </p:txBody>
      </p:sp>
      <p:sp>
        <p:nvSpPr>
          <p:cNvPr id="5" name="副标题 4"/>
          <p:cNvSpPr>
            <a:spLocks noGrp="1"/>
          </p:cNvSpPr>
          <p:nvPr>
            <p:ph type="subTitle" idx="1"/>
          </p:nvPr>
        </p:nvSpPr>
        <p:spPr/>
        <p:txBody>
          <a:bodyPr rtlCol="0">
            <a:normAutofit/>
          </a:bodyPr>
          <a:lstStyle/>
          <a:p>
            <a:pPr fontAlgn="auto">
              <a:spcAft>
                <a:spcPts val="0"/>
              </a:spcAft>
              <a:buFont typeface="Arial" pitchFamily="34" charset="0"/>
              <a:buNone/>
              <a:defRPr/>
            </a:pPr>
            <a:r>
              <a:rPr lang="en-US" altLang="zh-CN" dirty="0" smtClean="0"/>
              <a:t>Yubin Xia</a:t>
            </a:r>
            <a:endParaRPr lang="en-US" altLang="zh-TW" dirty="0" smtClean="0"/>
          </a:p>
          <a:p>
            <a:pPr fontAlgn="auto">
              <a:spcAft>
                <a:spcPts val="0"/>
              </a:spcAft>
              <a:buFont typeface="Arial" pitchFamily="34" charset="0"/>
              <a:buNone/>
              <a:defRPr/>
            </a:pPr>
            <a:r>
              <a:rPr lang="en-US" altLang="zh-TW" dirty="0" smtClean="0"/>
              <a:t>Software School</a:t>
            </a:r>
            <a:endParaRPr lang="en-US" altLang="zh-TW" dirty="0"/>
          </a:p>
          <a:p>
            <a:pPr fontAlgn="auto">
              <a:spcAft>
                <a:spcPts val="0"/>
              </a:spcAft>
              <a:buFont typeface="Arial" pitchFamily="34" charset="0"/>
              <a:buNone/>
              <a:defRPr/>
            </a:pPr>
            <a:r>
              <a:rPr lang="en-US" altLang="zh-TW" dirty="0" smtClean="0"/>
              <a:t>Shanghai Jiao Tong University</a:t>
            </a:r>
            <a:endParaRPr lang="zh-TW" altLang="en-US" dirty="0"/>
          </a:p>
        </p:txBody>
      </p:sp>
      <p:sp>
        <p:nvSpPr>
          <p:cNvPr id="2052" name="TextBox 5"/>
          <p:cNvSpPr txBox="1">
            <a:spLocks noChangeArrowheads="1"/>
          </p:cNvSpPr>
          <p:nvPr/>
        </p:nvSpPr>
        <p:spPr bwMode="auto">
          <a:xfrm>
            <a:off x="457200" y="6096000"/>
            <a:ext cx="3810000" cy="646113"/>
          </a:xfrm>
          <a:prstGeom prst="rect">
            <a:avLst/>
          </a:prstGeom>
          <a:noFill/>
          <a:ln w="9525">
            <a:noFill/>
            <a:miter lim="800000"/>
            <a:headEnd/>
            <a:tailEnd/>
          </a:ln>
        </p:spPr>
        <p:txBody>
          <a:bodyPr>
            <a:spAutoFit/>
          </a:bodyPr>
          <a:lstStyle/>
          <a:p>
            <a:r>
              <a:rPr kumimoji="0" lang="en-US" altLang="zh-TW"/>
              <a:t>Some Slides adapted from VMWare’s academic course plan</a:t>
            </a:r>
            <a:endParaRPr kumimoji="0"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TW" dirty="0" smtClean="0"/>
              <a:t>Challenges of Privilege Instruction</a:t>
            </a:r>
            <a:endParaRPr kumimoji="1" lang="zh-CN" altLang="en-US" dirty="0"/>
          </a:p>
        </p:txBody>
      </p:sp>
      <p:sp>
        <p:nvSpPr>
          <p:cNvPr id="4" name="Rectangle 22"/>
          <p:cNvSpPr/>
          <p:nvPr/>
        </p:nvSpPr>
        <p:spPr>
          <a:xfrm>
            <a:off x="2231230" y="3512885"/>
            <a:ext cx="4565750" cy="322200"/>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a:t>
            </a:r>
            <a:endParaRPr lang="en-US" sz="1600" dirty="0">
              <a:solidFill>
                <a:schemeClr val="tx1">
                  <a:lumMod val="65000"/>
                  <a:lumOff val="35000"/>
                </a:schemeClr>
              </a:solidFill>
              <a:cs typeface="Arial Narrow"/>
            </a:endParaRPr>
          </a:p>
        </p:txBody>
      </p:sp>
      <p:sp>
        <p:nvSpPr>
          <p:cNvPr id="5" name="Rectangle 23"/>
          <p:cNvSpPr/>
          <p:nvPr/>
        </p:nvSpPr>
        <p:spPr>
          <a:xfrm>
            <a:off x="3471376" y="2339118"/>
            <a:ext cx="792088"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OS-2</a:t>
            </a:r>
          </a:p>
        </p:txBody>
      </p:sp>
      <p:sp>
        <p:nvSpPr>
          <p:cNvPr id="6" name="Rectangle 24"/>
          <p:cNvSpPr/>
          <p:nvPr/>
        </p:nvSpPr>
        <p:spPr>
          <a:xfrm>
            <a:off x="4093634" y="4123653"/>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5010524" y="4123654"/>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2231231" y="2339118"/>
            <a:ext cx="792087"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OS-1</a:t>
            </a:r>
            <a:endParaRPr lang="en-US" sz="1600" dirty="0">
              <a:solidFill>
                <a:schemeClr val="tx1">
                  <a:lumMod val="65000"/>
                  <a:lumOff val="35000"/>
                </a:schemeClr>
              </a:solidFill>
              <a:cs typeface="Arial Narrow"/>
            </a:endParaRPr>
          </a:p>
        </p:txBody>
      </p:sp>
      <p:sp>
        <p:nvSpPr>
          <p:cNvPr id="9" name="Rectangle 37"/>
          <p:cNvSpPr/>
          <p:nvPr/>
        </p:nvSpPr>
        <p:spPr>
          <a:xfrm>
            <a:off x="5951671" y="2339118"/>
            <a:ext cx="835531"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OS-4</a:t>
            </a:r>
          </a:p>
        </p:txBody>
      </p:sp>
      <p:cxnSp>
        <p:nvCxnSpPr>
          <p:cNvPr id="10" name="Straight Connector 13"/>
          <p:cNvCxnSpPr/>
          <p:nvPr/>
        </p:nvCxnSpPr>
        <p:spPr>
          <a:xfrm>
            <a:off x="2216779" y="3995301"/>
            <a:ext cx="4570422"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167334" y="4123654"/>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2" name="Rectangle 23"/>
          <p:cNvSpPr/>
          <p:nvPr/>
        </p:nvSpPr>
        <p:spPr>
          <a:xfrm>
            <a:off x="4711523" y="2339118"/>
            <a:ext cx="792088"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OS-3</a:t>
            </a:r>
          </a:p>
        </p:txBody>
      </p:sp>
      <p:sp>
        <p:nvSpPr>
          <p:cNvPr id="17" name="Rectangle 41"/>
          <p:cNvSpPr/>
          <p:nvPr/>
        </p:nvSpPr>
        <p:spPr>
          <a:xfrm>
            <a:off x="1979712" y="3168380"/>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$100, CR3</a:t>
            </a:r>
          </a:p>
        </p:txBody>
      </p:sp>
      <p:sp>
        <p:nvSpPr>
          <p:cNvPr id="18" name="Rectangle 41"/>
          <p:cNvSpPr/>
          <p:nvPr/>
        </p:nvSpPr>
        <p:spPr>
          <a:xfrm>
            <a:off x="3251853" y="3168380"/>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8</a:t>
            </a:r>
            <a:r>
              <a:rPr lang="en-US" sz="1167" b="1" dirty="0">
                <a:solidFill>
                  <a:schemeClr val="bg1"/>
                </a:solidFill>
                <a:latin typeface="DengXian" charset="0"/>
                <a:ea typeface="DengXian" charset="0"/>
                <a:cs typeface="DengXian" charset="0"/>
              </a:rPr>
              <a:t>0, CR3</a:t>
            </a:r>
          </a:p>
        </p:txBody>
      </p:sp>
      <p:sp>
        <p:nvSpPr>
          <p:cNvPr id="19" name="Rectangle 41"/>
          <p:cNvSpPr/>
          <p:nvPr/>
        </p:nvSpPr>
        <p:spPr>
          <a:xfrm>
            <a:off x="4523994" y="3168380"/>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a:t>
            </a:r>
            <a:r>
              <a:rPr lang="en-US" altLang="zh-CN" sz="1167" b="1" dirty="0">
                <a:solidFill>
                  <a:schemeClr val="bg1"/>
                </a:solidFill>
                <a:latin typeface="DengXian" charset="0"/>
                <a:ea typeface="DengXian" charset="0"/>
                <a:cs typeface="DengXian" charset="0"/>
              </a:rPr>
              <a:t>2</a:t>
            </a:r>
            <a:r>
              <a:rPr lang="en-US" sz="1167" b="1" dirty="0">
                <a:solidFill>
                  <a:schemeClr val="bg1"/>
                </a:solidFill>
                <a:latin typeface="DengXian" charset="0"/>
                <a:ea typeface="DengXian" charset="0"/>
                <a:cs typeface="DengXian" charset="0"/>
              </a:rPr>
              <a:t>0, CR3</a:t>
            </a:r>
          </a:p>
        </p:txBody>
      </p:sp>
      <p:sp>
        <p:nvSpPr>
          <p:cNvPr id="20" name="Rectangle 41"/>
          <p:cNvSpPr/>
          <p:nvPr/>
        </p:nvSpPr>
        <p:spPr>
          <a:xfrm>
            <a:off x="5796136" y="3168380"/>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20</a:t>
            </a:r>
            <a:r>
              <a:rPr lang="en-US" sz="1167" b="1" dirty="0">
                <a:solidFill>
                  <a:schemeClr val="bg1"/>
                </a:solidFill>
                <a:latin typeface="DengXian" charset="0"/>
                <a:ea typeface="DengXian" charset="0"/>
                <a:cs typeface="DengXian" charset="0"/>
              </a:rPr>
              <a:t>0, CR3</a:t>
            </a:r>
          </a:p>
        </p:txBody>
      </p:sp>
      <p:sp>
        <p:nvSpPr>
          <p:cNvPr id="22" name="内容占位符 2"/>
          <p:cNvSpPr>
            <a:spLocks noGrp="1"/>
          </p:cNvSpPr>
          <p:nvPr>
            <p:ph idx="1"/>
          </p:nvPr>
        </p:nvSpPr>
        <p:spPr>
          <a:xfrm>
            <a:off x="457200" y="5056444"/>
            <a:ext cx="8229600" cy="964844"/>
          </a:xfrm>
        </p:spPr>
        <p:txBody>
          <a:bodyPr>
            <a:normAutofit fontScale="77500" lnSpcReduction="20000"/>
          </a:bodyPr>
          <a:lstStyle/>
          <a:p>
            <a:r>
              <a:rPr kumimoji="1" lang="en-US" altLang="zh-CN" dirty="0" smtClean="0"/>
              <a:t>Guest</a:t>
            </a:r>
            <a:r>
              <a:rPr kumimoji="1" lang="zh-CN" altLang="en-US" dirty="0" smtClean="0"/>
              <a:t> </a:t>
            </a:r>
            <a:r>
              <a:rPr kumimoji="1" lang="en-US" altLang="zh-CN" dirty="0" smtClean="0"/>
              <a:t>OS</a:t>
            </a:r>
            <a:r>
              <a:rPr kumimoji="1" lang="zh-CN" altLang="en-US" dirty="0" smtClean="0"/>
              <a:t> </a:t>
            </a:r>
            <a:r>
              <a:rPr kumimoji="1" lang="en-US" altLang="zh-CN" dirty="0" smtClean="0"/>
              <a:t>executes</a:t>
            </a:r>
            <a:r>
              <a:rPr kumimoji="1" lang="zh-CN" altLang="en-US" dirty="0" smtClean="0"/>
              <a:t> </a:t>
            </a:r>
            <a:r>
              <a:rPr kumimoji="1" lang="en-US" altLang="zh-CN" dirty="0" smtClean="0"/>
              <a:t>privilege</a:t>
            </a:r>
            <a:r>
              <a:rPr kumimoji="1" lang="zh-CN" altLang="en-US" dirty="0" smtClean="0"/>
              <a:t> </a:t>
            </a:r>
            <a:r>
              <a:rPr kumimoji="1" lang="en-US" altLang="zh-CN" dirty="0" smtClean="0"/>
              <a:t>instructions</a:t>
            </a:r>
            <a:endParaRPr kumimoji="1" lang="zh-CN" altLang="en-US" dirty="0" smtClean="0"/>
          </a:p>
          <a:p>
            <a:r>
              <a:rPr kumimoji="1" lang="en-US" altLang="zh-CN" dirty="0" smtClean="0"/>
              <a:t>Guest</a:t>
            </a:r>
            <a:r>
              <a:rPr kumimoji="1" lang="zh-CN" altLang="en-US" dirty="0" smtClean="0"/>
              <a:t> </a:t>
            </a:r>
            <a:r>
              <a:rPr kumimoji="1" lang="en-US" altLang="zh-CN" dirty="0" smtClean="0"/>
              <a:t>OS</a:t>
            </a:r>
            <a:r>
              <a:rPr kumimoji="1" lang="zh-CN" altLang="en-US" dirty="0" smtClean="0"/>
              <a:t> </a:t>
            </a:r>
            <a:r>
              <a:rPr kumimoji="1" lang="en-US" altLang="zh-CN" dirty="0" smtClean="0"/>
              <a:t>are</a:t>
            </a:r>
            <a:r>
              <a:rPr kumimoji="1" lang="zh-CN" altLang="en-US" dirty="0" smtClean="0"/>
              <a:t> </a:t>
            </a:r>
            <a:r>
              <a:rPr kumimoji="1" lang="en-US" altLang="zh-CN" dirty="0" smtClean="0"/>
              <a:t>not</a:t>
            </a:r>
            <a:r>
              <a:rPr kumimoji="1" lang="zh-CN" altLang="en-US" dirty="0" smtClean="0"/>
              <a:t> </a:t>
            </a:r>
            <a:r>
              <a:rPr kumimoji="1" lang="en-US" altLang="zh-CN" dirty="0" smtClean="0"/>
              <a:t>allowed</a:t>
            </a:r>
            <a:r>
              <a:rPr kumimoji="1" lang="zh-CN" altLang="en-US" dirty="0" smtClean="0"/>
              <a:t> </a:t>
            </a:r>
            <a:r>
              <a:rPr kumimoji="1" lang="en-US" altLang="zh-CN" dirty="0" smtClean="0"/>
              <a:t>to</a:t>
            </a:r>
            <a:r>
              <a:rPr kumimoji="1" lang="zh-CN" altLang="en-US" dirty="0" smtClean="0"/>
              <a:t> </a:t>
            </a:r>
            <a:r>
              <a:rPr kumimoji="1" lang="en-US" altLang="zh-CN" dirty="0" smtClean="0"/>
              <a:t>run</a:t>
            </a:r>
            <a:r>
              <a:rPr kumimoji="1" lang="zh-CN" altLang="en-US" dirty="0" smtClean="0"/>
              <a:t> </a:t>
            </a:r>
            <a:r>
              <a:rPr kumimoji="1" lang="en-US" altLang="zh-CN" dirty="0" smtClean="0"/>
              <a:t>the</a:t>
            </a:r>
            <a:r>
              <a:rPr kumimoji="1" lang="zh-CN" altLang="en-US" dirty="0" smtClean="0"/>
              <a:t> </a:t>
            </a:r>
            <a:r>
              <a:rPr kumimoji="1" lang="en-US" altLang="zh-CN" dirty="0" smtClean="0"/>
              <a:t>privilege</a:t>
            </a:r>
            <a:r>
              <a:rPr kumimoji="1" lang="zh-CN" altLang="en-US" dirty="0" smtClean="0"/>
              <a:t> </a:t>
            </a:r>
            <a:r>
              <a:rPr kumimoji="1" lang="en-US" altLang="zh-CN" dirty="0" smtClean="0"/>
              <a:t>instructions</a:t>
            </a:r>
            <a:endParaRPr kumimoji="1" lang="zh-CN" altLang="en-US" dirty="0"/>
          </a:p>
        </p:txBody>
      </p:sp>
    </p:spTree>
    <p:extLst>
      <p:ext uri="{BB962C8B-B14F-4D97-AF65-F5344CB8AC3E}">
        <p14:creationId xmlns:p14="http://schemas.microsoft.com/office/powerpoint/2010/main" val="143168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nSpc>
                <a:spcPct val="90000"/>
              </a:lnSpc>
            </a:pPr>
            <a:r>
              <a:rPr lang="en-US" altLang="zh-CN" dirty="0"/>
              <a:t>Solution:</a:t>
            </a:r>
            <a:r>
              <a:rPr lang="zh-CN" altLang="en-US" dirty="0"/>
              <a:t> </a:t>
            </a:r>
            <a:r>
              <a:rPr lang="en-US" altLang="zh-CN" dirty="0"/>
              <a:t>Trap</a:t>
            </a:r>
            <a:r>
              <a:rPr lang="zh-CN" altLang="en-US" dirty="0"/>
              <a:t> </a:t>
            </a:r>
            <a:r>
              <a:rPr lang="en-US" altLang="zh-CN" dirty="0"/>
              <a:t>&amp;</a:t>
            </a:r>
            <a:r>
              <a:rPr lang="zh-CN" altLang="en-US" dirty="0"/>
              <a:t> </a:t>
            </a:r>
            <a:r>
              <a:rPr lang="en-US" altLang="zh-CN" dirty="0"/>
              <a:t>Emulate</a:t>
            </a:r>
            <a:endParaRPr lang="en-US" altLang="zh-TW" dirty="0"/>
          </a:p>
        </p:txBody>
      </p:sp>
      <p:sp>
        <p:nvSpPr>
          <p:cNvPr id="3" name="Content Placeholder 2"/>
          <p:cNvSpPr>
            <a:spLocks noGrp="1"/>
          </p:cNvSpPr>
          <p:nvPr>
            <p:ph idx="1"/>
          </p:nvPr>
        </p:nvSpPr>
        <p:spPr>
          <a:xfrm>
            <a:off x="457200" y="1905002"/>
            <a:ext cx="8579296" cy="1812031"/>
          </a:xfrm>
        </p:spPr>
        <p:txBody>
          <a:bodyPr>
            <a:normAutofit/>
          </a:bodyPr>
          <a:lstStyle/>
          <a:p>
            <a:pPr>
              <a:lnSpc>
                <a:spcPct val="90000"/>
              </a:lnSpc>
            </a:pPr>
            <a:r>
              <a:rPr lang="en-US" altLang="zh-CN" sz="2000" b="1" dirty="0">
                <a:solidFill>
                  <a:srgbClr val="0096FF"/>
                </a:solidFill>
              </a:rPr>
              <a:t>Trap</a:t>
            </a:r>
            <a:r>
              <a:rPr lang="en-US" altLang="zh-CN" sz="2000" dirty="0"/>
              <a:t>:</a:t>
            </a:r>
            <a:r>
              <a:rPr lang="zh-CN" altLang="en-US" sz="2000" dirty="0"/>
              <a:t> </a:t>
            </a:r>
            <a:r>
              <a:rPr lang="en-US" altLang="zh-CN" sz="2000" dirty="0"/>
              <a:t>running</a:t>
            </a:r>
            <a:r>
              <a:rPr lang="zh-CN" altLang="en-US" sz="2000" dirty="0"/>
              <a:t> </a:t>
            </a:r>
            <a:r>
              <a:rPr lang="en-US" altLang="zh-CN" sz="2000" dirty="0"/>
              <a:t>privilege</a:t>
            </a:r>
            <a:r>
              <a:rPr lang="zh-CN" altLang="en-US" sz="2000" dirty="0"/>
              <a:t> </a:t>
            </a:r>
            <a:r>
              <a:rPr lang="en-US" altLang="zh-CN" sz="2000" dirty="0"/>
              <a:t>instructions in user-mode</a:t>
            </a:r>
            <a:r>
              <a:rPr lang="zh-CN" altLang="en-US" sz="2000" dirty="0"/>
              <a:t> </a:t>
            </a:r>
            <a:r>
              <a:rPr lang="en-US" altLang="zh-CN" sz="2000" dirty="0"/>
              <a:t>will</a:t>
            </a:r>
            <a:r>
              <a:rPr lang="zh-CN" altLang="en-US" sz="2000" dirty="0"/>
              <a:t> </a:t>
            </a:r>
            <a:r>
              <a:rPr lang="en-US" altLang="zh-CN" sz="2000" dirty="0"/>
              <a:t>trap</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VMM</a:t>
            </a:r>
            <a:endParaRPr lang="en-US" altLang="zh-TW" sz="2000" dirty="0"/>
          </a:p>
          <a:p>
            <a:pPr>
              <a:lnSpc>
                <a:spcPct val="90000"/>
              </a:lnSpc>
            </a:pPr>
            <a:r>
              <a:rPr lang="en-US" altLang="zh-CN" sz="2000" b="1" dirty="0">
                <a:solidFill>
                  <a:srgbClr val="0096FF"/>
                </a:solidFill>
              </a:rPr>
              <a:t>Emulate</a:t>
            </a:r>
            <a:r>
              <a:rPr lang="en-US" altLang="zh-CN" sz="2000" dirty="0"/>
              <a:t>:</a:t>
            </a:r>
            <a:r>
              <a:rPr lang="zh-CN" altLang="en-US" sz="2000" dirty="0"/>
              <a:t> </a:t>
            </a:r>
            <a:r>
              <a:rPr lang="en-US" altLang="zh-CN" sz="2000" dirty="0"/>
              <a:t>those</a:t>
            </a:r>
            <a:r>
              <a:rPr lang="zh-CN" altLang="en-US" sz="2000" dirty="0"/>
              <a:t> </a:t>
            </a:r>
            <a:r>
              <a:rPr lang="en-US" altLang="zh-TW" sz="2000" dirty="0"/>
              <a:t>instructions are implemented as </a:t>
            </a:r>
            <a:r>
              <a:rPr lang="en-US" altLang="zh-TW" sz="2000" i="1" dirty="0"/>
              <a:t>functions</a:t>
            </a:r>
            <a:r>
              <a:rPr lang="en-US" altLang="zh-TW" sz="2000" dirty="0"/>
              <a:t> in the</a:t>
            </a:r>
            <a:r>
              <a:rPr lang="zh-CN" altLang="en-US" sz="2000" dirty="0"/>
              <a:t> </a:t>
            </a:r>
            <a:r>
              <a:rPr lang="en-US" altLang="zh-CN" sz="2000" dirty="0"/>
              <a:t>VMM</a:t>
            </a:r>
            <a:endParaRPr lang="zh-CN" altLang="en-US" sz="2000" dirty="0"/>
          </a:p>
          <a:p>
            <a:pPr lvl="1">
              <a:lnSpc>
                <a:spcPct val="90000"/>
              </a:lnSpc>
            </a:pPr>
            <a:r>
              <a:rPr lang="en-US" altLang="zh-TW" sz="2000" dirty="0"/>
              <a:t>System state</a:t>
            </a:r>
            <a:r>
              <a:rPr lang="en-US" altLang="zh-CN" sz="2000" dirty="0"/>
              <a:t>s</a:t>
            </a:r>
            <a:r>
              <a:rPr lang="zh-CN" altLang="en-US" sz="2000" dirty="0"/>
              <a:t> </a:t>
            </a:r>
            <a:r>
              <a:rPr lang="en-US" altLang="zh-CN" sz="2000" dirty="0"/>
              <a:t>are</a:t>
            </a:r>
            <a:r>
              <a:rPr lang="en-US" altLang="zh-TW" sz="2000" dirty="0"/>
              <a:t> kept in</a:t>
            </a:r>
            <a:r>
              <a:rPr lang="zh-CN" altLang="en-US" sz="2000" dirty="0"/>
              <a:t> </a:t>
            </a:r>
            <a:r>
              <a:rPr lang="en-US" altLang="zh-CN" sz="2000" dirty="0"/>
              <a:t>VMM’s</a:t>
            </a:r>
            <a:r>
              <a:rPr lang="en-US" altLang="zh-TW" sz="2000" dirty="0"/>
              <a:t> memory</a:t>
            </a:r>
            <a:r>
              <a:rPr lang="en-US" altLang="zh-CN" sz="2000" dirty="0"/>
              <a:t>,</a:t>
            </a:r>
            <a:r>
              <a:rPr lang="zh-CN" altLang="en-US" sz="2000" dirty="0"/>
              <a:t> </a:t>
            </a:r>
            <a:r>
              <a:rPr lang="en-US" altLang="zh-CN" sz="2000" dirty="0"/>
              <a:t>and</a:t>
            </a:r>
            <a:r>
              <a:rPr lang="zh-CN" altLang="en-US" sz="2000" dirty="0"/>
              <a:t> </a:t>
            </a:r>
            <a:r>
              <a:rPr lang="en-US" altLang="zh-CN" sz="2000" dirty="0"/>
              <a:t>are</a:t>
            </a:r>
            <a:r>
              <a:rPr lang="zh-CN" altLang="en-US" sz="2000" dirty="0"/>
              <a:t> </a:t>
            </a:r>
            <a:r>
              <a:rPr lang="en-US" altLang="zh-CN" sz="2000" dirty="0"/>
              <a:t>changed</a:t>
            </a:r>
            <a:r>
              <a:rPr lang="zh-CN" altLang="en-US" sz="2000" dirty="0"/>
              <a:t> </a:t>
            </a:r>
            <a:r>
              <a:rPr lang="en-US" altLang="zh-CN" sz="2000" dirty="0"/>
              <a:t>according</a:t>
            </a:r>
            <a:endParaRPr lang="en-US" altLang="zh-TW" sz="2000" dirty="0"/>
          </a:p>
        </p:txBody>
      </p:sp>
      <p:sp>
        <p:nvSpPr>
          <p:cNvPr id="4" name="Rectangle 22"/>
          <p:cNvSpPr/>
          <p:nvPr/>
        </p:nvSpPr>
        <p:spPr>
          <a:xfrm>
            <a:off x="3089395" y="4674776"/>
            <a:ext cx="2726499" cy="322200"/>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a:t>
            </a:r>
            <a:endParaRPr lang="en-US" sz="1600" dirty="0">
              <a:solidFill>
                <a:schemeClr val="tx1">
                  <a:lumMod val="65000"/>
                  <a:lumOff val="35000"/>
                </a:schemeClr>
              </a:solidFill>
              <a:cs typeface="Arial Narrow"/>
            </a:endParaRPr>
          </a:p>
        </p:txBody>
      </p:sp>
      <p:sp>
        <p:nvSpPr>
          <p:cNvPr id="6" name="Rectangle 24"/>
          <p:cNvSpPr/>
          <p:nvPr/>
        </p:nvSpPr>
        <p:spPr>
          <a:xfrm>
            <a:off x="4045437" y="5635821"/>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4989771" y="5635822"/>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3089395" y="3501009"/>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OS-1</a:t>
            </a:r>
            <a:endParaRPr lang="en-US" sz="1600" dirty="0">
              <a:solidFill>
                <a:schemeClr val="tx1">
                  <a:lumMod val="65000"/>
                  <a:lumOff val="35000"/>
                </a:schemeClr>
              </a:solidFill>
              <a:cs typeface="Arial Narrow"/>
            </a:endParaRPr>
          </a:p>
        </p:txBody>
      </p:sp>
      <p:cxnSp>
        <p:nvCxnSpPr>
          <p:cNvPr id="10" name="Straight Connector 13"/>
          <p:cNvCxnSpPr/>
          <p:nvPr/>
        </p:nvCxnSpPr>
        <p:spPr>
          <a:xfrm>
            <a:off x="3074943" y="5507469"/>
            <a:ext cx="2740950"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091693" y="5635822"/>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3" name="Rectangle 41"/>
          <p:cNvSpPr/>
          <p:nvPr/>
        </p:nvSpPr>
        <p:spPr>
          <a:xfrm>
            <a:off x="2837876" y="4330271"/>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$100, CR3</a:t>
            </a:r>
          </a:p>
        </p:txBody>
      </p:sp>
      <p:sp>
        <p:nvSpPr>
          <p:cNvPr id="17" name="Rectangle 41"/>
          <p:cNvSpPr/>
          <p:nvPr/>
        </p:nvSpPr>
        <p:spPr>
          <a:xfrm>
            <a:off x="2852939" y="5119045"/>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$20</a:t>
            </a:r>
            <a:r>
              <a:rPr lang="en-US" sz="1167" b="1" dirty="0">
                <a:solidFill>
                  <a:schemeClr val="bg1"/>
                </a:solidFill>
                <a:latin typeface="DengXian" charset="0"/>
                <a:ea typeface="DengXian" charset="0"/>
                <a:cs typeface="DengXian" charset="0"/>
              </a:rPr>
              <a:t>, CR3</a:t>
            </a:r>
          </a:p>
        </p:txBody>
      </p:sp>
      <p:cxnSp>
        <p:nvCxnSpPr>
          <p:cNvPr id="18" name="曲线连接符 17"/>
          <p:cNvCxnSpPr>
            <a:stCxn id="13" idx="1"/>
            <a:endCxn id="4" idx="1"/>
          </p:cNvCxnSpPr>
          <p:nvPr/>
        </p:nvCxnSpPr>
        <p:spPr>
          <a:xfrm rot="10800000" flipH="1" flipV="1">
            <a:off x="2837876" y="4460307"/>
            <a:ext cx="251518" cy="375569"/>
          </a:xfrm>
          <a:prstGeom prst="curvedConnector3">
            <a:avLst>
              <a:gd name="adj1" fmla="val -90888"/>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41"/>
          <p:cNvSpPr/>
          <p:nvPr/>
        </p:nvSpPr>
        <p:spPr>
          <a:xfrm>
            <a:off x="3215209" y="4736862"/>
            <a:ext cx="842567" cy="21882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altLang="zh-CN" sz="1167" b="1">
                <a:solidFill>
                  <a:schemeClr val="bg1"/>
                </a:solidFill>
                <a:latin typeface="DengXian" charset="0"/>
                <a:ea typeface="DengXian" charset="0"/>
                <a:cs typeface="DengXian" charset="0"/>
              </a:rPr>
              <a:t>Emulate</a:t>
            </a:r>
            <a:endParaRPr lang="en-US" sz="1167" b="1" dirty="0">
              <a:solidFill>
                <a:schemeClr val="bg1"/>
              </a:solidFill>
              <a:latin typeface="DengXian" charset="0"/>
              <a:ea typeface="DengXian" charset="0"/>
              <a:cs typeface="DengXian" charset="0"/>
            </a:endParaRPr>
          </a:p>
        </p:txBody>
      </p:sp>
      <p:cxnSp>
        <p:nvCxnSpPr>
          <p:cNvPr id="21" name="直线箭头连接符 20"/>
          <p:cNvCxnSpPr/>
          <p:nvPr/>
        </p:nvCxnSpPr>
        <p:spPr>
          <a:xfrm>
            <a:off x="3655653" y="4955684"/>
            <a:ext cx="0" cy="1633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763689" y="4432422"/>
            <a:ext cx="655949" cy="369332"/>
          </a:xfrm>
          <a:prstGeom prst="rect">
            <a:avLst/>
          </a:prstGeom>
        </p:spPr>
        <p:txBody>
          <a:bodyPr wrap="none">
            <a:spAutoFit/>
          </a:bodyPr>
          <a:lstStyle/>
          <a:p>
            <a:r>
              <a:rPr lang="en-US" altLang="zh-CN" b="1" dirty="0">
                <a:solidFill>
                  <a:srgbClr val="0096FF"/>
                </a:solidFill>
                <a:latin typeface="DengXian" charset="0"/>
                <a:ea typeface="DengXian" charset="0"/>
                <a:cs typeface="DengXian" charset="0"/>
              </a:rPr>
              <a:t>Trap</a:t>
            </a:r>
            <a:endParaRPr lang="zh-CN" altLang="en-US" dirty="0">
              <a:solidFill>
                <a:srgbClr val="0096FF"/>
              </a:solidFill>
              <a:latin typeface="DengXian" charset="0"/>
              <a:ea typeface="DengXian" charset="0"/>
              <a:cs typeface="DengXian" charset="0"/>
            </a:endParaRPr>
          </a:p>
        </p:txBody>
      </p:sp>
      <p:sp>
        <p:nvSpPr>
          <p:cNvPr id="27" name="Rectangle 27"/>
          <p:cNvSpPr/>
          <p:nvPr/>
        </p:nvSpPr>
        <p:spPr>
          <a:xfrm>
            <a:off x="4056600" y="3497219"/>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OS-2</a:t>
            </a:r>
            <a:endParaRPr lang="en-US" sz="1600" dirty="0">
              <a:solidFill>
                <a:schemeClr val="tx1">
                  <a:lumMod val="65000"/>
                  <a:lumOff val="35000"/>
                </a:schemeClr>
              </a:solidFill>
              <a:cs typeface="Arial Narrow"/>
            </a:endParaRPr>
          </a:p>
        </p:txBody>
      </p:sp>
      <p:sp>
        <p:nvSpPr>
          <p:cNvPr id="28" name="Rectangle 27"/>
          <p:cNvSpPr/>
          <p:nvPr/>
        </p:nvSpPr>
        <p:spPr>
          <a:xfrm>
            <a:off x="5023807" y="3501009"/>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OS-3</a:t>
            </a:r>
            <a:endParaRPr lang="en-US" sz="1600" dirty="0">
              <a:solidFill>
                <a:schemeClr val="tx1">
                  <a:lumMod val="65000"/>
                  <a:lumOff val="35000"/>
                </a:schemeClr>
              </a:solidFill>
              <a:cs typeface="Arial Narrow"/>
            </a:endParaRPr>
          </a:p>
        </p:txBody>
      </p:sp>
      <p:sp>
        <p:nvSpPr>
          <p:cNvPr id="19" name="矩形 18"/>
          <p:cNvSpPr/>
          <p:nvPr/>
        </p:nvSpPr>
        <p:spPr>
          <a:xfrm>
            <a:off x="1763689" y="5052932"/>
            <a:ext cx="1032655" cy="369332"/>
          </a:xfrm>
          <a:prstGeom prst="rect">
            <a:avLst/>
          </a:prstGeom>
        </p:spPr>
        <p:txBody>
          <a:bodyPr wrap="none">
            <a:spAutoFit/>
          </a:bodyPr>
          <a:lstStyle/>
          <a:p>
            <a:r>
              <a:rPr lang="en-US" altLang="zh-CN" b="1" dirty="0" smtClean="0">
                <a:solidFill>
                  <a:srgbClr val="0096FF"/>
                </a:solidFill>
                <a:latin typeface="DengXian" charset="0"/>
                <a:ea typeface="DengXian" charset="0"/>
                <a:cs typeface="DengXian" charset="0"/>
              </a:rPr>
              <a:t>Emulate</a:t>
            </a:r>
            <a:endParaRPr lang="zh-CN" altLang="en-US" dirty="0">
              <a:solidFill>
                <a:srgbClr val="0096FF"/>
              </a:solidFill>
              <a:latin typeface="DengXian" charset="0"/>
              <a:ea typeface="DengXian" charset="0"/>
              <a:cs typeface="DengXian" charset="0"/>
            </a:endParaRPr>
          </a:p>
        </p:txBody>
      </p:sp>
    </p:spTree>
    <p:extLst>
      <p:ext uri="{BB962C8B-B14F-4D97-AF65-F5344CB8AC3E}">
        <p14:creationId xmlns:p14="http://schemas.microsoft.com/office/powerpoint/2010/main" val="192495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a:t>
            </a:r>
            <a:r>
              <a:rPr lang="en-US" altLang="zh-TW" dirty="0" smtClean="0"/>
              <a:t>86 </a:t>
            </a:r>
            <a:r>
              <a:rPr lang="en-US" altLang="zh-TW" dirty="0"/>
              <a:t>is not </a:t>
            </a:r>
            <a:r>
              <a:rPr lang="en-US" altLang="zh-CN" dirty="0" smtClean="0"/>
              <a:t>S</a:t>
            </a:r>
            <a:r>
              <a:rPr lang="en-US" altLang="zh-TW" dirty="0" smtClean="0"/>
              <a:t>trictly </a:t>
            </a:r>
            <a:r>
              <a:rPr lang="en-US" altLang="zh-CN" dirty="0" err="1" smtClean="0"/>
              <a:t>V</a:t>
            </a:r>
            <a:r>
              <a:rPr lang="en-US" altLang="zh-TW" dirty="0" err="1" smtClean="0"/>
              <a:t>irtualizable</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Example:</a:t>
            </a:r>
            <a:r>
              <a:rPr lang="zh-CN" altLang="en-US" sz="2400" dirty="0"/>
              <a:t> </a:t>
            </a:r>
            <a:r>
              <a:rPr lang="en-US" altLang="zh-CN" sz="2400" dirty="0"/>
              <a:t>the</a:t>
            </a:r>
            <a:r>
              <a:rPr lang="zh-CN" altLang="en-US" sz="2400" dirty="0"/>
              <a:t> </a:t>
            </a:r>
            <a:r>
              <a:rPr lang="en-US" altLang="zh-TW" sz="2400" b="1" dirty="0" err="1">
                <a:solidFill>
                  <a:srgbClr val="FF2600"/>
                </a:solidFill>
              </a:rPr>
              <a:t>popf</a:t>
            </a:r>
            <a:r>
              <a:rPr lang="en-US" altLang="zh-TW" sz="2400" dirty="0">
                <a:solidFill>
                  <a:srgbClr val="00935D"/>
                </a:solidFill>
              </a:rPr>
              <a:t> </a:t>
            </a:r>
            <a:r>
              <a:rPr lang="en-US" altLang="zh-TW" sz="2400" dirty="0"/>
              <a:t>instruction</a:t>
            </a:r>
            <a:endParaRPr lang="zh-CN" altLang="en-US" sz="2400" dirty="0"/>
          </a:p>
          <a:p>
            <a:pPr lvl="1"/>
            <a:r>
              <a:rPr lang="en-US" altLang="zh-TW" sz="2200" i="1" dirty="0" err="1"/>
              <a:t>popf</a:t>
            </a:r>
            <a:r>
              <a:rPr lang="en-US" altLang="zh-TW" sz="2200" dirty="0"/>
              <a:t> takes a word off the stack and puts in into the flags register</a:t>
            </a:r>
            <a:endParaRPr lang="zh-CN" altLang="en-US" sz="2200" dirty="0"/>
          </a:p>
          <a:p>
            <a:pPr lvl="2"/>
            <a:r>
              <a:rPr lang="en-US" altLang="zh-TW" sz="1900" dirty="0"/>
              <a:t>One flag in that register is the interrupt enable flag</a:t>
            </a:r>
            <a:r>
              <a:rPr lang="zh-CN" altLang="en-US" sz="1900" dirty="0"/>
              <a:t> </a:t>
            </a:r>
            <a:r>
              <a:rPr lang="en-US" altLang="zh-CN" sz="1900" dirty="0"/>
              <a:t>(IF)</a:t>
            </a:r>
            <a:endParaRPr lang="zh-CN" altLang="en-US" sz="1900" dirty="0"/>
          </a:p>
          <a:p>
            <a:pPr lvl="1"/>
            <a:r>
              <a:rPr lang="en-US" altLang="zh-TW" sz="2200" u="sng" dirty="0"/>
              <a:t>At system level</a:t>
            </a:r>
            <a:r>
              <a:rPr lang="en-US" altLang="zh-TW" sz="2200" dirty="0"/>
              <a:t> the </a:t>
            </a:r>
            <a:r>
              <a:rPr lang="en-US" altLang="zh-CN" sz="2200" dirty="0"/>
              <a:t>IF</a:t>
            </a:r>
            <a:r>
              <a:rPr lang="zh-CN" altLang="en-US" sz="2200" dirty="0"/>
              <a:t> </a:t>
            </a:r>
            <a:r>
              <a:rPr lang="en-US" altLang="zh-TW" sz="2200" dirty="0"/>
              <a:t>flag is updated by </a:t>
            </a:r>
            <a:r>
              <a:rPr lang="en-US" altLang="zh-TW" sz="2200" dirty="0" err="1">
                <a:solidFill>
                  <a:srgbClr val="FF2600"/>
                </a:solidFill>
              </a:rPr>
              <a:t>popf</a:t>
            </a:r>
            <a:endParaRPr lang="zh-CN" altLang="en-US" sz="2200" dirty="0">
              <a:solidFill>
                <a:srgbClr val="FF2600"/>
              </a:solidFill>
            </a:endParaRPr>
          </a:p>
          <a:p>
            <a:pPr lvl="1"/>
            <a:r>
              <a:rPr lang="en-US" altLang="zh-CN" sz="2200" u="sng" dirty="0"/>
              <a:t>At</a:t>
            </a:r>
            <a:r>
              <a:rPr lang="zh-CN" altLang="en-US" sz="2200" u="sng" dirty="0"/>
              <a:t> </a:t>
            </a:r>
            <a:r>
              <a:rPr lang="en-US" altLang="zh-CN" sz="2200" u="sng" dirty="0"/>
              <a:t>user</a:t>
            </a:r>
            <a:r>
              <a:rPr lang="zh-CN" altLang="en-US" sz="2200" u="sng" dirty="0"/>
              <a:t> </a:t>
            </a:r>
            <a:r>
              <a:rPr lang="en-US" altLang="zh-CN" sz="2200" u="sng" dirty="0"/>
              <a:t>level</a:t>
            </a:r>
            <a:r>
              <a:rPr lang="zh-CN" altLang="en-US" sz="2200" dirty="0"/>
              <a:t> </a:t>
            </a:r>
            <a:r>
              <a:rPr lang="en-US" altLang="zh-CN" sz="2200" dirty="0"/>
              <a:t>the</a:t>
            </a:r>
            <a:r>
              <a:rPr lang="zh-CN" altLang="en-US" sz="2200" dirty="0"/>
              <a:t> </a:t>
            </a:r>
            <a:r>
              <a:rPr lang="en-US" altLang="zh-CN" sz="2200" dirty="0"/>
              <a:t>IF</a:t>
            </a:r>
            <a:r>
              <a:rPr lang="zh-CN" altLang="en-US" sz="2200" dirty="0"/>
              <a:t> </a:t>
            </a:r>
            <a:r>
              <a:rPr lang="en-US" altLang="zh-CN" sz="2200" dirty="0"/>
              <a:t>flag</a:t>
            </a:r>
            <a:r>
              <a:rPr lang="zh-CN" altLang="en-US" sz="2200" dirty="0"/>
              <a:t> </a:t>
            </a:r>
            <a:r>
              <a:rPr lang="en-US" altLang="zh-CN" sz="2200" dirty="0"/>
              <a:t>is</a:t>
            </a:r>
            <a:r>
              <a:rPr lang="zh-CN" altLang="en-US" sz="2200" dirty="0"/>
              <a:t> </a:t>
            </a:r>
            <a:r>
              <a:rPr lang="en-US" altLang="zh-CN" sz="2200" i="1" dirty="0"/>
              <a:t>not</a:t>
            </a:r>
            <a:r>
              <a:rPr lang="zh-CN" altLang="en-US" sz="2200" dirty="0"/>
              <a:t> </a:t>
            </a:r>
            <a:r>
              <a:rPr lang="en-US" altLang="zh-CN" sz="2200" dirty="0"/>
              <a:t>updated,</a:t>
            </a:r>
            <a:r>
              <a:rPr lang="zh-CN" altLang="en-US" sz="2200" dirty="0"/>
              <a:t> </a:t>
            </a:r>
            <a:r>
              <a:rPr lang="en-US" altLang="zh-CN" sz="2200" dirty="0"/>
              <a:t>and</a:t>
            </a:r>
            <a:r>
              <a:rPr lang="zh-CN" altLang="en-US" sz="2200" dirty="0"/>
              <a:t> </a:t>
            </a:r>
            <a:r>
              <a:rPr lang="en-US" altLang="zh-CN" sz="2200" dirty="0"/>
              <a:t>CPU</a:t>
            </a:r>
            <a:r>
              <a:rPr lang="zh-CN" altLang="en-US" sz="2200" dirty="0"/>
              <a:t> </a:t>
            </a:r>
            <a:r>
              <a:rPr lang="en-US" altLang="zh-TW" sz="2200" b="1" u="sng" dirty="0">
                <a:solidFill>
                  <a:srgbClr val="0096FF"/>
                </a:solidFill>
              </a:rPr>
              <a:t>silently</a:t>
            </a:r>
            <a:r>
              <a:rPr lang="en-US" altLang="zh-TW" sz="2200" dirty="0"/>
              <a:t> drop</a:t>
            </a:r>
            <a:r>
              <a:rPr lang="en-US" altLang="zh-CN" sz="2200" dirty="0"/>
              <a:t>s</a:t>
            </a:r>
            <a:r>
              <a:rPr lang="en-US" altLang="zh-TW" sz="2200" dirty="0"/>
              <a:t> updates to the IF</a:t>
            </a:r>
            <a:endParaRPr lang="zh-CN" altLang="en-US" sz="2200" dirty="0"/>
          </a:p>
          <a:p>
            <a:r>
              <a:rPr lang="en-US" altLang="zh-CN" sz="2400" dirty="0"/>
              <a:t>There</a:t>
            </a:r>
            <a:r>
              <a:rPr lang="zh-CN" altLang="en-US" sz="2400" dirty="0"/>
              <a:t> </a:t>
            </a:r>
            <a:r>
              <a:rPr lang="en-US" altLang="zh-CN" sz="2400" b="1" dirty="0">
                <a:solidFill>
                  <a:srgbClr val="0096FF"/>
                </a:solidFill>
              </a:rPr>
              <a:t>17</a:t>
            </a:r>
            <a:r>
              <a:rPr lang="zh-CN" altLang="en-US" sz="2400" dirty="0"/>
              <a:t> </a:t>
            </a:r>
            <a:r>
              <a:rPr lang="en-US" altLang="zh-CN" sz="2400" dirty="0"/>
              <a:t>such</a:t>
            </a:r>
            <a:r>
              <a:rPr lang="zh-CN" altLang="en-US" sz="2400" dirty="0"/>
              <a:t> </a:t>
            </a:r>
            <a:r>
              <a:rPr lang="en-US" altLang="zh-CN" sz="2400" dirty="0"/>
              <a:t>instructions</a:t>
            </a:r>
            <a:r>
              <a:rPr lang="zh-CN" altLang="en-US" sz="2400" dirty="0"/>
              <a:t> </a:t>
            </a:r>
            <a:r>
              <a:rPr lang="en-US" altLang="zh-CN" sz="2400" dirty="0"/>
              <a:t>in</a:t>
            </a:r>
            <a:r>
              <a:rPr lang="zh-CN" altLang="en-US" sz="2400" dirty="0"/>
              <a:t> </a:t>
            </a:r>
            <a:r>
              <a:rPr lang="en-US" altLang="zh-CN" sz="2400" dirty="0"/>
              <a:t>X86</a:t>
            </a:r>
            <a:endParaRPr lang="zh-CN" altLang="en-US" sz="2400" dirty="0"/>
          </a:p>
          <a:p>
            <a:pPr lvl="1"/>
            <a:r>
              <a:rPr lang="en-US" altLang="zh-CN" sz="2200" dirty="0"/>
              <a:t>SGDT, SIDT, SLDT, SMSW, PUSHF, POPF,</a:t>
            </a:r>
            <a:r>
              <a:rPr lang="zh-CN" altLang="en-US" sz="2200" dirty="0"/>
              <a:t> </a:t>
            </a:r>
            <a:r>
              <a:rPr lang="en-US" altLang="zh-CN" sz="2200" dirty="0"/>
              <a:t>LAR, LSL, VERR, VERW, POP, PUSH, CALL, JMP, INT n, RET, STR, MOV </a:t>
            </a:r>
          </a:p>
          <a:p>
            <a:pPr lvl="1"/>
            <a:endParaRPr lang="zh-CN" altLang="en-US" sz="2200" dirty="0"/>
          </a:p>
        </p:txBody>
      </p:sp>
    </p:spTree>
    <p:extLst>
      <p:ext uri="{BB962C8B-B14F-4D97-AF65-F5344CB8AC3E}">
        <p14:creationId xmlns:p14="http://schemas.microsoft.com/office/powerpoint/2010/main" val="2036108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Deal</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17</a:t>
            </a:r>
            <a:r>
              <a:rPr lang="zh-CN" altLang="en-US" dirty="0" smtClean="0"/>
              <a:t> </a:t>
            </a:r>
            <a:r>
              <a:rPr lang="en-US" altLang="zh-CN" dirty="0" smtClean="0"/>
              <a:t>Instructions?</a:t>
            </a:r>
            <a:endParaRPr lang="en-US" altLang="zh-TW" dirty="0" smtClean="0"/>
          </a:p>
        </p:txBody>
      </p:sp>
      <p:sp>
        <p:nvSpPr>
          <p:cNvPr id="25603" name="Content Placeholder 2"/>
          <p:cNvSpPr>
            <a:spLocks noGrp="1"/>
          </p:cNvSpPr>
          <p:nvPr>
            <p:ph idx="1"/>
          </p:nvPr>
        </p:nvSpPr>
        <p:spPr>
          <a:xfrm>
            <a:off x="457200" y="1905001"/>
            <a:ext cx="8229600" cy="3771636"/>
          </a:xfrm>
        </p:spPr>
        <p:txBody>
          <a:bodyPr>
            <a:normAutofit/>
          </a:bodyPr>
          <a:lstStyle/>
          <a:p>
            <a:pPr marL="514350" indent="-514350">
              <a:buFont typeface="+mj-lt"/>
              <a:buAutoNum type="arabicPeriod"/>
            </a:pPr>
            <a:r>
              <a:rPr lang="en-US" altLang="zh-TW" sz="2400" b="1" dirty="0">
                <a:solidFill>
                  <a:srgbClr val="0096FF"/>
                </a:solidFill>
              </a:rPr>
              <a:t>Instruction Interpretation</a:t>
            </a:r>
            <a:r>
              <a:rPr lang="en-US" altLang="zh-CN" sz="2400" dirty="0"/>
              <a:t>:</a:t>
            </a:r>
            <a:r>
              <a:rPr lang="zh-CN" altLang="en-US" sz="2400" dirty="0"/>
              <a:t> </a:t>
            </a:r>
            <a:r>
              <a:rPr lang="en-US" altLang="zh-CN" sz="2400" dirty="0"/>
              <a:t>emulate</a:t>
            </a:r>
            <a:r>
              <a:rPr lang="zh-CN" altLang="en-US" sz="2400" dirty="0"/>
              <a:t> </a:t>
            </a:r>
            <a:r>
              <a:rPr lang="en-US" altLang="zh-CN" sz="2400" dirty="0"/>
              <a:t>them</a:t>
            </a:r>
            <a:r>
              <a:rPr lang="zh-CN" altLang="en-US" sz="2400" dirty="0"/>
              <a:t> </a:t>
            </a:r>
            <a:r>
              <a:rPr lang="en-US" altLang="zh-CN" sz="2400" dirty="0"/>
              <a:t>by</a:t>
            </a:r>
            <a:r>
              <a:rPr lang="zh-CN" altLang="en-US" sz="2400" dirty="0"/>
              <a:t> </a:t>
            </a:r>
            <a:r>
              <a:rPr lang="en-US" altLang="zh-CN" sz="2400" dirty="0"/>
              <a:t>software</a:t>
            </a:r>
            <a:endParaRPr lang="en-US" altLang="zh-TW" sz="2400" dirty="0"/>
          </a:p>
          <a:p>
            <a:pPr marL="514350" indent="-514350">
              <a:buFont typeface="+mj-lt"/>
              <a:buAutoNum type="arabicPeriod"/>
            </a:pPr>
            <a:r>
              <a:rPr lang="en-US" altLang="zh-TW" sz="2400" b="1" dirty="0">
                <a:solidFill>
                  <a:srgbClr val="0096FF"/>
                </a:solidFill>
              </a:rPr>
              <a:t>Binary </a:t>
            </a:r>
            <a:r>
              <a:rPr lang="en-US" altLang="zh-CN" sz="2400" b="1" dirty="0">
                <a:solidFill>
                  <a:srgbClr val="0096FF"/>
                </a:solidFill>
              </a:rPr>
              <a:t>t</a:t>
            </a:r>
            <a:r>
              <a:rPr lang="en-US" altLang="zh-TW" sz="2400" b="1" dirty="0">
                <a:solidFill>
                  <a:srgbClr val="0096FF"/>
                </a:solidFill>
              </a:rPr>
              <a:t>ranslation</a:t>
            </a:r>
            <a:r>
              <a:rPr lang="en-US" altLang="zh-CN" sz="2400" dirty="0"/>
              <a:t>:</a:t>
            </a:r>
            <a:r>
              <a:rPr lang="zh-CN" altLang="en-US" sz="2400" dirty="0"/>
              <a:t> </a:t>
            </a:r>
            <a:r>
              <a:rPr lang="en-US" altLang="zh-CN" sz="2400" dirty="0"/>
              <a:t>translate</a:t>
            </a:r>
            <a:r>
              <a:rPr lang="zh-CN" altLang="en-US" sz="2400" dirty="0"/>
              <a:t> </a:t>
            </a:r>
            <a:r>
              <a:rPr lang="en-US" altLang="zh-CN" sz="2400" dirty="0"/>
              <a:t>them</a:t>
            </a:r>
            <a:r>
              <a:rPr lang="zh-CN" altLang="en-US" sz="2400" dirty="0"/>
              <a:t> </a:t>
            </a:r>
            <a:r>
              <a:rPr lang="en-US" altLang="zh-CN" sz="2400" dirty="0"/>
              <a:t>to</a:t>
            </a:r>
            <a:r>
              <a:rPr lang="zh-CN" altLang="en-US" sz="2400" dirty="0"/>
              <a:t> </a:t>
            </a:r>
            <a:r>
              <a:rPr lang="en-US" altLang="zh-CN" sz="2400" dirty="0"/>
              <a:t>other</a:t>
            </a:r>
            <a:r>
              <a:rPr lang="zh-CN" altLang="en-US" sz="2400" dirty="0"/>
              <a:t> </a:t>
            </a:r>
            <a:r>
              <a:rPr lang="en-US" altLang="zh-CN" sz="2400" dirty="0"/>
              <a:t>instructions</a:t>
            </a:r>
            <a:endParaRPr lang="en-US" altLang="zh-TW" sz="2400" dirty="0"/>
          </a:p>
          <a:p>
            <a:pPr marL="514350" indent="-514350">
              <a:buFont typeface="+mj-lt"/>
              <a:buAutoNum type="arabicPeriod"/>
            </a:pPr>
            <a:r>
              <a:rPr lang="en-US" altLang="zh-TW" sz="2400" b="1" dirty="0">
                <a:solidFill>
                  <a:srgbClr val="0096FF"/>
                </a:solidFill>
              </a:rPr>
              <a:t>Para-virtualization</a:t>
            </a:r>
            <a:r>
              <a:rPr lang="en-US" altLang="zh-CN" sz="2400" dirty="0"/>
              <a:t>:</a:t>
            </a:r>
            <a:r>
              <a:rPr lang="zh-CN" altLang="en-US" sz="2400" dirty="0"/>
              <a:t> </a:t>
            </a:r>
            <a:r>
              <a:rPr lang="en-US" altLang="zh-CN" sz="2400" dirty="0"/>
              <a:t>replace</a:t>
            </a:r>
            <a:r>
              <a:rPr lang="zh-CN" altLang="en-US" sz="2400" dirty="0"/>
              <a:t> </a:t>
            </a:r>
            <a:r>
              <a:rPr lang="en-US" altLang="zh-CN" sz="2400" dirty="0"/>
              <a:t>them</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source</a:t>
            </a:r>
            <a:r>
              <a:rPr lang="zh-CN" altLang="en-US" sz="2400" dirty="0"/>
              <a:t> </a:t>
            </a:r>
            <a:r>
              <a:rPr lang="en-US" altLang="zh-CN" sz="2400" dirty="0"/>
              <a:t>code</a:t>
            </a:r>
            <a:endParaRPr lang="en-US" altLang="zh-TW" sz="2400" dirty="0"/>
          </a:p>
          <a:p>
            <a:pPr marL="514350" indent="-514350">
              <a:buFont typeface="+mj-lt"/>
              <a:buAutoNum type="arabicPeriod"/>
            </a:pPr>
            <a:r>
              <a:rPr lang="en-US" altLang="zh-TW" sz="2400" b="1" dirty="0">
                <a:solidFill>
                  <a:srgbClr val="0096FF"/>
                </a:solidFill>
              </a:rPr>
              <a:t>New </a:t>
            </a:r>
            <a:r>
              <a:rPr lang="en-US" altLang="zh-CN" sz="2400" b="1" dirty="0">
                <a:solidFill>
                  <a:srgbClr val="0096FF"/>
                </a:solidFill>
              </a:rPr>
              <a:t>h</a:t>
            </a:r>
            <a:r>
              <a:rPr lang="en-US" altLang="zh-TW" sz="2400" b="1" dirty="0">
                <a:solidFill>
                  <a:srgbClr val="0096FF"/>
                </a:solidFill>
              </a:rPr>
              <a:t>ardware</a:t>
            </a:r>
            <a:r>
              <a:rPr lang="en-US" altLang="zh-CN" sz="2400" dirty="0"/>
              <a:t>:</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CPU</a:t>
            </a:r>
            <a:endParaRPr lang="en-US" altLang="zh-TW" sz="2400" dirty="0"/>
          </a:p>
        </p:txBody>
      </p:sp>
    </p:spTree>
    <p:extLst>
      <p:ext uri="{BB962C8B-B14F-4D97-AF65-F5344CB8AC3E}">
        <p14:creationId xmlns:p14="http://schemas.microsoft.com/office/powerpoint/2010/main" val="1934792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altLang="zh-CN" dirty="0" smtClean="0"/>
              <a:t>Sol-1:</a:t>
            </a:r>
            <a:r>
              <a:rPr lang="zh-CN" altLang="en-US" dirty="0" smtClean="0"/>
              <a:t> </a:t>
            </a:r>
            <a:r>
              <a:rPr lang="en-US" altLang="zh-TW" dirty="0" smtClean="0"/>
              <a:t>Instruction Interpretation</a:t>
            </a:r>
          </a:p>
        </p:txBody>
      </p:sp>
      <p:sp>
        <p:nvSpPr>
          <p:cNvPr id="26627" name="Content Placeholder 2"/>
          <p:cNvSpPr>
            <a:spLocks noGrp="1"/>
          </p:cNvSpPr>
          <p:nvPr>
            <p:ph idx="1"/>
          </p:nvPr>
        </p:nvSpPr>
        <p:spPr>
          <a:xfrm>
            <a:off x="457200" y="1600200"/>
            <a:ext cx="8229600" cy="5029200"/>
          </a:xfrm>
        </p:spPr>
        <p:txBody>
          <a:bodyPr>
            <a:normAutofit lnSpcReduction="10000"/>
          </a:bodyPr>
          <a:lstStyle/>
          <a:p>
            <a:r>
              <a:rPr lang="en-US" altLang="zh-TW" dirty="0" smtClean="0"/>
              <a:t>Emulate </a:t>
            </a:r>
            <a:r>
              <a:rPr lang="en-US" altLang="zh-TW" b="1" dirty="0" smtClean="0"/>
              <a:t>Fetch/Decode/Execute</a:t>
            </a:r>
            <a:r>
              <a:rPr lang="en-US" altLang="zh-TW" dirty="0" smtClean="0"/>
              <a:t> pipeline </a:t>
            </a:r>
            <a:r>
              <a:rPr lang="en-US" altLang="zh-TW" u="sng" dirty="0" smtClean="0">
                <a:solidFill>
                  <a:srgbClr val="0096FF"/>
                </a:solidFill>
              </a:rPr>
              <a:t>in software</a:t>
            </a:r>
          </a:p>
          <a:p>
            <a:pPr lvl="1"/>
            <a:r>
              <a:rPr lang="en-US" altLang="zh-CN" dirty="0" smtClean="0"/>
              <a:t>Emulate</a:t>
            </a:r>
            <a:r>
              <a:rPr lang="zh-CN" altLang="en-US" dirty="0" smtClean="0"/>
              <a:t> </a:t>
            </a:r>
            <a:r>
              <a:rPr lang="en-US" altLang="zh-CN" dirty="0" smtClean="0"/>
              <a:t>all</a:t>
            </a:r>
            <a:r>
              <a:rPr lang="zh-CN" altLang="en-US" dirty="0" smtClean="0"/>
              <a:t> </a:t>
            </a:r>
            <a:r>
              <a:rPr lang="en-US" altLang="zh-CN" dirty="0" smtClean="0"/>
              <a:t>the</a:t>
            </a:r>
            <a:r>
              <a:rPr lang="zh-CN" altLang="en-US" dirty="0" smtClean="0"/>
              <a:t> </a:t>
            </a:r>
            <a:r>
              <a:rPr lang="en-US" altLang="zh-CN" dirty="0" smtClean="0"/>
              <a:t>system</a:t>
            </a:r>
            <a:r>
              <a:rPr lang="zh-CN" altLang="en-US" dirty="0" smtClean="0"/>
              <a:t> </a:t>
            </a:r>
            <a:r>
              <a:rPr lang="en-US" altLang="zh-CN" dirty="0" smtClean="0"/>
              <a:t>status</a:t>
            </a:r>
            <a:r>
              <a:rPr lang="zh-CN" altLang="en-US" dirty="0" smtClean="0"/>
              <a:t> </a:t>
            </a:r>
            <a:r>
              <a:rPr lang="en-US" altLang="zh-CN" dirty="0" smtClean="0"/>
              <a:t>using</a:t>
            </a:r>
            <a:r>
              <a:rPr lang="zh-CN" altLang="en-US" dirty="0" smtClean="0"/>
              <a:t> </a:t>
            </a:r>
            <a:r>
              <a:rPr lang="en-US" altLang="zh-CN" dirty="0" smtClean="0"/>
              <a:t>memory</a:t>
            </a:r>
            <a:endParaRPr lang="zh-CN" altLang="en-US" dirty="0"/>
          </a:p>
          <a:p>
            <a:pPr lvl="2"/>
            <a:r>
              <a:rPr lang="en-US" altLang="zh-CN" dirty="0" smtClean="0"/>
              <a:t>E.g.,</a:t>
            </a:r>
            <a:r>
              <a:rPr lang="zh-CN" altLang="en-US" dirty="0" smtClean="0"/>
              <a:t> </a:t>
            </a:r>
            <a:r>
              <a:rPr lang="en-US" altLang="zh-CN" dirty="0" smtClean="0"/>
              <a:t>using</a:t>
            </a:r>
            <a:r>
              <a:rPr lang="zh-CN" altLang="en-US" dirty="0" smtClean="0"/>
              <a:t> </a:t>
            </a:r>
            <a:r>
              <a:rPr lang="en-US" altLang="zh-CN" dirty="0" smtClean="0"/>
              <a:t>an</a:t>
            </a:r>
            <a:r>
              <a:rPr lang="zh-CN" altLang="en-US" dirty="0" smtClean="0"/>
              <a:t> </a:t>
            </a:r>
            <a:r>
              <a:rPr lang="en-US" altLang="zh-CN" dirty="0" smtClean="0"/>
              <a:t>array</a:t>
            </a:r>
            <a:r>
              <a:rPr lang="zh-CN" altLang="en-US" dirty="0" smtClean="0"/>
              <a:t> </a:t>
            </a:r>
            <a:r>
              <a:rPr lang="en-US" altLang="zh-CN" b="1" dirty="0" smtClean="0">
                <a:solidFill>
                  <a:srgbClr val="0096FF"/>
                </a:solidFill>
                <a:latin typeface="Courier New" pitchFamily="49" charset="0"/>
                <a:cs typeface="Courier New" pitchFamily="49" charset="0"/>
              </a:rPr>
              <a:t>GPR[8]</a:t>
            </a:r>
            <a:r>
              <a:rPr lang="zh-CN" altLang="en-US" dirty="0" smtClean="0"/>
              <a:t> </a:t>
            </a:r>
            <a:r>
              <a:rPr lang="en-US" altLang="zh-CN" dirty="0" smtClean="0"/>
              <a:t>for</a:t>
            </a:r>
            <a:r>
              <a:rPr lang="zh-CN" altLang="en-US" dirty="0" smtClean="0"/>
              <a:t> </a:t>
            </a:r>
            <a:r>
              <a:rPr lang="en-US" altLang="zh-CN" dirty="0"/>
              <a:t>general</a:t>
            </a:r>
            <a:r>
              <a:rPr lang="zh-CN" altLang="en-US" dirty="0"/>
              <a:t> </a:t>
            </a:r>
            <a:r>
              <a:rPr lang="en-US" altLang="zh-CN" dirty="0"/>
              <a:t>purpose</a:t>
            </a:r>
            <a:r>
              <a:rPr lang="zh-CN" altLang="en-US" dirty="0"/>
              <a:t> </a:t>
            </a:r>
            <a:r>
              <a:rPr lang="en-US" altLang="zh-CN" dirty="0"/>
              <a:t>registers</a:t>
            </a:r>
            <a:endParaRPr lang="zh-CN" altLang="en-US" dirty="0"/>
          </a:p>
          <a:p>
            <a:pPr lvl="1"/>
            <a:r>
              <a:rPr lang="en-US" altLang="zh-CN" dirty="0" smtClean="0"/>
              <a:t>None</a:t>
            </a:r>
            <a:r>
              <a:rPr lang="zh-CN" altLang="en-US" dirty="0" smtClean="0"/>
              <a:t> </a:t>
            </a:r>
            <a:r>
              <a:rPr lang="en-US" altLang="zh-CN" dirty="0" smtClean="0"/>
              <a:t>guest</a:t>
            </a:r>
            <a:r>
              <a:rPr lang="zh-CN" altLang="en-US" dirty="0" smtClean="0"/>
              <a:t> </a:t>
            </a:r>
            <a:r>
              <a:rPr lang="en-US" altLang="zh-CN" dirty="0" smtClean="0"/>
              <a:t>instruction</a:t>
            </a:r>
            <a:r>
              <a:rPr lang="zh-CN" altLang="en-US" dirty="0" smtClean="0"/>
              <a:t> </a:t>
            </a:r>
            <a:r>
              <a:rPr lang="en-US" altLang="zh-CN" dirty="0" smtClean="0"/>
              <a:t>executes</a:t>
            </a:r>
            <a:r>
              <a:rPr lang="zh-CN" altLang="en-US" dirty="0" smtClean="0"/>
              <a:t> </a:t>
            </a:r>
            <a:r>
              <a:rPr lang="en-US" altLang="zh-CN" dirty="0" smtClean="0"/>
              <a:t>directly</a:t>
            </a:r>
            <a:r>
              <a:rPr lang="zh-CN" altLang="en-US" dirty="0" smtClean="0"/>
              <a:t> </a:t>
            </a:r>
            <a:r>
              <a:rPr lang="en-US" altLang="zh-CN" dirty="0" smtClean="0"/>
              <a:t>on</a:t>
            </a:r>
            <a:r>
              <a:rPr lang="zh-CN" altLang="en-US" dirty="0" smtClean="0"/>
              <a:t> </a:t>
            </a:r>
            <a:r>
              <a:rPr lang="en-US" altLang="zh-CN" dirty="0" smtClean="0"/>
              <a:t>hardware</a:t>
            </a:r>
            <a:endParaRPr lang="zh-CN" altLang="en-US" dirty="0" smtClean="0"/>
          </a:p>
          <a:p>
            <a:r>
              <a:rPr lang="en-US" altLang="zh-CN" dirty="0" smtClean="0"/>
              <a:t>E.g.,</a:t>
            </a:r>
            <a:r>
              <a:rPr lang="zh-CN" altLang="en-US" dirty="0" smtClean="0"/>
              <a:t> </a:t>
            </a:r>
            <a:r>
              <a:rPr lang="en-US" altLang="zh-CN" dirty="0" err="1" smtClean="0"/>
              <a:t>Bochs</a:t>
            </a:r>
            <a:endParaRPr lang="en-US" altLang="zh-CN" dirty="0" smtClean="0"/>
          </a:p>
          <a:p>
            <a:endParaRPr lang="en-US" altLang="zh-CN" dirty="0" smtClean="0"/>
          </a:p>
          <a:p>
            <a:r>
              <a:rPr lang="en-US" altLang="zh-TW" dirty="0"/>
              <a:t>Positives</a:t>
            </a:r>
            <a:endParaRPr lang="zh-CN" altLang="en-US" dirty="0"/>
          </a:p>
          <a:p>
            <a:pPr lvl="1"/>
            <a:r>
              <a:rPr lang="en-US" altLang="zh-CN" dirty="0"/>
              <a:t>E</a:t>
            </a:r>
            <a:r>
              <a:rPr lang="en-US" altLang="zh-TW" dirty="0"/>
              <a:t>asy to implement</a:t>
            </a:r>
            <a:r>
              <a:rPr lang="zh-CN" altLang="en-US" dirty="0"/>
              <a:t> </a:t>
            </a:r>
            <a:r>
              <a:rPr lang="en-US" altLang="zh-CN" dirty="0"/>
              <a:t>&amp;</a:t>
            </a:r>
            <a:r>
              <a:rPr lang="zh-CN" altLang="en-US" dirty="0"/>
              <a:t> </a:t>
            </a:r>
            <a:r>
              <a:rPr lang="en-US" altLang="zh-CN" dirty="0"/>
              <a:t>m</a:t>
            </a:r>
            <a:r>
              <a:rPr lang="en-US" altLang="zh-TW" dirty="0"/>
              <a:t>inimal complexity</a:t>
            </a:r>
          </a:p>
          <a:p>
            <a:r>
              <a:rPr lang="en-US" altLang="zh-TW" dirty="0"/>
              <a:t>Negatives</a:t>
            </a:r>
            <a:endParaRPr lang="zh-CN" altLang="en-US" dirty="0"/>
          </a:p>
          <a:p>
            <a:pPr lvl="1"/>
            <a:r>
              <a:rPr lang="en-US" altLang="zh-CN" b="1" dirty="0">
                <a:solidFill>
                  <a:srgbClr val="FF2600"/>
                </a:solidFill>
              </a:rPr>
              <a:t>Very</a:t>
            </a:r>
            <a:r>
              <a:rPr lang="zh-CN" altLang="en-US" b="1" dirty="0">
                <a:solidFill>
                  <a:srgbClr val="FF2600"/>
                </a:solidFill>
              </a:rPr>
              <a:t> </a:t>
            </a:r>
            <a:r>
              <a:rPr lang="en-US" altLang="zh-CN" b="1" dirty="0">
                <a:solidFill>
                  <a:srgbClr val="FF2600"/>
                </a:solidFill>
              </a:rPr>
              <a:t>s</a:t>
            </a:r>
            <a:r>
              <a:rPr lang="en-US" altLang="zh-TW" b="1" dirty="0">
                <a:solidFill>
                  <a:srgbClr val="FF2600"/>
                </a:solidFill>
              </a:rPr>
              <a:t>low</a:t>
            </a:r>
            <a:r>
              <a:rPr lang="en-US" altLang="zh-CN" b="1" dirty="0" smtClean="0">
                <a:solidFill>
                  <a:srgbClr val="FF2600"/>
                </a:solidFill>
              </a:rPr>
              <a:t>!</a:t>
            </a:r>
            <a:endParaRPr lang="zh-CN" altLang="en-US" dirty="0">
              <a:solidFill>
                <a:srgbClr val="FF2600"/>
              </a:solidFill>
            </a:endParaRPr>
          </a:p>
        </p:txBody>
      </p:sp>
    </p:spTree>
    <p:extLst>
      <p:ext uri="{BB962C8B-B14F-4D97-AF65-F5344CB8AC3E}">
        <p14:creationId xmlns:p14="http://schemas.microsoft.com/office/powerpoint/2010/main" val="76980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Effect transition="in" filter="fade">
                                      <p:cBhvr>
                                        <p:cTn id="7" dur="500"/>
                                        <p:tgtEl>
                                          <p:spTgt spid="2662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627">
                                            <p:txEl>
                                              <p:pRg st="6" end="6"/>
                                            </p:txEl>
                                          </p:spTgt>
                                        </p:tgtEl>
                                        <p:attrNameLst>
                                          <p:attrName>style.visibility</p:attrName>
                                        </p:attrNameLst>
                                      </p:cBhvr>
                                      <p:to>
                                        <p:strVal val="visible"/>
                                      </p:to>
                                    </p:set>
                                    <p:animEffect transition="in" filter="fade">
                                      <p:cBhvr>
                                        <p:cTn id="10" dur="500"/>
                                        <p:tgtEl>
                                          <p:spTgt spid="2662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627">
                                            <p:txEl>
                                              <p:pRg st="7" end="7"/>
                                            </p:txEl>
                                          </p:spTgt>
                                        </p:tgtEl>
                                        <p:attrNameLst>
                                          <p:attrName>style.visibility</p:attrName>
                                        </p:attrNameLst>
                                      </p:cBhvr>
                                      <p:to>
                                        <p:strVal val="visible"/>
                                      </p:to>
                                    </p:set>
                                    <p:animEffect transition="in" filter="fade">
                                      <p:cBhvr>
                                        <p:cTn id="13" dur="500"/>
                                        <p:tgtEl>
                                          <p:spTgt spid="2662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627">
                                            <p:txEl>
                                              <p:pRg st="8" end="8"/>
                                            </p:txEl>
                                          </p:spTgt>
                                        </p:tgtEl>
                                        <p:attrNameLst>
                                          <p:attrName>style.visibility</p:attrName>
                                        </p:attrNameLst>
                                      </p:cBhvr>
                                      <p:to>
                                        <p:strVal val="visible"/>
                                      </p:to>
                                    </p:set>
                                    <p:animEffect transition="in" filter="fade">
                                      <p:cBhvr>
                                        <p:cTn id="16" dur="500"/>
                                        <p:tgtEl>
                                          <p:spTgt spid="26627">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animEffect transition="in" filter="fade">
                                      <p:cBhvr>
                                        <p:cTn id="19"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Sol-2:</a:t>
            </a:r>
            <a:r>
              <a:rPr lang="zh-CN" altLang="en-US" dirty="0" smtClean="0"/>
              <a:t> </a:t>
            </a:r>
            <a:r>
              <a:rPr lang="en-US" altLang="zh-TW" dirty="0"/>
              <a:t>Binary Translator</a:t>
            </a:r>
            <a:endParaRPr kumimoji="1" lang="zh-CN" altLang="en-US" dirty="0"/>
          </a:p>
        </p:txBody>
      </p:sp>
      <p:sp>
        <p:nvSpPr>
          <p:cNvPr id="3" name="内容占位符 2"/>
          <p:cNvSpPr>
            <a:spLocks noGrp="1"/>
          </p:cNvSpPr>
          <p:nvPr>
            <p:ph idx="1"/>
          </p:nvPr>
        </p:nvSpPr>
        <p:spPr/>
        <p:txBody>
          <a:bodyPr/>
          <a:lstStyle/>
          <a:p>
            <a:r>
              <a:rPr kumimoji="1" lang="en-US" altLang="zh-CN" dirty="0" smtClean="0"/>
              <a:t>Translate</a:t>
            </a:r>
            <a:r>
              <a:rPr kumimoji="1" lang="zh-CN" altLang="en-US" dirty="0" smtClean="0"/>
              <a:t> </a:t>
            </a:r>
            <a:r>
              <a:rPr kumimoji="1" lang="en-US" altLang="zh-CN" dirty="0" smtClean="0"/>
              <a:t>before</a:t>
            </a:r>
            <a:r>
              <a:rPr kumimoji="1" lang="zh-CN" altLang="en-US" dirty="0" smtClean="0"/>
              <a:t> </a:t>
            </a:r>
            <a:r>
              <a:rPr kumimoji="1" lang="en-US" altLang="zh-CN" dirty="0" smtClean="0"/>
              <a:t>execution</a:t>
            </a:r>
            <a:endParaRPr kumimoji="1" lang="zh-CN" altLang="en-US" dirty="0" smtClean="0"/>
          </a:p>
          <a:p>
            <a:pPr lvl="1"/>
            <a:r>
              <a:rPr kumimoji="1" lang="en-US" altLang="zh-CN" dirty="0" smtClean="0"/>
              <a:t>Translation</a:t>
            </a:r>
            <a:r>
              <a:rPr kumimoji="1" lang="zh-CN" altLang="en-US" dirty="0" smtClean="0"/>
              <a:t> </a:t>
            </a:r>
            <a:r>
              <a:rPr kumimoji="1" lang="en-US" altLang="zh-CN" dirty="0" smtClean="0"/>
              <a:t>unit</a:t>
            </a:r>
            <a:r>
              <a:rPr kumimoji="1" lang="zh-CN" altLang="en-US" dirty="0" smtClean="0"/>
              <a:t> </a:t>
            </a:r>
            <a:r>
              <a:rPr kumimoji="1" lang="en-US" altLang="zh-CN" dirty="0" smtClean="0"/>
              <a:t>is</a:t>
            </a:r>
            <a:r>
              <a:rPr kumimoji="1" lang="zh-CN" altLang="en-US" dirty="0" smtClean="0"/>
              <a:t> </a:t>
            </a:r>
            <a:r>
              <a:rPr kumimoji="1" lang="en-US" altLang="zh-CN" dirty="0" smtClean="0"/>
              <a:t>basic</a:t>
            </a:r>
            <a:r>
              <a:rPr kumimoji="1" lang="zh-CN" altLang="en-US" dirty="0" smtClean="0"/>
              <a:t> </a:t>
            </a:r>
            <a:r>
              <a:rPr kumimoji="1" lang="en-US" altLang="zh-CN" dirty="0" smtClean="0"/>
              <a:t>block</a:t>
            </a:r>
            <a:r>
              <a:rPr kumimoji="1" lang="zh-CN" altLang="en-US" dirty="0" smtClean="0"/>
              <a:t> </a:t>
            </a:r>
            <a:r>
              <a:rPr kumimoji="1" lang="en-US" altLang="zh-CN" dirty="0" smtClean="0"/>
              <a:t>(why?)</a:t>
            </a:r>
            <a:endParaRPr kumimoji="1" lang="zh-CN" altLang="en-US" dirty="0" smtClean="0"/>
          </a:p>
          <a:p>
            <a:pPr lvl="1"/>
            <a:r>
              <a:rPr kumimoji="1" lang="en-US" altLang="zh-CN" dirty="0" smtClean="0"/>
              <a:t>Each</a:t>
            </a:r>
            <a:r>
              <a:rPr kumimoji="1" lang="zh-CN" altLang="en-US" dirty="0" smtClean="0"/>
              <a:t> </a:t>
            </a:r>
            <a:r>
              <a:rPr kumimoji="1" lang="en-US" altLang="zh-CN" dirty="0" smtClean="0"/>
              <a:t>basic</a:t>
            </a:r>
            <a:r>
              <a:rPr kumimoji="1" lang="zh-CN" altLang="en-US" dirty="0" smtClean="0"/>
              <a:t> </a:t>
            </a:r>
            <a:r>
              <a:rPr kumimoji="1" lang="en-US" altLang="zh-CN" dirty="0" smtClean="0"/>
              <a:t>block</a:t>
            </a:r>
            <a:r>
              <a:rPr kumimoji="1" lang="zh-CN" altLang="en-US" dirty="0" smtClean="0"/>
              <a:t> </a:t>
            </a:r>
            <a:r>
              <a:rPr kumimoji="1" lang="en-US" altLang="zh-CN" dirty="0" smtClean="0"/>
              <a:t>-&gt;</a:t>
            </a:r>
            <a:r>
              <a:rPr kumimoji="1" lang="zh-CN" altLang="en-US" dirty="0" smtClean="0"/>
              <a:t> </a:t>
            </a:r>
            <a:r>
              <a:rPr kumimoji="1" lang="en-US" altLang="zh-CN" dirty="0" smtClean="0"/>
              <a:t>code</a:t>
            </a:r>
            <a:r>
              <a:rPr kumimoji="1" lang="zh-CN" altLang="en-US" dirty="0" smtClean="0"/>
              <a:t> </a:t>
            </a:r>
            <a:r>
              <a:rPr kumimoji="1" lang="en-US" altLang="zh-CN" dirty="0" smtClean="0"/>
              <a:t>cache</a:t>
            </a:r>
            <a:endParaRPr kumimoji="1" lang="zh-CN" altLang="en-US" dirty="0" smtClean="0"/>
          </a:p>
          <a:p>
            <a:pPr lvl="1"/>
            <a:r>
              <a:rPr kumimoji="1" lang="en-US" altLang="zh-CN" dirty="0" smtClean="0"/>
              <a:t>Translate</a:t>
            </a:r>
            <a:r>
              <a:rPr kumimoji="1" lang="zh-CN" altLang="en-US" dirty="0" smtClean="0"/>
              <a:t> </a:t>
            </a:r>
            <a:r>
              <a:rPr kumimoji="1" lang="en-US" altLang="zh-CN" dirty="0" smtClean="0"/>
              <a:t>the</a:t>
            </a:r>
            <a:r>
              <a:rPr kumimoji="1" lang="zh-CN" altLang="en-US" dirty="0" smtClean="0"/>
              <a:t> </a:t>
            </a:r>
            <a:r>
              <a:rPr kumimoji="1" lang="en-US" altLang="zh-CN" dirty="0" smtClean="0"/>
              <a:t>17</a:t>
            </a:r>
            <a:r>
              <a:rPr kumimoji="1" lang="zh-CN" altLang="en-US" dirty="0" smtClean="0"/>
              <a:t> </a:t>
            </a:r>
            <a:r>
              <a:rPr kumimoji="1" lang="en-US" altLang="zh-CN" dirty="0" smtClean="0"/>
              <a:t>instructions</a:t>
            </a:r>
            <a:r>
              <a:rPr kumimoji="1" lang="zh-CN" altLang="en-US" dirty="0" smtClean="0"/>
              <a:t> </a:t>
            </a:r>
            <a:r>
              <a:rPr kumimoji="1" lang="en-US" altLang="zh-CN" dirty="0" smtClean="0"/>
              <a:t>to</a:t>
            </a:r>
            <a:r>
              <a:rPr kumimoji="1" lang="zh-CN" altLang="en-US" dirty="0" smtClean="0"/>
              <a:t> </a:t>
            </a:r>
            <a:r>
              <a:rPr kumimoji="1" lang="en-US" altLang="zh-CN" dirty="0" smtClean="0"/>
              <a:t>function</a:t>
            </a:r>
            <a:r>
              <a:rPr kumimoji="1" lang="zh-CN" altLang="en-US" dirty="0" smtClean="0"/>
              <a:t> </a:t>
            </a:r>
            <a:r>
              <a:rPr kumimoji="1" lang="en-US" altLang="zh-CN" dirty="0" smtClean="0"/>
              <a:t>calls</a:t>
            </a:r>
            <a:endParaRPr kumimoji="1" lang="zh-CN" altLang="en-US" dirty="0"/>
          </a:p>
          <a:p>
            <a:pPr lvl="2"/>
            <a:r>
              <a:rPr kumimoji="1" lang="en-US" altLang="zh-CN" dirty="0" smtClean="0"/>
              <a:t>Implemented</a:t>
            </a:r>
            <a:r>
              <a:rPr kumimoji="1" lang="zh-CN" altLang="en-US" dirty="0" smtClean="0"/>
              <a:t> </a:t>
            </a:r>
            <a:r>
              <a:rPr kumimoji="1" lang="en-US" altLang="zh-CN" dirty="0" smtClean="0"/>
              <a:t>by</a:t>
            </a:r>
            <a:r>
              <a:rPr kumimoji="1" lang="zh-CN" altLang="en-US" dirty="0" smtClean="0"/>
              <a:t> </a:t>
            </a:r>
            <a:r>
              <a:rPr kumimoji="1" lang="en-US" altLang="zh-CN" dirty="0" smtClean="0"/>
              <a:t>the</a:t>
            </a:r>
            <a:r>
              <a:rPr kumimoji="1" lang="zh-CN" altLang="en-US" dirty="0" smtClean="0"/>
              <a:t> </a:t>
            </a:r>
            <a:r>
              <a:rPr kumimoji="1" lang="en-US" altLang="zh-CN" dirty="0" smtClean="0"/>
              <a:t>VMM</a:t>
            </a:r>
            <a:endParaRPr kumimoji="1" lang="zh-CN" altLang="en-US" dirty="0" smtClean="0"/>
          </a:p>
          <a:p>
            <a:r>
              <a:rPr kumimoji="1" lang="en-US" altLang="zh-CN" dirty="0" smtClean="0"/>
              <a:t>E.g.,</a:t>
            </a:r>
            <a:r>
              <a:rPr kumimoji="1" lang="zh-CN" altLang="en-US" dirty="0" smtClean="0"/>
              <a:t> </a:t>
            </a:r>
            <a:r>
              <a:rPr kumimoji="1" lang="en-US" altLang="zh-CN" dirty="0" smtClean="0"/>
              <a:t>VMware,</a:t>
            </a:r>
            <a:r>
              <a:rPr kumimoji="1" lang="zh-CN" altLang="en-US" dirty="0" smtClean="0"/>
              <a:t> </a:t>
            </a:r>
            <a:r>
              <a:rPr kumimoji="1" lang="en-US" altLang="zh-CN" dirty="0" err="1" smtClean="0"/>
              <a:t>Qemu</a:t>
            </a:r>
            <a:endParaRPr kumimoji="1" lang="zh-CN" altLang="en-US" dirty="0"/>
          </a:p>
        </p:txBody>
      </p:sp>
    </p:spTree>
    <p:extLst>
      <p:ext uri="{BB962C8B-B14F-4D97-AF65-F5344CB8AC3E}">
        <p14:creationId xmlns:p14="http://schemas.microsoft.com/office/powerpoint/2010/main" val="3206554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Binary Translation</a:t>
            </a:r>
            <a:endParaRPr lang="en-US" dirty="0"/>
          </a:p>
        </p:txBody>
      </p:sp>
      <p:sp>
        <p:nvSpPr>
          <p:cNvPr id="3" name="Content Placeholder 2"/>
          <p:cNvSpPr>
            <a:spLocks noGrp="1"/>
          </p:cNvSpPr>
          <p:nvPr>
            <p:ph idx="1"/>
          </p:nvPr>
        </p:nvSpPr>
        <p:spPr/>
        <p:txBody>
          <a:bodyPr>
            <a:normAutofit/>
          </a:bodyPr>
          <a:lstStyle/>
          <a:p>
            <a:r>
              <a:rPr lang="en-US" sz="2400" dirty="0"/>
              <a:t>PC </a:t>
            </a:r>
            <a:r>
              <a:rPr lang="en-US" altLang="zh-CN" sz="2400" dirty="0"/>
              <a:t>s</a:t>
            </a:r>
            <a:r>
              <a:rPr lang="en-US" sz="2400" dirty="0"/>
              <a:t>ynchronization on interrupts</a:t>
            </a:r>
            <a:endParaRPr lang="zh-CN" altLang="en-US" sz="2400" dirty="0"/>
          </a:p>
          <a:p>
            <a:pPr lvl="1"/>
            <a:r>
              <a:rPr lang="en-US" altLang="zh-CN" sz="2000" dirty="0"/>
              <a:t>Now</a:t>
            </a:r>
            <a:r>
              <a:rPr lang="zh-CN" altLang="en-US" sz="2000" dirty="0"/>
              <a:t> </a:t>
            </a:r>
            <a:r>
              <a:rPr lang="en-US" altLang="zh-CN" sz="2000" dirty="0"/>
              <a:t>interrupt</a:t>
            </a:r>
            <a:r>
              <a:rPr lang="zh-CN" altLang="en-US" sz="2000" dirty="0"/>
              <a:t> </a:t>
            </a:r>
            <a:r>
              <a:rPr lang="en-US" altLang="zh-CN" sz="2000" dirty="0"/>
              <a:t>will</a:t>
            </a:r>
            <a:r>
              <a:rPr lang="zh-CN" altLang="en-US" sz="2000" dirty="0"/>
              <a:t> </a:t>
            </a:r>
            <a:r>
              <a:rPr lang="en-US" altLang="zh-CN" sz="2000" dirty="0"/>
              <a:t>only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basic</a:t>
            </a:r>
            <a:r>
              <a:rPr lang="zh-CN" altLang="en-US" sz="2000" dirty="0"/>
              <a:t> </a:t>
            </a:r>
            <a:r>
              <a:rPr lang="en-US" altLang="zh-CN" sz="2000" dirty="0"/>
              <a:t>block</a:t>
            </a:r>
            <a:r>
              <a:rPr lang="zh-CN" altLang="en-US" sz="2000" dirty="0"/>
              <a:t> </a:t>
            </a:r>
            <a:r>
              <a:rPr lang="en-US" altLang="zh-CN" sz="2000" dirty="0"/>
              <a:t>boundary</a:t>
            </a:r>
            <a:endParaRPr lang="zh-CN" altLang="en-US" sz="2000" dirty="0"/>
          </a:p>
          <a:p>
            <a:pPr lvl="1"/>
            <a:r>
              <a:rPr lang="en-US" altLang="zh-CN" sz="2000" dirty="0"/>
              <a:t>But</a:t>
            </a:r>
            <a:r>
              <a:rPr lang="zh-CN" altLang="en-US" sz="2000" dirty="0"/>
              <a:t> </a:t>
            </a:r>
            <a:r>
              <a:rPr lang="en-US" altLang="zh-CN" sz="2000" dirty="0"/>
              <a:t>on</a:t>
            </a:r>
            <a:r>
              <a:rPr lang="zh-CN" altLang="en-US" sz="2000" dirty="0"/>
              <a:t> </a:t>
            </a:r>
            <a:r>
              <a:rPr lang="en-US" altLang="zh-CN" sz="2000" dirty="0"/>
              <a:t>real</a:t>
            </a:r>
            <a:r>
              <a:rPr lang="zh-CN" altLang="en-US" sz="2000" dirty="0"/>
              <a:t> </a:t>
            </a:r>
            <a:r>
              <a:rPr lang="en-US" altLang="zh-CN" sz="2000" dirty="0"/>
              <a:t>machine,</a:t>
            </a:r>
            <a:r>
              <a:rPr lang="zh-CN" altLang="en-US" sz="2000" dirty="0"/>
              <a:t> </a:t>
            </a:r>
            <a:r>
              <a:rPr lang="en-US" altLang="zh-CN" sz="2000" dirty="0"/>
              <a:t>interrupt</a:t>
            </a:r>
            <a:r>
              <a:rPr lang="zh-CN" altLang="en-US" sz="2000" dirty="0"/>
              <a:t> </a:t>
            </a:r>
            <a:r>
              <a:rPr lang="en-US" altLang="zh-CN" sz="2000" dirty="0"/>
              <a:t>may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any</a:t>
            </a:r>
            <a:r>
              <a:rPr lang="zh-CN" altLang="en-US" sz="2000" dirty="0"/>
              <a:t> </a:t>
            </a:r>
            <a:r>
              <a:rPr lang="en-US" altLang="zh-CN" sz="2000" dirty="0"/>
              <a:t>instruction</a:t>
            </a:r>
            <a:endParaRPr lang="zh-CN" altLang="en-US" sz="2000" dirty="0"/>
          </a:p>
          <a:p>
            <a:pPr lvl="1"/>
            <a:endParaRPr lang="zh-CN" altLang="en-US" sz="2200" dirty="0"/>
          </a:p>
          <a:p>
            <a:r>
              <a:rPr lang="en-US" altLang="zh-CN" sz="2400" dirty="0"/>
              <a:t>Carefully</a:t>
            </a:r>
            <a:r>
              <a:rPr lang="zh-CN" altLang="en-US" sz="2400" dirty="0"/>
              <a:t> </a:t>
            </a:r>
            <a:r>
              <a:rPr lang="en-US" altLang="zh-CN" sz="2400" dirty="0"/>
              <a:t>handle</a:t>
            </a:r>
            <a:r>
              <a:rPr lang="zh-CN" altLang="en-US" sz="2400" dirty="0"/>
              <a:t> </a:t>
            </a:r>
            <a:r>
              <a:rPr lang="en-US" altLang="zh-CN" sz="2400" dirty="0"/>
              <a:t>s</a:t>
            </a:r>
            <a:r>
              <a:rPr lang="en-US" sz="2400" dirty="0"/>
              <a:t>elf-modifying code</a:t>
            </a:r>
            <a:r>
              <a:rPr lang="zh-CN" altLang="en-US" sz="2400" dirty="0"/>
              <a:t> </a:t>
            </a:r>
            <a:r>
              <a:rPr lang="en-US" altLang="zh-CN" sz="2400" dirty="0"/>
              <a:t>(SMC)</a:t>
            </a:r>
            <a:endParaRPr lang="en-US" sz="2400" dirty="0"/>
          </a:p>
          <a:p>
            <a:pPr lvl="1"/>
            <a:r>
              <a:rPr lang="en-US" sz="2000" dirty="0"/>
              <a:t>Notified on writes to translated guest code</a:t>
            </a:r>
          </a:p>
        </p:txBody>
      </p:sp>
    </p:spTree>
    <p:extLst>
      <p:ext uri="{BB962C8B-B14F-4D97-AF65-F5344CB8AC3E}">
        <p14:creationId xmlns:p14="http://schemas.microsoft.com/office/powerpoint/2010/main" val="3040655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CN" dirty="0" smtClean="0"/>
              <a:t>Sol-3:</a:t>
            </a:r>
            <a:r>
              <a:rPr lang="zh-CN" altLang="en-US" dirty="0" smtClean="0"/>
              <a:t> </a:t>
            </a:r>
            <a:r>
              <a:rPr lang="en-US" altLang="zh-TW" dirty="0" smtClean="0"/>
              <a:t>Para-virtualization</a:t>
            </a:r>
          </a:p>
        </p:txBody>
      </p:sp>
      <p:sp>
        <p:nvSpPr>
          <p:cNvPr id="36867" name="Content Placeholder 2"/>
          <p:cNvSpPr>
            <a:spLocks noGrp="1"/>
          </p:cNvSpPr>
          <p:nvPr>
            <p:ph idx="1"/>
          </p:nvPr>
        </p:nvSpPr>
        <p:spPr/>
        <p:txBody>
          <a:bodyPr/>
          <a:lstStyle/>
          <a:p>
            <a:r>
              <a:rPr lang="en-US" altLang="zh-TW" dirty="0" smtClean="0"/>
              <a:t>Modify </a:t>
            </a:r>
            <a:r>
              <a:rPr lang="en-US" altLang="zh-CN" dirty="0" smtClean="0"/>
              <a:t>OS</a:t>
            </a:r>
            <a:r>
              <a:rPr lang="zh-CN" altLang="en-US" dirty="0" smtClean="0"/>
              <a:t> </a:t>
            </a:r>
            <a:r>
              <a:rPr lang="en-US" altLang="zh-CN" dirty="0" smtClean="0"/>
              <a:t>and</a:t>
            </a:r>
            <a:r>
              <a:rPr lang="zh-CN" altLang="en-US" dirty="0" smtClean="0"/>
              <a:t> </a:t>
            </a:r>
            <a:r>
              <a:rPr lang="en-US" altLang="zh-TW" dirty="0" smtClean="0"/>
              <a:t>let </a:t>
            </a:r>
            <a:r>
              <a:rPr lang="en-US" altLang="zh-CN" dirty="0" smtClean="0"/>
              <a:t>it</a:t>
            </a:r>
            <a:r>
              <a:rPr lang="zh-CN" altLang="en-US" dirty="0" smtClean="0"/>
              <a:t> </a:t>
            </a:r>
            <a:r>
              <a:rPr lang="en-US" altLang="zh-TW" dirty="0" smtClean="0"/>
              <a:t>cooperate with </a:t>
            </a:r>
            <a:r>
              <a:rPr lang="en-US" altLang="zh-CN" dirty="0" smtClean="0"/>
              <a:t>the</a:t>
            </a:r>
            <a:r>
              <a:rPr lang="zh-CN" altLang="en-US" dirty="0" smtClean="0"/>
              <a:t> </a:t>
            </a:r>
            <a:r>
              <a:rPr lang="en-US" altLang="zh-TW" dirty="0" smtClean="0"/>
              <a:t>VMM</a:t>
            </a:r>
          </a:p>
          <a:p>
            <a:pPr lvl="1"/>
            <a:r>
              <a:rPr lang="en-US" altLang="zh-TW" dirty="0" smtClean="0"/>
              <a:t>Change sensitive instructions to calls to the VMM</a:t>
            </a:r>
            <a:endParaRPr lang="zh-CN" altLang="en-US" dirty="0" smtClean="0"/>
          </a:p>
          <a:p>
            <a:pPr lvl="2"/>
            <a:r>
              <a:rPr lang="en-US" altLang="zh-CN" dirty="0" smtClean="0"/>
              <a:t>Also</a:t>
            </a:r>
            <a:r>
              <a:rPr lang="zh-CN" altLang="en-US" dirty="0" smtClean="0"/>
              <a:t> </a:t>
            </a:r>
            <a:r>
              <a:rPr lang="en-US" altLang="zh-CN" dirty="0" smtClean="0"/>
              <a:t>known</a:t>
            </a:r>
            <a:r>
              <a:rPr lang="zh-CN" altLang="en-US" dirty="0" smtClean="0"/>
              <a:t> </a:t>
            </a:r>
            <a:r>
              <a:rPr lang="en-US" altLang="zh-CN" dirty="0" smtClean="0"/>
              <a:t>as</a:t>
            </a:r>
            <a:r>
              <a:rPr lang="zh-CN" altLang="en-US" dirty="0" smtClean="0"/>
              <a:t> </a:t>
            </a:r>
            <a:r>
              <a:rPr lang="en-US" altLang="zh-CN" b="1" dirty="0" err="1" smtClean="0">
                <a:solidFill>
                  <a:srgbClr val="0096FF"/>
                </a:solidFill>
              </a:rPr>
              <a:t>hypercall</a:t>
            </a:r>
            <a:endParaRPr lang="en-US" altLang="zh-TW" b="1" dirty="0" smtClean="0">
              <a:solidFill>
                <a:srgbClr val="0096FF"/>
              </a:solidFill>
            </a:endParaRPr>
          </a:p>
          <a:p>
            <a:pPr lvl="1"/>
            <a:r>
              <a:rPr lang="en-US" altLang="zh-CN" dirty="0" err="1" smtClean="0"/>
              <a:t>Hypercall</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seen</a:t>
            </a:r>
            <a:r>
              <a:rPr lang="zh-CN" altLang="en-US" dirty="0" smtClean="0"/>
              <a:t> </a:t>
            </a:r>
            <a:r>
              <a:rPr lang="en-US" altLang="zh-CN" dirty="0" smtClean="0"/>
              <a:t>as</a:t>
            </a:r>
            <a:r>
              <a:rPr lang="en-US" altLang="zh-TW" dirty="0" smtClean="0"/>
              <a:t> trap</a:t>
            </a:r>
            <a:endParaRPr lang="zh-CN" altLang="en-US" dirty="0" smtClean="0"/>
          </a:p>
          <a:p>
            <a:r>
              <a:rPr lang="en-US" altLang="zh-CN" dirty="0" smtClean="0"/>
              <a:t>E.g.,</a:t>
            </a:r>
            <a:r>
              <a:rPr lang="zh-CN" altLang="en-US" dirty="0" smtClean="0"/>
              <a:t> </a:t>
            </a:r>
            <a:r>
              <a:rPr lang="en-US" altLang="zh-CN" dirty="0" err="1" smtClean="0"/>
              <a:t>Xen</a:t>
            </a:r>
            <a:endParaRPr lang="zh-CN" altLang="en-US" dirty="0" smtClean="0"/>
          </a:p>
          <a:p>
            <a:pPr lvl="1"/>
            <a:r>
              <a:rPr lang="en-US" altLang="zh-CN" dirty="0" smtClean="0"/>
              <a:t>Widely</a:t>
            </a:r>
            <a:r>
              <a:rPr lang="zh-CN" altLang="en-US" dirty="0" smtClean="0"/>
              <a:t> </a:t>
            </a:r>
            <a:r>
              <a:rPr lang="en-US" altLang="zh-CN" dirty="0" smtClean="0"/>
              <a:t>used</a:t>
            </a:r>
            <a:r>
              <a:rPr lang="zh-CN" altLang="en-US" dirty="0" smtClean="0"/>
              <a:t> </a:t>
            </a:r>
            <a:r>
              <a:rPr lang="en-US" altLang="zh-CN" dirty="0" smtClean="0"/>
              <a:t>by</a:t>
            </a:r>
            <a:r>
              <a:rPr lang="zh-CN" altLang="en-US" dirty="0" smtClean="0"/>
              <a:t> </a:t>
            </a:r>
            <a:r>
              <a:rPr lang="en-US" altLang="zh-CN" dirty="0" smtClean="0"/>
              <a:t>industry</a:t>
            </a:r>
            <a:r>
              <a:rPr lang="zh-CN" altLang="en-US" dirty="0" smtClean="0"/>
              <a:t> </a:t>
            </a:r>
            <a:r>
              <a:rPr lang="en-US" altLang="zh-CN" dirty="0" smtClean="0"/>
              <a:t>like</a:t>
            </a:r>
            <a:r>
              <a:rPr lang="zh-CN" altLang="en-US" dirty="0" smtClean="0"/>
              <a:t> </a:t>
            </a:r>
            <a:r>
              <a:rPr lang="en-US" altLang="zh-CN" dirty="0" smtClean="0"/>
              <a:t>Amazon’s</a:t>
            </a:r>
            <a:r>
              <a:rPr lang="zh-CN" altLang="en-US" dirty="0" smtClean="0"/>
              <a:t> </a:t>
            </a:r>
            <a:r>
              <a:rPr lang="en-US" altLang="zh-CN" dirty="0" smtClean="0"/>
              <a:t>EC2</a:t>
            </a:r>
            <a:endParaRPr lang="en-US" altLang="zh-TW" dirty="0" smtClean="0"/>
          </a:p>
        </p:txBody>
      </p:sp>
    </p:spTree>
    <p:extLst>
      <p:ext uri="{BB962C8B-B14F-4D97-AF65-F5344CB8AC3E}">
        <p14:creationId xmlns:p14="http://schemas.microsoft.com/office/powerpoint/2010/main" val="603597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914" y="248881"/>
            <a:ext cx="8686800" cy="1143000"/>
          </a:xfrm>
        </p:spPr>
        <p:txBody>
          <a:bodyPr>
            <a:normAutofit/>
          </a:bodyPr>
          <a:lstStyle/>
          <a:p>
            <a:r>
              <a:rPr lang="en-US" altLang="zh-CN" sz="2800" dirty="0"/>
              <a:t>Sol-4</a:t>
            </a:r>
            <a:r>
              <a:rPr lang="zh-CN" altLang="en-US" sz="2800" dirty="0"/>
              <a:t>： </a:t>
            </a:r>
            <a:r>
              <a:rPr lang="en-US" altLang="zh-CN" sz="2800" dirty="0"/>
              <a:t>Hardware Supported CPU Virtualization</a:t>
            </a:r>
            <a:endParaRPr lang="zh-CN" altLang="en-US" sz="2800" dirty="0"/>
          </a:p>
        </p:txBody>
      </p:sp>
      <p:sp>
        <p:nvSpPr>
          <p:cNvPr id="3" name="内容占位符 2"/>
          <p:cNvSpPr>
            <a:spLocks noGrp="1"/>
          </p:cNvSpPr>
          <p:nvPr>
            <p:ph idx="1"/>
          </p:nvPr>
        </p:nvSpPr>
        <p:spPr>
          <a:xfrm>
            <a:off x="4495314" y="1928818"/>
            <a:ext cx="4186808" cy="3771636"/>
          </a:xfrm>
        </p:spPr>
        <p:txBody>
          <a:bodyPr>
            <a:normAutofit/>
          </a:bodyPr>
          <a:lstStyle/>
          <a:p>
            <a:r>
              <a:rPr lang="en-US" altLang="zh-CN" sz="2400" dirty="0"/>
              <a:t>VMX </a:t>
            </a:r>
            <a:r>
              <a:rPr lang="en-US" altLang="zh-CN" sz="2400" b="1" dirty="0">
                <a:solidFill>
                  <a:srgbClr val="0096FF"/>
                </a:solidFill>
              </a:rPr>
              <a:t>non-root</a:t>
            </a:r>
            <a:r>
              <a:rPr lang="en-US" altLang="zh-CN" sz="2400" dirty="0"/>
              <a:t> operation:</a:t>
            </a:r>
          </a:p>
          <a:p>
            <a:pPr lvl="1"/>
            <a:r>
              <a:rPr lang="en-US" altLang="zh-CN" sz="2000" dirty="0"/>
              <a:t>Not fully privileged, intended for guest software</a:t>
            </a:r>
          </a:p>
          <a:p>
            <a:endParaRPr lang="zh-CN" altLang="en-US" sz="2400" dirty="0"/>
          </a:p>
        </p:txBody>
      </p:sp>
      <p:sp>
        <p:nvSpPr>
          <p:cNvPr id="22" name="内容占位符 2"/>
          <p:cNvSpPr txBox="1">
            <a:spLocks/>
          </p:cNvSpPr>
          <p:nvPr/>
        </p:nvSpPr>
        <p:spPr>
          <a:xfrm>
            <a:off x="594813" y="1892385"/>
            <a:ext cx="4186808" cy="3799803"/>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0" i="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charset="0"/>
              <a:buChar char="•"/>
              <a:defRPr sz="2400" b="0" i="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solidFill>
                  <a:schemeClr val="tx1"/>
                </a:solidFill>
                <a:latin typeface="Arial"/>
                <a:ea typeface="+mn-ea"/>
                <a:cs typeface="Arial"/>
              </a:rPr>
              <a:t>VMX </a:t>
            </a:r>
            <a:r>
              <a:rPr lang="en-US" altLang="zh-CN" sz="2400" b="1" dirty="0">
                <a:solidFill>
                  <a:srgbClr val="0096FF"/>
                </a:solidFill>
                <a:latin typeface="Arial"/>
                <a:ea typeface="+mn-ea"/>
                <a:cs typeface="Arial"/>
              </a:rPr>
              <a:t>root</a:t>
            </a:r>
            <a:r>
              <a:rPr lang="en-US" altLang="zh-CN" sz="2400" dirty="0">
                <a:solidFill>
                  <a:schemeClr val="tx1"/>
                </a:solidFill>
                <a:latin typeface="Arial"/>
                <a:ea typeface="+mn-ea"/>
                <a:cs typeface="Arial"/>
              </a:rPr>
              <a:t> operation:</a:t>
            </a:r>
          </a:p>
          <a:p>
            <a:pPr lvl="1"/>
            <a:r>
              <a:rPr lang="en-US" altLang="zh-CN" sz="2000" dirty="0">
                <a:solidFill>
                  <a:schemeClr val="tx1"/>
                </a:solidFill>
                <a:latin typeface="Arial"/>
                <a:ea typeface="+mn-ea"/>
                <a:cs typeface="Arial"/>
              </a:rPr>
              <a:t>Full privileged, intended for Virtual Machine Monitor</a:t>
            </a:r>
          </a:p>
          <a:p>
            <a:endParaRPr lang="zh-CN" altLang="en-US" sz="2400" dirty="0"/>
          </a:p>
        </p:txBody>
      </p:sp>
      <p:sp>
        <p:nvSpPr>
          <p:cNvPr id="26" name="矩形 25"/>
          <p:cNvSpPr/>
          <p:nvPr/>
        </p:nvSpPr>
        <p:spPr>
          <a:xfrm>
            <a:off x="990600" y="3792286"/>
            <a:ext cx="7381763" cy="369332"/>
          </a:xfrm>
          <a:prstGeom prst="rect">
            <a:avLst/>
          </a:prstGeom>
          <a:solidFill>
            <a:schemeClr val="accent2">
              <a:lumMod val="20000"/>
              <a:lumOff val="80000"/>
            </a:schemeClr>
          </a:solidFill>
        </p:spPr>
        <p:txBody>
          <a:bodyPr wrap="square">
            <a:spAutoFit/>
          </a:bodyPr>
          <a:lstStyle/>
          <a:p>
            <a:pPr algn="ctr"/>
            <a:r>
              <a:rPr lang="en-US" altLang="zh-CN" b="1" dirty="0">
                <a:solidFill>
                  <a:schemeClr val="tx1">
                    <a:lumMod val="75000"/>
                    <a:lumOff val="25000"/>
                  </a:schemeClr>
                </a:solidFill>
                <a:latin typeface="等线" panose="02010600030101010101" pitchFamily="2" charset="-122"/>
                <a:ea typeface="等线" panose="02010600030101010101" pitchFamily="2" charset="-122"/>
              </a:rPr>
              <a:t>Both forms of operation support all four privilege levels from 0 to 3</a:t>
            </a:r>
          </a:p>
        </p:txBody>
      </p:sp>
    </p:spTree>
    <p:extLst>
      <p:ext uri="{BB962C8B-B14F-4D97-AF65-F5344CB8AC3E}">
        <p14:creationId xmlns:p14="http://schemas.microsoft.com/office/powerpoint/2010/main" val="1709437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57200"/>
            <a:ext cx="8366392" cy="739511"/>
          </a:xfrm>
        </p:spPr>
        <p:txBody>
          <a:bodyPr>
            <a:noAutofit/>
          </a:bodyPr>
          <a:lstStyle/>
          <a:p>
            <a:pPr eaLnBrk="1" hangingPunct="1"/>
            <a:r>
              <a:rPr lang="en-US" altLang="zh-CN" sz="3200" dirty="0">
                <a:latin typeface="Neo Sans Intel" charset="0"/>
                <a:ea typeface="宋体" charset="0"/>
                <a:cs typeface="宋体" charset="0"/>
              </a:rPr>
              <a:t>Virtual Machine Control Structure (VMCS)</a:t>
            </a:r>
          </a:p>
        </p:txBody>
      </p:sp>
      <p:sp>
        <p:nvSpPr>
          <p:cNvPr id="14339" name="Rectangle 3"/>
          <p:cNvSpPr>
            <a:spLocks noGrp="1" noChangeArrowheads="1"/>
          </p:cNvSpPr>
          <p:nvPr>
            <p:ph type="body" idx="1"/>
          </p:nvPr>
        </p:nvSpPr>
        <p:spPr>
          <a:xfrm>
            <a:off x="609600" y="1524000"/>
            <a:ext cx="8213992" cy="4953000"/>
          </a:xfrm>
        </p:spPr>
        <p:txBody>
          <a:bodyPr>
            <a:normAutofit/>
          </a:bodyPr>
          <a:lstStyle/>
          <a:p>
            <a:pPr marL="0" indent="0">
              <a:buNone/>
            </a:pPr>
            <a:r>
              <a:rPr lang="en-US" altLang="zh-CN" sz="2400" dirty="0">
                <a:latin typeface="Neo Sans Intel" charset="0"/>
                <a:ea typeface="宋体" charset="0"/>
                <a:cs typeface="宋体" charset="0"/>
              </a:rPr>
              <a:t>Data structure that manages VM entries and VM exits.</a:t>
            </a:r>
          </a:p>
          <a:p>
            <a:pPr marL="0" indent="0">
              <a:buNone/>
            </a:pPr>
            <a:r>
              <a:rPr lang="en-US" altLang="zh-CN" sz="2400" dirty="0">
                <a:latin typeface="Neo Sans Intel" charset="0"/>
                <a:ea typeface="宋体" charset="0"/>
                <a:cs typeface="宋体" charset="0"/>
              </a:rPr>
              <a:t>VMCS is logically divided into:</a:t>
            </a:r>
          </a:p>
          <a:p>
            <a:pPr marL="380985" lvl="1" indent="0">
              <a:buNone/>
            </a:pPr>
            <a:r>
              <a:rPr lang="en-US" altLang="zh-CN" sz="1800" dirty="0">
                <a:latin typeface="Neo Sans Intel" charset="0"/>
                <a:ea typeface="宋体" charset="0"/>
                <a:cs typeface="宋体" charset="0"/>
              </a:rPr>
              <a:t>Guest-state area</a:t>
            </a:r>
          </a:p>
          <a:p>
            <a:pPr marL="380985" lvl="1" indent="0">
              <a:buNone/>
            </a:pPr>
            <a:r>
              <a:rPr lang="en-US" altLang="zh-CN" sz="1800" dirty="0">
                <a:latin typeface="Neo Sans Intel" charset="0"/>
                <a:ea typeface="宋体" charset="0"/>
                <a:cs typeface="宋体" charset="0"/>
              </a:rPr>
              <a:t>Host-state area.</a:t>
            </a:r>
          </a:p>
          <a:p>
            <a:pPr marL="380985" lvl="1" indent="0">
              <a:buNone/>
            </a:pPr>
            <a:r>
              <a:rPr lang="en-US" altLang="zh-CN" sz="1800" dirty="0">
                <a:latin typeface="Neo Sans Intel" charset="0"/>
                <a:ea typeface="宋体" charset="0"/>
                <a:cs typeface="宋体" charset="0"/>
              </a:rPr>
              <a:t>VM-execution control fields</a:t>
            </a:r>
          </a:p>
          <a:p>
            <a:pPr marL="380985" lvl="1" indent="0">
              <a:buNone/>
            </a:pPr>
            <a:r>
              <a:rPr lang="en-US" altLang="zh-CN" sz="1800" dirty="0">
                <a:latin typeface="Neo Sans Intel" charset="0"/>
                <a:ea typeface="宋体" charset="0"/>
                <a:cs typeface="宋体" charset="0"/>
              </a:rPr>
              <a:t>VM-exit control fields</a:t>
            </a:r>
          </a:p>
          <a:p>
            <a:pPr marL="380985" lvl="1" indent="0">
              <a:buNone/>
            </a:pPr>
            <a:r>
              <a:rPr lang="en-US" altLang="zh-CN" sz="1800" dirty="0">
                <a:latin typeface="Neo Sans Intel" charset="0"/>
                <a:ea typeface="宋体" charset="0"/>
                <a:cs typeface="宋体" charset="0"/>
              </a:rPr>
              <a:t>VM-entry control fields</a:t>
            </a:r>
          </a:p>
          <a:p>
            <a:pPr marL="380985" lvl="1" indent="0">
              <a:buNone/>
            </a:pPr>
            <a:r>
              <a:rPr lang="en-US" altLang="zh-CN" sz="1800" dirty="0">
                <a:latin typeface="Neo Sans Intel" charset="0"/>
                <a:ea typeface="宋体" charset="0"/>
                <a:cs typeface="宋体" charset="0"/>
              </a:rPr>
              <a:t>VM-exit information fields</a:t>
            </a:r>
          </a:p>
          <a:p>
            <a:pPr marL="0" indent="0">
              <a:buNone/>
            </a:pPr>
            <a:r>
              <a:rPr lang="en-US" altLang="zh-CN" sz="2400" dirty="0">
                <a:latin typeface="Neo Sans Intel" charset="0"/>
                <a:ea typeface="宋体" charset="0"/>
                <a:cs typeface="宋体" charset="0"/>
              </a:rPr>
              <a:t>VM entries load processor state from the guest-state area. </a:t>
            </a:r>
          </a:p>
          <a:p>
            <a:pPr marL="0" indent="0">
              <a:buNone/>
            </a:pPr>
            <a:r>
              <a:rPr lang="en-US" altLang="zh-CN" sz="2400" dirty="0">
                <a:latin typeface="Neo Sans Intel" charset="0"/>
                <a:ea typeface="宋体" charset="0"/>
                <a:cs typeface="宋体" charset="0"/>
              </a:rPr>
              <a:t>VM exits save processor state to the guest-state area and the exit reason, and then load processor state from the host-state area.</a:t>
            </a:r>
          </a:p>
        </p:txBody>
      </p:sp>
    </p:spTree>
    <p:extLst>
      <p:ext uri="{BB962C8B-B14F-4D97-AF65-F5344CB8AC3E}">
        <p14:creationId xmlns:p14="http://schemas.microsoft.com/office/powerpoint/2010/main" val="236064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zh-CN" dirty="0" smtClean="0"/>
              <a:t>Recap:</a:t>
            </a:r>
            <a:r>
              <a:rPr lang="zh-CN" altLang="en-US" dirty="0" smtClean="0"/>
              <a:t> </a:t>
            </a:r>
            <a:r>
              <a:rPr lang="en-US" dirty="0" smtClean="0"/>
              <a:t>Traditional</a:t>
            </a:r>
            <a:endParaRPr lang="en-US" dirty="0" smtClean="0"/>
          </a:p>
        </p:txBody>
      </p:sp>
      <p:sp>
        <p:nvSpPr>
          <p:cNvPr id="40995" name="Content Placeholder 41"/>
          <p:cNvSpPr>
            <a:spLocks noGrp="1"/>
          </p:cNvSpPr>
          <p:nvPr>
            <p:ph idx="1"/>
          </p:nvPr>
        </p:nvSpPr>
        <p:spPr>
          <a:xfrm>
            <a:off x="457200" y="5486400"/>
            <a:ext cx="8229600" cy="639763"/>
          </a:xfrm>
        </p:spPr>
        <p:txBody>
          <a:bodyPr/>
          <a:lstStyle/>
          <a:p>
            <a:r>
              <a:rPr lang="en-US" smtClean="0"/>
              <a:t>Examples:  IBM VM/370, Stanford DISCO</a:t>
            </a:r>
          </a:p>
        </p:txBody>
      </p:sp>
      <p:sp>
        <p:nvSpPr>
          <p:cNvPr id="4" name="Rectangle 3"/>
          <p:cNvSpPr/>
          <p:nvPr/>
        </p:nvSpPr>
        <p:spPr>
          <a:xfrm>
            <a:off x="1066800" y="44958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1066800" y="3733800"/>
            <a:ext cx="6858000" cy="609600"/>
          </a:xfrm>
          <a:prstGeom prst="rect">
            <a:avLst/>
          </a:prstGeom>
          <a:solidFill>
            <a:schemeClr val="bg2">
              <a:lumMod val="9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tx1"/>
                </a:solidFill>
              </a:rPr>
              <a:t>Virtual Machine Monitor</a:t>
            </a:r>
          </a:p>
        </p:txBody>
      </p:sp>
      <p:sp>
        <p:nvSpPr>
          <p:cNvPr id="6" name="Rectangle 5"/>
          <p:cNvSpPr/>
          <p:nvPr/>
        </p:nvSpPr>
        <p:spPr>
          <a:xfrm>
            <a:off x="11430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a:t>
            </a:r>
          </a:p>
        </p:txBody>
      </p:sp>
      <p:sp>
        <p:nvSpPr>
          <p:cNvPr id="7" name="Rectangle 6"/>
          <p:cNvSpPr/>
          <p:nvPr/>
        </p:nvSpPr>
        <p:spPr>
          <a:xfrm>
            <a:off x="11430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0" name="Rectangle 9"/>
          <p:cNvSpPr/>
          <p:nvPr/>
        </p:nvSpPr>
        <p:spPr>
          <a:xfrm>
            <a:off x="25146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 (devel)</a:t>
            </a:r>
          </a:p>
        </p:txBody>
      </p:sp>
      <p:sp>
        <p:nvSpPr>
          <p:cNvPr id="11" name="Rectangle 10"/>
          <p:cNvSpPr/>
          <p:nvPr/>
        </p:nvSpPr>
        <p:spPr>
          <a:xfrm>
            <a:off x="25146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38862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XP</a:t>
            </a:r>
          </a:p>
        </p:txBody>
      </p:sp>
      <p:sp>
        <p:nvSpPr>
          <p:cNvPr id="14" name="Rectangle 13"/>
          <p:cNvSpPr/>
          <p:nvPr/>
        </p:nvSpPr>
        <p:spPr>
          <a:xfrm>
            <a:off x="38862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6" name="Rectangle 15"/>
          <p:cNvSpPr/>
          <p:nvPr/>
        </p:nvSpPr>
        <p:spPr>
          <a:xfrm>
            <a:off x="52578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Vista</a:t>
            </a:r>
          </a:p>
        </p:txBody>
      </p:sp>
      <p:sp>
        <p:nvSpPr>
          <p:cNvPr id="17" name="Rectangle 16"/>
          <p:cNvSpPr/>
          <p:nvPr/>
        </p:nvSpPr>
        <p:spPr>
          <a:xfrm>
            <a:off x="52578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9" name="Rectangle 18"/>
          <p:cNvSpPr/>
          <p:nvPr/>
        </p:nvSpPr>
        <p:spPr>
          <a:xfrm>
            <a:off x="66294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MacOS</a:t>
            </a:r>
          </a:p>
        </p:txBody>
      </p:sp>
      <p:sp>
        <p:nvSpPr>
          <p:cNvPr id="20" name="Rectangle 19"/>
          <p:cNvSpPr/>
          <p:nvPr/>
        </p:nvSpPr>
        <p:spPr>
          <a:xfrm>
            <a:off x="66294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13716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12954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4572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5" name="Oval 24"/>
          <p:cNvSpPr/>
          <p:nvPr/>
        </p:nvSpPr>
        <p:spPr>
          <a:xfrm>
            <a:off x="27432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Oval 25"/>
          <p:cNvSpPr/>
          <p:nvPr/>
        </p:nvSpPr>
        <p:spPr>
          <a:xfrm>
            <a:off x="3200400" y="2438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7" name="Oval 26"/>
          <p:cNvSpPr/>
          <p:nvPr/>
        </p:nvSpPr>
        <p:spPr>
          <a:xfrm>
            <a:off x="2667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4038600" y="2514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9" name="Oval 28"/>
          <p:cNvSpPr/>
          <p:nvPr/>
        </p:nvSpPr>
        <p:spPr>
          <a:xfrm>
            <a:off x="56388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0" name="Oval 29"/>
          <p:cNvSpPr/>
          <p:nvPr/>
        </p:nvSpPr>
        <p:spPr>
          <a:xfrm>
            <a:off x="59436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1" name="Oval 30"/>
          <p:cNvSpPr/>
          <p:nvPr/>
        </p:nvSpPr>
        <p:spPr>
          <a:xfrm>
            <a:off x="54102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818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3152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Oval 33"/>
          <p:cNvSpPr/>
          <p:nvPr/>
        </p:nvSpPr>
        <p:spPr>
          <a:xfrm>
            <a:off x="6858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11430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Rectangle 35"/>
          <p:cNvSpPr/>
          <p:nvPr/>
        </p:nvSpPr>
        <p:spPr>
          <a:xfrm>
            <a:off x="25146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38862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8" name="Rectangle 37"/>
          <p:cNvSpPr/>
          <p:nvPr/>
        </p:nvSpPr>
        <p:spPr>
          <a:xfrm>
            <a:off x="52578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9" name="Rectangle 38"/>
          <p:cNvSpPr/>
          <p:nvPr/>
        </p:nvSpPr>
        <p:spPr>
          <a:xfrm>
            <a:off x="66294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45720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4038600" y="1981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Tree>
    <p:extLst>
      <p:ext uri="{BB962C8B-B14F-4D97-AF65-F5344CB8AC3E}">
        <p14:creationId xmlns:p14="http://schemas.microsoft.com/office/powerpoint/2010/main" val="1795418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1079500" y="4381500"/>
            <a:ext cx="1499128" cy="81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333">
                <a:solidFill>
                  <a:schemeClr val="accent1"/>
                </a:solidFill>
                <a:latin typeface="Arial" charset="0"/>
                <a:ea typeface="宋体" charset="0"/>
                <a:cs typeface="宋体" charset="0"/>
              </a:rPr>
              <a:t>IA-32</a:t>
            </a:r>
          </a:p>
          <a:p>
            <a:pPr algn="l" eaLnBrk="1" hangingPunct="1"/>
            <a:r>
              <a:rPr lang="en-US" altLang="zh-CN" sz="2333">
                <a:solidFill>
                  <a:schemeClr val="accent1"/>
                </a:solidFill>
                <a:latin typeface="Arial" charset="0"/>
                <a:ea typeface="宋体" charset="0"/>
                <a:cs typeface="宋体" charset="0"/>
              </a:rPr>
              <a:t>Operation</a:t>
            </a:r>
          </a:p>
        </p:txBody>
      </p:sp>
      <p:sp>
        <p:nvSpPr>
          <p:cNvPr id="15363" name="Rectangle 3"/>
          <p:cNvSpPr>
            <a:spLocks noGrp="1" noChangeArrowheads="1"/>
          </p:cNvSpPr>
          <p:nvPr>
            <p:ph type="title"/>
          </p:nvPr>
        </p:nvSpPr>
        <p:spPr/>
        <p:txBody>
          <a:bodyPr/>
          <a:lstStyle/>
          <a:p>
            <a:pPr eaLnBrk="1" hangingPunct="1"/>
            <a:r>
              <a:rPr lang="en-US" altLang="zh-CN">
                <a:latin typeface="Neo Sans Intel" charset="0"/>
                <a:ea typeface="宋体" charset="0"/>
                <a:cs typeface="宋体" charset="0"/>
              </a:rPr>
              <a:t>VT-x Operations </a:t>
            </a:r>
          </a:p>
        </p:txBody>
      </p:sp>
      <p:grpSp>
        <p:nvGrpSpPr>
          <p:cNvPr id="15364" name="Group 4"/>
          <p:cNvGrpSpPr>
            <a:grpSpLocks/>
          </p:cNvGrpSpPr>
          <p:nvPr/>
        </p:nvGrpSpPr>
        <p:grpSpPr bwMode="auto">
          <a:xfrm>
            <a:off x="2667000" y="4318000"/>
            <a:ext cx="4889500" cy="1016000"/>
            <a:chOff x="1440" y="2832"/>
            <a:chExt cx="3696" cy="768"/>
          </a:xfrm>
        </p:grpSpPr>
        <p:sp>
          <p:nvSpPr>
            <p:cNvPr id="223237" name="Rectangle 5"/>
            <p:cNvSpPr>
              <a:spLocks noChangeArrowheads="1"/>
            </p:cNvSpPr>
            <p:nvPr/>
          </p:nvSpPr>
          <p:spPr bwMode="auto">
            <a:xfrm>
              <a:off x="1440" y="3216"/>
              <a:ext cx="3696" cy="38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0</a:t>
              </a:r>
            </a:p>
          </p:txBody>
        </p:sp>
        <p:sp>
          <p:nvSpPr>
            <p:cNvPr id="223238" name="Rectangle 6"/>
            <p:cNvSpPr>
              <a:spLocks noChangeArrowheads="1"/>
            </p:cNvSpPr>
            <p:nvPr/>
          </p:nvSpPr>
          <p:spPr bwMode="auto">
            <a:xfrm>
              <a:off x="1440" y="2832"/>
              <a:ext cx="3696" cy="384"/>
            </a:xfrm>
            <a:prstGeom prst="rect">
              <a:avLst/>
            </a:prstGeom>
            <a:gradFill rotWithShape="1">
              <a:gsLst>
                <a:gs pos="0">
                  <a:schemeClr val="hlink"/>
                </a:gs>
                <a:gs pos="50000">
                  <a:schemeClr val="hlink">
                    <a:gamma/>
                    <a:tint val="73725"/>
                    <a:invGamma/>
                  </a:schemeClr>
                </a:gs>
                <a:gs pos="100000">
                  <a:schemeClr val="hlink"/>
                </a:gs>
              </a:gsLst>
              <a:lin ang="2700000" scaled="1"/>
            </a:gra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3</a:t>
              </a:r>
            </a:p>
          </p:txBody>
        </p:sp>
      </p:grpSp>
      <p:sp>
        <p:nvSpPr>
          <p:cNvPr id="223239" name="Text Box 7"/>
          <p:cNvSpPr txBox="1">
            <a:spLocks noChangeArrowheads="1"/>
          </p:cNvSpPr>
          <p:nvPr/>
        </p:nvSpPr>
        <p:spPr bwMode="auto">
          <a:xfrm>
            <a:off x="1079500" y="4381500"/>
            <a:ext cx="1547218" cy="81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333">
                <a:solidFill>
                  <a:schemeClr val="accent1"/>
                </a:solidFill>
                <a:latin typeface="Arial" charset="0"/>
                <a:ea typeface="宋体" charset="0"/>
                <a:cs typeface="宋体" charset="0"/>
              </a:rPr>
              <a:t>VMX Root</a:t>
            </a:r>
          </a:p>
          <a:p>
            <a:pPr algn="l" eaLnBrk="1" hangingPunct="1"/>
            <a:r>
              <a:rPr lang="en-US" altLang="zh-CN" sz="2333">
                <a:solidFill>
                  <a:schemeClr val="accent1"/>
                </a:solidFill>
                <a:latin typeface="Arial" charset="0"/>
                <a:ea typeface="宋体" charset="0"/>
                <a:cs typeface="宋体" charset="0"/>
              </a:rPr>
              <a:t>Operation</a:t>
            </a:r>
          </a:p>
        </p:txBody>
      </p:sp>
      <p:sp>
        <p:nvSpPr>
          <p:cNvPr id="223240" name="Text Box 8"/>
          <p:cNvSpPr txBox="1">
            <a:spLocks noChangeArrowheads="1"/>
          </p:cNvSpPr>
          <p:nvPr/>
        </p:nvSpPr>
        <p:spPr bwMode="auto">
          <a:xfrm>
            <a:off x="1079500" y="2032001"/>
            <a:ext cx="1499128" cy="1169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333">
                <a:solidFill>
                  <a:schemeClr val="accent1"/>
                </a:solidFill>
                <a:latin typeface="Arial" charset="0"/>
                <a:ea typeface="宋体" charset="0"/>
                <a:cs typeface="宋体" charset="0"/>
              </a:rPr>
              <a:t>VMX </a:t>
            </a:r>
          </a:p>
          <a:p>
            <a:pPr algn="l" eaLnBrk="1" hangingPunct="1"/>
            <a:r>
              <a:rPr lang="en-US" altLang="zh-CN" sz="2333">
                <a:solidFill>
                  <a:schemeClr val="accent1"/>
                </a:solidFill>
                <a:latin typeface="Arial" charset="0"/>
                <a:ea typeface="宋体" charset="0"/>
                <a:cs typeface="宋体" charset="0"/>
              </a:rPr>
              <a:t>Non-root</a:t>
            </a:r>
          </a:p>
          <a:p>
            <a:pPr algn="l" eaLnBrk="1" hangingPunct="1"/>
            <a:r>
              <a:rPr lang="en-US" altLang="zh-CN" sz="2333">
                <a:solidFill>
                  <a:schemeClr val="accent1"/>
                </a:solidFill>
                <a:latin typeface="Arial" charset="0"/>
                <a:ea typeface="宋体" charset="0"/>
                <a:cs typeface="宋体" charset="0"/>
              </a:rPr>
              <a:t>Operation</a:t>
            </a:r>
          </a:p>
        </p:txBody>
      </p:sp>
      <p:sp>
        <p:nvSpPr>
          <p:cNvPr id="223241" name="Line 9"/>
          <p:cNvSpPr>
            <a:spLocks noChangeShapeType="1"/>
          </p:cNvSpPr>
          <p:nvPr/>
        </p:nvSpPr>
        <p:spPr bwMode="auto">
          <a:xfrm>
            <a:off x="1079500" y="3365500"/>
            <a:ext cx="69850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500"/>
          </a:p>
        </p:txBody>
      </p:sp>
      <p:sp>
        <p:nvSpPr>
          <p:cNvPr id="223242" name="Text Box 10"/>
          <p:cNvSpPr txBox="1">
            <a:spLocks noChangeArrowheads="1"/>
          </p:cNvSpPr>
          <p:nvPr/>
        </p:nvSpPr>
        <p:spPr bwMode="auto">
          <a:xfrm>
            <a:off x="5524501" y="2309813"/>
            <a:ext cx="601447" cy="4513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333" b="1">
                <a:latin typeface="Arial" charset="0"/>
                <a:ea typeface="宋体" charset="0"/>
                <a:cs typeface="宋体" charset="0"/>
              </a:rPr>
              <a:t>. . .</a:t>
            </a:r>
          </a:p>
        </p:txBody>
      </p:sp>
      <p:grpSp>
        <p:nvGrpSpPr>
          <p:cNvPr id="223243" name="Group 11"/>
          <p:cNvGrpSpPr>
            <a:grpSpLocks/>
          </p:cNvGrpSpPr>
          <p:nvPr/>
        </p:nvGrpSpPr>
        <p:grpSpPr bwMode="auto">
          <a:xfrm>
            <a:off x="2667000" y="1714500"/>
            <a:ext cx="1143000" cy="1397000"/>
            <a:chOff x="1440" y="672"/>
            <a:chExt cx="864" cy="1056"/>
          </a:xfrm>
        </p:grpSpPr>
        <p:sp>
          <p:nvSpPr>
            <p:cNvPr id="223244" name="Rectangle 12"/>
            <p:cNvSpPr>
              <a:spLocks noChangeArrowheads="1"/>
            </p:cNvSpPr>
            <p:nvPr/>
          </p:nvSpPr>
          <p:spPr bwMode="auto">
            <a:xfrm>
              <a:off x="1440" y="1344"/>
              <a:ext cx="864" cy="38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0</a:t>
              </a:r>
            </a:p>
          </p:txBody>
        </p:sp>
        <p:sp>
          <p:nvSpPr>
            <p:cNvPr id="223245" name="Rectangle 13"/>
            <p:cNvSpPr>
              <a:spLocks noChangeArrowheads="1"/>
            </p:cNvSpPr>
            <p:nvPr/>
          </p:nvSpPr>
          <p:spPr bwMode="auto">
            <a:xfrm>
              <a:off x="1440" y="960"/>
              <a:ext cx="864" cy="384"/>
            </a:xfrm>
            <a:prstGeom prst="rect">
              <a:avLst/>
            </a:prstGeom>
            <a:gradFill rotWithShape="1">
              <a:gsLst>
                <a:gs pos="0">
                  <a:schemeClr val="hlink"/>
                </a:gs>
                <a:gs pos="50000">
                  <a:schemeClr val="hlink">
                    <a:gamma/>
                    <a:tint val="7372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3</a:t>
              </a:r>
            </a:p>
          </p:txBody>
        </p:sp>
        <p:sp>
          <p:nvSpPr>
            <p:cNvPr id="15397" name="Text Box 14"/>
            <p:cNvSpPr txBox="1">
              <a:spLocks noChangeArrowheads="1"/>
            </p:cNvSpPr>
            <p:nvPr/>
          </p:nvSpPr>
          <p:spPr bwMode="auto">
            <a:xfrm>
              <a:off x="1680" y="672"/>
              <a:ext cx="479" cy="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1500" b="1">
                  <a:latin typeface="Arial" charset="0"/>
                  <a:ea typeface="宋体" charset="0"/>
                  <a:cs typeface="宋体" charset="0"/>
                </a:rPr>
                <a:t>VM 1</a:t>
              </a:r>
            </a:p>
          </p:txBody>
        </p:sp>
      </p:grpSp>
      <p:grpSp>
        <p:nvGrpSpPr>
          <p:cNvPr id="223247" name="Group 15"/>
          <p:cNvGrpSpPr>
            <a:grpSpLocks/>
          </p:cNvGrpSpPr>
          <p:nvPr/>
        </p:nvGrpSpPr>
        <p:grpSpPr bwMode="auto">
          <a:xfrm>
            <a:off x="4127500" y="1714500"/>
            <a:ext cx="1143000" cy="1397000"/>
            <a:chOff x="2544" y="672"/>
            <a:chExt cx="864" cy="1056"/>
          </a:xfrm>
        </p:grpSpPr>
        <p:sp>
          <p:nvSpPr>
            <p:cNvPr id="223248" name="Rectangle 16"/>
            <p:cNvSpPr>
              <a:spLocks noChangeArrowheads="1"/>
            </p:cNvSpPr>
            <p:nvPr/>
          </p:nvSpPr>
          <p:spPr bwMode="auto">
            <a:xfrm>
              <a:off x="2544" y="1344"/>
              <a:ext cx="864" cy="38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0</a:t>
              </a:r>
            </a:p>
          </p:txBody>
        </p:sp>
        <p:sp>
          <p:nvSpPr>
            <p:cNvPr id="223249" name="Rectangle 17"/>
            <p:cNvSpPr>
              <a:spLocks noChangeArrowheads="1"/>
            </p:cNvSpPr>
            <p:nvPr/>
          </p:nvSpPr>
          <p:spPr bwMode="auto">
            <a:xfrm>
              <a:off x="2544" y="960"/>
              <a:ext cx="864" cy="384"/>
            </a:xfrm>
            <a:prstGeom prst="rect">
              <a:avLst/>
            </a:prstGeom>
            <a:gradFill rotWithShape="1">
              <a:gsLst>
                <a:gs pos="0">
                  <a:schemeClr val="hlink"/>
                </a:gs>
                <a:gs pos="50000">
                  <a:schemeClr val="hlink">
                    <a:gamma/>
                    <a:tint val="73725"/>
                    <a:invGamma/>
                  </a:schemeClr>
                </a:gs>
                <a:gs pos="100000">
                  <a:schemeClr val="hlink"/>
                </a:gs>
              </a:gsLst>
              <a:lin ang="2700000" scaled="1"/>
            </a:gra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3</a:t>
              </a:r>
            </a:p>
          </p:txBody>
        </p:sp>
        <p:sp>
          <p:nvSpPr>
            <p:cNvPr id="15394" name="Text Box 18"/>
            <p:cNvSpPr txBox="1">
              <a:spLocks noChangeArrowheads="1"/>
            </p:cNvSpPr>
            <p:nvPr/>
          </p:nvSpPr>
          <p:spPr bwMode="auto">
            <a:xfrm>
              <a:off x="2688" y="672"/>
              <a:ext cx="479" cy="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1500" b="1">
                  <a:latin typeface="Arial" charset="0"/>
                  <a:ea typeface="宋体" charset="0"/>
                  <a:cs typeface="宋体" charset="0"/>
                </a:rPr>
                <a:t>VM 2</a:t>
              </a:r>
            </a:p>
          </p:txBody>
        </p:sp>
      </p:grpSp>
      <p:grpSp>
        <p:nvGrpSpPr>
          <p:cNvPr id="223251" name="Group 19"/>
          <p:cNvGrpSpPr>
            <a:grpSpLocks/>
          </p:cNvGrpSpPr>
          <p:nvPr/>
        </p:nvGrpSpPr>
        <p:grpSpPr bwMode="auto">
          <a:xfrm>
            <a:off x="6350000" y="1714500"/>
            <a:ext cx="1143000" cy="1397000"/>
            <a:chOff x="4224" y="672"/>
            <a:chExt cx="864" cy="1056"/>
          </a:xfrm>
        </p:grpSpPr>
        <p:sp>
          <p:nvSpPr>
            <p:cNvPr id="223252" name="Rectangle 20"/>
            <p:cNvSpPr>
              <a:spLocks noChangeArrowheads="1"/>
            </p:cNvSpPr>
            <p:nvPr/>
          </p:nvSpPr>
          <p:spPr bwMode="auto">
            <a:xfrm>
              <a:off x="4224" y="1344"/>
              <a:ext cx="864" cy="38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0</a:t>
              </a:r>
            </a:p>
          </p:txBody>
        </p:sp>
        <p:sp>
          <p:nvSpPr>
            <p:cNvPr id="223253" name="Rectangle 21"/>
            <p:cNvSpPr>
              <a:spLocks noChangeArrowheads="1"/>
            </p:cNvSpPr>
            <p:nvPr/>
          </p:nvSpPr>
          <p:spPr bwMode="auto">
            <a:xfrm>
              <a:off x="4224" y="960"/>
              <a:ext cx="864" cy="384"/>
            </a:xfrm>
            <a:prstGeom prst="rect">
              <a:avLst/>
            </a:prstGeom>
            <a:gradFill rotWithShape="1">
              <a:gsLst>
                <a:gs pos="0">
                  <a:schemeClr val="hlink"/>
                </a:gs>
                <a:gs pos="50000">
                  <a:schemeClr val="hlink">
                    <a:gamma/>
                    <a:tint val="73725"/>
                    <a:invGamma/>
                  </a:schemeClr>
                </a:gs>
                <a:gs pos="100000">
                  <a:schemeClr val="hlink"/>
                </a:gs>
              </a:gsLst>
              <a:lin ang="2700000" scaled="1"/>
            </a:gra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defRPr/>
              </a:pPr>
              <a:r>
                <a:rPr lang="en-US" altLang="zh-CN" sz="1500">
                  <a:solidFill>
                    <a:schemeClr val="bg2"/>
                  </a:solidFill>
                  <a:latin typeface="Arial" pitchFamily="34" charset="0"/>
                  <a:ea typeface="宋体" pitchFamily="2" charset="-122"/>
                </a:rPr>
                <a:t>Ring 3</a:t>
              </a:r>
            </a:p>
          </p:txBody>
        </p:sp>
        <p:sp>
          <p:nvSpPr>
            <p:cNvPr id="15391" name="Text Box 22"/>
            <p:cNvSpPr txBox="1">
              <a:spLocks noChangeArrowheads="1"/>
            </p:cNvSpPr>
            <p:nvPr/>
          </p:nvSpPr>
          <p:spPr bwMode="auto">
            <a:xfrm>
              <a:off x="4416" y="672"/>
              <a:ext cx="486" cy="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1500" b="1">
                  <a:latin typeface="Arial" charset="0"/>
                  <a:ea typeface="宋体" charset="0"/>
                  <a:cs typeface="宋体" charset="0"/>
                </a:rPr>
                <a:t>VM n</a:t>
              </a:r>
            </a:p>
          </p:txBody>
        </p:sp>
      </p:grpSp>
      <p:sp>
        <p:nvSpPr>
          <p:cNvPr id="223255" name="Line 23"/>
          <p:cNvSpPr>
            <a:spLocks noChangeShapeType="1"/>
          </p:cNvSpPr>
          <p:nvPr/>
        </p:nvSpPr>
        <p:spPr bwMode="auto">
          <a:xfrm flipV="1">
            <a:off x="3302000" y="3111500"/>
            <a:ext cx="0" cy="171450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500"/>
          </a:p>
        </p:txBody>
      </p:sp>
      <p:sp>
        <p:nvSpPr>
          <p:cNvPr id="223256" name="Line 24"/>
          <p:cNvSpPr>
            <a:spLocks noChangeShapeType="1"/>
          </p:cNvSpPr>
          <p:nvPr/>
        </p:nvSpPr>
        <p:spPr bwMode="auto">
          <a:xfrm flipV="1">
            <a:off x="4762500" y="3111500"/>
            <a:ext cx="0" cy="171450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500"/>
          </a:p>
        </p:txBody>
      </p:sp>
      <p:sp>
        <p:nvSpPr>
          <p:cNvPr id="223257" name="Line 25"/>
          <p:cNvSpPr>
            <a:spLocks noChangeShapeType="1"/>
          </p:cNvSpPr>
          <p:nvPr/>
        </p:nvSpPr>
        <p:spPr bwMode="auto">
          <a:xfrm flipV="1">
            <a:off x="6985000" y="3111500"/>
            <a:ext cx="0" cy="171450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500"/>
          </a:p>
        </p:txBody>
      </p:sp>
      <p:sp>
        <p:nvSpPr>
          <p:cNvPr id="223258" name="Text Box 26"/>
          <p:cNvSpPr txBox="1">
            <a:spLocks noChangeArrowheads="1"/>
          </p:cNvSpPr>
          <p:nvPr/>
        </p:nvSpPr>
        <p:spPr bwMode="auto">
          <a:xfrm>
            <a:off x="2857502" y="4892146"/>
            <a:ext cx="11256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000" b="1">
                <a:latin typeface="Arial" charset="0"/>
                <a:ea typeface="宋体" charset="0"/>
                <a:cs typeface="宋体" charset="0"/>
              </a:rPr>
              <a:t>VMXON</a:t>
            </a:r>
          </a:p>
        </p:txBody>
      </p:sp>
      <p:sp>
        <p:nvSpPr>
          <p:cNvPr id="223259" name="Text Box 27"/>
          <p:cNvSpPr txBox="1">
            <a:spLocks noChangeArrowheads="1"/>
          </p:cNvSpPr>
          <p:nvPr/>
        </p:nvSpPr>
        <p:spPr bwMode="auto">
          <a:xfrm>
            <a:off x="2857501" y="4889500"/>
            <a:ext cx="165622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000" b="1">
                <a:latin typeface="Arial" charset="0"/>
                <a:ea typeface="宋体" charset="0"/>
                <a:cs typeface="宋体" charset="0"/>
              </a:rPr>
              <a:t>VMLAUNCH</a:t>
            </a:r>
          </a:p>
        </p:txBody>
      </p:sp>
      <p:sp>
        <p:nvSpPr>
          <p:cNvPr id="223260" name="Text Box 28"/>
          <p:cNvSpPr txBox="1">
            <a:spLocks noChangeArrowheads="1"/>
          </p:cNvSpPr>
          <p:nvPr/>
        </p:nvSpPr>
        <p:spPr bwMode="auto">
          <a:xfrm>
            <a:off x="2857501" y="4889500"/>
            <a:ext cx="166904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000" b="1">
                <a:latin typeface="Arial" charset="0"/>
                <a:ea typeface="宋体" charset="0"/>
                <a:cs typeface="宋体" charset="0"/>
              </a:rPr>
              <a:t>VMRESUME</a:t>
            </a:r>
          </a:p>
        </p:txBody>
      </p:sp>
      <p:sp>
        <p:nvSpPr>
          <p:cNvPr id="223261" name="Text Box 29"/>
          <p:cNvSpPr txBox="1">
            <a:spLocks noChangeArrowheads="1"/>
          </p:cNvSpPr>
          <p:nvPr/>
        </p:nvSpPr>
        <p:spPr bwMode="auto">
          <a:xfrm>
            <a:off x="1714501" y="3619500"/>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o Sans Intel" charset="0"/>
                <a:ea typeface="ＭＳ Ｐゴシック" charset="0"/>
                <a:cs typeface="Arial" charset="0"/>
              </a:defRPr>
            </a:lvl1pPr>
            <a:lvl2pPr marL="742950" indent="-285750">
              <a:defRPr sz="2400">
                <a:solidFill>
                  <a:schemeClr val="tx1"/>
                </a:solidFill>
                <a:latin typeface="Neo Sans Intel" charset="0"/>
                <a:ea typeface="Arial" charset="0"/>
                <a:cs typeface="Arial" charset="0"/>
              </a:defRPr>
            </a:lvl2pPr>
            <a:lvl3pPr marL="1143000" indent="-228600">
              <a:defRPr sz="2400">
                <a:solidFill>
                  <a:schemeClr val="tx1"/>
                </a:solidFill>
                <a:latin typeface="Neo Sans Intel" charset="0"/>
                <a:ea typeface="Arial" charset="0"/>
                <a:cs typeface="Arial" charset="0"/>
              </a:defRPr>
            </a:lvl3pPr>
            <a:lvl4pPr marL="1600200" indent="-228600">
              <a:defRPr sz="2400">
                <a:solidFill>
                  <a:schemeClr val="tx1"/>
                </a:solidFill>
                <a:latin typeface="Neo Sans Intel" charset="0"/>
                <a:ea typeface="Arial" charset="0"/>
                <a:cs typeface="Arial" charset="0"/>
              </a:defRPr>
            </a:lvl4pPr>
            <a:lvl5pPr marL="2057400" indent="-228600">
              <a:defRPr sz="2400">
                <a:solidFill>
                  <a:schemeClr val="tx1"/>
                </a:solidFill>
                <a:latin typeface="Neo Sans Intel" charset="0"/>
                <a:ea typeface="Arial" charset="0"/>
                <a:cs typeface="Arial" charset="0"/>
              </a:defRPr>
            </a:lvl5pPr>
            <a:lvl6pPr marL="2514600" indent="-228600" algn="ctr" eaLnBrk="0" fontAlgn="base" hangingPunct="0">
              <a:spcBef>
                <a:spcPct val="0"/>
              </a:spcBef>
              <a:spcAft>
                <a:spcPct val="0"/>
              </a:spcAft>
              <a:defRPr sz="2400">
                <a:solidFill>
                  <a:schemeClr val="tx1"/>
                </a:solidFill>
                <a:latin typeface="Neo Sans Intel" charset="0"/>
                <a:ea typeface="Arial" charset="0"/>
                <a:cs typeface="Arial" charset="0"/>
              </a:defRPr>
            </a:lvl6pPr>
            <a:lvl7pPr marL="2971800" indent="-228600" algn="ctr" eaLnBrk="0" fontAlgn="base" hangingPunct="0">
              <a:spcBef>
                <a:spcPct val="0"/>
              </a:spcBef>
              <a:spcAft>
                <a:spcPct val="0"/>
              </a:spcAft>
              <a:defRPr sz="2400">
                <a:solidFill>
                  <a:schemeClr val="tx1"/>
                </a:solidFill>
                <a:latin typeface="Neo Sans Intel" charset="0"/>
                <a:ea typeface="Arial" charset="0"/>
                <a:cs typeface="Arial" charset="0"/>
              </a:defRPr>
            </a:lvl7pPr>
            <a:lvl8pPr marL="3429000" indent="-228600" algn="ctr" eaLnBrk="0" fontAlgn="base" hangingPunct="0">
              <a:spcBef>
                <a:spcPct val="0"/>
              </a:spcBef>
              <a:spcAft>
                <a:spcPct val="0"/>
              </a:spcAft>
              <a:defRPr sz="2400">
                <a:solidFill>
                  <a:schemeClr val="tx1"/>
                </a:solidFill>
                <a:latin typeface="Neo Sans Intel" charset="0"/>
                <a:ea typeface="Arial" charset="0"/>
                <a:cs typeface="Arial" charset="0"/>
              </a:defRPr>
            </a:lvl8pPr>
            <a:lvl9pPr marL="3886200" indent="-228600" algn="ctr" eaLnBrk="0" fontAlgn="base" hangingPunct="0">
              <a:spcBef>
                <a:spcPct val="0"/>
              </a:spcBef>
              <a:spcAft>
                <a:spcPct val="0"/>
              </a:spcAft>
              <a:defRPr sz="2400">
                <a:solidFill>
                  <a:schemeClr val="tx1"/>
                </a:solidFill>
                <a:latin typeface="Neo Sans Intel" charset="0"/>
                <a:ea typeface="Arial" charset="0"/>
                <a:cs typeface="Arial" charset="0"/>
              </a:defRPr>
            </a:lvl9pPr>
          </a:lstStyle>
          <a:p>
            <a:pPr algn="l" eaLnBrk="1" hangingPunct="1"/>
            <a:r>
              <a:rPr lang="en-US" altLang="zh-CN" sz="2000" b="1">
                <a:latin typeface="Arial" charset="0"/>
                <a:ea typeface="宋体" charset="0"/>
                <a:cs typeface="宋体" charset="0"/>
              </a:rPr>
              <a:t>VM Exit</a:t>
            </a:r>
          </a:p>
        </p:txBody>
      </p:sp>
      <p:sp>
        <p:nvSpPr>
          <p:cNvPr id="223262" name="Line 30"/>
          <p:cNvSpPr>
            <a:spLocks noChangeShapeType="1"/>
          </p:cNvSpPr>
          <p:nvPr/>
        </p:nvSpPr>
        <p:spPr bwMode="auto">
          <a:xfrm>
            <a:off x="3302000" y="3111500"/>
            <a:ext cx="0" cy="171450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500"/>
          </a:p>
        </p:txBody>
      </p:sp>
      <p:grpSp>
        <p:nvGrpSpPr>
          <p:cNvPr id="223263" name="Group 31"/>
          <p:cNvGrpSpPr>
            <a:grpSpLocks/>
          </p:cNvGrpSpPr>
          <p:nvPr/>
        </p:nvGrpSpPr>
        <p:grpSpPr bwMode="auto">
          <a:xfrm>
            <a:off x="4381500" y="3111500"/>
            <a:ext cx="698500" cy="1079500"/>
            <a:chOff x="1968" y="1920"/>
            <a:chExt cx="528" cy="816"/>
          </a:xfrm>
        </p:grpSpPr>
        <p:sp>
          <p:nvSpPr>
            <p:cNvPr id="223264" name="Rectangle 32"/>
            <p:cNvSpPr>
              <a:spLocks noChangeArrowheads="1"/>
            </p:cNvSpPr>
            <p:nvPr/>
          </p:nvSpPr>
          <p:spPr bwMode="auto">
            <a:xfrm>
              <a:off x="1968" y="2307"/>
              <a:ext cx="528" cy="429"/>
            </a:xfrm>
            <a:prstGeom prst="rect">
              <a:avLst/>
            </a:prstGeom>
            <a:gradFill rotWithShape="1">
              <a:gsLst>
                <a:gs pos="0">
                  <a:schemeClr val="accent1"/>
                </a:gs>
                <a:gs pos="50000">
                  <a:schemeClr val="accent1">
                    <a:gamma/>
                    <a:tint val="73725"/>
                    <a:invGamma/>
                  </a:schemeClr>
                </a:gs>
                <a:gs pos="100000">
                  <a:schemeClr val="accent1"/>
                </a:gs>
              </a:gsLst>
              <a:lin ang="2700000" scaled="1"/>
            </a:gra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defRPr/>
              </a:pPr>
              <a:r>
                <a:rPr lang="en-US" altLang="zh-CN" sz="1333" b="1">
                  <a:solidFill>
                    <a:schemeClr val="bg2"/>
                  </a:solidFill>
                  <a:latin typeface="Arial" pitchFamily="34" charset="0"/>
                  <a:ea typeface="宋体" pitchFamily="2" charset="-122"/>
                  <a:cs typeface="Arial" pitchFamily="34" charset="0"/>
                </a:rPr>
                <a:t>VMCS</a:t>
              </a:r>
            </a:p>
            <a:p>
              <a:pPr eaLnBrk="1" hangingPunct="1">
                <a:defRPr/>
              </a:pPr>
              <a:r>
                <a:rPr lang="en-US" altLang="zh-CN" sz="1333" b="1">
                  <a:solidFill>
                    <a:schemeClr val="bg2"/>
                  </a:solidFill>
                  <a:latin typeface="Arial" pitchFamily="34" charset="0"/>
                  <a:ea typeface="宋体" pitchFamily="2" charset="-122"/>
                  <a:cs typeface="Arial" pitchFamily="34" charset="0"/>
                </a:rPr>
                <a:t>2</a:t>
              </a:r>
            </a:p>
          </p:txBody>
        </p:sp>
        <p:sp>
          <p:nvSpPr>
            <p:cNvPr id="15388" name="Line 33"/>
            <p:cNvSpPr>
              <a:spLocks noChangeShapeType="1"/>
            </p:cNvSpPr>
            <p:nvPr/>
          </p:nvSpPr>
          <p:spPr bwMode="auto">
            <a:xfrm flipH="1" flipV="1">
              <a:off x="2256" y="1920"/>
              <a:ext cx="0" cy="387"/>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500"/>
            </a:p>
          </p:txBody>
        </p:sp>
      </p:grpSp>
      <p:grpSp>
        <p:nvGrpSpPr>
          <p:cNvPr id="223266" name="Group 34"/>
          <p:cNvGrpSpPr>
            <a:grpSpLocks/>
          </p:cNvGrpSpPr>
          <p:nvPr/>
        </p:nvGrpSpPr>
        <p:grpSpPr bwMode="auto">
          <a:xfrm>
            <a:off x="6604000" y="3111500"/>
            <a:ext cx="698500" cy="1079500"/>
            <a:chOff x="1968" y="1920"/>
            <a:chExt cx="528" cy="816"/>
          </a:xfrm>
        </p:grpSpPr>
        <p:sp>
          <p:nvSpPr>
            <p:cNvPr id="223267" name="Rectangle 35"/>
            <p:cNvSpPr>
              <a:spLocks noChangeArrowheads="1"/>
            </p:cNvSpPr>
            <p:nvPr/>
          </p:nvSpPr>
          <p:spPr bwMode="auto">
            <a:xfrm>
              <a:off x="1968" y="2307"/>
              <a:ext cx="528" cy="429"/>
            </a:xfrm>
            <a:prstGeom prst="rect">
              <a:avLst/>
            </a:prstGeom>
            <a:gradFill rotWithShape="1">
              <a:gsLst>
                <a:gs pos="0">
                  <a:schemeClr val="accent1"/>
                </a:gs>
                <a:gs pos="50000">
                  <a:schemeClr val="accent1">
                    <a:gamma/>
                    <a:tint val="73725"/>
                    <a:invGamma/>
                  </a:schemeClr>
                </a:gs>
                <a:gs pos="100000">
                  <a:schemeClr val="accent1"/>
                </a:gs>
              </a:gsLst>
              <a:lin ang="2700000" scaled="1"/>
            </a:gra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defRPr/>
              </a:pPr>
              <a:r>
                <a:rPr lang="en-US" altLang="zh-CN" sz="1333" b="1">
                  <a:solidFill>
                    <a:schemeClr val="bg2"/>
                  </a:solidFill>
                  <a:latin typeface="Arial" pitchFamily="34" charset="0"/>
                  <a:ea typeface="宋体" pitchFamily="2" charset="-122"/>
                  <a:cs typeface="Arial" pitchFamily="34" charset="0"/>
                </a:rPr>
                <a:t>VMCS</a:t>
              </a:r>
            </a:p>
            <a:p>
              <a:pPr eaLnBrk="1" hangingPunct="1">
                <a:defRPr/>
              </a:pPr>
              <a:r>
                <a:rPr lang="en-US" altLang="zh-CN" sz="1333" b="1">
                  <a:solidFill>
                    <a:schemeClr val="bg2"/>
                  </a:solidFill>
                  <a:latin typeface="Arial" pitchFamily="34" charset="0"/>
                  <a:ea typeface="宋体" pitchFamily="2" charset="-122"/>
                  <a:cs typeface="Arial" pitchFamily="34" charset="0"/>
                </a:rPr>
                <a:t>n</a:t>
              </a:r>
            </a:p>
          </p:txBody>
        </p:sp>
        <p:sp>
          <p:nvSpPr>
            <p:cNvPr id="15386" name="Line 36"/>
            <p:cNvSpPr>
              <a:spLocks noChangeShapeType="1"/>
            </p:cNvSpPr>
            <p:nvPr/>
          </p:nvSpPr>
          <p:spPr bwMode="auto">
            <a:xfrm flipH="1" flipV="1">
              <a:off x="2256" y="1920"/>
              <a:ext cx="0" cy="387"/>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500"/>
            </a:p>
          </p:txBody>
        </p:sp>
      </p:grpSp>
      <p:grpSp>
        <p:nvGrpSpPr>
          <p:cNvPr id="223269" name="Group 37"/>
          <p:cNvGrpSpPr>
            <a:grpSpLocks/>
          </p:cNvGrpSpPr>
          <p:nvPr/>
        </p:nvGrpSpPr>
        <p:grpSpPr bwMode="auto">
          <a:xfrm>
            <a:off x="2921000" y="3111500"/>
            <a:ext cx="698500" cy="1079500"/>
            <a:chOff x="1968" y="1920"/>
            <a:chExt cx="528" cy="816"/>
          </a:xfrm>
        </p:grpSpPr>
        <p:sp>
          <p:nvSpPr>
            <p:cNvPr id="223270" name="Rectangle 38"/>
            <p:cNvSpPr>
              <a:spLocks noChangeArrowheads="1"/>
            </p:cNvSpPr>
            <p:nvPr/>
          </p:nvSpPr>
          <p:spPr bwMode="auto">
            <a:xfrm>
              <a:off x="1968" y="2307"/>
              <a:ext cx="528" cy="429"/>
            </a:xfrm>
            <a:prstGeom prst="rect">
              <a:avLst/>
            </a:prstGeom>
            <a:gradFill rotWithShape="1">
              <a:gsLst>
                <a:gs pos="0">
                  <a:schemeClr val="accent1"/>
                </a:gs>
                <a:gs pos="50000">
                  <a:schemeClr val="accent1">
                    <a:gamma/>
                    <a:tint val="73725"/>
                    <a:invGamma/>
                  </a:schemeClr>
                </a:gs>
                <a:gs pos="100000">
                  <a:schemeClr val="accent1"/>
                </a:gs>
              </a:gsLst>
              <a:lin ang="2700000" scaled="1"/>
            </a:gra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defRPr/>
              </a:pPr>
              <a:r>
                <a:rPr lang="en-US" altLang="zh-CN" sz="1333" b="1">
                  <a:solidFill>
                    <a:schemeClr val="bg2"/>
                  </a:solidFill>
                  <a:latin typeface="Arial" pitchFamily="34" charset="0"/>
                  <a:ea typeface="宋体" pitchFamily="2" charset="-122"/>
                  <a:cs typeface="Arial" pitchFamily="34" charset="0"/>
                </a:rPr>
                <a:t>VMCS</a:t>
              </a:r>
            </a:p>
            <a:p>
              <a:pPr eaLnBrk="1" hangingPunct="1">
                <a:defRPr/>
              </a:pPr>
              <a:r>
                <a:rPr lang="en-US" altLang="zh-CN" sz="1333" b="1">
                  <a:solidFill>
                    <a:schemeClr val="bg2"/>
                  </a:solidFill>
                  <a:latin typeface="Arial" pitchFamily="34" charset="0"/>
                  <a:ea typeface="宋体" pitchFamily="2" charset="-122"/>
                  <a:cs typeface="Arial" pitchFamily="34" charset="0"/>
                </a:rPr>
                <a:t>1</a:t>
              </a:r>
            </a:p>
          </p:txBody>
        </p:sp>
        <p:sp>
          <p:nvSpPr>
            <p:cNvPr id="15384" name="Line 39"/>
            <p:cNvSpPr>
              <a:spLocks noChangeShapeType="1"/>
            </p:cNvSpPr>
            <p:nvPr/>
          </p:nvSpPr>
          <p:spPr bwMode="auto">
            <a:xfrm flipH="1" flipV="1">
              <a:off x="2256" y="1920"/>
              <a:ext cx="0" cy="387"/>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500"/>
            </a:p>
          </p:txBody>
        </p:sp>
      </p:grpSp>
    </p:spTree>
    <p:extLst>
      <p:ext uri="{BB962C8B-B14F-4D97-AF65-F5344CB8AC3E}">
        <p14:creationId xmlns:p14="http://schemas.microsoft.com/office/powerpoint/2010/main" val="18627354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58"/>
                                        </p:tgtEl>
                                        <p:attrNameLst>
                                          <p:attrName>style.visibility</p:attrName>
                                        </p:attrNameLst>
                                      </p:cBhvr>
                                      <p:to>
                                        <p:strVal val="visible"/>
                                      </p:to>
                                    </p:set>
                                  </p:childTnLst>
                                </p:cTn>
                              </p:par>
                            </p:childTnLst>
                          </p:cTn>
                        </p:par>
                        <p:par>
                          <p:cTn id="7" fill="hold" nodeType="afterGroup">
                            <p:stCondLst>
                              <p:cond delay="0"/>
                            </p:stCondLst>
                            <p:childTnLst>
                              <p:par>
                                <p:cTn id="8" presetID="2" presetClass="exit" presetSubtype="8" fill="hold" grpId="0" nodeType="afterEffect">
                                  <p:stCondLst>
                                    <p:cond delay="0"/>
                                  </p:stCondLst>
                                  <p:childTnLst>
                                    <p:anim calcmode="lin" valueType="num">
                                      <p:cBhvr additive="base">
                                        <p:cTn id="9" dur="500"/>
                                        <p:tgtEl>
                                          <p:spTgt spid="223234"/>
                                        </p:tgtEl>
                                        <p:attrNameLst>
                                          <p:attrName>ppt_x</p:attrName>
                                        </p:attrNameLst>
                                      </p:cBhvr>
                                      <p:tavLst>
                                        <p:tav tm="0">
                                          <p:val>
                                            <p:strVal val="ppt_x"/>
                                          </p:val>
                                        </p:tav>
                                        <p:tav tm="100000">
                                          <p:val>
                                            <p:strVal val="0-ppt_w/2"/>
                                          </p:val>
                                        </p:tav>
                                      </p:tavLst>
                                    </p:anim>
                                    <p:anim calcmode="lin" valueType="num">
                                      <p:cBhvr additive="base">
                                        <p:cTn id="10" dur="500"/>
                                        <p:tgtEl>
                                          <p:spTgt spid="223234"/>
                                        </p:tgtEl>
                                        <p:attrNameLst>
                                          <p:attrName>ppt_y</p:attrName>
                                        </p:attrNameLst>
                                      </p:cBhvr>
                                      <p:tavLst>
                                        <p:tav tm="0">
                                          <p:val>
                                            <p:strVal val="ppt_y"/>
                                          </p:val>
                                        </p:tav>
                                        <p:tav tm="100000">
                                          <p:val>
                                            <p:strVal val="ppt_y"/>
                                          </p:val>
                                        </p:tav>
                                      </p:tavLst>
                                    </p:anim>
                                    <p:set>
                                      <p:cBhvr>
                                        <p:cTn id="11" dur="1" fill="hold">
                                          <p:stCondLst>
                                            <p:cond delay="499"/>
                                          </p:stCondLst>
                                        </p:cTn>
                                        <p:tgtEl>
                                          <p:spTgt spid="223234"/>
                                        </p:tgtEl>
                                        <p:attrNameLst>
                                          <p:attrName>style.visibility</p:attrName>
                                        </p:attrNameLst>
                                      </p:cBhvr>
                                      <p:to>
                                        <p:strVal val="hidden"/>
                                      </p:to>
                                    </p:set>
                                  </p:childTnLst>
                                </p:cTn>
                              </p:par>
                              <p:par>
                                <p:cTn id="12" presetID="12" presetClass="entr" presetSubtype="2" fill="hold" grpId="0" nodeType="withEffect">
                                  <p:stCondLst>
                                    <p:cond delay="0"/>
                                  </p:stCondLst>
                                  <p:childTnLst>
                                    <p:set>
                                      <p:cBhvr>
                                        <p:cTn id="13" dur="1" fill="hold">
                                          <p:stCondLst>
                                            <p:cond delay="0"/>
                                          </p:stCondLst>
                                        </p:cTn>
                                        <p:tgtEl>
                                          <p:spTgt spid="223239"/>
                                        </p:tgtEl>
                                        <p:attrNameLst>
                                          <p:attrName>style.visibility</p:attrName>
                                        </p:attrNameLst>
                                      </p:cBhvr>
                                      <p:to>
                                        <p:strVal val="visible"/>
                                      </p:to>
                                    </p:set>
                                    <p:animEffect transition="in" filter="slide(fromRight)">
                                      <p:cBhvr>
                                        <p:cTn id="14" dur="500"/>
                                        <p:tgtEl>
                                          <p:spTgt spid="22323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3258"/>
                                        </p:tgtEl>
                                        <p:attrNameLst>
                                          <p:attrName>style.visibility</p:attrName>
                                        </p:attrNameLst>
                                      </p:cBhvr>
                                      <p:to>
                                        <p:strVal val="hidden"/>
                                      </p:to>
                                    </p:set>
                                  </p:childTnLst>
                                </p:cTn>
                              </p:par>
                            </p:childTnLst>
                          </p:cTn>
                        </p:par>
                        <p:par>
                          <p:cTn id="19" fill="hold" nodeType="afterGroup">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223259"/>
                                        </p:tgtEl>
                                        <p:attrNameLst>
                                          <p:attrName>style.visibility</p:attrName>
                                        </p:attrNameLst>
                                      </p:cBhvr>
                                      <p:to>
                                        <p:strVal val="visible"/>
                                      </p:to>
                                    </p:set>
                                  </p:childTnLst>
                                </p:cTn>
                              </p:par>
                            </p:childTnLst>
                          </p:cTn>
                        </p:par>
                        <p:par>
                          <p:cTn id="22" fill="hold" nodeType="afterGroup">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223241"/>
                                        </p:tgtEl>
                                        <p:attrNameLst>
                                          <p:attrName>style.visibility</p:attrName>
                                        </p:attrNameLst>
                                      </p:cBhvr>
                                      <p:to>
                                        <p:strVal val="visible"/>
                                      </p:to>
                                    </p:set>
                                    <p:anim calcmode="lin" valueType="num">
                                      <p:cBhvr additive="base">
                                        <p:cTn id="25" dur="500" fill="hold"/>
                                        <p:tgtEl>
                                          <p:spTgt spid="223241"/>
                                        </p:tgtEl>
                                        <p:attrNameLst>
                                          <p:attrName>ppt_x</p:attrName>
                                        </p:attrNameLst>
                                      </p:cBhvr>
                                      <p:tavLst>
                                        <p:tav tm="0">
                                          <p:val>
                                            <p:strVal val="#ppt_x"/>
                                          </p:val>
                                        </p:tav>
                                        <p:tav tm="100000">
                                          <p:val>
                                            <p:strVal val="#ppt_x"/>
                                          </p:val>
                                        </p:tav>
                                      </p:tavLst>
                                    </p:anim>
                                    <p:anim calcmode="lin" valueType="num">
                                      <p:cBhvr additive="base">
                                        <p:cTn id="26" dur="500" fill="hold"/>
                                        <p:tgtEl>
                                          <p:spTgt spid="22324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3240"/>
                                        </p:tgtEl>
                                        <p:attrNameLst>
                                          <p:attrName>style.visibility</p:attrName>
                                        </p:attrNameLst>
                                      </p:cBhvr>
                                      <p:to>
                                        <p:strVal val="visible"/>
                                      </p:to>
                                    </p:set>
                                    <p:anim calcmode="lin" valueType="num">
                                      <p:cBhvr additive="base">
                                        <p:cTn id="29" dur="500" fill="hold"/>
                                        <p:tgtEl>
                                          <p:spTgt spid="223240"/>
                                        </p:tgtEl>
                                        <p:attrNameLst>
                                          <p:attrName>ppt_x</p:attrName>
                                        </p:attrNameLst>
                                      </p:cBhvr>
                                      <p:tavLst>
                                        <p:tav tm="0">
                                          <p:val>
                                            <p:strVal val="#ppt_x"/>
                                          </p:val>
                                        </p:tav>
                                        <p:tav tm="100000">
                                          <p:val>
                                            <p:strVal val="#ppt_x"/>
                                          </p:val>
                                        </p:tav>
                                      </p:tavLst>
                                    </p:anim>
                                    <p:anim calcmode="lin" valueType="num">
                                      <p:cBhvr additive="base">
                                        <p:cTn id="30" dur="500" fill="hold"/>
                                        <p:tgtEl>
                                          <p:spTgt spid="223240"/>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000"/>
                            </p:stCondLst>
                            <p:childTnLst>
                              <p:par>
                                <p:cTn id="32" presetID="12" presetClass="entr" presetSubtype="4" fill="hold" grpId="0" nodeType="afterEffect">
                                  <p:stCondLst>
                                    <p:cond delay="0"/>
                                  </p:stCondLst>
                                  <p:childTnLst>
                                    <p:set>
                                      <p:cBhvr>
                                        <p:cTn id="33" dur="1" fill="hold">
                                          <p:stCondLst>
                                            <p:cond delay="0"/>
                                          </p:stCondLst>
                                        </p:cTn>
                                        <p:tgtEl>
                                          <p:spTgt spid="223255"/>
                                        </p:tgtEl>
                                        <p:attrNameLst>
                                          <p:attrName>style.visibility</p:attrName>
                                        </p:attrNameLst>
                                      </p:cBhvr>
                                      <p:to>
                                        <p:strVal val="visible"/>
                                      </p:to>
                                    </p:set>
                                    <p:animEffect transition="in" filter="slide(fromBottom)">
                                      <p:cBhvr>
                                        <p:cTn id="34" dur="500"/>
                                        <p:tgtEl>
                                          <p:spTgt spid="223255"/>
                                        </p:tgtEl>
                                      </p:cBhvr>
                                    </p:animEffect>
                                  </p:childTnLst>
                                </p:cTn>
                              </p:par>
                            </p:childTnLst>
                          </p:cTn>
                        </p:par>
                        <p:par>
                          <p:cTn id="35" fill="hold" nodeType="afterGroup">
                            <p:stCondLst>
                              <p:cond delay="1500"/>
                            </p:stCondLst>
                            <p:childTnLst>
                              <p:par>
                                <p:cTn id="36" presetID="1" presetClass="entr" presetSubtype="0" fill="hold" nodeType="afterEffect">
                                  <p:stCondLst>
                                    <p:cond delay="0"/>
                                  </p:stCondLst>
                                  <p:childTnLst>
                                    <p:set>
                                      <p:cBhvr>
                                        <p:cTn id="37" dur="1" fill="hold">
                                          <p:stCondLst>
                                            <p:cond delay="0"/>
                                          </p:stCondLst>
                                        </p:cTn>
                                        <p:tgtEl>
                                          <p:spTgt spid="22324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23259"/>
                                        </p:tgtEl>
                                        <p:attrNameLst>
                                          <p:attrName>style.visibility</p:attrName>
                                        </p:attrNameLst>
                                      </p:cBhvr>
                                      <p:to>
                                        <p:strVal val="hidden"/>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223255"/>
                                        </p:tgtEl>
                                        <p:attrNameLst>
                                          <p:attrName>style.visibility</p:attrName>
                                        </p:attrNameLst>
                                      </p:cBhvr>
                                      <p:to>
                                        <p:strVal val="hidden"/>
                                      </p:to>
                                    </p:set>
                                  </p:childTnLst>
                                </p:cTn>
                              </p:par>
                            </p:childTnLst>
                          </p:cTn>
                        </p:par>
                        <p:par>
                          <p:cTn id="45" fill="hold" nodeType="afterGroup">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223261"/>
                                        </p:tgtEl>
                                        <p:attrNameLst>
                                          <p:attrName>style.visibility</p:attrName>
                                        </p:attrNameLst>
                                      </p:cBhvr>
                                      <p:to>
                                        <p:strVal val="visible"/>
                                      </p:to>
                                    </p:set>
                                  </p:childTnLst>
                                </p:cTn>
                              </p:par>
                            </p:childTnLst>
                          </p:cTn>
                        </p:par>
                        <p:par>
                          <p:cTn id="48" fill="hold" nodeType="afterGroup">
                            <p:stCondLst>
                              <p:cond delay="0"/>
                            </p:stCondLst>
                            <p:childTnLst>
                              <p:par>
                                <p:cTn id="49" presetID="12" presetClass="entr" presetSubtype="1" fill="hold" grpId="0" nodeType="afterEffect">
                                  <p:stCondLst>
                                    <p:cond delay="0"/>
                                  </p:stCondLst>
                                  <p:childTnLst>
                                    <p:set>
                                      <p:cBhvr>
                                        <p:cTn id="50" dur="1" fill="hold">
                                          <p:stCondLst>
                                            <p:cond delay="0"/>
                                          </p:stCondLst>
                                        </p:cTn>
                                        <p:tgtEl>
                                          <p:spTgt spid="223262"/>
                                        </p:tgtEl>
                                        <p:attrNameLst>
                                          <p:attrName>style.visibility</p:attrName>
                                        </p:attrNameLst>
                                      </p:cBhvr>
                                      <p:to>
                                        <p:strVal val="visible"/>
                                      </p:to>
                                    </p:set>
                                    <p:animEffect transition="in" filter="slide(fromTop)">
                                      <p:cBhvr>
                                        <p:cTn id="51" dur="500"/>
                                        <p:tgtEl>
                                          <p:spTgt spid="2232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23261"/>
                                        </p:tgtEl>
                                        <p:attrNameLst>
                                          <p:attrName>style.visibility</p:attrName>
                                        </p:attrNameLst>
                                      </p:cBhvr>
                                      <p:to>
                                        <p:strVal val="hidden"/>
                                      </p:to>
                                    </p:set>
                                  </p:childTnLst>
                                </p:cTn>
                              </p:par>
                            </p:childTnLst>
                          </p:cTn>
                        </p:par>
                        <p:par>
                          <p:cTn id="56" fill="hold" nodeType="afterGroup">
                            <p:stCondLst>
                              <p:cond delay="0"/>
                            </p:stCondLst>
                            <p:childTnLst>
                              <p:par>
                                <p:cTn id="57" presetID="1" presetClass="exit" presetSubtype="0" fill="hold" grpId="1" nodeType="afterEffect">
                                  <p:stCondLst>
                                    <p:cond delay="0"/>
                                  </p:stCondLst>
                                  <p:childTnLst>
                                    <p:set>
                                      <p:cBhvr>
                                        <p:cTn id="58" dur="1" fill="hold">
                                          <p:stCondLst>
                                            <p:cond delay="0"/>
                                          </p:stCondLst>
                                        </p:cTn>
                                        <p:tgtEl>
                                          <p:spTgt spid="223262"/>
                                        </p:tgtEl>
                                        <p:attrNameLst>
                                          <p:attrName>style.visibility</p:attrName>
                                        </p:attrNameLst>
                                      </p:cBhvr>
                                      <p:to>
                                        <p:strVal val="hidden"/>
                                      </p:to>
                                    </p:set>
                                  </p:childTnLst>
                                </p:cTn>
                              </p:par>
                            </p:childTnLst>
                          </p:cTn>
                        </p:par>
                        <p:par>
                          <p:cTn id="59" fill="hold" nodeType="afterGroup">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223260"/>
                                        </p:tgtEl>
                                        <p:attrNameLst>
                                          <p:attrName>style.visibility</p:attrName>
                                        </p:attrNameLst>
                                      </p:cBhvr>
                                      <p:to>
                                        <p:strVal val="visible"/>
                                      </p:to>
                                    </p:set>
                                  </p:childTnLst>
                                </p:cTn>
                              </p:par>
                            </p:childTnLst>
                          </p:cTn>
                        </p:par>
                        <p:par>
                          <p:cTn id="62" fill="hold" nodeType="afterGroup">
                            <p:stCondLst>
                              <p:cond delay="0"/>
                            </p:stCondLst>
                            <p:childTnLst>
                              <p:par>
                                <p:cTn id="63" presetID="12" presetClass="entr" presetSubtype="4" fill="hold" grpId="2" nodeType="afterEffect">
                                  <p:stCondLst>
                                    <p:cond delay="0"/>
                                  </p:stCondLst>
                                  <p:childTnLst>
                                    <p:set>
                                      <p:cBhvr>
                                        <p:cTn id="64" dur="1" fill="hold">
                                          <p:stCondLst>
                                            <p:cond delay="0"/>
                                          </p:stCondLst>
                                        </p:cTn>
                                        <p:tgtEl>
                                          <p:spTgt spid="223255"/>
                                        </p:tgtEl>
                                        <p:attrNameLst>
                                          <p:attrName>style.visibility</p:attrName>
                                        </p:attrNameLst>
                                      </p:cBhvr>
                                      <p:to>
                                        <p:strVal val="visible"/>
                                      </p:to>
                                    </p:set>
                                    <p:animEffect transition="in" filter="slide(fromBottom)">
                                      <p:cBhvr>
                                        <p:cTn id="65" dur="500"/>
                                        <p:tgtEl>
                                          <p:spTgt spid="22325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223260"/>
                                        </p:tgtEl>
                                        <p:attrNameLst>
                                          <p:attrName>style.visibility</p:attrName>
                                        </p:attrNameLst>
                                      </p:cBhvr>
                                      <p:to>
                                        <p:strVal val="hidden"/>
                                      </p:to>
                                    </p:set>
                                  </p:childTnLst>
                                </p:cTn>
                              </p:par>
                            </p:childTnLst>
                          </p:cTn>
                        </p:par>
                        <p:par>
                          <p:cTn id="70" fill="hold" nodeType="afterGroup">
                            <p:stCondLst>
                              <p:cond delay="0"/>
                            </p:stCondLst>
                            <p:childTnLst>
                              <p:par>
                                <p:cTn id="71" presetID="1" presetClass="exit" presetSubtype="0" fill="hold" grpId="3" nodeType="afterEffect">
                                  <p:stCondLst>
                                    <p:cond delay="0"/>
                                  </p:stCondLst>
                                  <p:childTnLst>
                                    <p:set>
                                      <p:cBhvr>
                                        <p:cTn id="72" dur="1" fill="hold">
                                          <p:stCondLst>
                                            <p:cond delay="0"/>
                                          </p:stCondLst>
                                        </p:cTn>
                                        <p:tgtEl>
                                          <p:spTgt spid="223255"/>
                                        </p:tgtEl>
                                        <p:attrNameLst>
                                          <p:attrName>style.visibility</p:attrName>
                                        </p:attrNameLst>
                                      </p:cBhvr>
                                      <p:to>
                                        <p:strVal val="hidden"/>
                                      </p:to>
                                    </p:set>
                                  </p:childTnLst>
                                </p:cTn>
                              </p:par>
                            </p:childTnLst>
                          </p:cTn>
                        </p:par>
                        <p:par>
                          <p:cTn id="73" fill="hold" nodeType="afterGroup">
                            <p:stCondLst>
                              <p:cond delay="0"/>
                            </p:stCondLst>
                            <p:childTnLst>
                              <p:par>
                                <p:cTn id="74" presetID="1" presetClass="entr" presetSubtype="0" fill="hold" grpId="2" nodeType="afterEffect">
                                  <p:stCondLst>
                                    <p:cond delay="0"/>
                                  </p:stCondLst>
                                  <p:childTnLst>
                                    <p:set>
                                      <p:cBhvr>
                                        <p:cTn id="75" dur="1" fill="hold">
                                          <p:stCondLst>
                                            <p:cond delay="0"/>
                                          </p:stCondLst>
                                        </p:cTn>
                                        <p:tgtEl>
                                          <p:spTgt spid="223259"/>
                                        </p:tgtEl>
                                        <p:attrNameLst>
                                          <p:attrName>style.visibility</p:attrName>
                                        </p:attrNameLst>
                                      </p:cBhvr>
                                      <p:to>
                                        <p:strVal val="visible"/>
                                      </p:to>
                                    </p:set>
                                  </p:childTnLst>
                                </p:cTn>
                              </p:par>
                            </p:childTnLst>
                          </p:cTn>
                        </p:par>
                        <p:par>
                          <p:cTn id="76" fill="hold" nodeType="afterGroup">
                            <p:stCondLst>
                              <p:cond delay="0"/>
                            </p:stCondLst>
                            <p:childTnLst>
                              <p:par>
                                <p:cTn id="77" presetID="12" presetClass="entr" presetSubtype="4" fill="hold" grpId="0" nodeType="afterEffect">
                                  <p:stCondLst>
                                    <p:cond delay="0"/>
                                  </p:stCondLst>
                                  <p:childTnLst>
                                    <p:set>
                                      <p:cBhvr>
                                        <p:cTn id="78" dur="1" fill="hold">
                                          <p:stCondLst>
                                            <p:cond delay="0"/>
                                          </p:stCondLst>
                                        </p:cTn>
                                        <p:tgtEl>
                                          <p:spTgt spid="223256"/>
                                        </p:tgtEl>
                                        <p:attrNameLst>
                                          <p:attrName>style.visibility</p:attrName>
                                        </p:attrNameLst>
                                      </p:cBhvr>
                                      <p:to>
                                        <p:strVal val="visible"/>
                                      </p:to>
                                    </p:set>
                                    <p:animEffect transition="in" filter="slide(fromBottom)">
                                      <p:cBhvr>
                                        <p:cTn id="79" dur="500"/>
                                        <p:tgtEl>
                                          <p:spTgt spid="223256"/>
                                        </p:tgtEl>
                                      </p:cBhvr>
                                    </p:animEffect>
                                  </p:childTnLst>
                                </p:cTn>
                              </p:par>
                            </p:childTnLst>
                          </p:cTn>
                        </p:par>
                        <p:par>
                          <p:cTn id="80" fill="hold" nodeType="afterGroup">
                            <p:stCondLst>
                              <p:cond delay="500"/>
                            </p:stCondLst>
                            <p:childTnLst>
                              <p:par>
                                <p:cTn id="81" presetID="1" presetClass="entr" presetSubtype="0" fill="hold" nodeType="afterEffect">
                                  <p:stCondLst>
                                    <p:cond delay="0"/>
                                  </p:stCondLst>
                                  <p:childTnLst>
                                    <p:set>
                                      <p:cBhvr>
                                        <p:cTn id="82" dur="1" fill="hold">
                                          <p:stCondLst>
                                            <p:cond delay="0"/>
                                          </p:stCondLst>
                                        </p:cTn>
                                        <p:tgtEl>
                                          <p:spTgt spid="223247"/>
                                        </p:tgtEl>
                                        <p:attrNameLst>
                                          <p:attrName>style.visibility</p:attrName>
                                        </p:attrNameLst>
                                      </p:cBhvr>
                                      <p:to>
                                        <p:strVal val="visible"/>
                                      </p:to>
                                    </p:set>
                                  </p:childTnLst>
                                </p:cTn>
                              </p:par>
                            </p:childTnLst>
                          </p:cTn>
                        </p:par>
                        <p:par>
                          <p:cTn id="83" fill="hold" nodeType="afterGroup">
                            <p:stCondLst>
                              <p:cond delay="500"/>
                            </p:stCondLst>
                            <p:childTnLst>
                              <p:par>
                                <p:cTn id="84" presetID="12" presetClass="entr" presetSubtype="4" fill="hold" grpId="0" nodeType="afterEffect">
                                  <p:stCondLst>
                                    <p:cond delay="0"/>
                                  </p:stCondLst>
                                  <p:childTnLst>
                                    <p:set>
                                      <p:cBhvr>
                                        <p:cTn id="85" dur="1" fill="hold">
                                          <p:stCondLst>
                                            <p:cond delay="0"/>
                                          </p:stCondLst>
                                        </p:cTn>
                                        <p:tgtEl>
                                          <p:spTgt spid="223257"/>
                                        </p:tgtEl>
                                        <p:attrNameLst>
                                          <p:attrName>style.visibility</p:attrName>
                                        </p:attrNameLst>
                                      </p:cBhvr>
                                      <p:to>
                                        <p:strVal val="visible"/>
                                      </p:to>
                                    </p:set>
                                    <p:animEffect transition="in" filter="slide(fromBottom)">
                                      <p:cBhvr>
                                        <p:cTn id="86" dur="500"/>
                                        <p:tgtEl>
                                          <p:spTgt spid="223257"/>
                                        </p:tgtEl>
                                      </p:cBhvr>
                                    </p:animEffect>
                                  </p:childTnLst>
                                </p:cTn>
                              </p:par>
                            </p:childTnLst>
                          </p:cTn>
                        </p:par>
                        <p:par>
                          <p:cTn id="87" fill="hold" nodeType="afterGroup">
                            <p:stCondLst>
                              <p:cond delay="1000"/>
                            </p:stCondLst>
                            <p:childTnLst>
                              <p:par>
                                <p:cTn id="88" presetID="1" presetClass="entr" presetSubtype="0" fill="hold" nodeType="afterEffect">
                                  <p:stCondLst>
                                    <p:cond delay="0"/>
                                  </p:stCondLst>
                                  <p:childTnLst>
                                    <p:set>
                                      <p:cBhvr>
                                        <p:cTn id="89" dur="1" fill="hold">
                                          <p:stCondLst>
                                            <p:cond delay="0"/>
                                          </p:stCondLst>
                                        </p:cTn>
                                        <p:tgtEl>
                                          <p:spTgt spid="22325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23242"/>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3" nodeType="clickEffect">
                                  <p:stCondLst>
                                    <p:cond delay="0"/>
                                  </p:stCondLst>
                                  <p:childTnLst>
                                    <p:set>
                                      <p:cBhvr>
                                        <p:cTn id="95" dur="1" fill="hold">
                                          <p:stCondLst>
                                            <p:cond delay="0"/>
                                          </p:stCondLst>
                                        </p:cTn>
                                        <p:tgtEl>
                                          <p:spTgt spid="223259"/>
                                        </p:tgtEl>
                                        <p:attrNameLst>
                                          <p:attrName>style.visibility</p:attrName>
                                        </p:attrNameLst>
                                      </p:cBhvr>
                                      <p:to>
                                        <p:strVal val="hidden"/>
                                      </p:to>
                                    </p:set>
                                  </p:childTnLst>
                                </p:cTn>
                              </p:par>
                            </p:childTnLst>
                          </p:cTn>
                        </p:par>
                        <p:par>
                          <p:cTn id="96" fill="hold" nodeType="afterGroup">
                            <p:stCondLst>
                              <p:cond delay="0"/>
                            </p:stCondLst>
                            <p:childTnLst>
                              <p:par>
                                <p:cTn id="97" presetID="1" presetClass="exit" presetSubtype="0" fill="hold" grpId="1" nodeType="afterEffect">
                                  <p:stCondLst>
                                    <p:cond delay="0"/>
                                  </p:stCondLst>
                                  <p:childTnLst>
                                    <p:set>
                                      <p:cBhvr>
                                        <p:cTn id="98" dur="1" fill="hold">
                                          <p:stCondLst>
                                            <p:cond delay="0"/>
                                          </p:stCondLst>
                                        </p:cTn>
                                        <p:tgtEl>
                                          <p:spTgt spid="223257"/>
                                        </p:tgtEl>
                                        <p:attrNameLst>
                                          <p:attrName>style.visibility</p:attrName>
                                        </p:attrNameLst>
                                      </p:cBhvr>
                                      <p:to>
                                        <p:strVal val="hidden"/>
                                      </p:to>
                                    </p:set>
                                  </p:childTnLst>
                                </p:cTn>
                              </p:par>
                            </p:childTnLst>
                          </p:cTn>
                        </p:par>
                        <p:par>
                          <p:cTn id="99" fill="hold" nodeType="afterGroup">
                            <p:stCondLst>
                              <p:cond delay="0"/>
                            </p:stCondLst>
                            <p:childTnLst>
                              <p:par>
                                <p:cTn id="100" presetID="1" presetClass="exit" presetSubtype="0" fill="hold" grpId="1" nodeType="afterEffect">
                                  <p:stCondLst>
                                    <p:cond delay="0"/>
                                  </p:stCondLst>
                                  <p:childTnLst>
                                    <p:set>
                                      <p:cBhvr>
                                        <p:cTn id="101" dur="1" fill="hold">
                                          <p:stCondLst>
                                            <p:cond delay="0"/>
                                          </p:stCondLst>
                                        </p:cTn>
                                        <p:tgtEl>
                                          <p:spTgt spid="223256"/>
                                        </p:tgtEl>
                                        <p:attrNameLst>
                                          <p:attrName>style.visibility</p:attrName>
                                        </p:attrNameLst>
                                      </p:cBhvr>
                                      <p:to>
                                        <p:strVal val="hidden"/>
                                      </p:to>
                                    </p:set>
                                  </p:childTnLst>
                                </p:cTn>
                              </p:par>
                            </p:childTnLst>
                          </p:cTn>
                        </p:par>
                        <p:par>
                          <p:cTn id="102" fill="hold" nodeType="afterGroup">
                            <p:stCondLst>
                              <p:cond delay="0"/>
                            </p:stCondLst>
                            <p:childTnLst>
                              <p:par>
                                <p:cTn id="103" presetID="2" presetClass="entr" presetSubtype="2" fill="hold" nodeType="afterEffect">
                                  <p:stCondLst>
                                    <p:cond delay="0"/>
                                  </p:stCondLst>
                                  <p:childTnLst>
                                    <p:set>
                                      <p:cBhvr>
                                        <p:cTn id="104" dur="1" fill="hold">
                                          <p:stCondLst>
                                            <p:cond delay="0"/>
                                          </p:stCondLst>
                                        </p:cTn>
                                        <p:tgtEl>
                                          <p:spTgt spid="223269"/>
                                        </p:tgtEl>
                                        <p:attrNameLst>
                                          <p:attrName>style.visibility</p:attrName>
                                        </p:attrNameLst>
                                      </p:cBhvr>
                                      <p:to>
                                        <p:strVal val="visible"/>
                                      </p:to>
                                    </p:set>
                                    <p:anim calcmode="lin" valueType="num">
                                      <p:cBhvr additive="base">
                                        <p:cTn id="105" dur="500" fill="hold"/>
                                        <p:tgtEl>
                                          <p:spTgt spid="223269"/>
                                        </p:tgtEl>
                                        <p:attrNameLst>
                                          <p:attrName>ppt_x</p:attrName>
                                        </p:attrNameLst>
                                      </p:cBhvr>
                                      <p:tavLst>
                                        <p:tav tm="0">
                                          <p:val>
                                            <p:strVal val="1+#ppt_w/2"/>
                                          </p:val>
                                        </p:tav>
                                        <p:tav tm="100000">
                                          <p:val>
                                            <p:strVal val="#ppt_x"/>
                                          </p:val>
                                        </p:tav>
                                      </p:tavLst>
                                    </p:anim>
                                    <p:anim calcmode="lin" valueType="num">
                                      <p:cBhvr additive="base">
                                        <p:cTn id="106" dur="500" fill="hold"/>
                                        <p:tgtEl>
                                          <p:spTgt spid="223269"/>
                                        </p:tgtEl>
                                        <p:attrNameLst>
                                          <p:attrName>ppt_y</p:attrName>
                                        </p:attrNameLst>
                                      </p:cBhvr>
                                      <p:tavLst>
                                        <p:tav tm="0">
                                          <p:val>
                                            <p:strVal val="#ppt_y"/>
                                          </p:val>
                                        </p:tav>
                                        <p:tav tm="100000">
                                          <p:val>
                                            <p:strVal val="#ppt_y"/>
                                          </p:val>
                                        </p:tav>
                                      </p:tavLst>
                                    </p:anim>
                                  </p:childTnLst>
                                </p:cTn>
                              </p:par>
                              <p:par>
                                <p:cTn id="107" presetID="2" presetClass="entr" presetSubtype="2" fill="hold" nodeType="withEffect">
                                  <p:stCondLst>
                                    <p:cond delay="0"/>
                                  </p:stCondLst>
                                  <p:childTnLst>
                                    <p:set>
                                      <p:cBhvr>
                                        <p:cTn id="108" dur="1" fill="hold">
                                          <p:stCondLst>
                                            <p:cond delay="0"/>
                                          </p:stCondLst>
                                        </p:cTn>
                                        <p:tgtEl>
                                          <p:spTgt spid="223263"/>
                                        </p:tgtEl>
                                        <p:attrNameLst>
                                          <p:attrName>style.visibility</p:attrName>
                                        </p:attrNameLst>
                                      </p:cBhvr>
                                      <p:to>
                                        <p:strVal val="visible"/>
                                      </p:to>
                                    </p:set>
                                    <p:anim calcmode="lin" valueType="num">
                                      <p:cBhvr additive="base">
                                        <p:cTn id="109" dur="500" fill="hold"/>
                                        <p:tgtEl>
                                          <p:spTgt spid="223263"/>
                                        </p:tgtEl>
                                        <p:attrNameLst>
                                          <p:attrName>ppt_x</p:attrName>
                                        </p:attrNameLst>
                                      </p:cBhvr>
                                      <p:tavLst>
                                        <p:tav tm="0">
                                          <p:val>
                                            <p:strVal val="1+#ppt_w/2"/>
                                          </p:val>
                                        </p:tav>
                                        <p:tav tm="100000">
                                          <p:val>
                                            <p:strVal val="#ppt_x"/>
                                          </p:val>
                                        </p:tav>
                                      </p:tavLst>
                                    </p:anim>
                                    <p:anim calcmode="lin" valueType="num">
                                      <p:cBhvr additive="base">
                                        <p:cTn id="110" dur="500" fill="hold"/>
                                        <p:tgtEl>
                                          <p:spTgt spid="223263"/>
                                        </p:tgtEl>
                                        <p:attrNameLst>
                                          <p:attrName>ppt_y</p:attrName>
                                        </p:attrNameLst>
                                      </p:cBhvr>
                                      <p:tavLst>
                                        <p:tav tm="0">
                                          <p:val>
                                            <p:strVal val="#ppt_y"/>
                                          </p:val>
                                        </p:tav>
                                        <p:tav tm="100000">
                                          <p:val>
                                            <p:strVal val="#ppt_y"/>
                                          </p:val>
                                        </p:tav>
                                      </p:tavLst>
                                    </p:anim>
                                  </p:childTnLst>
                                </p:cTn>
                              </p:par>
                              <p:par>
                                <p:cTn id="111" presetID="2" presetClass="entr" presetSubtype="2" fill="hold" nodeType="withEffect">
                                  <p:stCondLst>
                                    <p:cond delay="0"/>
                                  </p:stCondLst>
                                  <p:childTnLst>
                                    <p:set>
                                      <p:cBhvr>
                                        <p:cTn id="112" dur="1" fill="hold">
                                          <p:stCondLst>
                                            <p:cond delay="0"/>
                                          </p:stCondLst>
                                        </p:cTn>
                                        <p:tgtEl>
                                          <p:spTgt spid="223266"/>
                                        </p:tgtEl>
                                        <p:attrNameLst>
                                          <p:attrName>style.visibility</p:attrName>
                                        </p:attrNameLst>
                                      </p:cBhvr>
                                      <p:to>
                                        <p:strVal val="visible"/>
                                      </p:to>
                                    </p:set>
                                    <p:anim calcmode="lin" valueType="num">
                                      <p:cBhvr additive="base">
                                        <p:cTn id="113" dur="500" fill="hold"/>
                                        <p:tgtEl>
                                          <p:spTgt spid="223266"/>
                                        </p:tgtEl>
                                        <p:attrNameLst>
                                          <p:attrName>ppt_x</p:attrName>
                                        </p:attrNameLst>
                                      </p:cBhvr>
                                      <p:tavLst>
                                        <p:tav tm="0">
                                          <p:val>
                                            <p:strVal val="1+#ppt_w/2"/>
                                          </p:val>
                                        </p:tav>
                                        <p:tav tm="100000">
                                          <p:val>
                                            <p:strVal val="#ppt_x"/>
                                          </p:val>
                                        </p:tav>
                                      </p:tavLst>
                                    </p:anim>
                                    <p:anim calcmode="lin" valueType="num">
                                      <p:cBhvr additive="base">
                                        <p:cTn id="114" dur="500" fill="hold"/>
                                        <p:tgtEl>
                                          <p:spTgt spid="2232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p:bldP spid="223239" grpId="0"/>
      <p:bldP spid="223240" grpId="0"/>
      <p:bldP spid="223241" grpId="0" animBg="1"/>
      <p:bldP spid="223242" grpId="0"/>
      <p:bldP spid="223255" grpId="0" animBg="1"/>
      <p:bldP spid="223255" grpId="1" animBg="1"/>
      <p:bldP spid="223255" grpId="2" animBg="1"/>
      <p:bldP spid="223255" grpId="3" animBg="1"/>
      <p:bldP spid="223256" grpId="0" animBg="1"/>
      <p:bldP spid="223256" grpId="1" animBg="1"/>
      <p:bldP spid="223257" grpId="0" animBg="1"/>
      <p:bldP spid="223257" grpId="1" animBg="1"/>
      <p:bldP spid="223258" grpId="0"/>
      <p:bldP spid="223258" grpId="1"/>
      <p:bldP spid="223259" grpId="0"/>
      <p:bldP spid="223259" grpId="1"/>
      <p:bldP spid="223259" grpId="2"/>
      <p:bldP spid="223259" grpId="3"/>
      <p:bldP spid="223260" grpId="0"/>
      <p:bldP spid="223260" grpId="1"/>
      <p:bldP spid="223261" grpId="0"/>
      <p:bldP spid="223261" grpId="1"/>
      <p:bldP spid="223262" grpId="0" animBg="1"/>
      <p:bldP spid="22326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44324" y="381000"/>
            <a:ext cx="6858000" cy="952500"/>
          </a:xfrm>
        </p:spPr>
        <p:txBody>
          <a:bodyPr>
            <a:normAutofit/>
          </a:bodyPr>
          <a:lstStyle/>
          <a:p>
            <a:pPr eaLnBrk="1" hangingPunct="1"/>
            <a:r>
              <a:rPr lang="en-US" altLang="zh-CN" sz="4400" b="0" dirty="0">
                <a:latin typeface="Neo Sans Intel" charset="0"/>
                <a:ea typeface="宋体" charset="0"/>
                <a:cs typeface="宋体" charset="0"/>
              </a:rPr>
              <a:t>VT-x New instructions</a:t>
            </a:r>
          </a:p>
        </p:txBody>
      </p:sp>
      <p:sp>
        <p:nvSpPr>
          <p:cNvPr id="20483" name="Rectangle 3"/>
          <p:cNvSpPr>
            <a:spLocks noGrp="1" noChangeArrowheads="1"/>
          </p:cNvSpPr>
          <p:nvPr>
            <p:ph type="body" idx="1"/>
          </p:nvPr>
        </p:nvSpPr>
        <p:spPr>
          <a:xfrm>
            <a:off x="457200" y="1447800"/>
            <a:ext cx="8305800" cy="5181600"/>
          </a:xfrm>
        </p:spPr>
        <p:txBody>
          <a:bodyPr>
            <a:normAutofit fontScale="77500" lnSpcReduction="20000"/>
          </a:bodyPr>
          <a:lstStyle/>
          <a:p>
            <a:pPr marL="0" indent="0">
              <a:buNone/>
            </a:pPr>
            <a:r>
              <a:rPr lang="en-US" altLang="zh-CN" dirty="0">
                <a:latin typeface="Neo Sans Intel" charset="0"/>
                <a:ea typeface="宋体" charset="0"/>
                <a:cs typeface="宋体" charset="0"/>
              </a:rPr>
              <a:t>VMXON and VMXOFF</a:t>
            </a:r>
          </a:p>
          <a:p>
            <a:pPr marL="380985" lvl="1" indent="0">
              <a:buNone/>
            </a:pPr>
            <a:r>
              <a:rPr lang="en-US" altLang="zh-CN" dirty="0">
                <a:latin typeface="Neo Sans Intel" charset="0"/>
                <a:ea typeface="宋体" charset="0"/>
                <a:cs typeface="宋体" charset="0"/>
              </a:rPr>
              <a:t>To enter and exit VMX-root mode.</a:t>
            </a:r>
          </a:p>
          <a:p>
            <a:pPr marL="0" indent="0">
              <a:buNone/>
            </a:pPr>
            <a:r>
              <a:rPr lang="en-US" altLang="zh-CN" dirty="0">
                <a:latin typeface="Neo Sans Intel" charset="0"/>
                <a:ea typeface="宋体" charset="0"/>
                <a:cs typeface="宋体" charset="0"/>
              </a:rPr>
              <a:t>VMLAUNCH: Used on initial transition from VMM to Guest</a:t>
            </a:r>
          </a:p>
          <a:p>
            <a:pPr marL="380985" lvl="1" indent="0">
              <a:buNone/>
            </a:pPr>
            <a:r>
              <a:rPr lang="en-US" altLang="zh-CN" dirty="0">
                <a:latin typeface="Neo Sans Intel" charset="0"/>
                <a:ea typeface="宋体" charset="0"/>
                <a:cs typeface="宋体" charset="0"/>
              </a:rPr>
              <a:t>Enters VMX non-root operation mode</a:t>
            </a:r>
          </a:p>
          <a:p>
            <a:pPr marL="0" indent="0">
              <a:buNone/>
            </a:pPr>
            <a:r>
              <a:rPr lang="en-US" altLang="zh-CN" dirty="0">
                <a:latin typeface="Neo Sans Intel" charset="0"/>
                <a:ea typeface="宋体" charset="0"/>
                <a:cs typeface="宋体" charset="0"/>
              </a:rPr>
              <a:t>VMRESUME: Used on subsequent entries</a:t>
            </a:r>
          </a:p>
          <a:p>
            <a:pPr marL="380985" lvl="1" indent="0">
              <a:buNone/>
            </a:pPr>
            <a:r>
              <a:rPr lang="en-US" altLang="zh-CN" dirty="0">
                <a:latin typeface="Neo Sans Intel" charset="0"/>
                <a:ea typeface="宋体" charset="0"/>
                <a:cs typeface="宋体" charset="0"/>
              </a:rPr>
              <a:t>Enters VMX non-root operation mode</a:t>
            </a:r>
          </a:p>
          <a:p>
            <a:pPr marL="380985" lvl="1" indent="0">
              <a:buNone/>
            </a:pPr>
            <a:r>
              <a:rPr lang="en-US" altLang="zh-CN" dirty="0">
                <a:latin typeface="Neo Sans Intel" charset="0"/>
                <a:ea typeface="宋体" charset="0"/>
                <a:cs typeface="宋体" charset="0"/>
              </a:rPr>
              <a:t>Loads Guest state and Exit criteria from VMCS</a:t>
            </a:r>
          </a:p>
          <a:p>
            <a:pPr marL="0" indent="0">
              <a:buNone/>
            </a:pPr>
            <a:r>
              <a:rPr lang="en-US" altLang="zh-CN" dirty="0">
                <a:latin typeface="Neo Sans Intel" charset="0"/>
                <a:ea typeface="宋体" charset="0"/>
                <a:cs typeface="宋体" charset="0"/>
              </a:rPr>
              <a:t>VMEXIT</a:t>
            </a:r>
          </a:p>
          <a:p>
            <a:pPr marL="380985" lvl="1" indent="0">
              <a:buNone/>
            </a:pPr>
            <a:r>
              <a:rPr lang="en-US" altLang="zh-CN" dirty="0">
                <a:latin typeface="Neo Sans Intel" charset="0"/>
                <a:ea typeface="宋体" charset="0"/>
                <a:cs typeface="宋体" charset="0"/>
              </a:rPr>
              <a:t>Used on transition from Guest to VMM</a:t>
            </a:r>
          </a:p>
          <a:p>
            <a:pPr marL="380985" lvl="1" indent="0">
              <a:buNone/>
            </a:pPr>
            <a:r>
              <a:rPr lang="en-US" altLang="zh-CN" dirty="0">
                <a:latin typeface="Neo Sans Intel" charset="0"/>
                <a:ea typeface="宋体" charset="0"/>
                <a:cs typeface="宋体" charset="0"/>
              </a:rPr>
              <a:t>Enters VMX root operation mode</a:t>
            </a:r>
          </a:p>
          <a:p>
            <a:pPr marL="380985" lvl="1" indent="0">
              <a:buNone/>
            </a:pPr>
            <a:r>
              <a:rPr lang="en-US" altLang="zh-CN" dirty="0">
                <a:latin typeface="Neo Sans Intel" charset="0"/>
                <a:ea typeface="宋体" charset="0"/>
                <a:cs typeface="宋体" charset="0"/>
              </a:rPr>
              <a:t>Saves Guest state in VMCS</a:t>
            </a:r>
          </a:p>
          <a:p>
            <a:pPr marL="380985" lvl="1" indent="0">
              <a:buNone/>
            </a:pPr>
            <a:r>
              <a:rPr lang="en-US" altLang="zh-CN" dirty="0">
                <a:latin typeface="Neo Sans Intel" charset="0"/>
                <a:ea typeface="宋体" charset="0"/>
                <a:cs typeface="宋体" charset="0"/>
              </a:rPr>
              <a:t>Loads VMM state from VMCS</a:t>
            </a:r>
          </a:p>
          <a:p>
            <a:pPr marL="0" indent="0">
              <a:buNone/>
            </a:pPr>
            <a:r>
              <a:rPr lang="en-US" altLang="zh-CN" dirty="0">
                <a:latin typeface="Neo Sans Intel" charset="0"/>
                <a:ea typeface="宋体" charset="0"/>
                <a:cs typeface="宋体" charset="0"/>
              </a:rPr>
              <a:t>VMPTRST and VMPTRLD</a:t>
            </a:r>
          </a:p>
          <a:p>
            <a:pPr marL="380985" lvl="1" indent="0">
              <a:buNone/>
            </a:pPr>
            <a:r>
              <a:rPr lang="en-US" altLang="zh-CN" dirty="0">
                <a:latin typeface="Neo Sans Intel" charset="0"/>
                <a:ea typeface="宋体" charset="0"/>
                <a:cs typeface="宋体" charset="0"/>
              </a:rPr>
              <a:t>To Read and Write the VMCS pointer.</a:t>
            </a:r>
          </a:p>
          <a:p>
            <a:pPr marL="0" indent="0">
              <a:buNone/>
            </a:pPr>
            <a:r>
              <a:rPr lang="en-US" altLang="zh-CN" dirty="0">
                <a:latin typeface="Neo Sans Intel" charset="0"/>
                <a:ea typeface="宋体" charset="0"/>
                <a:cs typeface="宋体" charset="0"/>
              </a:rPr>
              <a:t>VMREAD, VMWRITE, VMCLEAR</a:t>
            </a:r>
          </a:p>
          <a:p>
            <a:pPr marL="380985" lvl="1" indent="0">
              <a:buNone/>
            </a:pPr>
            <a:r>
              <a:rPr lang="en-US" altLang="zh-CN" dirty="0">
                <a:latin typeface="Neo Sans Intel" charset="0"/>
                <a:ea typeface="宋体" charset="0"/>
                <a:cs typeface="宋体" charset="0"/>
              </a:rPr>
              <a:t>Read from, Write to and clear a VMCS.</a:t>
            </a:r>
          </a:p>
        </p:txBody>
      </p:sp>
    </p:spTree>
    <p:extLst>
      <p:ext uri="{BB962C8B-B14F-4D97-AF65-F5344CB8AC3E}">
        <p14:creationId xmlns:p14="http://schemas.microsoft.com/office/powerpoint/2010/main" val="3846886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Memory Virtualization</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021737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Virtualizing </a:t>
            </a:r>
            <a:r>
              <a:rPr lang="en-US" altLang="zh-CN" dirty="0" smtClean="0"/>
              <a:t>Memory</a:t>
            </a:r>
            <a:endParaRPr lang="zh-CN" altLang="en-US" dirty="0"/>
          </a:p>
        </p:txBody>
      </p:sp>
      <p:sp>
        <p:nvSpPr>
          <p:cNvPr id="3" name="内容占位符 2"/>
          <p:cNvSpPr>
            <a:spLocks noGrp="1"/>
          </p:cNvSpPr>
          <p:nvPr>
            <p:ph idx="1"/>
          </p:nvPr>
        </p:nvSpPr>
        <p:spPr/>
        <p:txBody>
          <a:bodyPr>
            <a:normAutofit/>
          </a:bodyPr>
          <a:lstStyle/>
          <a:p>
            <a:r>
              <a:rPr lang="en-US" altLang="zh-CN" dirty="0"/>
              <a:t>VMM constructs a page table that maps guest address to host physical address</a:t>
            </a:r>
          </a:p>
          <a:p>
            <a:pPr lvl="1"/>
            <a:r>
              <a:rPr lang="en-US" altLang="zh-CN" dirty="0"/>
              <a:t>E.g., if guest VM has 1GB of memory, it can access memory address 0~1GB</a:t>
            </a:r>
          </a:p>
          <a:p>
            <a:pPr lvl="1"/>
            <a:r>
              <a:rPr lang="en-US" altLang="zh-CN" dirty="0"/>
              <a:t>Each guest VM has its own mapping for memory address 0, etc. </a:t>
            </a:r>
          </a:p>
          <a:p>
            <a:pPr lvl="1"/>
            <a:r>
              <a:rPr lang="en-US" altLang="zh-CN" dirty="0"/>
              <a:t>Different host physical address used to store data for those memory locations</a:t>
            </a:r>
            <a:endParaRPr lang="zh-CN" altLang="en-US"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23</a:t>
            </a:fld>
            <a:endParaRPr lang="zh-CN" altLang="en-US"/>
          </a:p>
        </p:txBody>
      </p:sp>
    </p:spTree>
    <p:extLst>
      <p:ext uri="{BB962C8B-B14F-4D97-AF65-F5344CB8AC3E}">
        <p14:creationId xmlns:p14="http://schemas.microsoft.com/office/powerpoint/2010/main" val="3632632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Virtualizing </a:t>
            </a:r>
            <a:r>
              <a:rPr lang="en-US" altLang="zh-CN" dirty="0" smtClean="0"/>
              <a:t>the</a:t>
            </a:r>
            <a:r>
              <a:rPr lang="zh-CN" altLang="en-US" dirty="0" smtClean="0"/>
              <a:t> </a:t>
            </a:r>
            <a:r>
              <a:rPr lang="en-US" altLang="zh-CN" dirty="0" smtClean="0"/>
              <a:t>Page Tables</a:t>
            </a:r>
            <a:endParaRPr lang="zh-CN" altLang="en-US" dirty="0"/>
          </a:p>
        </p:txBody>
      </p:sp>
      <p:sp>
        <p:nvSpPr>
          <p:cNvPr id="3" name="内容占位符 2"/>
          <p:cNvSpPr>
            <a:spLocks noGrp="1"/>
          </p:cNvSpPr>
          <p:nvPr>
            <p:ph idx="1"/>
          </p:nvPr>
        </p:nvSpPr>
        <p:spPr>
          <a:xfrm>
            <a:off x="457200" y="1905001"/>
            <a:ext cx="8229600" cy="4116287"/>
          </a:xfrm>
        </p:spPr>
        <p:txBody>
          <a:bodyPr>
            <a:noAutofit/>
          </a:bodyPr>
          <a:lstStyle/>
          <a:p>
            <a:r>
              <a:rPr lang="en-US" altLang="zh-CN" sz="2400" dirty="0"/>
              <a:t>Terminology: 3 types of address now</a:t>
            </a:r>
          </a:p>
          <a:p>
            <a:pPr lvl="1"/>
            <a:r>
              <a:rPr lang="en-US" altLang="zh-CN" sz="2000" b="1" dirty="0">
                <a:solidFill>
                  <a:srgbClr val="0096FF"/>
                </a:solidFill>
              </a:rPr>
              <a:t>GVA</a:t>
            </a:r>
            <a:r>
              <a:rPr lang="en-US" altLang="zh-CN" sz="2000" dirty="0">
                <a:solidFill>
                  <a:srgbClr val="0096FF"/>
                </a:solidFill>
              </a:rPr>
              <a:t>-&gt;</a:t>
            </a:r>
            <a:r>
              <a:rPr lang="en-US" altLang="zh-CN" sz="2000" b="1" dirty="0">
                <a:solidFill>
                  <a:srgbClr val="0096FF"/>
                </a:solidFill>
              </a:rPr>
              <a:t>GPA</a:t>
            </a:r>
            <a:r>
              <a:rPr lang="en-US" altLang="zh-CN" sz="2000" dirty="0">
                <a:solidFill>
                  <a:srgbClr val="0096FF"/>
                </a:solidFill>
              </a:rPr>
              <a:t>-&gt;</a:t>
            </a:r>
            <a:r>
              <a:rPr lang="en-US" altLang="zh-CN" sz="2000" b="1" dirty="0">
                <a:solidFill>
                  <a:srgbClr val="0096FF"/>
                </a:solidFill>
              </a:rPr>
              <a:t>HPA</a:t>
            </a:r>
            <a:r>
              <a:rPr lang="en-US" altLang="zh-CN" sz="2000" dirty="0">
                <a:solidFill>
                  <a:schemeClr val="accent2"/>
                </a:solidFill>
              </a:rPr>
              <a:t> </a:t>
            </a:r>
            <a:r>
              <a:rPr lang="en-US" altLang="zh-CN" sz="2000" dirty="0"/>
              <a:t>(Guest virtual. Guest physical. Host physical)</a:t>
            </a:r>
          </a:p>
          <a:p>
            <a:pPr lvl="1"/>
            <a:r>
              <a:rPr lang="en-US" altLang="zh-CN" sz="2000" dirty="0"/>
              <a:t>Guest VM's page table contains GPA</a:t>
            </a:r>
          </a:p>
          <a:p>
            <a:r>
              <a:rPr lang="en-US" altLang="zh-CN" sz="2400" dirty="0"/>
              <a:t>Setting CR3 to point to guest page table would not work</a:t>
            </a:r>
          </a:p>
          <a:p>
            <a:pPr lvl="1"/>
            <a:r>
              <a:rPr lang="en-US" altLang="zh-CN" sz="2000" dirty="0"/>
              <a:t>E.g.,</a:t>
            </a:r>
            <a:r>
              <a:rPr lang="zh-CN" altLang="en-US" sz="2000" dirty="0"/>
              <a:t> </a:t>
            </a:r>
            <a:r>
              <a:rPr lang="en-US" altLang="zh-CN" sz="2000" dirty="0"/>
              <a:t>a</a:t>
            </a:r>
            <a:r>
              <a:rPr lang="zh-CN" altLang="en-US" sz="2000" dirty="0"/>
              <a:t> </a:t>
            </a:r>
            <a:r>
              <a:rPr lang="en-US" altLang="zh-CN" sz="2000" dirty="0"/>
              <a:t>processes in VM might access host physical address 0~1GB,</a:t>
            </a:r>
            <a:r>
              <a:rPr lang="zh-CN" altLang="en-US" sz="2000" dirty="0"/>
              <a:t> </a:t>
            </a:r>
            <a:r>
              <a:rPr lang="en-US" altLang="zh-CN" sz="2000" dirty="0"/>
              <a:t>which might not belong to that guest VM</a:t>
            </a:r>
            <a:endParaRPr lang="zh-CN" altLang="en-US" sz="2000" dirty="0"/>
          </a:p>
          <a:p>
            <a:pPr lvl="1"/>
            <a:r>
              <a:rPr lang="en-US" altLang="zh-CN" sz="2000" dirty="0"/>
              <a:t>Solution-1:</a:t>
            </a:r>
            <a:r>
              <a:rPr lang="zh-CN" altLang="en-US" sz="2000" dirty="0"/>
              <a:t> </a:t>
            </a:r>
            <a:r>
              <a:rPr lang="en-US" altLang="zh-CN" sz="2000" b="1" dirty="0">
                <a:solidFill>
                  <a:srgbClr val="0096FF"/>
                </a:solidFill>
              </a:rPr>
              <a:t>shadow</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Solution-2:</a:t>
            </a:r>
            <a:r>
              <a:rPr lang="zh-CN" altLang="en-US" sz="2000" dirty="0"/>
              <a:t> </a:t>
            </a:r>
            <a:r>
              <a:rPr lang="en-US" altLang="zh-CN" sz="2000" b="1" dirty="0">
                <a:solidFill>
                  <a:srgbClr val="0096FF"/>
                </a:solidFill>
              </a:rPr>
              <a:t>direct</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Solution-3:</a:t>
            </a:r>
            <a:r>
              <a:rPr lang="zh-CN" altLang="en-US" sz="2000" dirty="0"/>
              <a:t> </a:t>
            </a:r>
            <a:r>
              <a:rPr lang="en-US" altLang="zh-CN" sz="2000" b="1" dirty="0">
                <a:solidFill>
                  <a:srgbClr val="0096FF"/>
                </a:solidFill>
              </a:rPr>
              <a:t>new</a:t>
            </a:r>
            <a:r>
              <a:rPr lang="zh-CN" altLang="en-US" sz="2000" b="1" dirty="0">
                <a:solidFill>
                  <a:srgbClr val="0096FF"/>
                </a:solidFill>
              </a:rPr>
              <a:t> </a:t>
            </a:r>
            <a:r>
              <a:rPr lang="en-US" altLang="zh-CN" sz="2000" b="1" dirty="0">
                <a:solidFill>
                  <a:srgbClr val="0096FF"/>
                </a:solidFill>
              </a:rPr>
              <a:t>hardware</a:t>
            </a:r>
            <a:endParaRPr lang="zh-CN" altLang="en-US" sz="2000" b="1" dirty="0">
              <a:solidFill>
                <a:srgbClr val="0096FF"/>
              </a:solidFill>
            </a:endParaRPr>
          </a:p>
        </p:txBody>
      </p:sp>
      <p:sp>
        <p:nvSpPr>
          <p:cNvPr id="4" name="灯片编号占位符 3"/>
          <p:cNvSpPr>
            <a:spLocks noGrp="1"/>
          </p:cNvSpPr>
          <p:nvPr>
            <p:ph type="sldNum" sz="quarter" idx="12"/>
          </p:nvPr>
        </p:nvSpPr>
        <p:spPr/>
        <p:txBody>
          <a:bodyPr/>
          <a:lstStyle/>
          <a:p>
            <a:fld id="{8107FB38-4DA8-4D40-A1B7-468F17DAFC82}" type="slidenum">
              <a:rPr lang="zh-CN" altLang="en-US" smtClean="0"/>
              <a:t>24</a:t>
            </a:fld>
            <a:endParaRPr lang="zh-CN" altLang="en-US"/>
          </a:p>
        </p:txBody>
      </p:sp>
    </p:spTree>
    <p:extLst>
      <p:ext uri="{BB962C8B-B14F-4D97-AF65-F5344CB8AC3E}">
        <p14:creationId xmlns:p14="http://schemas.microsoft.com/office/powerpoint/2010/main" val="2433888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Solution-1: </a:t>
            </a:r>
            <a:r>
              <a:rPr lang="en-US" altLang="zh-CN" dirty="0"/>
              <a:t>Shadow Pages</a:t>
            </a:r>
            <a:endParaRPr kumimoji="1" lang="zh-CN" altLang="en-US" dirty="0"/>
          </a:p>
        </p:txBody>
      </p:sp>
      <p:cxnSp>
        <p:nvCxnSpPr>
          <p:cNvPr id="4" name="直接连接符 55"/>
          <p:cNvCxnSpPr/>
          <p:nvPr/>
        </p:nvCxnSpPr>
        <p:spPr>
          <a:xfrm>
            <a:off x="887588" y="4109321"/>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直接连接符 2"/>
          <p:cNvCxnSpPr/>
          <p:nvPr/>
        </p:nvCxnSpPr>
        <p:spPr>
          <a:xfrm>
            <a:off x="894015" y="3083208"/>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 name="Elbow Connector 116"/>
          <p:cNvCxnSpPr/>
          <p:nvPr/>
        </p:nvCxnSpPr>
        <p:spPr>
          <a:xfrm>
            <a:off x="2423762" y="2640952"/>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Elbow Connector 116"/>
          <p:cNvCxnSpPr/>
          <p:nvPr/>
        </p:nvCxnSpPr>
        <p:spPr>
          <a:xfrm rot="10800000" flipV="1">
            <a:off x="1643675" y="2640951"/>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146"/>
          <p:cNvCxnSpPr/>
          <p:nvPr/>
        </p:nvCxnSpPr>
        <p:spPr>
          <a:xfrm>
            <a:off x="6024164" y="3771282"/>
            <a:ext cx="133038" cy="72639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9" name="Picture 83"/>
          <p:cNvPicPr>
            <a:picLocks noChangeAspect="1"/>
          </p:cNvPicPr>
          <p:nvPr/>
        </p:nvPicPr>
        <p:blipFill rotWithShape="1">
          <a:blip r:embed="rId2"/>
          <a:srcRect t="40008" b="43755"/>
          <a:stretch/>
        </p:blipFill>
        <p:spPr>
          <a:xfrm>
            <a:off x="3743909" y="4521368"/>
            <a:ext cx="4320480" cy="598401"/>
          </a:xfrm>
          <a:prstGeom prst="rect">
            <a:avLst/>
          </a:prstGeom>
        </p:spPr>
      </p:pic>
      <p:sp>
        <p:nvSpPr>
          <p:cNvPr id="10" name="Rectangle 5"/>
          <p:cNvSpPr>
            <a:spLocks noChangeAspect="1" noChangeArrowheads="1"/>
          </p:cNvSpPr>
          <p:nvPr/>
        </p:nvSpPr>
        <p:spPr bwMode="auto">
          <a:xfrm>
            <a:off x="3433949" y="4497675"/>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1" name="Rectangle 5"/>
          <p:cNvSpPr>
            <a:spLocks noChangeAspect="1" noChangeArrowheads="1"/>
          </p:cNvSpPr>
          <p:nvPr/>
        </p:nvSpPr>
        <p:spPr bwMode="auto">
          <a:xfrm>
            <a:off x="4384606" y="24746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2" name="Rectangle 5"/>
          <p:cNvSpPr>
            <a:spLocks noChangeAspect="1" noChangeArrowheads="1"/>
          </p:cNvSpPr>
          <p:nvPr/>
        </p:nvSpPr>
        <p:spPr bwMode="auto">
          <a:xfrm>
            <a:off x="4931146" y="24746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3" name="Rectangle 5"/>
          <p:cNvSpPr>
            <a:spLocks noChangeAspect="1" noChangeArrowheads="1"/>
          </p:cNvSpPr>
          <p:nvPr/>
        </p:nvSpPr>
        <p:spPr bwMode="auto">
          <a:xfrm>
            <a:off x="5477686" y="24746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4" name="Rectangle 5"/>
          <p:cNvSpPr>
            <a:spLocks noChangeAspect="1" noChangeArrowheads="1"/>
          </p:cNvSpPr>
          <p:nvPr/>
        </p:nvSpPr>
        <p:spPr bwMode="auto">
          <a:xfrm>
            <a:off x="4384606" y="34718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5" name="Rectangle 5"/>
          <p:cNvSpPr>
            <a:spLocks noChangeAspect="1" noChangeArrowheads="1"/>
          </p:cNvSpPr>
          <p:nvPr/>
        </p:nvSpPr>
        <p:spPr bwMode="auto">
          <a:xfrm>
            <a:off x="4384606" y="3478273"/>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6" name="Rectangle 11"/>
          <p:cNvSpPr>
            <a:spLocks noChangeAspect="1" noChangeArrowheads="1"/>
          </p:cNvSpPr>
          <p:nvPr/>
        </p:nvSpPr>
        <p:spPr bwMode="auto">
          <a:xfrm>
            <a:off x="4931146" y="3478273"/>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7" name="Rectangle 5"/>
          <p:cNvSpPr>
            <a:spLocks noChangeAspect="1" noChangeArrowheads="1"/>
          </p:cNvSpPr>
          <p:nvPr/>
        </p:nvSpPr>
        <p:spPr bwMode="auto">
          <a:xfrm>
            <a:off x="5477686" y="3478273"/>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8" name="Rectangle 5"/>
          <p:cNvSpPr>
            <a:spLocks noChangeAspect="1" noChangeArrowheads="1"/>
          </p:cNvSpPr>
          <p:nvPr/>
        </p:nvSpPr>
        <p:spPr bwMode="auto">
          <a:xfrm>
            <a:off x="6024226" y="3478273"/>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19" name="Straight Connector 15"/>
          <p:cNvCxnSpPr/>
          <p:nvPr/>
        </p:nvCxnSpPr>
        <p:spPr>
          <a:xfrm>
            <a:off x="4384606" y="27686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6"/>
          <p:cNvCxnSpPr/>
          <p:nvPr/>
        </p:nvCxnSpPr>
        <p:spPr>
          <a:xfrm>
            <a:off x="4931146" y="27686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17"/>
          <p:cNvCxnSpPr/>
          <p:nvPr/>
        </p:nvCxnSpPr>
        <p:spPr>
          <a:xfrm flipH="1">
            <a:off x="6024226" y="27686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2" name="Straight Connector 20"/>
          <p:cNvCxnSpPr/>
          <p:nvPr/>
        </p:nvCxnSpPr>
        <p:spPr>
          <a:xfrm flipH="1">
            <a:off x="6570766" y="27686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3" name="Rectangle 5"/>
          <p:cNvSpPr>
            <a:spLocks noChangeAspect="1" noChangeArrowheads="1"/>
          </p:cNvSpPr>
          <p:nvPr/>
        </p:nvSpPr>
        <p:spPr bwMode="auto">
          <a:xfrm>
            <a:off x="6570766" y="2474672"/>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4" name="Rectangle 5"/>
          <p:cNvSpPr>
            <a:spLocks noChangeAspect="1" noChangeArrowheads="1"/>
          </p:cNvSpPr>
          <p:nvPr/>
        </p:nvSpPr>
        <p:spPr bwMode="auto">
          <a:xfrm>
            <a:off x="6570766" y="3478273"/>
            <a:ext cx="546540" cy="294029"/>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25" name="Straight Connector 25"/>
          <p:cNvCxnSpPr/>
          <p:nvPr/>
        </p:nvCxnSpPr>
        <p:spPr>
          <a:xfrm flipH="1">
            <a:off x="4394056" y="2768699"/>
            <a:ext cx="108363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7"/>
          <p:cNvCxnSpPr/>
          <p:nvPr/>
        </p:nvCxnSpPr>
        <p:spPr>
          <a:xfrm flipH="1">
            <a:off x="4931146" y="2768699"/>
            <a:ext cx="1093080" cy="709572"/>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5"/>
          <p:cNvSpPr>
            <a:spLocks noChangeAspect="1" noChangeArrowheads="1"/>
          </p:cNvSpPr>
          <p:nvPr/>
        </p:nvSpPr>
        <p:spPr bwMode="auto">
          <a:xfrm>
            <a:off x="5073569" y="4503225"/>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8" name="Rectangle 5"/>
          <p:cNvSpPr>
            <a:spLocks noChangeAspect="1" noChangeArrowheads="1"/>
          </p:cNvSpPr>
          <p:nvPr/>
        </p:nvSpPr>
        <p:spPr bwMode="auto">
          <a:xfrm>
            <a:off x="561065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9" name="Rectangle 31"/>
          <p:cNvSpPr>
            <a:spLocks noChangeAspect="1" noChangeArrowheads="1"/>
          </p:cNvSpPr>
          <p:nvPr/>
        </p:nvSpPr>
        <p:spPr bwMode="auto">
          <a:xfrm>
            <a:off x="6157199" y="4503225"/>
            <a:ext cx="546540" cy="29402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0" name="Rectangle 5"/>
          <p:cNvSpPr>
            <a:spLocks noChangeAspect="1" noChangeArrowheads="1"/>
          </p:cNvSpPr>
          <p:nvPr/>
        </p:nvSpPr>
        <p:spPr bwMode="auto">
          <a:xfrm>
            <a:off x="6703739" y="4503225"/>
            <a:ext cx="546540" cy="294029"/>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1" name="Rectangle 5"/>
          <p:cNvSpPr>
            <a:spLocks noChangeAspect="1" noChangeArrowheads="1"/>
          </p:cNvSpPr>
          <p:nvPr/>
        </p:nvSpPr>
        <p:spPr bwMode="auto">
          <a:xfrm>
            <a:off x="7117306" y="2474672"/>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2" name="Rectangle 5"/>
          <p:cNvSpPr>
            <a:spLocks noChangeAspect="1" noChangeArrowheads="1"/>
          </p:cNvSpPr>
          <p:nvPr/>
        </p:nvSpPr>
        <p:spPr bwMode="auto">
          <a:xfrm>
            <a:off x="4384606" y="3474662"/>
            <a:ext cx="2732700" cy="294029"/>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3" name="Rectangle 5"/>
          <p:cNvSpPr>
            <a:spLocks noChangeAspect="1" noChangeArrowheads="1"/>
          </p:cNvSpPr>
          <p:nvPr/>
        </p:nvSpPr>
        <p:spPr bwMode="auto">
          <a:xfrm>
            <a:off x="451757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4" name="Rectangle 5"/>
          <p:cNvSpPr>
            <a:spLocks noChangeAspect="1" noChangeArrowheads="1"/>
          </p:cNvSpPr>
          <p:nvPr/>
        </p:nvSpPr>
        <p:spPr bwMode="auto">
          <a:xfrm>
            <a:off x="397103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35" name="Straight Connector 50"/>
          <p:cNvCxnSpPr/>
          <p:nvPr/>
        </p:nvCxnSpPr>
        <p:spPr>
          <a:xfrm flipH="1">
            <a:off x="4517580" y="3771282"/>
            <a:ext cx="966522"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Straight Connector 53"/>
          <p:cNvCxnSpPr/>
          <p:nvPr/>
        </p:nvCxnSpPr>
        <p:spPr>
          <a:xfrm flipH="1">
            <a:off x="3971040" y="3771284"/>
            <a:ext cx="973002" cy="72375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37" name="Rectangle 5"/>
          <p:cNvSpPr>
            <a:spLocks noChangeAspect="1" noChangeArrowheads="1"/>
          </p:cNvSpPr>
          <p:nvPr/>
        </p:nvSpPr>
        <p:spPr bwMode="auto">
          <a:xfrm>
            <a:off x="615719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8" name="TextBox 71"/>
          <p:cNvSpPr txBox="1"/>
          <p:nvPr/>
        </p:nvSpPr>
        <p:spPr>
          <a:xfrm>
            <a:off x="1643676" y="4521367"/>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39" name="Rectangle 10"/>
          <p:cNvSpPr>
            <a:spLocks noChangeAspect="1" noChangeArrowheads="1"/>
          </p:cNvSpPr>
          <p:nvPr/>
        </p:nvSpPr>
        <p:spPr bwMode="auto">
          <a:xfrm>
            <a:off x="4223962" y="2221110"/>
            <a:ext cx="3620552" cy="1887380"/>
          </a:xfrm>
          <a:prstGeom prst="rect">
            <a:avLst/>
          </a:prstGeom>
          <a:noFill/>
          <a:ln w="3175" cmpd="sng">
            <a:prstDash val="solid"/>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40" name="TextBox 74"/>
          <p:cNvSpPr txBox="1"/>
          <p:nvPr/>
        </p:nvSpPr>
        <p:spPr>
          <a:xfrm>
            <a:off x="4067944" y="1772816"/>
            <a:ext cx="1436354" cy="400110"/>
          </a:xfrm>
          <a:prstGeom prst="rect">
            <a:avLst/>
          </a:prstGeom>
          <a:noFill/>
        </p:spPr>
        <p:txBody>
          <a:bodyPr wrap="square" rtlCol="0">
            <a:spAutoFit/>
          </a:bodyPr>
          <a:lstStyle/>
          <a:p>
            <a:pPr algn="ctr"/>
            <a:r>
              <a:rPr lang="en-US" altLang="zh-CN" sz="2000" dirty="0">
                <a:solidFill>
                  <a:srgbClr val="000000"/>
                </a:solidFill>
                <a:latin typeface="DengXian" charset="0"/>
                <a:ea typeface="DengXian" charset="0"/>
                <a:cs typeface="DengXian" charset="0"/>
              </a:rPr>
              <a:t>Guest VM</a:t>
            </a:r>
            <a:endParaRPr lang="en-US" sz="2000" dirty="0">
              <a:solidFill>
                <a:srgbClr val="000000"/>
              </a:solidFill>
              <a:latin typeface="DengXian" charset="0"/>
              <a:ea typeface="DengXian" charset="0"/>
              <a:cs typeface="DengXian" charset="0"/>
            </a:endParaRPr>
          </a:p>
        </p:txBody>
      </p:sp>
      <p:sp>
        <p:nvSpPr>
          <p:cNvPr id="41" name="Rectangle 106"/>
          <p:cNvSpPr/>
          <p:nvPr/>
        </p:nvSpPr>
        <p:spPr>
          <a:xfrm>
            <a:off x="1043610" y="2947963"/>
            <a:ext cx="610468" cy="248663"/>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GPT</a:t>
            </a:r>
          </a:p>
        </p:txBody>
      </p:sp>
      <p:pic>
        <p:nvPicPr>
          <p:cNvPr id="42" name="Picture 113"/>
          <p:cNvPicPr>
            <a:picLocks noChangeAspect="1"/>
          </p:cNvPicPr>
          <p:nvPr/>
        </p:nvPicPr>
        <p:blipFill>
          <a:blip r:embed="rId3"/>
          <a:stretch>
            <a:fillRect/>
          </a:stretch>
        </p:blipFill>
        <p:spPr>
          <a:xfrm>
            <a:off x="5420193" y="5383075"/>
            <a:ext cx="839219" cy="681778"/>
          </a:xfrm>
          <a:prstGeom prst="rect">
            <a:avLst/>
          </a:prstGeom>
        </p:spPr>
      </p:pic>
      <p:cxnSp>
        <p:nvCxnSpPr>
          <p:cNvPr id="43" name="Elbow Connector 116"/>
          <p:cNvCxnSpPr/>
          <p:nvPr/>
        </p:nvCxnSpPr>
        <p:spPr>
          <a:xfrm rot="10800000">
            <a:off x="2843808" y="4081578"/>
            <a:ext cx="2576382" cy="1642387"/>
          </a:xfrm>
          <a:prstGeom prst="bentConnector3">
            <a:avLst>
              <a:gd name="adj1" fmla="val 87390"/>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Connector 143"/>
          <p:cNvCxnSpPr/>
          <p:nvPr/>
        </p:nvCxnSpPr>
        <p:spPr>
          <a:xfrm>
            <a:off x="6564224" y="3771282"/>
            <a:ext cx="139518"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5" name="TextBox 69"/>
          <p:cNvSpPr txBox="1"/>
          <p:nvPr/>
        </p:nvSpPr>
        <p:spPr>
          <a:xfrm>
            <a:off x="1643676" y="2440896"/>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46" name="Rectangle 107"/>
          <p:cNvSpPr/>
          <p:nvPr/>
        </p:nvSpPr>
        <p:spPr>
          <a:xfrm>
            <a:off x="2233342" y="3957246"/>
            <a:ext cx="610468" cy="248663"/>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SPT</a:t>
            </a:r>
          </a:p>
        </p:txBody>
      </p:sp>
      <p:sp>
        <p:nvSpPr>
          <p:cNvPr id="47" name="Rectangle 107"/>
          <p:cNvSpPr/>
          <p:nvPr/>
        </p:nvSpPr>
        <p:spPr>
          <a:xfrm>
            <a:off x="1043610" y="3960001"/>
            <a:ext cx="610468" cy="248663"/>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HPT</a:t>
            </a:r>
          </a:p>
        </p:txBody>
      </p:sp>
      <p:sp>
        <p:nvSpPr>
          <p:cNvPr id="48" name="TextBox 70"/>
          <p:cNvSpPr txBox="1"/>
          <p:nvPr/>
        </p:nvSpPr>
        <p:spPr>
          <a:xfrm>
            <a:off x="983603" y="3471250"/>
            <a:ext cx="758053" cy="400110"/>
          </a:xfrm>
          <a:prstGeom prst="rect">
            <a:avLst/>
          </a:prstGeom>
          <a:solidFill>
            <a:srgbClr val="FFFFFF"/>
          </a:solid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49" name="Rectangle 5"/>
          <p:cNvSpPr>
            <a:spLocks noChangeAspect="1" noChangeArrowheads="1"/>
          </p:cNvSpPr>
          <p:nvPr/>
        </p:nvSpPr>
        <p:spPr bwMode="auto">
          <a:xfrm>
            <a:off x="7224295" y="4493973"/>
            <a:ext cx="108012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0" name="Rectangle 5"/>
          <p:cNvSpPr>
            <a:spLocks noChangeAspect="1" noChangeArrowheads="1"/>
          </p:cNvSpPr>
          <p:nvPr/>
        </p:nvSpPr>
        <p:spPr bwMode="auto">
          <a:xfrm>
            <a:off x="3433949" y="4495039"/>
            <a:ext cx="4909410" cy="294029"/>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1" name="TextBox 69"/>
          <p:cNvSpPr txBox="1"/>
          <p:nvPr/>
        </p:nvSpPr>
        <p:spPr>
          <a:xfrm>
            <a:off x="7806288" y="2429324"/>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52" name="TextBox 70"/>
          <p:cNvSpPr txBox="1"/>
          <p:nvPr/>
        </p:nvSpPr>
        <p:spPr>
          <a:xfrm>
            <a:off x="7179064" y="3432924"/>
            <a:ext cx="758053"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53" name="TextBox 71"/>
          <p:cNvSpPr txBox="1"/>
          <p:nvPr/>
        </p:nvSpPr>
        <p:spPr>
          <a:xfrm>
            <a:off x="7612151" y="4445845"/>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54" name="文本框 53"/>
          <p:cNvSpPr txBox="1"/>
          <p:nvPr/>
        </p:nvSpPr>
        <p:spPr>
          <a:xfrm>
            <a:off x="4734772" y="5723964"/>
            <a:ext cx="685419" cy="369332"/>
          </a:xfrm>
          <a:prstGeom prst="rect">
            <a:avLst/>
          </a:prstGeom>
          <a:noFill/>
        </p:spPr>
        <p:txBody>
          <a:bodyPr wrap="square" rtlCol="0">
            <a:spAutoFit/>
          </a:bodyPr>
          <a:lstStyle/>
          <a:p>
            <a:r>
              <a:rPr kumimoji="1" lang="en-US" altLang="zh-CN" dirty="0" smtClean="0">
                <a:latin typeface="DengXian" charset="0"/>
                <a:ea typeface="DengXian" charset="0"/>
                <a:cs typeface="DengXian" charset="0"/>
              </a:rPr>
              <a:t>CR3</a:t>
            </a:r>
            <a:endParaRPr kumimoji="1" lang="zh-CN" altLang="en-US" dirty="0">
              <a:latin typeface="DengXian" charset="0"/>
              <a:ea typeface="DengXian" charset="0"/>
              <a:cs typeface="DengXian" charset="0"/>
            </a:endParaRPr>
          </a:p>
        </p:txBody>
      </p:sp>
    </p:spTree>
    <p:extLst>
      <p:ext uri="{BB962C8B-B14F-4D97-AF65-F5344CB8AC3E}">
        <p14:creationId xmlns:p14="http://schemas.microsoft.com/office/powerpoint/2010/main" val="1057874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Two</a:t>
            </a:r>
            <a:r>
              <a:rPr kumimoji="1" lang="zh-CN" altLang="en-US" dirty="0" smtClean="0"/>
              <a:t> </a:t>
            </a:r>
            <a:r>
              <a:rPr kumimoji="1" lang="en-US" altLang="zh-CN" dirty="0"/>
              <a:t>Page</a:t>
            </a:r>
            <a:r>
              <a:rPr kumimoji="1" lang="zh-CN" altLang="en-US" dirty="0"/>
              <a:t> </a:t>
            </a:r>
            <a:r>
              <a:rPr kumimoji="1" lang="en-US" altLang="zh-CN" dirty="0"/>
              <a:t>Tables</a:t>
            </a:r>
            <a:r>
              <a:rPr kumimoji="1" lang="zh-CN" altLang="en-US" dirty="0"/>
              <a:t> </a:t>
            </a:r>
            <a:r>
              <a:rPr kumimoji="1" lang="en-US" altLang="zh-CN" dirty="0"/>
              <a:t>Become</a:t>
            </a:r>
            <a:r>
              <a:rPr kumimoji="1" lang="zh-CN" altLang="en-US" dirty="0"/>
              <a:t> </a:t>
            </a:r>
            <a:r>
              <a:rPr kumimoji="1" lang="en-US" altLang="zh-CN" dirty="0" smtClean="0"/>
              <a:t>One</a:t>
            </a:r>
            <a:endParaRPr lang="zh-CN" altLang="en-US" dirty="0"/>
          </a:p>
        </p:txBody>
      </p:sp>
      <p:sp>
        <p:nvSpPr>
          <p:cNvPr id="3" name="内容占位符 2"/>
          <p:cNvSpPr>
            <a:spLocks noGrp="1"/>
          </p:cNvSpPr>
          <p:nvPr>
            <p:ph idx="1"/>
          </p:nvPr>
        </p:nvSpPr>
        <p:spPr/>
        <p:txBody>
          <a:bodyPr>
            <a:noAutofit/>
          </a:bodyPr>
          <a:lstStyle/>
          <a:p>
            <a:pPr marL="428608" indent="-428608">
              <a:buFont typeface="+mj-lt"/>
              <a:buAutoNum type="arabicPeriod"/>
            </a:pPr>
            <a:r>
              <a:rPr lang="en-US" altLang="zh-CN" sz="2000" dirty="0"/>
              <a:t>VMM intercepts guest OS setting the virtual CR3</a:t>
            </a:r>
          </a:p>
          <a:p>
            <a:pPr marL="428608" indent="-428608">
              <a:buFont typeface="+mj-lt"/>
              <a:buAutoNum type="arabicPeriod"/>
            </a:pPr>
            <a:r>
              <a:rPr lang="en-US" altLang="zh-CN" sz="2000" dirty="0"/>
              <a:t>VMM iterates over the guest page table, constructs a corresponding shadow page</a:t>
            </a:r>
            <a:r>
              <a:rPr lang="zh-CN" altLang="en-US" sz="2000" dirty="0"/>
              <a:t> </a:t>
            </a:r>
            <a:r>
              <a:rPr lang="en-US" altLang="zh-CN" sz="2000" dirty="0"/>
              <a:t>table</a:t>
            </a:r>
          </a:p>
          <a:p>
            <a:pPr marL="428608" indent="-428608">
              <a:buFont typeface="+mj-lt"/>
              <a:buAutoNum type="arabicPeriod"/>
            </a:pPr>
            <a:r>
              <a:rPr lang="en-US" altLang="zh-CN" sz="2000" dirty="0"/>
              <a:t>In shadow PT, every guest physical address is translated into host physical address</a:t>
            </a:r>
          </a:p>
          <a:p>
            <a:pPr marL="428608" indent="-428608">
              <a:buFont typeface="+mj-lt"/>
              <a:buAutoNum type="arabicPeriod"/>
            </a:pPr>
            <a:r>
              <a:rPr lang="en-US" altLang="zh-CN" sz="2000" dirty="0"/>
              <a:t>Finally, VMM loads the host physical address of the shadow page</a:t>
            </a:r>
            <a:r>
              <a:rPr lang="zh-CN" altLang="en-US" sz="2000" dirty="0"/>
              <a:t> </a:t>
            </a:r>
            <a:r>
              <a:rPr lang="en-US" altLang="zh-CN" sz="2000" dirty="0"/>
              <a:t>table</a:t>
            </a:r>
          </a:p>
        </p:txBody>
      </p:sp>
      <p:sp>
        <p:nvSpPr>
          <p:cNvPr id="4" name="灯片编号占位符 3"/>
          <p:cNvSpPr>
            <a:spLocks noGrp="1"/>
          </p:cNvSpPr>
          <p:nvPr>
            <p:ph type="sldNum" sz="quarter" idx="12"/>
          </p:nvPr>
        </p:nvSpPr>
        <p:spPr/>
        <p:txBody>
          <a:bodyPr/>
          <a:lstStyle/>
          <a:p>
            <a:fld id="{8107FB38-4DA8-4D40-A1B7-468F17DAFC82}" type="slidenum">
              <a:rPr lang="zh-CN" altLang="en-US" smtClean="0"/>
              <a:t>26</a:t>
            </a:fld>
            <a:endParaRPr lang="zh-CN" altLang="en-US"/>
          </a:p>
        </p:txBody>
      </p:sp>
    </p:spTree>
    <p:extLst>
      <p:ext uri="{BB962C8B-B14F-4D97-AF65-F5344CB8AC3E}">
        <p14:creationId xmlns:p14="http://schemas.microsoft.com/office/powerpoint/2010/main" val="961547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Setup</a:t>
            </a:r>
            <a:r>
              <a:rPr kumimoji="1" lang="zh-CN" altLang="en-US" dirty="0" smtClean="0"/>
              <a:t> </a:t>
            </a:r>
            <a:r>
              <a:rPr kumimoji="1" lang="en-US" altLang="zh-CN" dirty="0" smtClean="0"/>
              <a:t>Shadow</a:t>
            </a:r>
            <a:r>
              <a:rPr kumimoji="1" lang="zh-CN" altLang="en-US" dirty="0" smtClean="0"/>
              <a:t> </a:t>
            </a:r>
            <a:r>
              <a:rPr kumimoji="1" lang="en-US" altLang="zh-CN" dirty="0" smtClean="0"/>
              <a:t>Page</a:t>
            </a:r>
            <a:r>
              <a:rPr kumimoji="1" lang="zh-CN" altLang="en-US" dirty="0" smtClean="0"/>
              <a:t> </a:t>
            </a:r>
            <a:r>
              <a:rPr kumimoji="1" lang="en-US" altLang="zh-CN" dirty="0" smtClean="0"/>
              <a:t>Table</a:t>
            </a:r>
            <a:endParaRPr kumimoji="1" lang="zh-CN" altLang="en-US" dirty="0"/>
          </a:p>
        </p:txBody>
      </p:sp>
      <p:sp>
        <p:nvSpPr>
          <p:cNvPr id="4" name="文本框 3"/>
          <p:cNvSpPr txBox="1"/>
          <p:nvPr/>
        </p:nvSpPr>
        <p:spPr>
          <a:xfrm>
            <a:off x="935596" y="1916832"/>
            <a:ext cx="7751204" cy="3831818"/>
          </a:xfrm>
          <a:prstGeom prst="rect">
            <a:avLst/>
          </a:prstGeom>
          <a:noFill/>
          <a:ln>
            <a:solidFill>
              <a:schemeClr val="accent1"/>
            </a:solidFill>
          </a:ln>
        </p:spPr>
        <p:txBody>
          <a:bodyPr wrap="square" rtlCol="0">
            <a:spAutoFit/>
          </a:bodyPr>
          <a:lstStyle/>
          <a:p>
            <a:pPr>
              <a:lnSpc>
                <a:spcPct val="150000"/>
              </a:lnSpc>
            </a:pPr>
            <a:r>
              <a:rPr kumimoji="1" lang="en-US" altLang="zh-CN" b="1" dirty="0" smtClean="0">
                <a:solidFill>
                  <a:srgbClr val="0096FF"/>
                </a:solidFill>
                <a:latin typeface="Courier" charset="0"/>
                <a:ea typeface="Courier" charset="0"/>
                <a:cs typeface="Courier" charset="0"/>
              </a:rPr>
              <a:t>set_cr3 (</a:t>
            </a:r>
            <a:r>
              <a:rPr kumimoji="1" lang="en-US" altLang="zh-CN" b="1" dirty="0" err="1" smtClean="0">
                <a:solidFill>
                  <a:srgbClr val="0096FF"/>
                </a:solidFill>
                <a:latin typeface="Courier" charset="0"/>
                <a:ea typeface="Courier" charset="0"/>
                <a:cs typeface="Courier" charset="0"/>
              </a:rPr>
              <a:t>guest_page_table</a:t>
            </a:r>
            <a:r>
              <a:rPr kumimoji="1" lang="en-US" altLang="zh-CN" b="1" dirty="0" smtClean="0">
                <a:solidFill>
                  <a:srgbClr val="0096FF"/>
                </a:solidFill>
                <a:latin typeface="Courier" charset="0"/>
                <a:ea typeface="Courier" charset="0"/>
                <a:cs typeface="Courier" charset="0"/>
              </a:rPr>
              <a:t>):</a:t>
            </a:r>
            <a:endParaRPr kumimoji="1" lang="zh-CN" altLang="en-US" b="1" dirty="0" smtClean="0">
              <a:solidFill>
                <a:srgbClr val="0096FF"/>
              </a:solidFill>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for</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GVA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in</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0</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to</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220</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if</a:t>
            </a:r>
            <a:r>
              <a:rPr kumimoji="1" lang="zh-CN" altLang="en-US" dirty="0" smtClean="0">
                <a:latin typeface="Courier" charset="0"/>
                <a:ea typeface="Courier" charset="0"/>
                <a:cs typeface="Courier" charset="0"/>
              </a:rPr>
              <a:t> </a:t>
            </a:r>
            <a:r>
              <a:rPr kumimoji="1" lang="en-US" altLang="zh-CN" dirty="0" err="1" smtClean="0">
                <a:latin typeface="Courier" charset="0"/>
                <a:ea typeface="Courier" charset="0"/>
                <a:cs typeface="Courier" charset="0"/>
              </a:rPr>
              <a:t>guest_page_table</a:t>
            </a:r>
            <a:r>
              <a:rPr kumimoji="1" lang="en-US" altLang="zh-CN" dirty="0" smtClean="0">
                <a:latin typeface="Courier" charset="0"/>
                <a:ea typeface="Courier" charset="0"/>
                <a:cs typeface="Courier" charset="0"/>
              </a:rPr>
              <a:t>[GVA]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&amp;</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PTE_P:</a:t>
            </a:r>
            <a:endParaRPr kumimoji="1" lang="zh-CN" altLang="en-US" dirty="0" smtClean="0">
              <a:latin typeface="Courier" charset="0"/>
              <a:ea typeface="Courier" charset="0"/>
              <a:cs typeface="Courier" charset="0"/>
            </a:endParaRPr>
          </a:p>
          <a:p>
            <a:pPr>
              <a:lnSpc>
                <a:spcPct val="150000"/>
              </a:lnSpc>
            </a:pP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GPA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t>
            </a:r>
            <a:r>
              <a:rPr kumimoji="1" lang="zh-CN" altLang="en-US" dirty="0" smtClean="0">
                <a:latin typeface="Courier" charset="0"/>
                <a:ea typeface="Courier" charset="0"/>
                <a:cs typeface="Courier" charset="0"/>
              </a:rPr>
              <a:t> </a:t>
            </a:r>
            <a:r>
              <a:rPr kumimoji="1" lang="en-US" altLang="zh-CN" dirty="0" err="1" smtClean="0">
                <a:latin typeface="Courier" charset="0"/>
                <a:ea typeface="Courier" charset="0"/>
                <a:cs typeface="Courier" charset="0"/>
              </a:rPr>
              <a:t>guest_page_table</a:t>
            </a:r>
            <a:r>
              <a:rPr kumimoji="1" lang="en-US" altLang="zh-CN" dirty="0" smtClean="0">
                <a:latin typeface="Courier" charset="0"/>
                <a:ea typeface="Courier" charset="0"/>
                <a:cs typeface="Courier" charset="0"/>
              </a:rPr>
              <a:t>[GVA]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&gt;&gt;</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12</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HPA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t>
            </a:r>
            <a:r>
              <a:rPr kumimoji="1" lang="zh-CN" altLang="en-US" dirty="0" smtClean="0">
                <a:latin typeface="Courier" charset="0"/>
                <a:ea typeface="Courier" charset="0"/>
                <a:cs typeface="Courier" charset="0"/>
              </a:rPr>
              <a:t> </a:t>
            </a:r>
            <a:r>
              <a:rPr kumimoji="1" lang="en-US" altLang="zh-CN" dirty="0" err="1" smtClean="0">
                <a:latin typeface="Courier" charset="0"/>
                <a:ea typeface="Courier" charset="0"/>
                <a:cs typeface="Courier" charset="0"/>
              </a:rPr>
              <a:t>host_page_table</a:t>
            </a:r>
            <a:r>
              <a:rPr kumimoji="1" lang="en-US" altLang="zh-CN" dirty="0" smtClean="0">
                <a:latin typeface="Courier" charset="0"/>
                <a:ea typeface="Courier" charset="0"/>
                <a:cs typeface="Courier" charset="0"/>
              </a:rPr>
              <a:t>[GPA]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&gt;&gt;</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12</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err="1" smtClean="0">
                <a:latin typeface="Courier" charset="0"/>
                <a:ea typeface="Courier" charset="0"/>
                <a:cs typeface="Courier" charset="0"/>
              </a:rPr>
              <a:t>shadow_page_table</a:t>
            </a:r>
            <a:r>
              <a:rPr kumimoji="1" lang="en-US" altLang="zh-CN" dirty="0" smtClean="0">
                <a:latin typeface="Courier" charset="0"/>
                <a:ea typeface="Courier" charset="0"/>
                <a:cs typeface="Courier" charset="0"/>
              </a:rPr>
              <a:t>[GVA]</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(HPA&lt;&lt;12)|PTE_P</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else</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err="1" smtClean="0">
                <a:latin typeface="Courier" charset="0"/>
                <a:ea typeface="Courier" charset="0"/>
                <a:cs typeface="Courier" charset="0"/>
              </a:rPr>
              <a:t>shadow_page_table</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0</a:t>
            </a:r>
            <a:endParaRPr kumimoji="1" lang="zh-CN" altLang="en-US" dirty="0" smtClean="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CR3</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a:t>
            </a:r>
            <a:r>
              <a:rPr kumimoji="1" lang="zh-CN" altLang="en-US" dirty="0" smtClean="0">
                <a:latin typeface="Courier" charset="0"/>
                <a:ea typeface="Courier" charset="0"/>
                <a:cs typeface="Courier" charset="0"/>
              </a:rPr>
              <a:t> </a:t>
            </a:r>
            <a:r>
              <a:rPr kumimoji="1" lang="en-US" altLang="zh-CN" dirty="0" smtClean="0">
                <a:latin typeface="Courier" charset="0"/>
                <a:ea typeface="Courier" charset="0"/>
                <a:cs typeface="Courier" charset="0"/>
              </a:rPr>
              <a:t>PHYSICAL_ADDR(</a:t>
            </a:r>
            <a:r>
              <a:rPr kumimoji="1" lang="en-US" altLang="zh-CN" dirty="0" err="1" smtClean="0">
                <a:latin typeface="Courier" charset="0"/>
                <a:ea typeface="Courier" charset="0"/>
                <a:cs typeface="Courier" charset="0"/>
              </a:rPr>
              <a:t>shadow_page_table</a:t>
            </a:r>
            <a:r>
              <a:rPr kumimoji="1" lang="en-US" altLang="zh-CN" dirty="0" smtClean="0">
                <a:latin typeface="Courier" charset="0"/>
                <a:ea typeface="Courier" charset="0"/>
                <a:cs typeface="Courier" charset="0"/>
              </a:rPr>
              <a:t>)</a:t>
            </a:r>
            <a:endParaRPr kumimoji="1" lang="zh-CN" altLang="en-US" dirty="0" smtClean="0">
              <a:latin typeface="Courier" charset="0"/>
              <a:ea typeface="Courier" charset="0"/>
              <a:cs typeface="Courier" charset="0"/>
            </a:endParaRPr>
          </a:p>
        </p:txBody>
      </p:sp>
    </p:spTree>
    <p:extLst>
      <p:ext uri="{BB962C8B-B14F-4D97-AF65-F5344CB8AC3E}">
        <p14:creationId xmlns:p14="http://schemas.microsoft.com/office/powerpoint/2010/main" val="640392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a:t>
            </a:r>
            <a:r>
              <a:rPr lang="en-US" altLang="zh-CN" dirty="0" smtClean="0"/>
              <a:t>if </a:t>
            </a:r>
            <a:r>
              <a:rPr lang="en-US" altLang="zh-CN" dirty="0"/>
              <a:t>G</a:t>
            </a:r>
            <a:r>
              <a:rPr lang="en-US" altLang="zh-CN" dirty="0" smtClean="0"/>
              <a:t>uest </a:t>
            </a:r>
            <a:r>
              <a:rPr lang="en-US" altLang="zh-CN" dirty="0"/>
              <a:t>OS </a:t>
            </a:r>
            <a:r>
              <a:rPr lang="en-US" altLang="zh-CN" dirty="0" smtClean="0"/>
              <a:t>Modifies </a:t>
            </a:r>
            <a:r>
              <a:rPr lang="en-US" altLang="zh-CN" dirty="0"/>
              <a:t>I</a:t>
            </a:r>
            <a:r>
              <a:rPr lang="en-US" altLang="zh-CN" dirty="0" smtClean="0"/>
              <a:t>ts </a:t>
            </a:r>
            <a:r>
              <a:rPr lang="en-US" altLang="zh-CN" dirty="0"/>
              <a:t>P</a:t>
            </a:r>
            <a:r>
              <a:rPr lang="en-US" altLang="zh-CN" dirty="0" smtClean="0"/>
              <a:t>age </a:t>
            </a:r>
            <a:r>
              <a:rPr lang="en-US" altLang="zh-CN" dirty="0"/>
              <a:t>T</a:t>
            </a:r>
            <a:r>
              <a:rPr lang="en-US" altLang="zh-CN" dirty="0" smtClean="0"/>
              <a:t>able</a:t>
            </a:r>
            <a:r>
              <a:rPr lang="en-US" altLang="zh-CN" dirty="0"/>
              <a:t>?</a:t>
            </a:r>
            <a:endParaRPr lang="zh-CN" altLang="en-US" dirty="0"/>
          </a:p>
        </p:txBody>
      </p:sp>
      <p:sp>
        <p:nvSpPr>
          <p:cNvPr id="3" name="内容占位符 2"/>
          <p:cNvSpPr>
            <a:spLocks noGrp="1"/>
          </p:cNvSpPr>
          <p:nvPr>
            <p:ph idx="1"/>
          </p:nvPr>
        </p:nvSpPr>
        <p:spPr>
          <a:xfrm>
            <a:off x="457200" y="1988840"/>
            <a:ext cx="8229600" cy="3960440"/>
          </a:xfrm>
        </p:spPr>
        <p:txBody>
          <a:bodyPr>
            <a:normAutofit lnSpcReduction="10000"/>
          </a:bodyPr>
          <a:lstStyle/>
          <a:p>
            <a:r>
              <a:rPr lang="en-US" altLang="zh-CN" sz="2400" dirty="0"/>
              <a:t>Real hardware would start using the new page table's mappings</a:t>
            </a:r>
          </a:p>
          <a:p>
            <a:pPr lvl="1"/>
            <a:r>
              <a:rPr lang="en-US" altLang="zh-CN" sz="2000" dirty="0"/>
              <a:t>Virtual machine monitor has a separate shadow page table</a:t>
            </a:r>
          </a:p>
          <a:p>
            <a:r>
              <a:rPr lang="en-US" altLang="zh-CN" sz="2400" dirty="0"/>
              <a:t>Goal: </a:t>
            </a:r>
          </a:p>
          <a:p>
            <a:pPr lvl="1"/>
            <a:r>
              <a:rPr lang="en-US" altLang="zh-CN" sz="2000" dirty="0"/>
              <a:t>VMM needs to intercept when guest OS modifies page table, update shadow page table accordingly</a:t>
            </a:r>
          </a:p>
          <a:p>
            <a:r>
              <a:rPr lang="en-US" altLang="zh-CN" sz="2400" dirty="0"/>
              <a:t>Technique: </a:t>
            </a:r>
          </a:p>
          <a:p>
            <a:pPr lvl="1"/>
            <a:r>
              <a:rPr lang="en-US" altLang="zh-CN" sz="2000" dirty="0"/>
              <a:t>Use the read/write bit in the PTE to mark those pages read-only</a:t>
            </a:r>
          </a:p>
          <a:p>
            <a:pPr lvl="1"/>
            <a:r>
              <a:rPr lang="en-US" altLang="zh-CN" sz="2000" dirty="0"/>
              <a:t>If guest OS tries to modify them, hardware triggers page fault</a:t>
            </a:r>
          </a:p>
          <a:p>
            <a:pPr lvl="1"/>
            <a:r>
              <a:rPr lang="en-US" altLang="zh-CN" sz="2000" dirty="0"/>
              <a:t>Page fault handled by VMM: update shadow page table &amp; restart guest</a:t>
            </a:r>
            <a:endParaRPr lang="zh-CN" altLang="en-US" sz="2000"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28</a:t>
            </a:fld>
            <a:endParaRPr lang="zh-CN" altLang="en-US"/>
          </a:p>
        </p:txBody>
      </p:sp>
    </p:spTree>
    <p:extLst>
      <p:ext uri="{BB962C8B-B14F-4D97-AF65-F5344CB8AC3E}">
        <p14:creationId xmlns:p14="http://schemas.microsoft.com/office/powerpoint/2010/main" val="3828330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Protect Kernel-only Pages</a:t>
            </a:r>
            <a:endParaRPr lang="zh-CN" altLang="en-US" dirty="0"/>
          </a:p>
        </p:txBody>
      </p:sp>
      <p:sp>
        <p:nvSpPr>
          <p:cNvPr id="3" name="内容占位符 2"/>
          <p:cNvSpPr>
            <a:spLocks noGrp="1"/>
          </p:cNvSpPr>
          <p:nvPr>
            <p:ph idx="1"/>
          </p:nvPr>
        </p:nvSpPr>
        <p:spPr>
          <a:xfrm>
            <a:off x="457200" y="1600200"/>
            <a:ext cx="8534400" cy="4525963"/>
          </a:xfrm>
        </p:spPr>
        <p:txBody>
          <a:bodyPr/>
          <a:lstStyle/>
          <a:p>
            <a:r>
              <a:rPr lang="en-US" altLang="zh-CN" dirty="0"/>
              <a:t>How do we selectively allow / deny access to kernel-only pages in guest PT? </a:t>
            </a:r>
            <a:endParaRPr lang="en-US" altLang="zh-CN" dirty="0" smtClean="0"/>
          </a:p>
          <a:p>
            <a:pPr lvl="1"/>
            <a:r>
              <a:rPr lang="en-US" altLang="zh-CN" dirty="0" smtClean="0"/>
              <a:t>Hardware </a:t>
            </a:r>
            <a:r>
              <a:rPr lang="en-US" altLang="zh-CN" dirty="0"/>
              <a:t>doesn't know about our virtual U/K </a:t>
            </a:r>
            <a:r>
              <a:rPr lang="en-US" altLang="zh-CN" dirty="0" smtClean="0"/>
              <a:t>bit </a:t>
            </a:r>
          </a:p>
          <a:p>
            <a:r>
              <a:rPr lang="en-US" altLang="zh-CN" dirty="0" smtClean="0"/>
              <a:t>Idea</a:t>
            </a:r>
            <a:r>
              <a:rPr lang="en-US" altLang="zh-CN" dirty="0"/>
              <a:t>: </a:t>
            </a:r>
            <a:endParaRPr lang="en-US" altLang="zh-CN" dirty="0" smtClean="0"/>
          </a:p>
          <a:p>
            <a:pPr lvl="1"/>
            <a:r>
              <a:rPr lang="en-US" altLang="zh-CN" dirty="0"/>
              <a:t>G</a:t>
            </a:r>
            <a:r>
              <a:rPr lang="en-US" altLang="zh-CN" dirty="0" smtClean="0"/>
              <a:t>enerate </a:t>
            </a:r>
            <a:r>
              <a:rPr lang="en-US" altLang="zh-CN" dirty="0">
                <a:solidFill>
                  <a:srgbClr val="00B0F0"/>
                </a:solidFill>
              </a:rPr>
              <a:t>two</a:t>
            </a:r>
            <a:r>
              <a:rPr lang="en-US" altLang="zh-CN" dirty="0"/>
              <a:t> shadow page tables, one for U, one for </a:t>
            </a:r>
            <a:r>
              <a:rPr lang="en-US" altLang="zh-CN" dirty="0" smtClean="0"/>
              <a:t>K</a:t>
            </a:r>
          </a:p>
          <a:p>
            <a:pPr lvl="1"/>
            <a:r>
              <a:rPr lang="en-US" altLang="zh-CN" dirty="0" smtClean="0"/>
              <a:t>When </a:t>
            </a:r>
            <a:r>
              <a:rPr lang="en-US" altLang="zh-CN" dirty="0"/>
              <a:t>guest OS switches to U mode, VMM must invoke </a:t>
            </a:r>
            <a:r>
              <a:rPr lang="en-US" altLang="zh-CN" dirty="0" err="1"/>
              <a:t>set_ptp</a:t>
            </a:r>
            <a:r>
              <a:rPr lang="en-US" altLang="zh-CN" dirty="0"/>
              <a:t>(current, 0</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29</a:t>
            </a:fld>
            <a:endParaRPr lang="zh-CN" altLang="en-US"/>
          </a:p>
        </p:txBody>
      </p:sp>
    </p:spTree>
    <p:extLst>
      <p:ext uri="{BB962C8B-B14F-4D97-AF65-F5344CB8AC3E}">
        <p14:creationId xmlns:p14="http://schemas.microsoft.com/office/powerpoint/2010/main" val="29558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tLang="zh-CN" dirty="0" smtClean="0"/>
              <a:t>Recap:</a:t>
            </a:r>
            <a:r>
              <a:rPr lang="zh-CN" altLang="en-US" dirty="0" smtClean="0"/>
              <a:t> </a:t>
            </a:r>
            <a:r>
              <a:rPr lang="en-US" dirty="0" smtClean="0"/>
              <a:t>VMware </a:t>
            </a:r>
            <a:r>
              <a:rPr lang="en-US" dirty="0" smtClean="0"/>
              <a:t>ESX 2.0</a:t>
            </a:r>
          </a:p>
        </p:txBody>
      </p:sp>
      <p:sp>
        <p:nvSpPr>
          <p:cNvPr id="65538" name="Content Placeholder 2"/>
          <p:cNvSpPr>
            <a:spLocks noGrp="1"/>
          </p:cNvSpPr>
          <p:nvPr>
            <p:ph idx="1"/>
          </p:nvPr>
        </p:nvSpPr>
        <p:spPr>
          <a:xfrm>
            <a:off x="457200" y="6065837"/>
            <a:ext cx="8229600" cy="411163"/>
          </a:xfrm>
        </p:spPr>
        <p:txBody>
          <a:bodyPr>
            <a:normAutofit fontScale="92500"/>
          </a:bodyPr>
          <a:lstStyle/>
          <a:p>
            <a:pPr algn="ctr">
              <a:buFont typeface="Arial" charset="0"/>
              <a:buNone/>
            </a:pPr>
            <a:r>
              <a:rPr lang="en-US" sz="2000" i="1" smtClean="0"/>
              <a:t>Source: http://www.vmware.com/pdf/esx2_performance_implications.pdf</a:t>
            </a:r>
          </a:p>
        </p:txBody>
      </p:sp>
      <p:pic>
        <p:nvPicPr>
          <p:cNvPr id="65539" name="Picture 3"/>
          <p:cNvPicPr>
            <a:picLocks noChangeAspect="1" noChangeArrowheads="1"/>
          </p:cNvPicPr>
          <p:nvPr/>
        </p:nvPicPr>
        <p:blipFill>
          <a:blip r:embed="rId3"/>
          <a:srcRect/>
          <a:stretch>
            <a:fillRect/>
          </a:stretch>
        </p:blipFill>
        <p:spPr bwMode="auto">
          <a:xfrm>
            <a:off x="1366838" y="1285875"/>
            <a:ext cx="6410325" cy="4657725"/>
          </a:xfrm>
          <a:prstGeom prst="rect">
            <a:avLst/>
          </a:prstGeom>
          <a:noFill/>
          <a:ln w="9525">
            <a:noFill/>
            <a:miter lim="800000"/>
            <a:headEnd/>
            <a:tailEnd/>
          </a:ln>
        </p:spPr>
      </p:pic>
    </p:spTree>
    <p:extLst>
      <p:ext uri="{BB962C8B-B14F-4D97-AF65-F5344CB8AC3E}">
        <p14:creationId xmlns:p14="http://schemas.microsoft.com/office/powerpoint/2010/main" val="985097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Two</a:t>
            </a:r>
            <a:r>
              <a:rPr kumimoji="1" lang="zh-CN" altLang="en-US" dirty="0" smtClean="0"/>
              <a:t> </a:t>
            </a:r>
            <a:r>
              <a:rPr kumimoji="1" lang="en-US" altLang="zh-CN" dirty="0" smtClean="0"/>
              <a:t>Memory</a:t>
            </a:r>
            <a:r>
              <a:rPr kumimoji="1" lang="zh-CN" altLang="en-US" dirty="0" smtClean="0"/>
              <a:t> </a:t>
            </a:r>
            <a:r>
              <a:rPr kumimoji="1" lang="en-US" altLang="zh-CN" dirty="0" smtClean="0"/>
              <a:t>Views</a:t>
            </a:r>
            <a:r>
              <a:rPr kumimoji="1" lang="zh-CN" altLang="en-US" dirty="0" smtClean="0"/>
              <a:t> </a:t>
            </a:r>
            <a:r>
              <a:rPr kumimoji="1" lang="en-US" altLang="zh-CN" dirty="0" smtClean="0"/>
              <a:t>of</a:t>
            </a:r>
            <a:r>
              <a:rPr kumimoji="1" lang="zh-CN" altLang="en-US" dirty="0" smtClean="0"/>
              <a:t> </a:t>
            </a:r>
            <a:r>
              <a:rPr kumimoji="1" lang="en-US" altLang="zh-CN" dirty="0" smtClean="0"/>
              <a:t>Guest</a:t>
            </a:r>
            <a:r>
              <a:rPr kumimoji="1" lang="zh-CN" altLang="en-US" dirty="0" smtClean="0"/>
              <a:t> </a:t>
            </a:r>
            <a:r>
              <a:rPr kumimoji="1" lang="en-US" altLang="zh-CN" dirty="0" smtClean="0"/>
              <a:t>VM</a:t>
            </a:r>
            <a:endParaRPr kumimoji="1" lang="zh-CN" altLang="en-US" dirty="0"/>
          </a:p>
        </p:txBody>
      </p:sp>
      <p:sp>
        <p:nvSpPr>
          <p:cNvPr id="4" name="矩形 3"/>
          <p:cNvSpPr/>
          <p:nvPr/>
        </p:nvSpPr>
        <p:spPr>
          <a:xfrm>
            <a:off x="2555776" y="2987660"/>
            <a:ext cx="1584176" cy="50405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2555776" y="35637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539552" y="3050376"/>
            <a:ext cx="1629062" cy="369332"/>
          </a:xfrm>
          <a:prstGeom prst="rect">
            <a:avLst/>
          </a:prstGeom>
          <a:noFill/>
        </p:spPr>
        <p:txBody>
          <a:bodyPr wrap="square" rtlCol="0">
            <a:spAutoFit/>
          </a:bodyPr>
          <a:lstStyle/>
          <a:p>
            <a:pPr algn="r"/>
            <a:r>
              <a:rPr kumimoji="1" lang="en-US" altLang="zh-CN" b="1" dirty="0" smtClean="0">
                <a:solidFill>
                  <a:schemeClr val="tx1">
                    <a:lumMod val="75000"/>
                    <a:lumOff val="25000"/>
                  </a:schemeClr>
                </a:solidFill>
                <a:latin typeface="DengXian" charset="0"/>
                <a:ea typeface="DengXian" charset="0"/>
                <a:cs typeface="DengXian" charset="0"/>
              </a:rPr>
              <a:t>Kernel</a:t>
            </a:r>
            <a:r>
              <a:rPr kumimoji="1" lang="zh-CN" altLang="en-US" b="1" dirty="0" smtClean="0">
                <a:solidFill>
                  <a:schemeClr val="tx1">
                    <a:lumMod val="75000"/>
                    <a:lumOff val="25000"/>
                  </a:schemeClr>
                </a:solidFill>
                <a:latin typeface="DengXian" charset="0"/>
                <a:ea typeface="DengXian" charset="0"/>
                <a:cs typeface="DengXian" charset="0"/>
              </a:rPr>
              <a:t> </a:t>
            </a:r>
            <a:r>
              <a:rPr kumimoji="1" lang="en-US" altLang="zh-CN" b="1" dirty="0" smtClean="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7" name="文本框 6"/>
          <p:cNvSpPr txBox="1"/>
          <p:nvPr/>
        </p:nvSpPr>
        <p:spPr>
          <a:xfrm>
            <a:off x="858640" y="3986480"/>
            <a:ext cx="1309975" cy="369332"/>
          </a:xfrm>
          <a:prstGeom prst="rect">
            <a:avLst/>
          </a:prstGeom>
          <a:noFill/>
        </p:spPr>
        <p:txBody>
          <a:bodyPr wrap="none" rtlCol="0">
            <a:spAutoFit/>
          </a:bodyPr>
          <a:lstStyle/>
          <a:p>
            <a:pPr algn="r"/>
            <a:r>
              <a:rPr kumimoji="1" lang="en-US" altLang="zh-CN" b="1" dirty="0" smtClean="0">
                <a:solidFill>
                  <a:schemeClr val="tx1">
                    <a:lumMod val="75000"/>
                    <a:lumOff val="25000"/>
                  </a:schemeClr>
                </a:solidFill>
                <a:latin typeface="DengXian" charset="0"/>
                <a:ea typeface="DengXian" charset="0"/>
                <a:cs typeface="DengXian" charset="0"/>
              </a:rPr>
              <a:t>User</a:t>
            </a:r>
            <a:r>
              <a:rPr kumimoji="1" lang="zh-CN" altLang="en-US" b="1" dirty="0" smtClean="0">
                <a:solidFill>
                  <a:schemeClr val="tx1">
                    <a:lumMod val="75000"/>
                    <a:lumOff val="25000"/>
                  </a:schemeClr>
                </a:solidFill>
                <a:latin typeface="DengXian" charset="0"/>
                <a:ea typeface="DengXian" charset="0"/>
                <a:cs typeface="DengXian" charset="0"/>
              </a:rPr>
              <a:t> </a:t>
            </a:r>
            <a:r>
              <a:rPr kumimoji="1" lang="en-US" altLang="zh-CN" b="1" dirty="0" smtClean="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8" name="矩形 7"/>
          <p:cNvSpPr/>
          <p:nvPr/>
        </p:nvSpPr>
        <p:spPr>
          <a:xfrm>
            <a:off x="5292080" y="2987660"/>
            <a:ext cx="1584176" cy="50405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5292080" y="35637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184544" y="2197314"/>
            <a:ext cx="2387456" cy="646331"/>
          </a:xfrm>
          <a:prstGeom prst="rect">
            <a:avLst/>
          </a:prstGeom>
          <a:noFill/>
        </p:spPr>
        <p:txBody>
          <a:bodyPr wrap="square" rtlCol="0">
            <a:spAutoFit/>
          </a:bodyPr>
          <a:lstStyle/>
          <a:p>
            <a:pPr algn="ctr"/>
            <a:r>
              <a:rPr kumimoji="1" lang="en-US" altLang="zh-CN" dirty="0" smtClean="0">
                <a:solidFill>
                  <a:srgbClr val="0096FF"/>
                </a:solidFill>
                <a:latin typeface="DengXian" charset="0"/>
                <a:ea typeface="DengXian" charset="0"/>
                <a:cs typeface="DengXian" charset="0"/>
              </a:rPr>
              <a:t>When</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guest</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OS</a:t>
            </a:r>
            <a:endParaRPr kumimoji="1" lang="zh-CN" altLang="en-US" dirty="0">
              <a:solidFill>
                <a:srgbClr val="0096FF"/>
              </a:solidFill>
              <a:latin typeface="DengXian" charset="0"/>
              <a:ea typeface="DengXian" charset="0"/>
              <a:cs typeface="DengXian" charset="0"/>
            </a:endParaRPr>
          </a:p>
          <a:p>
            <a:pPr algn="ctr"/>
            <a:r>
              <a:rPr kumimoji="1" lang="en-US" altLang="zh-CN" dirty="0" smtClean="0">
                <a:solidFill>
                  <a:srgbClr val="0096FF"/>
                </a:solidFill>
                <a:latin typeface="DengXian" charset="0"/>
                <a:ea typeface="DengXian" charset="0"/>
                <a:cs typeface="DengXian" charset="0"/>
              </a:rPr>
              <a:t>is</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1" name="文本框 10"/>
          <p:cNvSpPr txBox="1"/>
          <p:nvPr/>
        </p:nvSpPr>
        <p:spPr>
          <a:xfrm>
            <a:off x="5076056" y="2197314"/>
            <a:ext cx="2016224" cy="646331"/>
          </a:xfrm>
          <a:prstGeom prst="rect">
            <a:avLst/>
          </a:prstGeom>
          <a:noFill/>
        </p:spPr>
        <p:txBody>
          <a:bodyPr wrap="square" rtlCol="0">
            <a:spAutoFit/>
          </a:bodyPr>
          <a:lstStyle/>
          <a:p>
            <a:pPr algn="ctr"/>
            <a:r>
              <a:rPr kumimoji="1" lang="en-US" altLang="zh-CN" dirty="0" smtClean="0">
                <a:solidFill>
                  <a:srgbClr val="0096FF"/>
                </a:solidFill>
                <a:latin typeface="DengXian" charset="0"/>
                <a:ea typeface="DengXian" charset="0"/>
                <a:cs typeface="DengXian" charset="0"/>
              </a:rPr>
              <a:t>When</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application</a:t>
            </a:r>
            <a:r>
              <a:rPr kumimoji="1" lang="zh-CN" altLang="en-US" dirty="0" smtClean="0">
                <a:solidFill>
                  <a:srgbClr val="0096FF"/>
                </a:solidFill>
                <a:latin typeface="DengXian" charset="0"/>
                <a:ea typeface="DengXian" charset="0"/>
                <a:cs typeface="DengXian" charset="0"/>
              </a:rPr>
              <a:t> </a:t>
            </a:r>
            <a:endParaRPr kumimoji="1" lang="zh-CN" altLang="en-US" dirty="0">
              <a:solidFill>
                <a:srgbClr val="0096FF"/>
              </a:solidFill>
              <a:latin typeface="DengXian" charset="0"/>
              <a:ea typeface="DengXian" charset="0"/>
              <a:cs typeface="DengXian" charset="0"/>
            </a:endParaRPr>
          </a:p>
          <a:p>
            <a:pPr algn="ctr"/>
            <a:r>
              <a:rPr kumimoji="1" lang="en-US" altLang="zh-CN" dirty="0" smtClean="0">
                <a:solidFill>
                  <a:srgbClr val="0096FF"/>
                </a:solidFill>
                <a:latin typeface="DengXian" charset="0"/>
                <a:ea typeface="DengXian" charset="0"/>
                <a:cs typeface="DengXian" charset="0"/>
              </a:rPr>
              <a:t>is</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2" name="文本框 11"/>
          <p:cNvSpPr txBox="1"/>
          <p:nvPr/>
        </p:nvSpPr>
        <p:spPr>
          <a:xfrm>
            <a:off x="7452320" y="3366635"/>
            <a:ext cx="1008112" cy="646331"/>
          </a:xfrm>
          <a:prstGeom prst="rect">
            <a:avLst/>
          </a:prstGeom>
          <a:noFill/>
        </p:spPr>
        <p:txBody>
          <a:bodyPr wrap="square" rtlCol="0">
            <a:spAutoFit/>
          </a:bodyPr>
          <a:lstStyle/>
          <a:p>
            <a:pPr algn="ctr"/>
            <a:r>
              <a:rPr kumimoji="1" lang="en-US" altLang="zh-CN" dirty="0" smtClean="0">
                <a:solidFill>
                  <a:srgbClr val="0096FF"/>
                </a:solidFill>
                <a:latin typeface="DengXian" charset="0"/>
                <a:ea typeface="DengXian" charset="0"/>
                <a:cs typeface="DengXian" charset="0"/>
              </a:rPr>
              <a:t>No</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user</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sp>
        <p:nvSpPr>
          <p:cNvPr id="13" name="文本框 12"/>
          <p:cNvSpPr txBox="1"/>
          <p:nvPr/>
        </p:nvSpPr>
        <p:spPr>
          <a:xfrm>
            <a:off x="3707904" y="5363924"/>
            <a:ext cx="2016224" cy="369332"/>
          </a:xfrm>
          <a:prstGeom prst="rect">
            <a:avLst/>
          </a:prstGeom>
          <a:noFill/>
        </p:spPr>
        <p:txBody>
          <a:bodyPr wrap="square" rtlCol="0">
            <a:spAutoFit/>
          </a:bodyPr>
          <a:lstStyle/>
          <a:p>
            <a:pPr algn="ctr"/>
            <a:r>
              <a:rPr kumimoji="1" lang="en-US" altLang="zh-CN" dirty="0" smtClean="0">
                <a:solidFill>
                  <a:srgbClr val="0096FF"/>
                </a:solidFill>
                <a:latin typeface="DengXian" charset="0"/>
                <a:ea typeface="DengXian" charset="0"/>
                <a:cs typeface="DengXian" charset="0"/>
              </a:rPr>
              <a:t>User</a:t>
            </a:r>
            <a:r>
              <a:rPr kumimoji="1" lang="zh-CN" altLang="en-US" dirty="0" smtClean="0">
                <a:solidFill>
                  <a:srgbClr val="0096FF"/>
                </a:solidFill>
                <a:latin typeface="DengXian" charset="0"/>
                <a:ea typeface="DengXian" charset="0"/>
                <a:cs typeface="DengXian" charset="0"/>
              </a:rPr>
              <a:t> </a:t>
            </a:r>
            <a:r>
              <a:rPr kumimoji="1" lang="en-US" altLang="zh-CN" dirty="0" smtClean="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cxnSp>
        <p:nvCxnSpPr>
          <p:cNvPr id="15" name="直线连接符 14"/>
          <p:cNvCxnSpPr>
            <a:stCxn id="4" idx="3"/>
            <a:endCxn id="13" idx="0"/>
          </p:cNvCxnSpPr>
          <p:nvPr/>
        </p:nvCxnSpPr>
        <p:spPr>
          <a:xfrm>
            <a:off x="4139952" y="3239688"/>
            <a:ext cx="576064" cy="212423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5" idx="3"/>
            <a:endCxn id="13" idx="0"/>
          </p:cNvCxnSpPr>
          <p:nvPr/>
        </p:nvCxnSpPr>
        <p:spPr>
          <a:xfrm>
            <a:off x="4139952" y="42117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9" idx="1"/>
            <a:endCxn id="13" idx="0"/>
          </p:cNvCxnSpPr>
          <p:nvPr/>
        </p:nvCxnSpPr>
        <p:spPr>
          <a:xfrm flipH="1">
            <a:off x="4716016" y="42117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8" idx="3"/>
            <a:endCxn id="12" idx="1"/>
          </p:cNvCxnSpPr>
          <p:nvPr/>
        </p:nvCxnSpPr>
        <p:spPr>
          <a:xfrm>
            <a:off x="6876256" y="3239688"/>
            <a:ext cx="576064" cy="4501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58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Sol-2:</a:t>
            </a:r>
            <a:r>
              <a:rPr kumimoji="1" lang="zh-CN" altLang="en-US" dirty="0" smtClean="0"/>
              <a:t> </a:t>
            </a:r>
            <a:r>
              <a:rPr kumimoji="1" lang="en-US" altLang="zh-CN" dirty="0" smtClean="0"/>
              <a:t>Direct</a:t>
            </a:r>
            <a:r>
              <a:rPr kumimoji="1" lang="zh-CN" altLang="en-US" dirty="0" smtClean="0"/>
              <a:t> </a:t>
            </a:r>
            <a:r>
              <a:rPr kumimoji="1" lang="en-US" altLang="zh-CN" dirty="0" smtClean="0"/>
              <a:t>Paging</a:t>
            </a:r>
            <a:r>
              <a:rPr kumimoji="1" lang="zh-CN" altLang="en-US" dirty="0" smtClean="0"/>
              <a:t> </a:t>
            </a:r>
            <a:r>
              <a:rPr kumimoji="1" lang="en-US" altLang="zh-CN" dirty="0" smtClean="0"/>
              <a:t>(</a:t>
            </a:r>
            <a:r>
              <a:rPr kumimoji="1" lang="en-US" altLang="zh-CN" dirty="0"/>
              <a:t>Para-virtualization</a:t>
            </a:r>
            <a:r>
              <a:rPr kumimoji="1" lang="en-US" altLang="zh-CN" dirty="0" smtClean="0"/>
              <a:t>)</a:t>
            </a:r>
            <a:endParaRPr kumimoji="1" lang="zh-CN" altLang="en-US" dirty="0"/>
          </a:p>
        </p:txBody>
      </p:sp>
      <p:sp>
        <p:nvSpPr>
          <p:cNvPr id="3" name="内容占位符 2"/>
          <p:cNvSpPr>
            <a:spLocks noGrp="1"/>
          </p:cNvSpPr>
          <p:nvPr>
            <p:ph idx="1"/>
          </p:nvPr>
        </p:nvSpPr>
        <p:spPr/>
        <p:txBody>
          <a:bodyPr/>
          <a:lstStyle/>
          <a:p>
            <a:r>
              <a:rPr kumimoji="1" lang="en-US" altLang="zh-CN" dirty="0" smtClean="0"/>
              <a:t>Modify</a:t>
            </a:r>
            <a:r>
              <a:rPr kumimoji="1" lang="zh-CN" altLang="en-US" dirty="0" smtClean="0"/>
              <a:t> </a:t>
            </a:r>
            <a:r>
              <a:rPr kumimoji="1" lang="en-US" altLang="zh-CN" dirty="0" smtClean="0"/>
              <a:t>the</a:t>
            </a:r>
            <a:r>
              <a:rPr kumimoji="1" lang="zh-CN" altLang="en-US" dirty="0" smtClean="0"/>
              <a:t> </a:t>
            </a:r>
            <a:r>
              <a:rPr kumimoji="1" lang="en-US" altLang="zh-CN" dirty="0" smtClean="0"/>
              <a:t>guest</a:t>
            </a:r>
            <a:r>
              <a:rPr kumimoji="1" lang="zh-CN" altLang="en-US" dirty="0" smtClean="0"/>
              <a:t> </a:t>
            </a:r>
            <a:r>
              <a:rPr kumimoji="1" lang="en-US" altLang="zh-CN" dirty="0" smtClean="0"/>
              <a:t>OS</a:t>
            </a:r>
            <a:endParaRPr kumimoji="1" lang="zh-CN" altLang="en-US" dirty="0"/>
          </a:p>
          <a:p>
            <a:pPr lvl="1"/>
            <a:r>
              <a:rPr kumimoji="1" lang="en-US" altLang="zh-CN" dirty="0" smtClean="0"/>
              <a:t>No</a:t>
            </a:r>
            <a:r>
              <a:rPr kumimoji="1" lang="zh-CN" altLang="en-US" dirty="0" smtClean="0"/>
              <a:t> </a:t>
            </a:r>
            <a:r>
              <a:rPr kumimoji="1" lang="en-US" altLang="zh-CN" dirty="0" smtClean="0"/>
              <a:t>GPA</a:t>
            </a:r>
            <a:r>
              <a:rPr kumimoji="1" lang="zh-CN" altLang="en-US" dirty="0" smtClean="0"/>
              <a:t> </a:t>
            </a:r>
            <a:r>
              <a:rPr kumimoji="1" lang="en-US" altLang="zh-CN" dirty="0" smtClean="0"/>
              <a:t>is</a:t>
            </a:r>
            <a:r>
              <a:rPr kumimoji="1" lang="zh-CN" altLang="en-US" dirty="0" smtClean="0"/>
              <a:t> </a:t>
            </a:r>
            <a:r>
              <a:rPr kumimoji="1" lang="en-US" altLang="zh-CN" dirty="0" smtClean="0"/>
              <a:t>needed,</a:t>
            </a:r>
            <a:r>
              <a:rPr kumimoji="1" lang="zh-CN" altLang="en-US" dirty="0" smtClean="0"/>
              <a:t> </a:t>
            </a:r>
            <a:r>
              <a:rPr kumimoji="1" lang="en-US" altLang="zh-CN" dirty="0" smtClean="0"/>
              <a:t>just</a:t>
            </a:r>
            <a:r>
              <a:rPr kumimoji="1" lang="zh-CN" altLang="en-US" dirty="0" smtClean="0"/>
              <a:t> </a:t>
            </a:r>
            <a:r>
              <a:rPr kumimoji="1" lang="en-US" altLang="zh-CN" dirty="0" smtClean="0"/>
              <a:t>GVA</a:t>
            </a:r>
            <a:r>
              <a:rPr kumimoji="1" lang="zh-CN" altLang="en-US" dirty="0" smtClean="0"/>
              <a:t> </a:t>
            </a:r>
            <a:r>
              <a:rPr kumimoji="1" lang="en-US" altLang="zh-CN" dirty="0" smtClean="0"/>
              <a:t>and</a:t>
            </a:r>
            <a:r>
              <a:rPr kumimoji="1" lang="zh-CN" altLang="en-US" dirty="0" smtClean="0"/>
              <a:t> </a:t>
            </a:r>
            <a:r>
              <a:rPr kumimoji="1" lang="en-US" altLang="zh-CN" dirty="0" smtClean="0"/>
              <a:t>HPA</a:t>
            </a:r>
            <a:endParaRPr kumimoji="1" lang="zh-CN" altLang="en-US" dirty="0" smtClean="0"/>
          </a:p>
          <a:p>
            <a:pPr lvl="1"/>
            <a:r>
              <a:rPr kumimoji="1" lang="en-US" altLang="zh-CN" dirty="0" smtClean="0"/>
              <a:t>Guest</a:t>
            </a:r>
            <a:r>
              <a:rPr kumimoji="1" lang="zh-CN" altLang="en-US" dirty="0" smtClean="0"/>
              <a:t> </a:t>
            </a:r>
            <a:r>
              <a:rPr kumimoji="1" lang="en-US" altLang="zh-CN" dirty="0" smtClean="0"/>
              <a:t>OS</a:t>
            </a:r>
            <a:r>
              <a:rPr kumimoji="1" lang="zh-CN" altLang="en-US" dirty="0" smtClean="0"/>
              <a:t> </a:t>
            </a:r>
            <a:r>
              <a:rPr kumimoji="1" lang="en-US" altLang="zh-CN" dirty="0" smtClean="0"/>
              <a:t>directly</a:t>
            </a:r>
            <a:r>
              <a:rPr kumimoji="1" lang="zh-CN" altLang="en-US" dirty="0" smtClean="0"/>
              <a:t> </a:t>
            </a:r>
            <a:r>
              <a:rPr kumimoji="1" lang="en-US" altLang="zh-CN" dirty="0" smtClean="0"/>
              <a:t>manages</a:t>
            </a:r>
            <a:r>
              <a:rPr kumimoji="1" lang="zh-CN" altLang="en-US" dirty="0" smtClean="0"/>
              <a:t> </a:t>
            </a:r>
            <a:r>
              <a:rPr kumimoji="1" lang="en-US" altLang="zh-CN" dirty="0" smtClean="0"/>
              <a:t>its</a:t>
            </a:r>
            <a:r>
              <a:rPr kumimoji="1" lang="zh-CN" altLang="en-US" dirty="0" smtClean="0"/>
              <a:t> </a:t>
            </a:r>
            <a:r>
              <a:rPr kumimoji="1" lang="en-US" altLang="zh-CN" dirty="0" smtClean="0"/>
              <a:t>HPA</a:t>
            </a:r>
            <a:r>
              <a:rPr kumimoji="1" lang="zh-CN" altLang="en-US" dirty="0" smtClean="0"/>
              <a:t> </a:t>
            </a:r>
            <a:r>
              <a:rPr kumimoji="1" lang="en-US" altLang="zh-CN" dirty="0" smtClean="0"/>
              <a:t>space</a:t>
            </a:r>
            <a:endParaRPr kumimoji="1" lang="zh-CN" altLang="en-US" dirty="0" smtClean="0"/>
          </a:p>
          <a:p>
            <a:pPr lvl="1"/>
            <a:r>
              <a:rPr kumimoji="1" lang="en-US" altLang="zh-CN" dirty="0" smtClean="0"/>
              <a:t>Use</a:t>
            </a:r>
            <a:r>
              <a:rPr kumimoji="1" lang="zh-CN" altLang="en-US" dirty="0" smtClean="0"/>
              <a:t> </a:t>
            </a:r>
            <a:r>
              <a:rPr kumimoji="1" lang="en-US" altLang="zh-CN" dirty="0" err="1" smtClean="0"/>
              <a:t>hypercall</a:t>
            </a:r>
            <a:r>
              <a:rPr kumimoji="1" lang="zh-CN" altLang="en-US" dirty="0" smtClean="0"/>
              <a:t> </a:t>
            </a:r>
            <a:r>
              <a:rPr kumimoji="1" lang="en-US" altLang="zh-CN" dirty="0" smtClean="0"/>
              <a:t>to</a:t>
            </a:r>
            <a:r>
              <a:rPr kumimoji="1" lang="zh-CN" altLang="en-US" dirty="0" smtClean="0"/>
              <a:t> </a:t>
            </a:r>
            <a:r>
              <a:rPr kumimoji="1" lang="en-US" altLang="zh-CN" dirty="0" smtClean="0"/>
              <a:t>let</a:t>
            </a:r>
            <a:r>
              <a:rPr kumimoji="1" lang="zh-CN" altLang="en-US" dirty="0" smtClean="0"/>
              <a:t> </a:t>
            </a:r>
            <a:r>
              <a:rPr kumimoji="1" lang="en-US" altLang="zh-CN" dirty="0" smtClean="0"/>
              <a:t>the</a:t>
            </a:r>
            <a:r>
              <a:rPr kumimoji="1" lang="zh-CN" altLang="en-US" dirty="0" smtClean="0"/>
              <a:t> </a:t>
            </a:r>
            <a:r>
              <a:rPr kumimoji="1" lang="en-US" altLang="zh-CN" dirty="0" smtClean="0"/>
              <a:t>VMM</a:t>
            </a:r>
            <a:r>
              <a:rPr kumimoji="1" lang="zh-CN" altLang="en-US" dirty="0" smtClean="0"/>
              <a:t> </a:t>
            </a:r>
            <a:r>
              <a:rPr kumimoji="1" lang="en-US" altLang="zh-CN" dirty="0" smtClean="0"/>
              <a:t>update</a:t>
            </a:r>
            <a:r>
              <a:rPr kumimoji="1" lang="zh-CN" altLang="en-US" dirty="0" smtClean="0"/>
              <a:t> </a:t>
            </a:r>
            <a:r>
              <a:rPr kumimoji="1" lang="en-US" altLang="zh-CN" dirty="0" smtClean="0"/>
              <a:t>the</a:t>
            </a:r>
            <a:r>
              <a:rPr kumimoji="1" lang="zh-CN" altLang="en-US" dirty="0" smtClean="0"/>
              <a:t> </a:t>
            </a:r>
            <a:r>
              <a:rPr kumimoji="1" lang="en-US" altLang="zh-CN" dirty="0" smtClean="0"/>
              <a:t>page</a:t>
            </a:r>
            <a:r>
              <a:rPr kumimoji="1" lang="zh-CN" altLang="en-US" dirty="0" smtClean="0"/>
              <a:t> </a:t>
            </a:r>
            <a:r>
              <a:rPr kumimoji="1" lang="en-US" altLang="zh-CN" dirty="0" smtClean="0"/>
              <a:t>table</a:t>
            </a:r>
            <a:endParaRPr kumimoji="1" lang="zh-CN" altLang="en-US" dirty="0" smtClean="0"/>
          </a:p>
          <a:p>
            <a:pPr lvl="1"/>
            <a:r>
              <a:rPr kumimoji="1" lang="en-US" altLang="zh-CN" dirty="0" smtClean="0"/>
              <a:t>The</a:t>
            </a:r>
            <a:r>
              <a:rPr kumimoji="1" lang="zh-CN" altLang="en-US" dirty="0" smtClean="0"/>
              <a:t> </a:t>
            </a:r>
            <a:r>
              <a:rPr kumimoji="1" lang="en-US" altLang="zh-CN" dirty="0" smtClean="0"/>
              <a:t>hardware</a:t>
            </a:r>
            <a:r>
              <a:rPr kumimoji="1" lang="zh-CN" altLang="en-US" dirty="0" smtClean="0"/>
              <a:t> </a:t>
            </a:r>
            <a:r>
              <a:rPr kumimoji="1" lang="en-US" altLang="zh-CN" dirty="0" smtClean="0"/>
              <a:t>CR3</a:t>
            </a:r>
            <a:r>
              <a:rPr kumimoji="1" lang="zh-CN" altLang="en-US" dirty="0" smtClean="0"/>
              <a:t> </a:t>
            </a:r>
            <a:r>
              <a:rPr kumimoji="1" lang="en-US" altLang="zh-CN" dirty="0" smtClean="0"/>
              <a:t>will</a:t>
            </a:r>
            <a:r>
              <a:rPr kumimoji="1" lang="zh-CN" altLang="en-US" dirty="0" smtClean="0"/>
              <a:t> </a:t>
            </a:r>
            <a:r>
              <a:rPr kumimoji="1" lang="en-US" altLang="zh-CN" dirty="0" smtClean="0"/>
              <a:t>point</a:t>
            </a:r>
            <a:r>
              <a:rPr kumimoji="1" lang="zh-CN" altLang="en-US" dirty="0" smtClean="0"/>
              <a:t> </a:t>
            </a:r>
            <a:r>
              <a:rPr kumimoji="1" lang="en-US" altLang="zh-CN" dirty="0" smtClean="0"/>
              <a:t>to</a:t>
            </a:r>
            <a:r>
              <a:rPr kumimoji="1" lang="zh-CN" altLang="en-US" dirty="0" smtClean="0"/>
              <a:t> </a:t>
            </a:r>
            <a:r>
              <a:rPr kumimoji="1" lang="en-US" altLang="zh-CN" dirty="0" smtClean="0"/>
              <a:t>guest</a:t>
            </a:r>
            <a:r>
              <a:rPr kumimoji="1" lang="zh-CN" altLang="en-US" dirty="0" smtClean="0"/>
              <a:t> </a:t>
            </a:r>
            <a:r>
              <a:rPr kumimoji="1" lang="en-US" altLang="zh-CN" dirty="0" smtClean="0"/>
              <a:t>page</a:t>
            </a:r>
            <a:r>
              <a:rPr kumimoji="1" lang="zh-CN" altLang="en-US" dirty="0" smtClean="0"/>
              <a:t> </a:t>
            </a:r>
            <a:r>
              <a:rPr kumimoji="1" lang="en-US" altLang="zh-CN" dirty="0" smtClean="0"/>
              <a:t>table</a:t>
            </a:r>
            <a:endParaRPr kumimoji="1" lang="zh-CN" altLang="en-US" dirty="0" smtClean="0"/>
          </a:p>
          <a:p>
            <a:r>
              <a:rPr kumimoji="1" lang="en-US" altLang="zh-CN" dirty="0" smtClean="0"/>
              <a:t>VMM</a:t>
            </a:r>
            <a:r>
              <a:rPr kumimoji="1" lang="zh-CN" altLang="en-US" dirty="0" smtClean="0"/>
              <a:t> </a:t>
            </a:r>
            <a:r>
              <a:rPr kumimoji="1" lang="en-US" altLang="zh-CN" dirty="0" smtClean="0"/>
              <a:t>will</a:t>
            </a:r>
            <a:r>
              <a:rPr kumimoji="1" lang="zh-CN" altLang="en-US" dirty="0" smtClean="0"/>
              <a:t> </a:t>
            </a:r>
            <a:r>
              <a:rPr kumimoji="1" lang="en-US" altLang="zh-CN" dirty="0" smtClean="0"/>
              <a:t>check</a:t>
            </a:r>
            <a:r>
              <a:rPr kumimoji="1" lang="zh-CN" altLang="en-US" dirty="0" smtClean="0"/>
              <a:t> </a:t>
            </a:r>
            <a:r>
              <a:rPr kumimoji="1" lang="en-US" altLang="zh-CN" dirty="0" smtClean="0"/>
              <a:t>all</a:t>
            </a:r>
            <a:r>
              <a:rPr kumimoji="1" lang="zh-CN" altLang="en-US" dirty="0" smtClean="0"/>
              <a:t> </a:t>
            </a:r>
            <a:r>
              <a:rPr kumimoji="1" lang="en-US" altLang="zh-CN" dirty="0" smtClean="0"/>
              <a:t>the</a:t>
            </a:r>
            <a:r>
              <a:rPr kumimoji="1" lang="zh-CN" altLang="en-US" dirty="0" smtClean="0"/>
              <a:t> </a:t>
            </a:r>
            <a:r>
              <a:rPr kumimoji="1" lang="en-US" altLang="zh-CN" dirty="0" smtClean="0"/>
              <a:t>page</a:t>
            </a:r>
            <a:r>
              <a:rPr kumimoji="1" lang="zh-CN" altLang="en-US" dirty="0" smtClean="0"/>
              <a:t> </a:t>
            </a:r>
            <a:r>
              <a:rPr kumimoji="1" lang="en-US" altLang="zh-CN" dirty="0" smtClean="0"/>
              <a:t>table</a:t>
            </a:r>
            <a:r>
              <a:rPr kumimoji="1" lang="zh-CN" altLang="en-US" dirty="0" smtClean="0"/>
              <a:t> </a:t>
            </a:r>
            <a:r>
              <a:rPr kumimoji="1" lang="en-US" altLang="zh-CN" dirty="0" smtClean="0"/>
              <a:t>operations</a:t>
            </a:r>
            <a:endParaRPr kumimoji="1" lang="zh-CN" altLang="en-US" dirty="0" smtClean="0"/>
          </a:p>
          <a:p>
            <a:pPr lvl="1"/>
            <a:r>
              <a:rPr kumimoji="1" lang="en-US" altLang="zh-CN" dirty="0" smtClean="0"/>
              <a:t>The</a:t>
            </a:r>
            <a:r>
              <a:rPr kumimoji="1" lang="zh-CN" altLang="en-US" dirty="0" smtClean="0"/>
              <a:t> </a:t>
            </a:r>
            <a:r>
              <a:rPr kumimoji="1" lang="en-US" altLang="zh-CN" dirty="0" smtClean="0"/>
              <a:t>guest</a:t>
            </a:r>
            <a:r>
              <a:rPr kumimoji="1" lang="zh-CN" altLang="en-US" dirty="0" smtClean="0"/>
              <a:t> </a:t>
            </a:r>
            <a:r>
              <a:rPr kumimoji="1" lang="en-US" altLang="zh-CN" dirty="0" smtClean="0"/>
              <a:t>page</a:t>
            </a:r>
            <a:r>
              <a:rPr kumimoji="1" lang="zh-CN" altLang="en-US" dirty="0" smtClean="0"/>
              <a:t> </a:t>
            </a:r>
            <a:r>
              <a:rPr kumimoji="1" lang="en-US" altLang="zh-CN" dirty="0" smtClean="0"/>
              <a:t>tables</a:t>
            </a:r>
            <a:r>
              <a:rPr kumimoji="1" lang="zh-CN" altLang="en-US" dirty="0" smtClean="0"/>
              <a:t> </a:t>
            </a:r>
            <a:r>
              <a:rPr kumimoji="1" lang="en-US" altLang="zh-CN" dirty="0" smtClean="0"/>
              <a:t>are</a:t>
            </a:r>
            <a:r>
              <a:rPr kumimoji="1" lang="zh-CN" altLang="en-US" dirty="0" smtClean="0"/>
              <a:t> </a:t>
            </a:r>
            <a:r>
              <a:rPr kumimoji="1" lang="en-US" altLang="zh-CN" dirty="0" smtClean="0"/>
              <a:t>read-only</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guest</a:t>
            </a:r>
            <a:endParaRPr kumimoji="1" lang="zh-CN" altLang="en-US" dirty="0" smtClean="0"/>
          </a:p>
        </p:txBody>
      </p:sp>
    </p:spTree>
    <p:extLst>
      <p:ext uri="{BB962C8B-B14F-4D97-AF65-F5344CB8AC3E}">
        <p14:creationId xmlns:p14="http://schemas.microsoft.com/office/powerpoint/2010/main" val="16982003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Sol-2:</a:t>
            </a:r>
            <a:r>
              <a:rPr kumimoji="1" lang="zh-CN" altLang="en-US" dirty="0"/>
              <a:t> </a:t>
            </a:r>
            <a:r>
              <a:rPr kumimoji="1" lang="en-US" altLang="zh-CN" dirty="0"/>
              <a:t>Direct</a:t>
            </a:r>
            <a:r>
              <a:rPr kumimoji="1" lang="zh-CN" altLang="en-US" dirty="0"/>
              <a:t> </a:t>
            </a:r>
            <a:r>
              <a:rPr kumimoji="1" lang="en-US" altLang="zh-CN" dirty="0"/>
              <a:t>Paging</a:t>
            </a:r>
            <a:r>
              <a:rPr kumimoji="1" lang="zh-CN" altLang="en-US" dirty="0"/>
              <a:t> </a:t>
            </a:r>
            <a:r>
              <a:rPr kumimoji="1" lang="en-US" altLang="zh-CN" dirty="0"/>
              <a:t>(Para-virtualization)</a:t>
            </a:r>
            <a:endParaRPr kumimoji="1" lang="zh-CN" altLang="en-US" dirty="0"/>
          </a:p>
        </p:txBody>
      </p:sp>
      <p:sp>
        <p:nvSpPr>
          <p:cNvPr id="3" name="内容占位符 2"/>
          <p:cNvSpPr>
            <a:spLocks noGrp="1"/>
          </p:cNvSpPr>
          <p:nvPr>
            <p:ph idx="1"/>
          </p:nvPr>
        </p:nvSpPr>
        <p:spPr/>
        <p:txBody>
          <a:bodyPr/>
          <a:lstStyle/>
          <a:p>
            <a:r>
              <a:rPr kumimoji="1" lang="en-US" altLang="zh-CN" dirty="0" smtClean="0"/>
              <a:t>Positive</a:t>
            </a:r>
            <a:endParaRPr kumimoji="1" lang="zh-CN" altLang="en-US" dirty="0" smtClean="0"/>
          </a:p>
          <a:p>
            <a:pPr lvl="1"/>
            <a:r>
              <a:rPr kumimoji="1" lang="en-US" altLang="zh-CN" dirty="0" smtClean="0"/>
              <a:t>Easy</a:t>
            </a:r>
            <a:r>
              <a:rPr kumimoji="1" lang="zh-CN" altLang="en-US" dirty="0" smtClean="0"/>
              <a:t> </a:t>
            </a:r>
            <a:r>
              <a:rPr kumimoji="1" lang="en-US" altLang="zh-CN" dirty="0" smtClean="0"/>
              <a:t>to</a:t>
            </a:r>
            <a:r>
              <a:rPr kumimoji="1" lang="zh-CN" altLang="en-US" dirty="0" smtClean="0"/>
              <a:t> </a:t>
            </a:r>
            <a:r>
              <a:rPr kumimoji="1" lang="en-US" altLang="zh-CN" dirty="0" smtClean="0"/>
              <a:t>implement</a:t>
            </a:r>
            <a:r>
              <a:rPr kumimoji="1" lang="zh-CN" altLang="en-US" dirty="0" smtClean="0"/>
              <a:t> </a:t>
            </a:r>
            <a:r>
              <a:rPr kumimoji="1" lang="en-US" altLang="zh-CN" dirty="0" smtClean="0"/>
              <a:t>and</a:t>
            </a:r>
            <a:r>
              <a:rPr kumimoji="1" lang="zh-CN" altLang="en-US" dirty="0" smtClean="0"/>
              <a:t> </a:t>
            </a:r>
            <a:r>
              <a:rPr kumimoji="1" lang="en-US" altLang="zh-CN" dirty="0" smtClean="0"/>
              <a:t>more</a:t>
            </a:r>
            <a:r>
              <a:rPr kumimoji="1" lang="zh-CN" altLang="en-US" dirty="0" smtClean="0"/>
              <a:t> </a:t>
            </a:r>
            <a:r>
              <a:rPr kumimoji="1" lang="en-US" altLang="zh-CN" dirty="0" smtClean="0"/>
              <a:t>clear</a:t>
            </a:r>
            <a:r>
              <a:rPr kumimoji="1" lang="zh-CN" altLang="en-US" dirty="0" smtClean="0"/>
              <a:t> </a:t>
            </a:r>
            <a:r>
              <a:rPr kumimoji="1" lang="en-US" altLang="zh-CN" dirty="0" smtClean="0"/>
              <a:t>architecture</a:t>
            </a:r>
            <a:endParaRPr kumimoji="1" lang="zh-CN" altLang="en-US" dirty="0" smtClean="0"/>
          </a:p>
          <a:p>
            <a:pPr lvl="1"/>
            <a:r>
              <a:rPr kumimoji="1" lang="en-US" altLang="zh-CN" dirty="0" smtClean="0"/>
              <a:t>Better</a:t>
            </a:r>
            <a:r>
              <a:rPr kumimoji="1" lang="zh-CN" altLang="en-US" dirty="0" smtClean="0"/>
              <a:t> </a:t>
            </a:r>
            <a:r>
              <a:rPr kumimoji="1" lang="en-US" altLang="zh-CN" dirty="0" smtClean="0"/>
              <a:t>performance:</a:t>
            </a:r>
            <a:r>
              <a:rPr kumimoji="1" lang="zh-CN" altLang="en-US" dirty="0" smtClean="0"/>
              <a:t> </a:t>
            </a:r>
            <a:r>
              <a:rPr kumimoji="1" lang="en-US" altLang="zh-CN" dirty="0" smtClean="0"/>
              <a:t>guest</a:t>
            </a:r>
            <a:r>
              <a:rPr kumimoji="1" lang="zh-CN" altLang="en-US" dirty="0" smtClean="0"/>
              <a:t> </a:t>
            </a:r>
            <a:r>
              <a:rPr kumimoji="1" lang="en-US" altLang="zh-CN" dirty="0" smtClean="0"/>
              <a:t>can</a:t>
            </a:r>
            <a:r>
              <a:rPr kumimoji="1" lang="zh-CN" altLang="en-US" dirty="0" smtClean="0"/>
              <a:t> </a:t>
            </a:r>
            <a:r>
              <a:rPr kumimoji="1" lang="en-US" altLang="zh-CN" dirty="0" smtClean="0"/>
              <a:t>batch</a:t>
            </a:r>
            <a:r>
              <a:rPr kumimoji="1" lang="zh-CN" altLang="en-US" dirty="0" smtClean="0"/>
              <a:t> </a:t>
            </a:r>
            <a:r>
              <a:rPr kumimoji="1" lang="en-US" altLang="zh-CN" dirty="0" smtClean="0"/>
              <a:t>to</a:t>
            </a:r>
            <a:r>
              <a:rPr kumimoji="1" lang="zh-CN" altLang="en-US" dirty="0" smtClean="0"/>
              <a:t> </a:t>
            </a:r>
            <a:r>
              <a:rPr kumimoji="1" lang="en-US" altLang="zh-CN" dirty="0" smtClean="0"/>
              <a:t>reduce</a:t>
            </a:r>
            <a:r>
              <a:rPr kumimoji="1" lang="zh-CN" altLang="en-US" dirty="0" smtClean="0"/>
              <a:t> </a:t>
            </a:r>
            <a:r>
              <a:rPr kumimoji="1" lang="en-US" altLang="zh-CN" dirty="0" smtClean="0"/>
              <a:t>trap</a:t>
            </a:r>
            <a:endParaRPr kumimoji="1" lang="zh-CN" altLang="en-US" dirty="0" smtClean="0"/>
          </a:p>
          <a:p>
            <a:r>
              <a:rPr kumimoji="1" lang="en-US" altLang="zh-CN" dirty="0"/>
              <a:t>Negatives</a:t>
            </a:r>
            <a:endParaRPr kumimoji="1" lang="zh-CN" altLang="en-US" dirty="0" smtClean="0"/>
          </a:p>
          <a:p>
            <a:pPr lvl="1"/>
            <a:r>
              <a:rPr kumimoji="1" lang="en-US" altLang="zh-CN" dirty="0" smtClean="0"/>
              <a:t>Not</a:t>
            </a:r>
            <a:r>
              <a:rPr kumimoji="1" lang="zh-CN" altLang="en-US" dirty="0" smtClean="0"/>
              <a:t> </a:t>
            </a:r>
            <a:r>
              <a:rPr kumimoji="1" lang="en-US" altLang="zh-CN" dirty="0" smtClean="0"/>
              <a:t>transparent</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guest</a:t>
            </a:r>
            <a:r>
              <a:rPr kumimoji="1" lang="zh-CN" altLang="en-US" dirty="0" smtClean="0"/>
              <a:t> </a:t>
            </a:r>
            <a:r>
              <a:rPr kumimoji="1" lang="en-US" altLang="zh-CN" dirty="0" smtClean="0"/>
              <a:t>OS</a:t>
            </a:r>
            <a:endParaRPr kumimoji="1" lang="zh-CN" altLang="en-US" dirty="0" smtClean="0"/>
          </a:p>
          <a:p>
            <a:pPr lvl="1"/>
            <a:r>
              <a:rPr kumimoji="1" lang="en-US" altLang="zh-CN" dirty="0" smtClean="0"/>
              <a:t>The</a:t>
            </a:r>
            <a:r>
              <a:rPr kumimoji="1" lang="zh-CN" altLang="en-US" dirty="0" smtClean="0"/>
              <a:t> </a:t>
            </a:r>
            <a:r>
              <a:rPr kumimoji="1" lang="en-US" altLang="zh-CN" dirty="0" smtClean="0"/>
              <a:t>guest</a:t>
            </a:r>
            <a:r>
              <a:rPr kumimoji="1" lang="zh-CN" altLang="en-US" dirty="0" smtClean="0"/>
              <a:t> </a:t>
            </a:r>
            <a:r>
              <a:rPr kumimoji="1" lang="en-US" altLang="zh-CN" dirty="0" smtClean="0"/>
              <a:t>now</a:t>
            </a:r>
            <a:r>
              <a:rPr kumimoji="1" lang="zh-CN" altLang="en-US" dirty="0" smtClean="0"/>
              <a:t> </a:t>
            </a:r>
            <a:r>
              <a:rPr kumimoji="1" lang="en-US" altLang="zh-CN" dirty="0" smtClean="0"/>
              <a:t>knows</a:t>
            </a:r>
            <a:r>
              <a:rPr kumimoji="1" lang="zh-CN" altLang="en-US" dirty="0" smtClean="0"/>
              <a:t> </a:t>
            </a:r>
            <a:r>
              <a:rPr kumimoji="1" lang="en-US" altLang="zh-CN" dirty="0" smtClean="0"/>
              <a:t>much</a:t>
            </a:r>
            <a:r>
              <a:rPr kumimoji="1" lang="zh-CN" altLang="en-US" dirty="0" smtClean="0"/>
              <a:t> </a:t>
            </a:r>
            <a:r>
              <a:rPr kumimoji="1" lang="en-US" altLang="zh-CN" dirty="0" smtClean="0"/>
              <a:t>info,</a:t>
            </a:r>
            <a:r>
              <a:rPr kumimoji="1" lang="zh-CN" altLang="en-US" dirty="0" smtClean="0"/>
              <a:t> </a:t>
            </a:r>
            <a:r>
              <a:rPr kumimoji="1" lang="en-US" altLang="zh-CN" dirty="0" smtClean="0"/>
              <a:t>e.g.,</a:t>
            </a:r>
            <a:r>
              <a:rPr kumimoji="1" lang="zh-CN" altLang="en-US" dirty="0" smtClean="0"/>
              <a:t> </a:t>
            </a:r>
            <a:r>
              <a:rPr kumimoji="1" lang="en-US" altLang="zh-CN" dirty="0" smtClean="0"/>
              <a:t>HPA</a:t>
            </a:r>
            <a:endParaRPr kumimoji="1" lang="zh-CN" altLang="en-US" dirty="0" smtClean="0"/>
          </a:p>
          <a:p>
            <a:pPr lvl="2"/>
            <a:r>
              <a:rPr kumimoji="1" lang="en-US" altLang="zh-CN" dirty="0" smtClean="0"/>
              <a:t>May</a:t>
            </a:r>
            <a:r>
              <a:rPr kumimoji="1" lang="zh-CN" altLang="en-US" dirty="0" smtClean="0"/>
              <a:t> </a:t>
            </a:r>
            <a:r>
              <a:rPr kumimoji="1" lang="en-US" altLang="zh-CN" dirty="0" smtClean="0"/>
              <a:t>use</a:t>
            </a:r>
            <a:r>
              <a:rPr kumimoji="1" lang="zh-CN" altLang="en-US" dirty="0" smtClean="0"/>
              <a:t> </a:t>
            </a:r>
            <a:r>
              <a:rPr kumimoji="1" lang="en-US" altLang="zh-CN" dirty="0" smtClean="0"/>
              <a:t>such</a:t>
            </a:r>
            <a:r>
              <a:rPr kumimoji="1" lang="zh-CN" altLang="en-US" dirty="0" smtClean="0"/>
              <a:t> </a:t>
            </a:r>
            <a:r>
              <a:rPr kumimoji="1" lang="en-US" altLang="zh-CN" dirty="0" smtClean="0"/>
              <a:t>info</a:t>
            </a:r>
            <a:r>
              <a:rPr kumimoji="1" lang="zh-CN" altLang="en-US" dirty="0" smtClean="0"/>
              <a:t> </a:t>
            </a:r>
            <a:r>
              <a:rPr kumimoji="1" lang="en-US" altLang="zh-CN" dirty="0" smtClean="0"/>
              <a:t>to</a:t>
            </a:r>
            <a:r>
              <a:rPr kumimoji="1" lang="zh-CN" altLang="en-US" dirty="0" smtClean="0"/>
              <a:t> </a:t>
            </a:r>
            <a:r>
              <a:rPr kumimoji="1" lang="en-US" altLang="zh-CN" dirty="0" smtClean="0"/>
              <a:t>trigger</a:t>
            </a:r>
            <a:r>
              <a:rPr kumimoji="1" lang="zh-CN" altLang="en-US" dirty="0" smtClean="0"/>
              <a:t> </a:t>
            </a:r>
            <a:r>
              <a:rPr kumimoji="1" lang="en-US" altLang="zh-CN" i="1" dirty="0" err="1" smtClean="0">
                <a:solidFill>
                  <a:srgbClr val="FF0000"/>
                </a:solidFill>
              </a:rPr>
              <a:t>rowhammer</a:t>
            </a:r>
            <a:r>
              <a:rPr kumimoji="1" lang="zh-CN" altLang="en-US" dirty="0" smtClean="0"/>
              <a:t> </a:t>
            </a:r>
            <a:r>
              <a:rPr kumimoji="1" lang="en-US" altLang="zh-CN" dirty="0" smtClean="0"/>
              <a:t>attacks</a:t>
            </a:r>
            <a:endParaRPr kumimoji="1" lang="zh-CN" altLang="en-US" dirty="0"/>
          </a:p>
        </p:txBody>
      </p:sp>
    </p:spTree>
    <p:extLst>
      <p:ext uri="{BB962C8B-B14F-4D97-AF65-F5344CB8AC3E}">
        <p14:creationId xmlns:p14="http://schemas.microsoft.com/office/powerpoint/2010/main" val="2145794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Sol-3: Hardware Supported Memory Virtualization</a:t>
            </a:r>
            <a:endParaRPr kumimoji="1" lang="zh-CN" altLang="en-US" sz="2800" dirty="0"/>
          </a:p>
        </p:txBody>
      </p:sp>
      <p:sp>
        <p:nvSpPr>
          <p:cNvPr id="3" name="内容占位符 2"/>
          <p:cNvSpPr>
            <a:spLocks noGrp="1"/>
          </p:cNvSpPr>
          <p:nvPr>
            <p:ph idx="1"/>
          </p:nvPr>
        </p:nvSpPr>
        <p:spPr/>
        <p:txBody>
          <a:bodyPr/>
          <a:lstStyle/>
          <a:p>
            <a:r>
              <a:rPr kumimoji="1" lang="en-US" altLang="zh-CN" dirty="0" smtClean="0"/>
              <a:t>Hardware implementation</a:t>
            </a:r>
          </a:p>
          <a:p>
            <a:pPr lvl="1"/>
            <a:r>
              <a:rPr kumimoji="1" lang="en-US" altLang="zh-CN" dirty="0" smtClean="0"/>
              <a:t>Intel’s EPT (Extended Page Table)</a:t>
            </a:r>
          </a:p>
          <a:p>
            <a:pPr lvl="1"/>
            <a:r>
              <a:rPr kumimoji="1" lang="en-US" altLang="zh-CN" dirty="0" smtClean="0"/>
              <a:t>AMD’s NPT (Nested Page Table)</a:t>
            </a:r>
          </a:p>
          <a:p>
            <a:r>
              <a:rPr kumimoji="1" lang="en-US" altLang="zh-CN" dirty="0" smtClean="0"/>
              <a:t>Another table</a:t>
            </a:r>
          </a:p>
          <a:p>
            <a:pPr lvl="1"/>
            <a:r>
              <a:rPr kumimoji="1" lang="en-US" altLang="zh-CN" dirty="0" smtClean="0"/>
              <a:t>EPT for translation from </a:t>
            </a:r>
            <a:r>
              <a:rPr kumimoji="1" lang="en-US" altLang="zh-CN" b="1" dirty="0" smtClean="0">
                <a:solidFill>
                  <a:srgbClr val="0096FF"/>
                </a:solidFill>
              </a:rPr>
              <a:t>GPA to HPA</a:t>
            </a:r>
          </a:p>
          <a:p>
            <a:pPr lvl="1"/>
            <a:r>
              <a:rPr kumimoji="1" lang="en-US" altLang="zh-CN" dirty="0" smtClean="0"/>
              <a:t>EPT is controlled by the hypervisor</a:t>
            </a:r>
          </a:p>
          <a:p>
            <a:pPr lvl="1"/>
            <a:r>
              <a:rPr kumimoji="1" lang="en-US" altLang="zh-CN" dirty="0" smtClean="0"/>
              <a:t>EPT is per-VM</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33</a:t>
            </a:fld>
            <a:endParaRPr lang="zh-CN" altLang="en-US"/>
          </a:p>
        </p:txBody>
      </p:sp>
    </p:spTree>
    <p:extLst>
      <p:ext uri="{BB962C8B-B14F-4D97-AF65-F5344CB8AC3E}">
        <p14:creationId xmlns:p14="http://schemas.microsoft.com/office/powerpoint/2010/main" val="2170773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7" name="Straight Connector 146"/>
          <p:cNvCxnSpPr/>
          <p:nvPr/>
        </p:nvCxnSpPr>
        <p:spPr>
          <a:xfrm>
            <a:off x="3611791" y="2945507"/>
            <a:ext cx="1311696" cy="92408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rotWithShape="1">
          <a:blip r:embed="rId2"/>
          <a:srcRect t="40008" b="43755"/>
          <a:stretch/>
        </p:blipFill>
        <p:spPr>
          <a:xfrm>
            <a:off x="1451476" y="3898021"/>
            <a:ext cx="6318029" cy="718081"/>
          </a:xfrm>
          <a:prstGeom prst="rect">
            <a:avLst/>
          </a:prstGeom>
        </p:spPr>
      </p:pic>
      <p:sp>
        <p:nvSpPr>
          <p:cNvPr id="142" name="Rectangle 5"/>
          <p:cNvSpPr>
            <a:spLocks noChangeAspect="1" noChangeArrowheads="1"/>
          </p:cNvSpPr>
          <p:nvPr/>
        </p:nvSpPr>
        <p:spPr bwMode="auto">
          <a:xfrm>
            <a:off x="6889178" y="3869589"/>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1" name="Rectangle 5"/>
          <p:cNvSpPr>
            <a:spLocks noChangeAspect="1" noChangeArrowheads="1"/>
          </p:cNvSpPr>
          <p:nvPr/>
        </p:nvSpPr>
        <p:spPr bwMode="auto">
          <a:xfrm>
            <a:off x="1655587" y="3869589"/>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5" name="Rectangle 5"/>
          <p:cNvSpPr>
            <a:spLocks noChangeAspect="1" noChangeArrowheads="1"/>
          </p:cNvSpPr>
          <p:nvPr/>
        </p:nvSpPr>
        <p:spPr bwMode="auto">
          <a:xfrm>
            <a:off x="1644247" y="142035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6" name="Rectangle 5"/>
          <p:cNvSpPr>
            <a:spLocks noChangeAspect="1" noChangeArrowheads="1"/>
          </p:cNvSpPr>
          <p:nvPr/>
        </p:nvSpPr>
        <p:spPr bwMode="auto">
          <a:xfrm>
            <a:off x="2300095" y="142035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 name="Rectangle 5"/>
          <p:cNvSpPr>
            <a:spLocks noChangeAspect="1" noChangeArrowheads="1"/>
          </p:cNvSpPr>
          <p:nvPr/>
        </p:nvSpPr>
        <p:spPr bwMode="auto">
          <a:xfrm>
            <a:off x="2955943" y="142035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0" name="Rectangle 5"/>
          <p:cNvSpPr>
            <a:spLocks noChangeAspect="1" noChangeArrowheads="1"/>
          </p:cNvSpPr>
          <p:nvPr/>
        </p:nvSpPr>
        <p:spPr bwMode="auto">
          <a:xfrm>
            <a:off x="1644247" y="261699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1" name="Rectangle 5"/>
          <p:cNvSpPr>
            <a:spLocks noChangeAspect="1" noChangeArrowheads="1"/>
          </p:cNvSpPr>
          <p:nvPr/>
        </p:nvSpPr>
        <p:spPr bwMode="auto">
          <a:xfrm>
            <a:off x="1644247" y="2624677"/>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2" name="Rectangle 11"/>
          <p:cNvSpPr>
            <a:spLocks noChangeAspect="1" noChangeArrowheads="1"/>
          </p:cNvSpPr>
          <p:nvPr/>
        </p:nvSpPr>
        <p:spPr bwMode="auto">
          <a:xfrm>
            <a:off x="2300095" y="2624677"/>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3" name="Rectangle 5"/>
          <p:cNvSpPr>
            <a:spLocks noChangeAspect="1" noChangeArrowheads="1"/>
          </p:cNvSpPr>
          <p:nvPr/>
        </p:nvSpPr>
        <p:spPr bwMode="auto">
          <a:xfrm>
            <a:off x="2955943" y="2624677"/>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 name="Rectangle 5"/>
          <p:cNvSpPr>
            <a:spLocks noChangeAspect="1" noChangeArrowheads="1"/>
          </p:cNvSpPr>
          <p:nvPr/>
        </p:nvSpPr>
        <p:spPr bwMode="auto">
          <a:xfrm>
            <a:off x="3611791" y="2624677"/>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 name="Straight Connector 15"/>
          <p:cNvCxnSpPr/>
          <p:nvPr/>
        </p:nvCxnSpPr>
        <p:spPr>
          <a:xfrm>
            <a:off x="1644247" y="17731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300095" y="17731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611791" y="17731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267639" y="17731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2" name="Rectangle 5"/>
          <p:cNvSpPr>
            <a:spLocks noChangeAspect="1" noChangeArrowheads="1"/>
          </p:cNvSpPr>
          <p:nvPr/>
        </p:nvSpPr>
        <p:spPr bwMode="auto">
          <a:xfrm>
            <a:off x="4267639" y="1420356"/>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23" name="Rectangle 5"/>
          <p:cNvSpPr>
            <a:spLocks noChangeAspect="1" noChangeArrowheads="1"/>
          </p:cNvSpPr>
          <p:nvPr/>
        </p:nvSpPr>
        <p:spPr bwMode="auto">
          <a:xfrm>
            <a:off x="4267639" y="2624677"/>
            <a:ext cx="655848" cy="352835"/>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26" name="Straight Connector 25"/>
          <p:cNvCxnSpPr/>
          <p:nvPr/>
        </p:nvCxnSpPr>
        <p:spPr>
          <a:xfrm flipH="1">
            <a:off x="1655587" y="1773190"/>
            <a:ext cx="1300356"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2300095" y="1773190"/>
            <a:ext cx="1311696" cy="851486"/>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5"/>
          <p:cNvSpPr>
            <a:spLocks noChangeAspect="1" noChangeArrowheads="1"/>
          </p:cNvSpPr>
          <p:nvPr/>
        </p:nvSpPr>
        <p:spPr bwMode="auto">
          <a:xfrm>
            <a:off x="3623131" y="3876249"/>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1" name="Rectangle 5"/>
          <p:cNvSpPr>
            <a:spLocks noChangeAspect="1" noChangeArrowheads="1"/>
          </p:cNvSpPr>
          <p:nvPr/>
        </p:nvSpPr>
        <p:spPr bwMode="auto">
          <a:xfrm>
            <a:off x="4267639"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2" name="Rectangle 31"/>
          <p:cNvSpPr>
            <a:spLocks noChangeAspect="1" noChangeArrowheads="1"/>
          </p:cNvSpPr>
          <p:nvPr/>
        </p:nvSpPr>
        <p:spPr bwMode="auto">
          <a:xfrm>
            <a:off x="4923487" y="3876249"/>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3" name="Rectangle 5"/>
          <p:cNvSpPr>
            <a:spLocks noChangeAspect="1" noChangeArrowheads="1"/>
          </p:cNvSpPr>
          <p:nvPr/>
        </p:nvSpPr>
        <p:spPr bwMode="auto">
          <a:xfrm>
            <a:off x="5579335" y="3876249"/>
            <a:ext cx="655848" cy="352835"/>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4" name="Rectangle 5"/>
          <p:cNvSpPr>
            <a:spLocks noChangeAspect="1" noChangeArrowheads="1"/>
          </p:cNvSpPr>
          <p:nvPr/>
        </p:nvSpPr>
        <p:spPr bwMode="auto">
          <a:xfrm>
            <a:off x="6235183" y="3876249"/>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5" name="Rectangle 5"/>
          <p:cNvSpPr>
            <a:spLocks noChangeAspect="1" noChangeArrowheads="1"/>
          </p:cNvSpPr>
          <p:nvPr/>
        </p:nvSpPr>
        <p:spPr bwMode="auto">
          <a:xfrm>
            <a:off x="6235183" y="3876249"/>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6" name="Rectangle 5"/>
          <p:cNvSpPr>
            <a:spLocks noChangeAspect="1" noChangeArrowheads="1"/>
          </p:cNvSpPr>
          <p:nvPr/>
        </p:nvSpPr>
        <p:spPr bwMode="auto">
          <a:xfrm>
            <a:off x="4923487" y="1420356"/>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8" name="Rectangle 5"/>
          <p:cNvSpPr>
            <a:spLocks noChangeAspect="1" noChangeArrowheads="1"/>
          </p:cNvSpPr>
          <p:nvPr/>
        </p:nvSpPr>
        <p:spPr bwMode="auto">
          <a:xfrm>
            <a:off x="6235183" y="2624677"/>
            <a:ext cx="655848" cy="352835"/>
          </a:xfrm>
          <a:prstGeom prst="rect">
            <a:avLst/>
          </a:prstGeom>
          <a:no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9" name="Rectangle 5"/>
          <p:cNvSpPr>
            <a:spLocks noChangeAspect="1" noChangeArrowheads="1"/>
          </p:cNvSpPr>
          <p:nvPr/>
        </p:nvSpPr>
        <p:spPr bwMode="auto">
          <a:xfrm>
            <a:off x="6891031" y="2624677"/>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1" name="Rectangle 5"/>
          <p:cNvSpPr>
            <a:spLocks noChangeAspect="1" noChangeArrowheads="1"/>
          </p:cNvSpPr>
          <p:nvPr/>
        </p:nvSpPr>
        <p:spPr bwMode="auto">
          <a:xfrm>
            <a:off x="1644247" y="2620344"/>
            <a:ext cx="3279240" cy="352835"/>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5" name="Rectangle 5"/>
          <p:cNvSpPr>
            <a:spLocks noChangeAspect="1" noChangeArrowheads="1"/>
          </p:cNvSpPr>
          <p:nvPr/>
        </p:nvSpPr>
        <p:spPr bwMode="auto">
          <a:xfrm>
            <a:off x="2955943"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6" name="Rectangle 5"/>
          <p:cNvSpPr>
            <a:spLocks noChangeAspect="1" noChangeArrowheads="1"/>
          </p:cNvSpPr>
          <p:nvPr/>
        </p:nvSpPr>
        <p:spPr bwMode="auto">
          <a:xfrm>
            <a:off x="2300095"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51" name="Straight Connector 50"/>
          <p:cNvCxnSpPr/>
          <p:nvPr/>
        </p:nvCxnSpPr>
        <p:spPr>
          <a:xfrm>
            <a:off x="2300095" y="2983306"/>
            <a:ext cx="655848" cy="864406"/>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4247" y="2969830"/>
            <a:ext cx="655848" cy="89659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6235183" y="2977512"/>
            <a:ext cx="655848" cy="888915"/>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6891031" y="2977512"/>
            <a:ext cx="655848" cy="870201"/>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67" name="Rectangle 5"/>
          <p:cNvSpPr>
            <a:spLocks noChangeAspect="1" noChangeArrowheads="1"/>
          </p:cNvSpPr>
          <p:nvPr/>
        </p:nvSpPr>
        <p:spPr bwMode="auto">
          <a:xfrm>
            <a:off x="4923487"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66" name="Rectangle 5"/>
          <p:cNvSpPr>
            <a:spLocks noChangeAspect="1" noChangeArrowheads="1"/>
          </p:cNvSpPr>
          <p:nvPr/>
        </p:nvSpPr>
        <p:spPr bwMode="auto">
          <a:xfrm>
            <a:off x="1655587" y="3866427"/>
            <a:ext cx="5891292" cy="352835"/>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70" name="TextBox 69"/>
          <p:cNvSpPr txBox="1"/>
          <p:nvPr/>
        </p:nvSpPr>
        <p:spPr>
          <a:xfrm>
            <a:off x="429824" y="1401455"/>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GVA</a:t>
            </a:r>
          </a:p>
        </p:txBody>
      </p:sp>
      <p:sp>
        <p:nvSpPr>
          <p:cNvPr id="71" name="TextBox 70"/>
          <p:cNvSpPr txBox="1"/>
          <p:nvPr/>
        </p:nvSpPr>
        <p:spPr>
          <a:xfrm>
            <a:off x="429824" y="26134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GPA</a:t>
            </a:r>
          </a:p>
        </p:txBody>
      </p:sp>
      <p:sp>
        <p:nvSpPr>
          <p:cNvPr id="72" name="TextBox 71"/>
          <p:cNvSpPr txBox="1"/>
          <p:nvPr/>
        </p:nvSpPr>
        <p:spPr>
          <a:xfrm>
            <a:off x="429824" y="3847712"/>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HPA</a:t>
            </a:r>
          </a:p>
        </p:txBody>
      </p:sp>
      <p:sp>
        <p:nvSpPr>
          <p:cNvPr id="73" name="Rectangle 10"/>
          <p:cNvSpPr>
            <a:spLocks noChangeAspect="1" noChangeArrowheads="1"/>
          </p:cNvSpPr>
          <p:nvPr/>
        </p:nvSpPr>
        <p:spPr bwMode="auto">
          <a:xfrm>
            <a:off x="1451476" y="1143217"/>
            <a:ext cx="4309061" cy="2264856"/>
          </a:xfrm>
          <a:prstGeom prst="rect">
            <a:avLst/>
          </a:prstGeom>
          <a:noFill/>
          <a:ln w="3175" cmpd="sng">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4" name="Rectangle 10"/>
          <p:cNvSpPr>
            <a:spLocks noChangeAspect="1" noChangeArrowheads="1"/>
          </p:cNvSpPr>
          <p:nvPr/>
        </p:nvSpPr>
        <p:spPr bwMode="auto">
          <a:xfrm>
            <a:off x="6032688" y="1143217"/>
            <a:ext cx="1723625" cy="2264856"/>
          </a:xfrm>
          <a:prstGeom prst="rect">
            <a:avLst/>
          </a:prstGeom>
          <a:noFill/>
          <a:ln w="3175" cmpd="sng">
            <a:solidFill>
              <a:srgbClr val="8064A2"/>
            </a:solidFill>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5" name="TextBox 74"/>
          <p:cNvSpPr txBox="1"/>
          <p:nvPr/>
        </p:nvSpPr>
        <p:spPr>
          <a:xfrm>
            <a:off x="1451476" y="764757"/>
            <a:ext cx="1723625" cy="400110"/>
          </a:xfrm>
          <a:prstGeom prst="rect">
            <a:avLst/>
          </a:prstGeom>
          <a:noFill/>
        </p:spPr>
        <p:txBody>
          <a:bodyPr wrap="square" rtlCol="0">
            <a:spAutoFit/>
          </a:bodyPr>
          <a:lstStyle/>
          <a:p>
            <a:pPr algn="ctr"/>
            <a:r>
              <a:rPr lang="en-US" altLang="zh-CN" sz="2000" dirty="0">
                <a:solidFill>
                  <a:srgbClr val="000000"/>
                </a:solidFill>
                <a:latin typeface="等线" panose="02010600030101010101" pitchFamily="2" charset="-122"/>
                <a:ea typeface="等线" panose="02010600030101010101" pitchFamily="2" charset="-122"/>
              </a:rPr>
              <a:t>Guest VM</a:t>
            </a:r>
            <a:endParaRPr lang="en-US" sz="2000" dirty="0">
              <a:solidFill>
                <a:srgbClr val="000000"/>
              </a:solidFill>
              <a:latin typeface="等线" panose="02010600030101010101" pitchFamily="2" charset="-122"/>
              <a:ea typeface="等线" panose="02010600030101010101" pitchFamily="2" charset="-122"/>
            </a:endParaRPr>
          </a:p>
        </p:txBody>
      </p:sp>
      <p:sp>
        <p:nvSpPr>
          <p:cNvPr id="76" name="TextBox 75"/>
          <p:cNvSpPr txBox="1"/>
          <p:nvPr/>
        </p:nvSpPr>
        <p:spPr>
          <a:xfrm>
            <a:off x="6045880" y="758496"/>
            <a:ext cx="1723625" cy="400110"/>
          </a:xfrm>
          <a:prstGeom prst="rect">
            <a:avLst/>
          </a:prstGeom>
          <a:noFill/>
        </p:spPr>
        <p:txBody>
          <a:bodyPr wrap="square" rtlCol="0">
            <a:spAutoFit/>
          </a:bodyPr>
          <a:lstStyle/>
          <a:p>
            <a:r>
              <a:rPr lang="en-US" altLang="zh-CN" sz="2000" dirty="0">
                <a:solidFill>
                  <a:srgbClr val="000000"/>
                </a:solidFill>
                <a:latin typeface="等线" panose="02010600030101010101" pitchFamily="2" charset="-122"/>
                <a:ea typeface="等线" panose="02010600030101010101" pitchFamily="2" charset="-122"/>
              </a:rPr>
              <a:t>VMM</a:t>
            </a:r>
            <a:endParaRPr lang="en-US" sz="2000" dirty="0">
              <a:solidFill>
                <a:srgbClr val="000000"/>
              </a:solidFill>
              <a:latin typeface="等线" panose="02010600030101010101" pitchFamily="2" charset="-122"/>
              <a:ea typeface="等线" panose="02010600030101010101" pitchFamily="2" charset="-122"/>
            </a:endParaRPr>
          </a:p>
        </p:txBody>
      </p:sp>
      <p:sp>
        <p:nvSpPr>
          <p:cNvPr id="77" name="TextBox 76"/>
          <p:cNvSpPr txBox="1"/>
          <p:nvPr/>
        </p:nvSpPr>
        <p:spPr>
          <a:xfrm>
            <a:off x="7756311" y="25876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VA</a:t>
            </a:r>
          </a:p>
        </p:txBody>
      </p:sp>
      <p:sp>
        <p:nvSpPr>
          <p:cNvPr id="78" name="TextBox 77"/>
          <p:cNvSpPr txBox="1"/>
          <p:nvPr/>
        </p:nvSpPr>
        <p:spPr>
          <a:xfrm>
            <a:off x="7756311" y="3818803"/>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PA</a:t>
            </a:r>
          </a:p>
        </p:txBody>
      </p:sp>
      <p:cxnSp>
        <p:nvCxnSpPr>
          <p:cNvPr id="80" name="Straight Arrow Connector 79"/>
          <p:cNvCxnSpPr>
            <a:stCxn id="70" idx="2"/>
            <a:endCxn id="71" idx="0"/>
          </p:cNvCxnSpPr>
          <p:nvPr/>
        </p:nvCxnSpPr>
        <p:spPr>
          <a:xfrm>
            <a:off x="884656" y="1863121"/>
            <a:ext cx="0" cy="7503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71" idx="2"/>
            <a:endCxn id="72" idx="0"/>
          </p:cNvCxnSpPr>
          <p:nvPr/>
        </p:nvCxnSpPr>
        <p:spPr>
          <a:xfrm>
            <a:off x="884656" y="3075124"/>
            <a:ext cx="0" cy="772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8213635" y="2983307"/>
            <a:ext cx="0" cy="849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518377" y="2009935"/>
            <a:ext cx="732561" cy="298396"/>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sp>
        <p:nvSpPr>
          <p:cNvPr id="108" name="Rectangle 107"/>
          <p:cNvSpPr/>
          <p:nvPr/>
        </p:nvSpPr>
        <p:spPr>
          <a:xfrm>
            <a:off x="518377" y="3221075"/>
            <a:ext cx="732561" cy="298396"/>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EPT</a:t>
            </a:r>
          </a:p>
        </p:txBody>
      </p:sp>
      <p:sp>
        <p:nvSpPr>
          <p:cNvPr id="109" name="Rectangle 108"/>
          <p:cNvSpPr/>
          <p:nvPr/>
        </p:nvSpPr>
        <p:spPr>
          <a:xfrm>
            <a:off x="7847356" y="3221075"/>
            <a:ext cx="732561" cy="298396"/>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pic>
        <p:nvPicPr>
          <p:cNvPr id="114" name="Picture 113"/>
          <p:cNvPicPr>
            <a:picLocks noChangeAspect="1"/>
          </p:cNvPicPr>
          <p:nvPr/>
        </p:nvPicPr>
        <p:blipFill>
          <a:blip r:embed="rId3"/>
          <a:stretch>
            <a:fillRect/>
          </a:stretch>
        </p:blipFill>
        <p:spPr>
          <a:xfrm>
            <a:off x="4039078" y="4932071"/>
            <a:ext cx="1007063" cy="818133"/>
          </a:xfrm>
          <a:prstGeom prst="rect">
            <a:avLst/>
          </a:prstGeom>
        </p:spPr>
      </p:pic>
      <p:cxnSp>
        <p:nvCxnSpPr>
          <p:cNvPr id="116" name="Elbow Connector 115"/>
          <p:cNvCxnSpPr>
            <a:stCxn id="114" idx="1"/>
            <a:endCxn id="107" idx="1"/>
          </p:cNvCxnSpPr>
          <p:nvPr/>
        </p:nvCxnSpPr>
        <p:spPr>
          <a:xfrm rot="10800000">
            <a:off x="518378" y="2159135"/>
            <a:ext cx="3520701" cy="3182003"/>
          </a:xfrm>
          <a:prstGeom prst="bentConnector3">
            <a:avLst>
              <a:gd name="adj1" fmla="val 10520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Elbow Connector 116"/>
          <p:cNvCxnSpPr>
            <a:endCxn id="108" idx="1"/>
          </p:cNvCxnSpPr>
          <p:nvPr/>
        </p:nvCxnSpPr>
        <p:spPr>
          <a:xfrm rot="10800000">
            <a:off x="518375" y="3370273"/>
            <a:ext cx="3520702" cy="2153125"/>
          </a:xfrm>
          <a:prstGeom prst="bentConnector3">
            <a:avLst>
              <a:gd name="adj1" fmla="val 110036"/>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114" idx="3"/>
            <a:endCxn id="109" idx="3"/>
          </p:cNvCxnSpPr>
          <p:nvPr/>
        </p:nvCxnSpPr>
        <p:spPr>
          <a:xfrm flipV="1">
            <a:off x="5046139" y="3370273"/>
            <a:ext cx="3533776" cy="1970864"/>
          </a:xfrm>
          <a:prstGeom prst="bentConnector3">
            <a:avLst>
              <a:gd name="adj1" fmla="val 106469"/>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4278979" y="2972380"/>
            <a:ext cx="1300356" cy="87533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5499726" y="4963066"/>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Root mode</a:t>
            </a:r>
          </a:p>
        </p:txBody>
      </p:sp>
      <p:sp>
        <p:nvSpPr>
          <p:cNvPr id="162" name="TextBox 161"/>
          <p:cNvSpPr txBox="1"/>
          <p:nvPr/>
        </p:nvSpPr>
        <p:spPr>
          <a:xfrm>
            <a:off x="884658" y="4983344"/>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Non-root mode</a:t>
            </a:r>
          </a:p>
        </p:txBody>
      </p:sp>
      <p:sp>
        <p:nvSpPr>
          <p:cNvPr id="163" name="Rectangle 5"/>
          <p:cNvSpPr>
            <a:spLocks noChangeAspect="1" noChangeArrowheads="1"/>
          </p:cNvSpPr>
          <p:nvPr/>
        </p:nvSpPr>
        <p:spPr bwMode="auto">
          <a:xfrm>
            <a:off x="6235183" y="2630472"/>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4" name="Straight Connector 163"/>
          <p:cNvCxnSpPr/>
          <p:nvPr/>
        </p:nvCxnSpPr>
        <p:spPr>
          <a:xfrm flipH="1">
            <a:off x="4923487" y="2989718"/>
            <a:ext cx="1311696" cy="876709"/>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5577482" y="2983307"/>
            <a:ext cx="1311696" cy="886283"/>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4115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Protect Kernel-only Pages</a:t>
            </a:r>
            <a:endParaRPr lang="zh-CN" altLang="en-US"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35</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48814"/>
            <a:ext cx="6408712" cy="4071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806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t>Managing </a:t>
            </a:r>
            <a:r>
              <a:rPr lang="en-US" altLang="zh-CN" dirty="0" smtClean="0"/>
              <a:t>Memory </a:t>
            </a:r>
            <a:r>
              <a:rPr lang="en-US" altLang="zh-CN" dirty="0"/>
              <a:t>in VMM</a:t>
            </a:r>
          </a:p>
        </p:txBody>
      </p:sp>
      <p:sp>
        <p:nvSpPr>
          <p:cNvPr id="50179" name="Rectangle 3"/>
          <p:cNvSpPr>
            <a:spLocks noGrp="1" noChangeArrowheads="1"/>
          </p:cNvSpPr>
          <p:nvPr>
            <p:ph type="body" idx="1"/>
          </p:nvPr>
        </p:nvSpPr>
        <p:spPr/>
        <p:txBody>
          <a:bodyPr/>
          <a:lstStyle/>
          <a:p>
            <a:r>
              <a:rPr lang="en-US" altLang="zh-CN" dirty="0"/>
              <a:t>Configure VMs to use more memory than actually available</a:t>
            </a:r>
          </a:p>
          <a:p>
            <a:r>
              <a:rPr lang="en-US" altLang="zh-CN" dirty="0"/>
              <a:t>What happens when running out of memory?</a:t>
            </a:r>
          </a:p>
          <a:p>
            <a:r>
              <a:rPr lang="en-US" altLang="zh-CN" dirty="0" err="1"/>
              <a:t>Strawman</a:t>
            </a:r>
            <a:r>
              <a:rPr lang="en-US" altLang="zh-CN" dirty="0"/>
              <a:t>: use LRU paging at VMM</a:t>
            </a:r>
          </a:p>
          <a:p>
            <a:pPr lvl="1"/>
            <a:r>
              <a:rPr lang="en-US" altLang="zh-CN" dirty="0"/>
              <a:t>OS already uses LRU </a:t>
            </a:r>
            <a:r>
              <a:rPr lang="en-US" altLang="zh-CN" dirty="0">
                <a:sym typeface="Symbol" charset="0"/>
              </a:rPr>
              <a:t> doubling paging</a:t>
            </a:r>
          </a:p>
          <a:p>
            <a:pPr lvl="1"/>
            <a:r>
              <a:rPr lang="en-US" altLang="zh-CN" dirty="0">
                <a:sym typeface="Symbol" charset="0"/>
              </a:rPr>
              <a:t>OS will recycle whatever page VMM just paged out</a:t>
            </a:r>
          </a:p>
          <a:p>
            <a:pPr lvl="1"/>
            <a:r>
              <a:rPr lang="en-US" altLang="zh-CN" dirty="0"/>
              <a:t>Better to do random eviction</a:t>
            </a:r>
          </a:p>
        </p:txBody>
      </p:sp>
    </p:spTree>
    <p:extLst>
      <p:ext uri="{BB962C8B-B14F-4D97-AF65-F5344CB8AC3E}">
        <p14:creationId xmlns:p14="http://schemas.microsoft.com/office/powerpoint/2010/main" val="10077061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ltLang="zh-CN" dirty="0" err="1" smtClean="0"/>
              <a:t>Vmware</a:t>
            </a:r>
            <a:r>
              <a:rPr lang="en-US" altLang="zh-CN" dirty="0" smtClean="0"/>
              <a:t> ESX</a:t>
            </a:r>
            <a:r>
              <a:rPr lang="en-US" altLang="zh-CN" dirty="0"/>
              <a:t>: Reclaiming </a:t>
            </a:r>
            <a:r>
              <a:rPr lang="en-US" altLang="zh-CN" dirty="0" smtClean="0"/>
              <a:t>Pages</a:t>
            </a:r>
            <a:endParaRPr lang="en-US" altLang="zh-CN" dirty="0"/>
          </a:p>
        </p:txBody>
      </p:sp>
      <p:sp>
        <p:nvSpPr>
          <p:cNvPr id="52227" name="Rectangle 3"/>
          <p:cNvSpPr>
            <a:spLocks noGrp="1" noChangeArrowheads="1"/>
          </p:cNvSpPr>
          <p:nvPr>
            <p:ph type="body" idx="1"/>
          </p:nvPr>
        </p:nvSpPr>
        <p:spPr/>
        <p:txBody>
          <a:bodyPr/>
          <a:lstStyle/>
          <a:p>
            <a:r>
              <a:rPr lang="en-US" altLang="zh-CN" dirty="0"/>
              <a:t>Idea: trick OS to return memory to VMM</a:t>
            </a:r>
          </a:p>
          <a:p>
            <a:r>
              <a:rPr lang="en-US" altLang="zh-CN" dirty="0"/>
              <a:t>OS is better at deciding what to swap</a:t>
            </a:r>
          </a:p>
          <a:p>
            <a:pPr lvl="1"/>
            <a:r>
              <a:rPr lang="en-US" altLang="zh-CN" dirty="0"/>
              <a:t>Normally OS uses all available memory</a:t>
            </a:r>
          </a:p>
          <a:p>
            <a:pPr lvl="1"/>
            <a:r>
              <a:rPr lang="en-US" altLang="zh-CN" dirty="0"/>
              <a:t>E.g. buffer cache contains old pages, OS </a:t>
            </a:r>
            <a:r>
              <a:rPr lang="en-US" altLang="zh-CN" dirty="0" smtClean="0"/>
              <a:t>won‘t </a:t>
            </a:r>
            <a:r>
              <a:rPr lang="en-US" altLang="zh-CN" dirty="0"/>
              <a:t>discard if it </a:t>
            </a:r>
            <a:r>
              <a:rPr lang="en-US" altLang="zh-CN" dirty="0" smtClean="0"/>
              <a:t>does not </a:t>
            </a:r>
            <a:r>
              <a:rPr lang="en-US" altLang="zh-CN" dirty="0"/>
              <a:t>need memory</a:t>
            </a:r>
          </a:p>
          <a:p>
            <a:r>
              <a:rPr lang="en-US" altLang="zh-CN" dirty="0"/>
              <a:t>ESX trick: </a:t>
            </a:r>
            <a:r>
              <a:rPr lang="en-US" altLang="zh-CN" dirty="0" smtClean="0">
                <a:solidFill>
                  <a:srgbClr val="FF0000"/>
                </a:solidFill>
              </a:rPr>
              <a:t>ba</a:t>
            </a:r>
            <a:r>
              <a:rPr lang="en-US" altLang="zh-CN" dirty="0">
                <a:solidFill>
                  <a:srgbClr val="FF0000"/>
                </a:solidFill>
              </a:rPr>
              <a:t>l</a:t>
            </a:r>
            <a:r>
              <a:rPr lang="en-US" altLang="zh-CN" dirty="0" smtClean="0">
                <a:solidFill>
                  <a:srgbClr val="FF0000"/>
                </a:solidFill>
              </a:rPr>
              <a:t>loon</a:t>
            </a:r>
            <a:r>
              <a:rPr lang="en-US" altLang="zh-CN" dirty="0" smtClean="0"/>
              <a:t> </a:t>
            </a:r>
            <a:r>
              <a:rPr lang="en-US" altLang="zh-CN" dirty="0"/>
              <a:t>driver</a:t>
            </a:r>
          </a:p>
          <a:p>
            <a:pPr lvl="1">
              <a:buFontTx/>
              <a:buNone/>
            </a:pPr>
            <a:endParaRPr lang="zh-CN" altLang="en-US" dirty="0"/>
          </a:p>
        </p:txBody>
      </p:sp>
    </p:spTree>
    <p:extLst>
      <p:ext uri="{BB962C8B-B14F-4D97-AF65-F5344CB8AC3E}">
        <p14:creationId xmlns:p14="http://schemas.microsoft.com/office/powerpoint/2010/main" val="3459356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762000"/>
            <a:ext cx="7772400" cy="952500"/>
          </a:xfrm>
        </p:spPr>
        <p:txBody>
          <a:bodyPr/>
          <a:lstStyle/>
          <a:p>
            <a:r>
              <a:rPr lang="en-US" altLang="zh-CN" dirty="0" smtClean="0"/>
              <a:t>Memory </a:t>
            </a:r>
            <a:r>
              <a:rPr lang="en-US" altLang="zh-CN" dirty="0" err="1" smtClean="0"/>
              <a:t>Balooning</a:t>
            </a:r>
            <a:endParaRPr lang="en-US" altLang="zh-CN" dirty="0"/>
          </a:p>
        </p:txBody>
      </p:sp>
      <p:sp>
        <p:nvSpPr>
          <p:cNvPr id="53252" name="Rectangle 4"/>
          <p:cNvSpPr>
            <a:spLocks noChangeArrowheads="1"/>
          </p:cNvSpPr>
          <p:nvPr/>
        </p:nvSpPr>
        <p:spPr bwMode="auto">
          <a:xfrm>
            <a:off x="282575" y="4254500"/>
            <a:ext cx="5334000" cy="444500"/>
          </a:xfrm>
          <a:prstGeom prst="rect">
            <a:avLst/>
          </a:prstGeom>
          <a:solidFill>
            <a:srgbClr val="FF9900"/>
          </a:solidFill>
          <a:ln w="9525">
            <a:solidFill>
              <a:schemeClr val="tx1"/>
            </a:solidFill>
            <a:miter lim="800000"/>
            <a:headEnd/>
            <a:tailEnd/>
          </a:ln>
        </p:spPr>
        <p:txBody>
          <a:bodyPr wrap="none" anchor="ctr"/>
          <a:lstStyle/>
          <a:p>
            <a:pPr algn="ctr"/>
            <a:r>
              <a:rPr lang="en-US" altLang="zh-CN"/>
              <a:t>VMM</a:t>
            </a:r>
          </a:p>
        </p:txBody>
      </p:sp>
      <p:sp>
        <p:nvSpPr>
          <p:cNvPr id="53254" name="Rectangle 6"/>
          <p:cNvSpPr>
            <a:spLocks noChangeArrowheads="1"/>
          </p:cNvSpPr>
          <p:nvPr/>
        </p:nvSpPr>
        <p:spPr bwMode="auto">
          <a:xfrm>
            <a:off x="282575" y="2413000"/>
            <a:ext cx="2362200" cy="1587500"/>
          </a:xfrm>
          <a:prstGeom prst="rect">
            <a:avLst/>
          </a:prstGeom>
          <a:solidFill>
            <a:srgbClr val="CC99FF"/>
          </a:solidFill>
          <a:ln w="9525">
            <a:solidFill>
              <a:schemeClr val="tx1"/>
            </a:solidFill>
            <a:miter lim="800000"/>
            <a:headEnd/>
            <a:tailEnd/>
          </a:ln>
        </p:spPr>
        <p:txBody>
          <a:bodyPr wrap="none" anchor="ctr"/>
          <a:lstStyle/>
          <a:p>
            <a:pPr algn="ctr"/>
            <a:endParaRPr lang="zh-CN" altLang="en-US"/>
          </a:p>
        </p:txBody>
      </p:sp>
      <p:sp>
        <p:nvSpPr>
          <p:cNvPr id="53255" name="Rectangle 7"/>
          <p:cNvSpPr>
            <a:spLocks noChangeArrowheads="1"/>
          </p:cNvSpPr>
          <p:nvPr/>
        </p:nvSpPr>
        <p:spPr bwMode="auto">
          <a:xfrm>
            <a:off x="3124202" y="2413000"/>
            <a:ext cx="2339975" cy="1587500"/>
          </a:xfrm>
          <a:prstGeom prst="rect">
            <a:avLst/>
          </a:prstGeom>
          <a:solidFill>
            <a:srgbClr val="FF99CC"/>
          </a:solidFill>
          <a:ln w="9525">
            <a:solidFill>
              <a:schemeClr val="tx1"/>
            </a:solidFill>
            <a:miter lim="800000"/>
            <a:headEnd/>
            <a:tailEnd/>
          </a:ln>
        </p:spPr>
        <p:txBody>
          <a:bodyPr wrap="none" anchor="ctr"/>
          <a:lstStyle/>
          <a:p>
            <a:pPr algn="ctr"/>
            <a:endParaRPr lang="zh-CN" altLang="en-US"/>
          </a:p>
        </p:txBody>
      </p:sp>
      <p:sp>
        <p:nvSpPr>
          <p:cNvPr id="53256" name="Text Box 8"/>
          <p:cNvSpPr txBox="1">
            <a:spLocks noChangeArrowheads="1"/>
          </p:cNvSpPr>
          <p:nvPr/>
        </p:nvSpPr>
        <p:spPr bwMode="auto">
          <a:xfrm>
            <a:off x="282576" y="3683001"/>
            <a:ext cx="646331" cy="3693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ltLang="zh-CN"/>
              <a:t>OS1</a:t>
            </a:r>
          </a:p>
        </p:txBody>
      </p:sp>
      <p:sp>
        <p:nvSpPr>
          <p:cNvPr id="53257" name="Text Box 9"/>
          <p:cNvSpPr txBox="1">
            <a:spLocks noChangeArrowheads="1"/>
          </p:cNvSpPr>
          <p:nvPr/>
        </p:nvSpPr>
        <p:spPr bwMode="auto">
          <a:xfrm>
            <a:off x="3178176" y="3683001"/>
            <a:ext cx="646331" cy="3693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ltLang="zh-CN"/>
              <a:t>OS2</a:t>
            </a:r>
          </a:p>
        </p:txBody>
      </p:sp>
      <p:sp>
        <p:nvSpPr>
          <p:cNvPr id="53258" name="AutoShape 10"/>
          <p:cNvSpPr>
            <a:spLocks noChangeArrowheads="1"/>
          </p:cNvSpPr>
          <p:nvPr/>
        </p:nvSpPr>
        <p:spPr bwMode="auto">
          <a:xfrm>
            <a:off x="1425575" y="3302000"/>
            <a:ext cx="1066800" cy="635000"/>
          </a:xfrm>
          <a:prstGeom prst="cloudCallout">
            <a:avLst>
              <a:gd name="adj1" fmla="val -25000"/>
              <a:gd name="adj2" fmla="val 36042"/>
            </a:avLst>
          </a:prstGeom>
          <a:solidFill>
            <a:schemeClr val="bg1"/>
          </a:solidFill>
          <a:ln w="9525">
            <a:solidFill>
              <a:schemeClr val="tx1"/>
            </a:solidFill>
            <a:round/>
            <a:headEnd/>
            <a:tailEnd/>
          </a:ln>
        </p:spPr>
        <p:txBody>
          <a:bodyPr wrap="none" anchor="ctr"/>
          <a:lstStyle/>
          <a:p>
            <a:pPr algn="ctr"/>
            <a:endParaRPr lang="zh-CN" altLang="en-US"/>
          </a:p>
        </p:txBody>
      </p:sp>
      <p:sp>
        <p:nvSpPr>
          <p:cNvPr id="53259" name="AutoShape 11"/>
          <p:cNvSpPr>
            <a:spLocks noChangeArrowheads="1"/>
          </p:cNvSpPr>
          <p:nvPr/>
        </p:nvSpPr>
        <p:spPr bwMode="auto">
          <a:xfrm>
            <a:off x="4244975" y="3302000"/>
            <a:ext cx="1066800" cy="635000"/>
          </a:xfrm>
          <a:prstGeom prst="cloudCallout">
            <a:avLst>
              <a:gd name="adj1" fmla="val -25000"/>
              <a:gd name="adj2" fmla="val 36042"/>
            </a:avLst>
          </a:prstGeom>
          <a:solidFill>
            <a:schemeClr val="bg1"/>
          </a:solidFill>
          <a:ln w="9525">
            <a:solidFill>
              <a:schemeClr val="tx1"/>
            </a:solidFill>
            <a:round/>
            <a:headEnd/>
            <a:tailEnd/>
          </a:ln>
        </p:spPr>
        <p:txBody>
          <a:bodyPr wrap="none" anchor="ctr"/>
          <a:lstStyle/>
          <a:p>
            <a:pPr algn="ctr"/>
            <a:endParaRPr lang="zh-CN" altLang="en-US"/>
          </a:p>
        </p:txBody>
      </p:sp>
      <p:sp>
        <p:nvSpPr>
          <p:cNvPr id="53262" name="AutoShape 14"/>
          <p:cNvSpPr>
            <a:spLocks noChangeArrowheads="1"/>
          </p:cNvSpPr>
          <p:nvPr/>
        </p:nvSpPr>
        <p:spPr bwMode="auto">
          <a:xfrm>
            <a:off x="5638800" y="2730500"/>
            <a:ext cx="2895600" cy="508000"/>
          </a:xfrm>
          <a:prstGeom prst="wedgeRoundRectCallout">
            <a:avLst>
              <a:gd name="adj1" fmla="val -66500"/>
              <a:gd name="adj2" fmla="val 108333"/>
              <a:gd name="adj3" fmla="val 16667"/>
            </a:avLst>
          </a:prstGeom>
          <a:solidFill>
            <a:srgbClr val="FFFF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1600"/>
              <a:t>Baloon is a special </a:t>
            </a:r>
          </a:p>
          <a:p>
            <a:pPr algn="ctr"/>
            <a:r>
              <a:rPr lang="en-US" altLang="zh-CN" sz="1600"/>
              <a:t>pseudo-device loaded into OS</a:t>
            </a:r>
            <a:endParaRPr lang="en-US" altLang="zh-CN" sz="2000"/>
          </a:p>
        </p:txBody>
      </p:sp>
      <p:sp>
        <p:nvSpPr>
          <p:cNvPr id="53264" name="Line 16"/>
          <p:cNvSpPr>
            <a:spLocks noChangeShapeType="1"/>
          </p:cNvSpPr>
          <p:nvPr/>
        </p:nvSpPr>
        <p:spPr bwMode="auto">
          <a:xfrm flipV="1">
            <a:off x="1958975" y="3873500"/>
            <a:ext cx="0" cy="3810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3265" name="AutoShape 17"/>
          <p:cNvSpPr>
            <a:spLocks noChangeArrowheads="1"/>
          </p:cNvSpPr>
          <p:nvPr/>
        </p:nvSpPr>
        <p:spPr bwMode="auto">
          <a:xfrm>
            <a:off x="5715000" y="3556000"/>
            <a:ext cx="2590800" cy="825500"/>
          </a:xfrm>
          <a:prstGeom prst="wedgeRoundRectCallout">
            <a:avLst>
              <a:gd name="adj1" fmla="val -77514"/>
              <a:gd name="adj2" fmla="val 15065"/>
              <a:gd name="adj3" fmla="val 16667"/>
            </a:avLst>
          </a:prstGeom>
          <a:solidFill>
            <a:srgbClr val="FFFF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1600"/>
              <a:t>VMM instructs baloon to </a:t>
            </a:r>
          </a:p>
          <a:p>
            <a:pPr algn="ctr"/>
            <a:r>
              <a:rPr lang="en-US" altLang="zh-CN" sz="1600"/>
              <a:t>inflate or deflate depending </a:t>
            </a:r>
          </a:p>
          <a:p>
            <a:pPr algn="ctr"/>
            <a:r>
              <a:rPr lang="en-US" altLang="zh-CN" sz="1600"/>
              <a:t>on memory pressure</a:t>
            </a:r>
            <a:endParaRPr lang="en-US" altLang="zh-CN"/>
          </a:p>
        </p:txBody>
      </p:sp>
      <p:sp>
        <p:nvSpPr>
          <p:cNvPr id="53266" name="AutoShape 18"/>
          <p:cNvSpPr>
            <a:spLocks noChangeArrowheads="1"/>
          </p:cNvSpPr>
          <p:nvPr/>
        </p:nvSpPr>
        <p:spPr bwMode="auto">
          <a:xfrm>
            <a:off x="3787775" y="2730500"/>
            <a:ext cx="1676400" cy="1270000"/>
          </a:xfrm>
          <a:prstGeom prst="cloudCallout">
            <a:avLst>
              <a:gd name="adj1" fmla="val -27653"/>
              <a:gd name="adj2" fmla="val 37083"/>
            </a:avLst>
          </a:prstGeom>
          <a:solidFill>
            <a:schemeClr val="bg1"/>
          </a:solidFill>
          <a:ln w="9525">
            <a:solidFill>
              <a:schemeClr val="tx1"/>
            </a:solidFill>
            <a:round/>
            <a:headEnd/>
            <a:tailEnd/>
          </a:ln>
        </p:spPr>
        <p:txBody>
          <a:bodyPr wrap="none" anchor="ctr"/>
          <a:lstStyle/>
          <a:p>
            <a:pPr algn="ctr"/>
            <a:endParaRPr lang="zh-CN" altLang="en-US"/>
          </a:p>
        </p:txBody>
      </p:sp>
      <p:sp>
        <p:nvSpPr>
          <p:cNvPr id="53267" name="AutoShape 19"/>
          <p:cNvSpPr>
            <a:spLocks noChangeArrowheads="1"/>
          </p:cNvSpPr>
          <p:nvPr/>
        </p:nvSpPr>
        <p:spPr bwMode="auto">
          <a:xfrm>
            <a:off x="5105400" y="1587500"/>
            <a:ext cx="3352800" cy="698500"/>
          </a:xfrm>
          <a:prstGeom prst="wedgeRoundRectCallout">
            <a:avLst>
              <a:gd name="adj1" fmla="val -50949"/>
              <a:gd name="adj2" fmla="val 131250"/>
              <a:gd name="adj3" fmla="val 16667"/>
            </a:avLst>
          </a:prstGeom>
          <a:solidFill>
            <a:srgbClr val="FFFF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a:t>Baloon inflates by requesting </a:t>
            </a:r>
          </a:p>
          <a:p>
            <a:pPr algn="ctr"/>
            <a:r>
              <a:rPr lang="en-US" altLang="zh-CN"/>
              <a:t>lots of </a:t>
            </a:r>
            <a:r>
              <a:rPr lang="zh-CN" altLang="en-US"/>
              <a:t>“</a:t>
            </a:r>
            <a:r>
              <a:rPr lang="en-US" altLang="zh-CN"/>
              <a:t>pinned</a:t>
            </a:r>
            <a:r>
              <a:rPr lang="zh-CN" altLang="en-US"/>
              <a:t>”</a:t>
            </a:r>
            <a:r>
              <a:rPr lang="en-US" altLang="zh-CN"/>
              <a:t> memory pages</a:t>
            </a:r>
          </a:p>
        </p:txBody>
      </p:sp>
      <p:sp>
        <p:nvSpPr>
          <p:cNvPr id="53268" name="AutoShape 20"/>
          <p:cNvSpPr>
            <a:spLocks noChangeArrowheads="1"/>
          </p:cNvSpPr>
          <p:nvPr/>
        </p:nvSpPr>
        <p:spPr bwMode="auto">
          <a:xfrm>
            <a:off x="5943600" y="4508500"/>
            <a:ext cx="1371600" cy="1016000"/>
          </a:xfrm>
          <a:prstGeom prst="can">
            <a:avLst>
              <a:gd name="adj" fmla="val 25000"/>
            </a:avLst>
          </a:prstGeom>
          <a:solidFill>
            <a:schemeClr val="accent1"/>
          </a:solidFill>
          <a:ln w="9525">
            <a:solidFill>
              <a:schemeClr val="tx1"/>
            </a:solidFill>
            <a:round/>
            <a:headEnd/>
            <a:tailEnd/>
          </a:ln>
        </p:spPr>
        <p:txBody>
          <a:bodyPr wrap="none" anchor="ctr"/>
          <a:lstStyle/>
          <a:p>
            <a:endParaRPr lang="zh-CN" altLang="en-US"/>
          </a:p>
        </p:txBody>
      </p:sp>
      <p:sp>
        <p:nvSpPr>
          <p:cNvPr id="53269" name="Freeform 21"/>
          <p:cNvSpPr>
            <a:spLocks/>
          </p:cNvSpPr>
          <p:nvPr/>
        </p:nvSpPr>
        <p:spPr bwMode="auto">
          <a:xfrm>
            <a:off x="5156200" y="3937000"/>
            <a:ext cx="711200" cy="889000"/>
          </a:xfrm>
          <a:custGeom>
            <a:avLst/>
            <a:gdLst>
              <a:gd name="T0" fmla="*/ 64 w 448"/>
              <a:gd name="T1" fmla="*/ 0 h 672"/>
              <a:gd name="T2" fmla="*/ 64 w 448"/>
              <a:gd name="T3" fmla="*/ 288 h 672"/>
              <a:gd name="T4" fmla="*/ 448 w 448"/>
              <a:gd name="T5" fmla="*/ 672 h 672"/>
            </a:gdLst>
            <a:ahLst/>
            <a:cxnLst>
              <a:cxn ang="0">
                <a:pos x="T0" y="T1"/>
              </a:cxn>
              <a:cxn ang="0">
                <a:pos x="T2" y="T3"/>
              </a:cxn>
              <a:cxn ang="0">
                <a:pos x="T4" y="T5"/>
              </a:cxn>
            </a:cxnLst>
            <a:rect l="0" t="0" r="r" b="b"/>
            <a:pathLst>
              <a:path w="448" h="672">
                <a:moveTo>
                  <a:pt x="64" y="0"/>
                </a:moveTo>
                <a:cubicBezTo>
                  <a:pt x="32" y="88"/>
                  <a:pt x="0" y="176"/>
                  <a:pt x="64" y="288"/>
                </a:cubicBezTo>
                <a:cubicBezTo>
                  <a:pt x="128" y="400"/>
                  <a:pt x="288" y="536"/>
                  <a:pt x="448" y="672"/>
                </a:cubicBezTo>
              </a:path>
            </a:pathLst>
          </a:custGeom>
          <a:noFill/>
          <a:ln w="76200" cmpd="sng">
            <a:solidFill>
              <a:srgbClr val="FF99CC"/>
            </a:solidFill>
            <a:round/>
            <a:headEnd/>
            <a:tailEnd type="triangle" w="med" len="med"/>
          </a:ln>
          <a:extLst>
            <a:ext uri="{909E8E84-426E-40dd-AFC4-6F175D3DCCD1}">
              <a14:hiddenFill xmlns="" xmlns:a14="http://schemas.microsoft.com/office/drawing/2010/main">
                <a:solidFill>
                  <a:schemeClr val="accent1"/>
                </a:solidFill>
              </a14:hiddenFill>
            </a:ext>
          </a:extLst>
        </p:spPr>
        <p:txBody>
          <a:bodyPr wrap="none" anchor="ctr"/>
          <a:lstStyle/>
          <a:p>
            <a:endParaRPr lang="zh-CN" altLang="en-US"/>
          </a:p>
        </p:txBody>
      </p:sp>
      <p:sp>
        <p:nvSpPr>
          <p:cNvPr id="53270" name="Rectangle 22"/>
          <p:cNvSpPr>
            <a:spLocks noChangeArrowheads="1"/>
          </p:cNvSpPr>
          <p:nvPr/>
        </p:nvSpPr>
        <p:spPr bwMode="auto">
          <a:xfrm>
            <a:off x="6096000" y="5143500"/>
            <a:ext cx="304800" cy="254000"/>
          </a:xfrm>
          <a:prstGeom prst="rect">
            <a:avLst/>
          </a:prstGeom>
          <a:solidFill>
            <a:srgbClr val="FF99CC"/>
          </a:solidFill>
          <a:ln w="9525">
            <a:solidFill>
              <a:schemeClr val="tx1"/>
            </a:solidFill>
            <a:miter lim="800000"/>
            <a:headEnd/>
            <a:tailEnd/>
          </a:ln>
        </p:spPr>
        <p:txBody>
          <a:bodyPr wrap="none" anchor="ctr"/>
          <a:lstStyle/>
          <a:p>
            <a:endParaRPr lang="zh-CN" altLang="en-US"/>
          </a:p>
        </p:txBody>
      </p:sp>
      <p:sp>
        <p:nvSpPr>
          <p:cNvPr id="53271" name="Rectangle 23"/>
          <p:cNvSpPr>
            <a:spLocks noChangeArrowheads="1"/>
          </p:cNvSpPr>
          <p:nvPr/>
        </p:nvSpPr>
        <p:spPr bwMode="auto">
          <a:xfrm>
            <a:off x="6477000" y="5143500"/>
            <a:ext cx="304800" cy="254000"/>
          </a:xfrm>
          <a:prstGeom prst="rect">
            <a:avLst/>
          </a:prstGeom>
          <a:solidFill>
            <a:srgbClr val="FF99CC"/>
          </a:solidFill>
          <a:ln w="9525">
            <a:solidFill>
              <a:schemeClr val="tx1"/>
            </a:solidFill>
            <a:miter lim="800000"/>
            <a:headEnd/>
            <a:tailEnd/>
          </a:ln>
        </p:spPr>
        <p:txBody>
          <a:bodyPr wrap="none" anchor="ctr"/>
          <a:lstStyle/>
          <a:p>
            <a:endParaRPr lang="zh-CN" altLang="en-US"/>
          </a:p>
        </p:txBody>
      </p:sp>
      <p:sp>
        <p:nvSpPr>
          <p:cNvPr id="53272" name="AutoShape 24"/>
          <p:cNvSpPr>
            <a:spLocks noChangeArrowheads="1"/>
          </p:cNvSpPr>
          <p:nvPr/>
        </p:nvSpPr>
        <p:spPr bwMode="auto">
          <a:xfrm>
            <a:off x="1371600" y="5016500"/>
            <a:ext cx="3352800" cy="952500"/>
          </a:xfrm>
          <a:prstGeom prst="wedgeRoundRectCallout">
            <a:avLst>
              <a:gd name="adj1" fmla="val 76514"/>
              <a:gd name="adj2" fmla="val -76667"/>
              <a:gd name="adj3" fmla="val 16667"/>
            </a:avLst>
          </a:prstGeom>
          <a:solidFill>
            <a:srgbClr val="FFFF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1600"/>
              <a:t>To accommodate inflated baloon,</a:t>
            </a:r>
          </a:p>
          <a:p>
            <a:pPr algn="ctr"/>
            <a:r>
              <a:rPr lang="en-US" altLang="zh-CN" sz="1600"/>
              <a:t>OS releases/swaps out </a:t>
            </a:r>
          </a:p>
          <a:p>
            <a:pPr algn="ctr"/>
            <a:r>
              <a:rPr lang="en-US" altLang="zh-CN" sz="1600"/>
              <a:t>some of its memory pages</a:t>
            </a:r>
            <a:endParaRPr lang="en-US" altLang="zh-CN" sz="2000"/>
          </a:p>
        </p:txBody>
      </p:sp>
      <p:sp>
        <p:nvSpPr>
          <p:cNvPr id="53273" name="Line 25"/>
          <p:cNvSpPr>
            <a:spLocks noChangeShapeType="1"/>
          </p:cNvSpPr>
          <p:nvPr/>
        </p:nvSpPr>
        <p:spPr bwMode="auto">
          <a:xfrm flipV="1">
            <a:off x="5029200" y="3810000"/>
            <a:ext cx="0" cy="4445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3274" name="Line 26"/>
          <p:cNvSpPr>
            <a:spLocks noChangeShapeType="1"/>
          </p:cNvSpPr>
          <p:nvPr/>
        </p:nvSpPr>
        <p:spPr bwMode="auto">
          <a:xfrm>
            <a:off x="4648200" y="4000500"/>
            <a:ext cx="0" cy="25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3275" name="AutoShape 27"/>
          <p:cNvSpPr>
            <a:spLocks noChangeArrowheads="1"/>
          </p:cNvSpPr>
          <p:nvPr/>
        </p:nvSpPr>
        <p:spPr bwMode="auto">
          <a:xfrm>
            <a:off x="5715000" y="3556000"/>
            <a:ext cx="2590800" cy="825500"/>
          </a:xfrm>
          <a:prstGeom prst="wedgeRoundRectCallout">
            <a:avLst>
              <a:gd name="adj1" fmla="val -88602"/>
              <a:gd name="adj2" fmla="val 12338"/>
              <a:gd name="adj3" fmla="val 16667"/>
            </a:avLst>
          </a:prstGeom>
          <a:solidFill>
            <a:srgbClr val="FFFF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1600"/>
              <a:t>Baloon tells VMM to recycle</a:t>
            </a:r>
          </a:p>
          <a:p>
            <a:pPr algn="ctr"/>
            <a:r>
              <a:rPr lang="en-US" altLang="zh-CN" sz="1600"/>
              <a:t> its </a:t>
            </a:r>
            <a:r>
              <a:rPr lang="zh-CN" altLang="en-US" sz="1600"/>
              <a:t>“</a:t>
            </a:r>
            <a:r>
              <a:rPr lang="en-US" altLang="zh-CN" sz="1600"/>
              <a:t>private</a:t>
            </a:r>
            <a:r>
              <a:rPr lang="zh-CN" altLang="en-US" sz="1600"/>
              <a:t>”</a:t>
            </a:r>
            <a:r>
              <a:rPr lang="en-US" altLang="zh-CN" sz="1600"/>
              <a:t> pinned pages</a:t>
            </a:r>
            <a:endParaRPr lang="en-US" altLang="zh-CN"/>
          </a:p>
        </p:txBody>
      </p:sp>
    </p:spTree>
    <p:extLst>
      <p:ext uri="{BB962C8B-B14F-4D97-AF65-F5344CB8AC3E}">
        <p14:creationId xmlns:p14="http://schemas.microsoft.com/office/powerpoint/2010/main" val="25070392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a:t>
            </a:r>
            <a:r>
              <a:rPr kumimoji="1" lang="zh-CN" altLang="en-US" dirty="0" smtClean="0"/>
              <a:t> </a:t>
            </a:r>
            <a:r>
              <a:rPr kumimoji="1" lang="en-US" altLang="zh-CN" dirty="0" smtClean="0"/>
              <a:t>simple</a:t>
            </a:r>
            <a:r>
              <a:rPr kumimoji="1" lang="zh-CN" altLang="en-US" dirty="0" smtClean="0"/>
              <a:t> </a:t>
            </a:r>
            <a:r>
              <a:rPr kumimoji="1" lang="en-US" altLang="zh-CN" dirty="0" smtClean="0"/>
              <a:t>pattern</a:t>
            </a:r>
            <a:r>
              <a:rPr kumimoji="1" lang="zh-CN" altLang="en-US" dirty="0" smtClean="0"/>
              <a:t> </a:t>
            </a:r>
            <a:r>
              <a:rPr kumimoji="1" lang="en-US" altLang="zh-CN" dirty="0" smtClean="0"/>
              <a:t>evaluation</a:t>
            </a:r>
            <a:endParaRPr kumimoji="1" lang="zh-CN" altLang="en-US" dirty="0"/>
          </a:p>
        </p:txBody>
      </p:sp>
      <p:sp>
        <p:nvSpPr>
          <p:cNvPr id="10" name="内容占位符 9"/>
          <p:cNvSpPr>
            <a:spLocks noGrp="1"/>
          </p:cNvSpPr>
          <p:nvPr>
            <p:ph idx="1"/>
          </p:nvPr>
        </p:nvSpPr>
        <p:spPr>
          <a:xfrm>
            <a:off x="802387" y="2448306"/>
            <a:ext cx="2906348" cy="3038094"/>
          </a:xfrm>
        </p:spPr>
        <p:txBody>
          <a:bodyPr>
            <a:normAutofit/>
          </a:bodyPr>
          <a:lstStyle/>
          <a:p>
            <a:r>
              <a:rPr kumimoji="1" lang="en-US" altLang="zh-CN" sz="1800" dirty="0"/>
              <a:t>10 </a:t>
            </a:r>
            <a:r>
              <a:rPr kumimoji="1" lang="en-US" altLang="zh-CN" sz="1800" dirty="0" smtClean="0"/>
              <a:t>small </a:t>
            </a:r>
            <a:r>
              <a:rPr kumimoji="1" lang="en-US" altLang="zh-CN" sz="1800" dirty="0"/>
              <a:t>VMs configured with initial memory 90MB, </a:t>
            </a:r>
            <a:r>
              <a:rPr kumimoji="1" lang="en-US" altLang="zh-CN" sz="1800" dirty="0" err="1"/>
              <a:t>maxmem</a:t>
            </a:r>
            <a:r>
              <a:rPr kumimoji="1" lang="en-US" altLang="zh-CN" sz="1800" dirty="0"/>
              <a:t> 256MB.</a:t>
            </a:r>
          </a:p>
          <a:p>
            <a:r>
              <a:rPr kumimoji="1" lang="en-US" altLang="zh-CN" sz="1800" dirty="0"/>
              <a:t> Three tests with three pattern change intervals.</a:t>
            </a:r>
          </a:p>
          <a:p>
            <a:endParaRPr kumimoji="1" lang="en-US" altLang="zh-CN" sz="1800"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186" y="2252853"/>
            <a:ext cx="4572000" cy="3429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4186" y="2252853"/>
            <a:ext cx="4572000" cy="34290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8186" y="2060972"/>
            <a:ext cx="4572000" cy="3429000"/>
          </a:xfrm>
          <a:prstGeom prst="rect">
            <a:avLst/>
          </a:prstGeom>
        </p:spPr>
      </p:pic>
    </p:spTree>
    <p:extLst>
      <p:ext uri="{BB962C8B-B14F-4D97-AF65-F5344CB8AC3E}">
        <p14:creationId xmlns:p14="http://schemas.microsoft.com/office/powerpoint/2010/main" val="24288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smtClean="0"/>
              <a:t>Hybrid Ex 2  -  Xen 3.0</a:t>
            </a:r>
          </a:p>
        </p:txBody>
      </p:sp>
      <p:sp>
        <p:nvSpPr>
          <p:cNvPr id="67586" name="Content Placeholder 2"/>
          <p:cNvSpPr>
            <a:spLocks noGrp="1"/>
          </p:cNvSpPr>
          <p:nvPr>
            <p:ph idx="1"/>
          </p:nvPr>
        </p:nvSpPr>
        <p:spPr>
          <a:xfrm>
            <a:off x="457200" y="1905000"/>
            <a:ext cx="2438400" cy="3276600"/>
          </a:xfrm>
        </p:spPr>
        <p:txBody>
          <a:bodyPr/>
          <a:lstStyle/>
          <a:p>
            <a:r>
              <a:rPr lang="en-US" sz="1800" smtClean="0"/>
              <a:t>Para –virtualization</a:t>
            </a:r>
          </a:p>
          <a:p>
            <a:pPr lvl="1"/>
            <a:r>
              <a:rPr lang="en-US" sz="1400" smtClean="0"/>
              <a:t>Linux Guest</a:t>
            </a:r>
          </a:p>
          <a:p>
            <a:r>
              <a:rPr lang="en-US" sz="1800" smtClean="0"/>
              <a:t>Hardware-supported virtualization</a:t>
            </a:r>
          </a:p>
          <a:p>
            <a:pPr lvl="1"/>
            <a:r>
              <a:rPr lang="en-US" sz="1400" smtClean="0"/>
              <a:t>Unmodified Windows</a:t>
            </a:r>
          </a:p>
          <a:p>
            <a:r>
              <a:rPr lang="en-US" sz="1800" smtClean="0"/>
              <a:t>Isolated Device Drivers</a:t>
            </a:r>
          </a:p>
        </p:txBody>
      </p:sp>
      <p:pic>
        <p:nvPicPr>
          <p:cNvPr id="67587" name="Picture 2"/>
          <p:cNvPicPr>
            <a:picLocks noChangeAspect="1" noChangeArrowheads="1"/>
          </p:cNvPicPr>
          <p:nvPr/>
        </p:nvPicPr>
        <p:blipFill>
          <a:blip r:embed="rId3"/>
          <a:srcRect/>
          <a:stretch>
            <a:fillRect/>
          </a:stretch>
        </p:blipFill>
        <p:spPr bwMode="auto">
          <a:xfrm>
            <a:off x="2971800" y="1447800"/>
            <a:ext cx="5676900" cy="3629025"/>
          </a:xfrm>
          <a:prstGeom prst="rect">
            <a:avLst/>
          </a:prstGeom>
          <a:noFill/>
          <a:ln w="9525">
            <a:noFill/>
            <a:miter lim="800000"/>
            <a:headEnd/>
            <a:tailEnd/>
          </a:ln>
        </p:spPr>
      </p:pic>
      <p:sp>
        <p:nvSpPr>
          <p:cNvPr id="67588" name="TextBox 6"/>
          <p:cNvSpPr txBox="1">
            <a:spLocks noChangeArrowheads="1"/>
          </p:cNvSpPr>
          <p:nvPr/>
        </p:nvSpPr>
        <p:spPr bwMode="auto">
          <a:xfrm>
            <a:off x="2133600" y="5486400"/>
            <a:ext cx="5156200" cy="923925"/>
          </a:xfrm>
          <a:prstGeom prst="rect">
            <a:avLst/>
          </a:prstGeom>
          <a:noFill/>
          <a:ln w="9525">
            <a:noFill/>
            <a:miter lim="800000"/>
            <a:headEnd/>
            <a:tailEnd/>
          </a:ln>
        </p:spPr>
        <p:txBody>
          <a:bodyPr wrap="none">
            <a:spAutoFit/>
          </a:bodyPr>
          <a:lstStyle/>
          <a:p>
            <a:r>
              <a:rPr lang="en-US" i="1">
                <a:latin typeface="Calibri" pitchFamily="34" charset="0"/>
                <a:hlinkClick r:id="rId4"/>
              </a:rPr>
              <a:t>Source: Ottawa Linux Symposium 2006 presentation.</a:t>
            </a:r>
            <a:r>
              <a:rPr lang="en-US" i="1">
                <a:latin typeface="Calibri" pitchFamily="34" charset="0"/>
              </a:rPr>
              <a:t> </a:t>
            </a:r>
          </a:p>
          <a:p>
            <a:r>
              <a:rPr lang="en-US" i="1">
                <a:latin typeface="Calibri" pitchFamily="34" charset="0"/>
              </a:rPr>
              <a:t>http://www.cl.cam.ac.uk/netos/papers/</a:t>
            </a:r>
          </a:p>
          <a:p>
            <a:endParaRPr lang="en-US">
              <a:latin typeface="Calibri" pitchFamily="34" charset="0"/>
            </a:endParaRPr>
          </a:p>
        </p:txBody>
      </p:sp>
    </p:spTree>
    <p:extLst>
      <p:ext uri="{BB962C8B-B14F-4D97-AF65-F5344CB8AC3E}">
        <p14:creationId xmlns:p14="http://schemas.microsoft.com/office/powerpoint/2010/main" val="6472704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Ballooning policy analysis</a:t>
            </a:r>
            <a:endParaRPr lang="zh-CN" altLang="en-US" dirty="0"/>
          </a:p>
        </p:txBody>
      </p:sp>
      <p:graphicFrame>
        <p:nvGraphicFramePr>
          <p:cNvPr id="4" name="图表 3"/>
          <p:cNvGraphicFramePr>
            <a:graphicFrameLocks/>
          </p:cNvGraphicFramePr>
          <p:nvPr>
            <p:extLst>
              <p:ext uri="{D42A27DB-BD31-4B8C-83A1-F6EECF244321}">
                <p14:modId xmlns:p14="http://schemas.microsoft.com/office/powerpoint/2010/main" val="138335031"/>
              </p:ext>
            </p:extLst>
          </p:nvPr>
        </p:nvGraphicFramePr>
        <p:xfrm>
          <a:off x="802386" y="2120566"/>
          <a:ext cx="7543800" cy="38801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67510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a:t>ESX: </a:t>
            </a:r>
            <a:r>
              <a:rPr lang="en-US" altLang="zh-CN" dirty="0" smtClean="0"/>
              <a:t>Sharing Pages </a:t>
            </a:r>
            <a:r>
              <a:rPr lang="en-US" altLang="zh-CN" dirty="0"/>
              <a:t>across VMs</a:t>
            </a:r>
          </a:p>
        </p:txBody>
      </p:sp>
      <p:sp>
        <p:nvSpPr>
          <p:cNvPr id="54275" name="Rectangle 3"/>
          <p:cNvSpPr>
            <a:spLocks noGrp="1" noChangeArrowheads="1"/>
          </p:cNvSpPr>
          <p:nvPr>
            <p:ph type="body" idx="1"/>
          </p:nvPr>
        </p:nvSpPr>
        <p:spPr>
          <a:xfrm>
            <a:off x="467544" y="1916832"/>
            <a:ext cx="8305800" cy="3429000"/>
          </a:xfrm>
        </p:spPr>
        <p:txBody>
          <a:bodyPr/>
          <a:lstStyle/>
          <a:p>
            <a:r>
              <a:rPr lang="en-US" altLang="zh-CN" sz="2400" dirty="0"/>
              <a:t>Many VMs run same OS and programs</a:t>
            </a:r>
          </a:p>
          <a:p>
            <a:pPr lvl="1"/>
            <a:r>
              <a:rPr lang="en-US" altLang="zh-CN" sz="2000" dirty="0"/>
              <a:t>Many Linux boxes with Apache server</a:t>
            </a:r>
          </a:p>
          <a:p>
            <a:r>
              <a:rPr lang="en-US" altLang="zh-CN" sz="2400" dirty="0"/>
              <a:t>Idea: use 1 machine page for identical physical pages</a:t>
            </a:r>
          </a:p>
          <a:p>
            <a:r>
              <a:rPr lang="en-US" altLang="zh-CN" sz="2400" dirty="0"/>
              <a:t>Periodically scan to find identical machine pages</a:t>
            </a:r>
          </a:p>
          <a:p>
            <a:pPr lvl="1"/>
            <a:r>
              <a:rPr lang="en-US" altLang="zh-CN" sz="2000" dirty="0"/>
              <a:t>Do copy-on-write to eliminate redundancy</a:t>
            </a:r>
          </a:p>
          <a:p>
            <a:r>
              <a:rPr lang="en-US" altLang="zh-CN" sz="2400" dirty="0"/>
              <a:t>Optimization: use a hash table keyed by hash(content) </a:t>
            </a:r>
          </a:p>
          <a:p>
            <a:pPr lvl="1"/>
            <a:r>
              <a:rPr lang="en-US" altLang="zh-CN" sz="2000" dirty="0"/>
              <a:t>Allows quick lookup based on page content</a:t>
            </a:r>
          </a:p>
          <a:p>
            <a:endParaRPr lang="en-US" altLang="zh-CN" sz="2400" dirty="0"/>
          </a:p>
        </p:txBody>
      </p:sp>
    </p:spTree>
    <p:extLst>
      <p:ext uri="{BB962C8B-B14F-4D97-AF65-F5344CB8AC3E}">
        <p14:creationId xmlns:p14="http://schemas.microsoft.com/office/powerpoint/2010/main" val="1993215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EPT</a:t>
            </a:r>
            <a:r>
              <a:rPr kumimoji="1" lang="zh-CN" altLang="en-US" dirty="0" smtClean="0"/>
              <a:t> </a:t>
            </a:r>
            <a:r>
              <a:rPr kumimoji="1" lang="en-US" altLang="zh-CN" dirty="0" smtClean="0"/>
              <a:t>Increases</a:t>
            </a:r>
            <a:r>
              <a:rPr kumimoji="1" lang="zh-CN" altLang="en-US" dirty="0" smtClean="0"/>
              <a:t> </a:t>
            </a:r>
            <a:r>
              <a:rPr kumimoji="1" lang="en-US" altLang="zh-CN" dirty="0" smtClean="0"/>
              <a:t>Memory</a:t>
            </a:r>
            <a:r>
              <a:rPr kumimoji="1" lang="zh-CN" altLang="en-US" dirty="0" smtClean="0"/>
              <a:t> </a:t>
            </a:r>
            <a:r>
              <a:rPr kumimoji="1" lang="en-US" altLang="zh-CN" dirty="0" smtClean="0"/>
              <a:t>Access</a:t>
            </a:r>
            <a:endParaRPr kumimoji="1" lang="zh-CN" altLang="en-US" dirty="0"/>
          </a:p>
        </p:txBody>
      </p:sp>
      <p:pic>
        <p:nvPicPr>
          <p:cNvPr id="4" name="图片 3"/>
          <p:cNvPicPr>
            <a:picLocks noChangeAspect="1"/>
          </p:cNvPicPr>
          <p:nvPr/>
        </p:nvPicPr>
        <p:blipFill>
          <a:blip r:embed="rId2"/>
          <a:stretch>
            <a:fillRect/>
          </a:stretch>
        </p:blipFill>
        <p:spPr>
          <a:xfrm>
            <a:off x="2667001" y="1905001"/>
            <a:ext cx="3735575" cy="3556325"/>
          </a:xfrm>
          <a:prstGeom prst="rect">
            <a:avLst/>
          </a:prstGeom>
        </p:spPr>
      </p:pic>
      <p:sp>
        <p:nvSpPr>
          <p:cNvPr id="5" name="文本框 4"/>
          <p:cNvSpPr txBox="1"/>
          <p:nvPr/>
        </p:nvSpPr>
        <p:spPr>
          <a:xfrm>
            <a:off x="6604000" y="4572000"/>
            <a:ext cx="1587500" cy="784830"/>
          </a:xfrm>
          <a:prstGeom prst="rect">
            <a:avLst/>
          </a:prstGeom>
          <a:noFill/>
        </p:spPr>
        <p:txBody>
          <a:bodyPr wrap="square" rtlCol="0">
            <a:spAutoFit/>
          </a:bodyPr>
          <a:lstStyle/>
          <a:p>
            <a:r>
              <a:rPr lang="en-US" altLang="zh-CN" sz="1500" i="1"/>
              <a:t>sPA</a:t>
            </a:r>
            <a:r>
              <a:rPr lang="zh-CN" altLang="en-US" sz="1500" i="1" dirty="0"/>
              <a:t> </a:t>
            </a:r>
            <a:r>
              <a:rPr lang="en-US" altLang="zh-CN" sz="1500" i="1" dirty="0"/>
              <a:t>==</a:t>
            </a:r>
            <a:r>
              <a:rPr lang="zh-CN" altLang="en-US" sz="1500" i="1" dirty="0"/>
              <a:t> </a:t>
            </a:r>
            <a:r>
              <a:rPr lang="en-US" altLang="zh-CN" sz="1500" i="1" dirty="0"/>
              <a:t>HPA</a:t>
            </a:r>
            <a:endParaRPr lang="zh-CN" altLang="en-US" sz="1500" i="1" dirty="0"/>
          </a:p>
          <a:p>
            <a:r>
              <a:rPr lang="en-US" altLang="zh-CN" sz="1500" i="1" dirty="0"/>
              <a:t>nCR3</a:t>
            </a:r>
            <a:r>
              <a:rPr lang="zh-CN" altLang="en-US" sz="1500" i="1" dirty="0"/>
              <a:t> </a:t>
            </a:r>
            <a:r>
              <a:rPr lang="en-US" altLang="zh-CN" sz="1500" i="1" dirty="0"/>
              <a:t>==</a:t>
            </a:r>
            <a:r>
              <a:rPr lang="zh-CN" altLang="en-US" sz="1500" i="1" dirty="0"/>
              <a:t> </a:t>
            </a:r>
            <a:r>
              <a:rPr lang="en-US" altLang="zh-CN" sz="1500" i="1" dirty="0"/>
              <a:t>hCR3</a:t>
            </a:r>
            <a:endParaRPr lang="zh-CN" altLang="en-US" sz="1500" i="1" dirty="0"/>
          </a:p>
          <a:p>
            <a:r>
              <a:rPr lang="en-US" altLang="zh-CN" sz="1500" i="1" dirty="0"/>
              <a:t>nL</a:t>
            </a:r>
            <a:r>
              <a:rPr lang="en-US" altLang="zh-CN" sz="1500" i="1" baseline="-25000" dirty="0"/>
              <a:t>1</a:t>
            </a:r>
            <a:r>
              <a:rPr lang="zh-CN" altLang="en-US" sz="1500" i="1" dirty="0"/>
              <a:t> </a:t>
            </a:r>
            <a:r>
              <a:rPr lang="en-US" altLang="zh-CN" sz="1500" i="1" dirty="0"/>
              <a:t>==</a:t>
            </a:r>
            <a:r>
              <a:rPr lang="zh-CN" altLang="en-US" sz="1500" i="1" dirty="0"/>
              <a:t> </a:t>
            </a:r>
            <a:r>
              <a:rPr lang="en-US" altLang="zh-CN" sz="1500" i="1" dirty="0"/>
              <a:t>hL</a:t>
            </a:r>
            <a:r>
              <a:rPr lang="en-US" altLang="zh-CN" sz="1500" i="1" baseline="-25000" dirty="0"/>
              <a:t>1</a:t>
            </a:r>
            <a:endParaRPr lang="zh-CN" altLang="en-US" sz="1500" i="1" baseline="-25000" dirty="0"/>
          </a:p>
        </p:txBody>
      </p:sp>
      <p:sp>
        <p:nvSpPr>
          <p:cNvPr id="6" name="文本框 5"/>
          <p:cNvSpPr txBox="1"/>
          <p:nvPr/>
        </p:nvSpPr>
        <p:spPr>
          <a:xfrm>
            <a:off x="952500" y="5613462"/>
            <a:ext cx="7239000" cy="323165"/>
          </a:xfrm>
          <a:prstGeom prst="rect">
            <a:avLst/>
          </a:prstGeom>
          <a:noFill/>
        </p:spPr>
        <p:txBody>
          <a:bodyPr wrap="square" rtlCol="0">
            <a:spAutoFit/>
          </a:bodyPr>
          <a:lstStyle/>
          <a:p>
            <a:pPr algn="ctr"/>
            <a:r>
              <a:rPr lang="en-US" altLang="zh-CN" sz="1500" dirty="0"/>
              <a:t>One</a:t>
            </a:r>
            <a:r>
              <a:rPr lang="zh-CN" altLang="en-US" sz="1500" dirty="0"/>
              <a:t> </a:t>
            </a:r>
            <a:r>
              <a:rPr lang="en-US" altLang="zh-CN" sz="1500" dirty="0"/>
              <a:t>memory</a:t>
            </a:r>
            <a:r>
              <a:rPr lang="zh-CN" altLang="en-US" sz="1500" dirty="0"/>
              <a:t> </a:t>
            </a:r>
            <a:r>
              <a:rPr lang="en-US" altLang="zh-CN" sz="1500" dirty="0"/>
              <a:t>access</a:t>
            </a:r>
            <a:r>
              <a:rPr lang="zh-CN" altLang="en-US" sz="1500" dirty="0"/>
              <a:t> </a:t>
            </a:r>
            <a:r>
              <a:rPr lang="en-US" altLang="zh-CN" sz="1500" dirty="0"/>
              <a:t>from</a:t>
            </a:r>
            <a:r>
              <a:rPr lang="zh-CN" altLang="en-US" sz="1500" dirty="0"/>
              <a:t> </a:t>
            </a:r>
            <a:r>
              <a:rPr lang="en-US" altLang="zh-CN" sz="1500" dirty="0"/>
              <a:t>the</a:t>
            </a:r>
            <a:r>
              <a:rPr lang="zh-CN" altLang="en-US" sz="1500" dirty="0"/>
              <a:t> </a:t>
            </a:r>
            <a:r>
              <a:rPr lang="en-US" altLang="zh-CN" sz="1500" dirty="0"/>
              <a:t>guest</a:t>
            </a:r>
            <a:r>
              <a:rPr lang="zh-CN" altLang="en-US" sz="1500" dirty="0"/>
              <a:t> </a:t>
            </a:r>
            <a:r>
              <a:rPr lang="en-US" altLang="zh-CN" sz="1500" dirty="0"/>
              <a:t>VM</a:t>
            </a:r>
            <a:r>
              <a:rPr lang="zh-CN" altLang="en-US" sz="1500" dirty="0"/>
              <a:t> </a:t>
            </a:r>
            <a:r>
              <a:rPr lang="en-US" altLang="zh-CN" sz="1500" dirty="0"/>
              <a:t>may</a:t>
            </a:r>
            <a:r>
              <a:rPr lang="zh-CN" altLang="en-US" sz="1500" dirty="0"/>
              <a:t> </a:t>
            </a:r>
            <a:r>
              <a:rPr lang="en-US" altLang="zh-CN" sz="1500" dirty="0"/>
              <a:t>lead</a:t>
            </a:r>
            <a:r>
              <a:rPr lang="zh-CN" altLang="en-US" sz="1500" dirty="0"/>
              <a:t> </a:t>
            </a:r>
            <a:r>
              <a:rPr lang="en-US" altLang="zh-CN" sz="1500" dirty="0"/>
              <a:t>up</a:t>
            </a:r>
            <a:r>
              <a:rPr lang="zh-CN" altLang="en-US" sz="1500" dirty="0"/>
              <a:t> </a:t>
            </a:r>
            <a:r>
              <a:rPr lang="en-US" altLang="zh-CN" sz="1500" dirty="0"/>
              <a:t>to</a:t>
            </a:r>
            <a:r>
              <a:rPr lang="zh-CN" altLang="en-US" sz="1500" dirty="0"/>
              <a:t> </a:t>
            </a:r>
            <a:r>
              <a:rPr lang="en-US" altLang="zh-CN" sz="1500" b="1" i="1" dirty="0">
                <a:solidFill>
                  <a:schemeClr val="accent2"/>
                </a:solidFill>
              </a:rPr>
              <a:t>20</a:t>
            </a:r>
            <a:r>
              <a:rPr lang="zh-CN" altLang="en-US" sz="1500" b="1" i="1" dirty="0">
                <a:solidFill>
                  <a:schemeClr val="accent2"/>
                </a:solidFill>
              </a:rPr>
              <a:t> </a:t>
            </a:r>
            <a:r>
              <a:rPr lang="en-US" altLang="zh-CN" sz="1500" b="1" i="1" dirty="0">
                <a:solidFill>
                  <a:schemeClr val="accent2"/>
                </a:solidFill>
              </a:rPr>
              <a:t>memory</a:t>
            </a:r>
            <a:r>
              <a:rPr lang="zh-CN" altLang="en-US" sz="1500" b="1" i="1" dirty="0">
                <a:solidFill>
                  <a:schemeClr val="accent2"/>
                </a:solidFill>
              </a:rPr>
              <a:t> </a:t>
            </a:r>
            <a:r>
              <a:rPr lang="en-US" altLang="zh-CN" sz="1500" b="1" i="1" dirty="0">
                <a:solidFill>
                  <a:schemeClr val="accent2"/>
                </a:solidFill>
              </a:rPr>
              <a:t>accesses</a:t>
            </a:r>
            <a:r>
              <a:rPr lang="en-US" altLang="zh-CN" sz="1500" dirty="0"/>
              <a:t>!</a:t>
            </a:r>
            <a:endParaRPr lang="zh-CN" altLang="en-US" sz="1500" dirty="0"/>
          </a:p>
        </p:txBody>
      </p:sp>
    </p:spTree>
    <p:extLst>
      <p:ext uri="{BB962C8B-B14F-4D97-AF65-F5344CB8AC3E}">
        <p14:creationId xmlns:p14="http://schemas.microsoft.com/office/powerpoint/2010/main" val="1221444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Page Table Isolation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068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9574" y="671817"/>
            <a:ext cx="3922643" cy="507831"/>
          </a:xfrm>
        </p:spPr>
        <p:txBody>
          <a:bodyPr/>
          <a:lstStyle/>
          <a:p>
            <a:r>
              <a:rPr lang="en-US" altLang="zh-CN" dirty="0" smtClean="0"/>
              <a:t>Meltdown</a:t>
            </a:r>
            <a:endParaRPr lang="zh-CN" altLang="en-US" dirty="0"/>
          </a:p>
        </p:txBody>
      </p:sp>
      <p:sp>
        <p:nvSpPr>
          <p:cNvPr id="3" name="矩形 2"/>
          <p:cNvSpPr/>
          <p:nvPr/>
        </p:nvSpPr>
        <p:spPr>
          <a:xfrm>
            <a:off x="1080275" y="2543175"/>
            <a:ext cx="1285875" cy="13906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attack:</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LD  RAX,  Key</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LD  RBX, S[RAX]</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r>
              <a:rPr lang="mr-IN" altLang="zh-CN" sz="900" dirty="0">
                <a:solidFill>
                  <a:schemeClr val="tx1"/>
                </a:solidFill>
                <a:latin typeface="微软雅黑" panose="020B0503020204020204" pitchFamily="34" charset="-122"/>
                <a:ea typeface="微软雅黑" panose="020B0503020204020204" pitchFamily="34" charset="-122"/>
              </a:rPr>
              <a:t>…</a:t>
            </a: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probe:</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endParaRPr lang="zh-CN" altLang="en-US" sz="900" dirty="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228851"/>
            <a:ext cx="470675" cy="476823"/>
          </a:xfrm>
          <a:prstGeom prst="rect">
            <a:avLst/>
          </a:prstGeom>
        </p:spPr>
      </p:pic>
      <p:sp>
        <p:nvSpPr>
          <p:cNvPr id="6" name="矩形 5"/>
          <p:cNvSpPr/>
          <p:nvPr/>
        </p:nvSpPr>
        <p:spPr>
          <a:xfrm>
            <a:off x="3286125" y="1604237"/>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8" name="直线连接符 7"/>
          <p:cNvCxnSpPr/>
          <p:nvPr/>
        </p:nvCxnSpPr>
        <p:spPr>
          <a:xfrm>
            <a:off x="3105150" y="2956787"/>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905125" y="2738554"/>
            <a:ext cx="552450" cy="257378"/>
          </a:xfrm>
          <a:prstGeom prst="rect">
            <a:avLst/>
          </a:prstGeom>
          <a:noFill/>
        </p:spPr>
        <p:txBody>
          <a:bodyPr wrap="square" rtlCol="0">
            <a:spAutoFit/>
          </a:body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12" name="文本框 11"/>
          <p:cNvSpPr txBox="1"/>
          <p:nvPr/>
        </p:nvSpPr>
        <p:spPr>
          <a:xfrm>
            <a:off x="2905125" y="2899637"/>
            <a:ext cx="552450" cy="257378"/>
          </a:xfrm>
          <a:prstGeom prst="rect">
            <a:avLst/>
          </a:prstGeom>
          <a:noFill/>
        </p:spPr>
        <p:txBody>
          <a:bodyPr wrap="square" rtlCol="0">
            <a:spAutoFit/>
          </a:body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a:off x="3286125" y="332940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4" name="矩形 13"/>
          <p:cNvSpPr/>
          <p:nvPr/>
        </p:nvSpPr>
        <p:spPr>
          <a:xfrm>
            <a:off x="3286125" y="3883676"/>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15" name="直线连接符 14"/>
          <p:cNvCxnSpPr/>
          <p:nvPr/>
        </p:nvCxnSpPr>
        <p:spPr>
          <a:xfrm>
            <a:off x="2366149" y="2543176"/>
            <a:ext cx="919976" cy="786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flipV="1">
            <a:off x="2349075" y="3523945"/>
            <a:ext cx="937051" cy="409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flipH="1">
            <a:off x="2366149" y="3883677"/>
            <a:ext cx="919976" cy="3840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080275" y="4267773"/>
            <a:ext cx="1285875" cy="46615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82737" y="4132276"/>
            <a:ext cx="614650" cy="272382"/>
          </a:xfrm>
          <a:prstGeom prst="rect">
            <a:avLst/>
          </a:prstGeom>
          <a:noFill/>
        </p:spPr>
        <p:txBody>
          <a:bodyPr wrap="square" rtlCol="0">
            <a:spAutoFit/>
          </a:bodyPr>
          <a:lstStyle/>
          <a:p>
            <a:pPr>
              <a:lnSpc>
                <a:spcPct val="130000"/>
              </a:lnSpc>
              <a:spcBef>
                <a:spcPts val="450"/>
              </a:spcBef>
            </a:pPr>
            <a:r>
              <a:rPr lang="en-US" altLang="zh-CN" sz="900" b="1" kern="0" dirty="0">
                <a:latin typeface="微软雅黑" panose="020B0503020204020204" pitchFamily="34" charset="-122"/>
                <a:ea typeface="微软雅黑" panose="020B0503020204020204" pitchFamily="34" charset="-122"/>
                <a:cs typeface="+mn-ea"/>
                <a:sym typeface="+mn-lt"/>
              </a:rPr>
              <a:t>S</a:t>
            </a:r>
            <a:endParaRPr lang="zh-CN" altLang="en-US" sz="825" b="1" kern="0" dirty="0">
              <a:latin typeface="微软雅黑" panose="020B0503020204020204" pitchFamily="34" charset="-122"/>
              <a:ea typeface="微软雅黑" panose="020B0503020204020204" pitchFamily="34" charset="-122"/>
              <a:cs typeface="+mn-ea"/>
              <a:sym typeface="+mn-lt"/>
            </a:endParaRPr>
          </a:p>
        </p:txBody>
      </p:sp>
      <p:cxnSp>
        <p:nvCxnSpPr>
          <p:cNvPr id="25" name="直线连接符 24"/>
          <p:cNvCxnSpPr/>
          <p:nvPr/>
        </p:nvCxnSpPr>
        <p:spPr>
          <a:xfrm flipH="1">
            <a:off x="2349075" y="4075725"/>
            <a:ext cx="937051" cy="658201"/>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286125" y="2092000"/>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29" name="矩形 28"/>
          <p:cNvSpPr/>
          <p:nvPr/>
        </p:nvSpPr>
        <p:spPr>
          <a:xfrm>
            <a:off x="4849038" y="1238250"/>
            <a:ext cx="1285875" cy="13906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Key:</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0x0000 0001</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r>
              <a:rPr lang="mr-IN" altLang="zh-CN"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p:txBody>
      </p:sp>
      <p:cxnSp>
        <p:nvCxnSpPr>
          <p:cNvPr id="30" name="直线连接符 29"/>
          <p:cNvCxnSpPr/>
          <p:nvPr/>
        </p:nvCxnSpPr>
        <p:spPr>
          <a:xfrm flipV="1">
            <a:off x="4229100" y="1229835"/>
            <a:ext cx="619938" cy="862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p:nvPr/>
        </p:nvCxnSpPr>
        <p:spPr>
          <a:xfrm>
            <a:off x="4229100" y="2286537"/>
            <a:ext cx="619938" cy="350778"/>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840962" y="3599475"/>
            <a:ext cx="552450" cy="302390"/>
          </a:xfrm>
          <a:prstGeom prst="rect">
            <a:avLst/>
          </a:prstGeom>
          <a:noFill/>
        </p:spPr>
        <p:txBody>
          <a:bodyPr wrap="square" rtlCol="0">
            <a:spAutoFit/>
          </a:bodyPr>
          <a:lstStyle/>
          <a:p>
            <a:pPr>
              <a:lnSpc>
                <a:spcPct val="130000"/>
              </a:lnSpc>
              <a:spcBef>
                <a:spcPts val="450"/>
              </a:spcBef>
            </a:pPr>
            <a:r>
              <a:rPr lang="en-US" altLang="zh-CN" sz="1050" b="1" kern="0" dirty="0">
                <a:latin typeface="微软雅黑" panose="020B0503020204020204" pitchFamily="34" charset="-122"/>
                <a:ea typeface="微软雅黑" panose="020B0503020204020204" pitchFamily="34" charset="-122"/>
                <a:cs typeface="+mn-ea"/>
                <a:sym typeface="+mn-lt"/>
              </a:rPr>
              <a:t>CPU</a:t>
            </a:r>
            <a:endParaRPr lang="zh-CN" altLang="en-US" sz="825" b="1" kern="0" dirty="0">
              <a:latin typeface="微软雅黑" panose="020B0503020204020204" pitchFamily="34" charset="-122"/>
              <a:ea typeface="微软雅黑" panose="020B0503020204020204" pitchFamily="34" charset="-122"/>
              <a:cs typeface="+mn-ea"/>
              <a:sym typeface="+mn-lt"/>
            </a:endParaRPr>
          </a:p>
        </p:txBody>
      </p:sp>
      <p:sp>
        <p:nvSpPr>
          <p:cNvPr id="38" name="矩形 37"/>
          <p:cNvSpPr/>
          <p:nvPr/>
        </p:nvSpPr>
        <p:spPr>
          <a:xfrm>
            <a:off x="5483900" y="3805524"/>
            <a:ext cx="1285875" cy="13906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Key </a:t>
            </a:r>
            <a:r>
              <a:rPr lang="en-US" altLang="zh-CN" sz="900" dirty="0">
                <a:solidFill>
                  <a:schemeClr val="tx1"/>
                </a:solidFill>
                <a:latin typeface="微软雅黑" panose="020B0503020204020204" pitchFamily="34" charset="-122"/>
                <a:ea typeface="微软雅黑" panose="020B0503020204020204" pitchFamily="34" charset="-122"/>
                <a:sym typeface="Wingdings"/>
              </a:rPr>
              <a:t> RAX_0</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S[RAX_0] </a:t>
            </a:r>
            <a:r>
              <a:rPr lang="en-US" altLang="zh-CN" sz="900" dirty="0">
                <a:solidFill>
                  <a:schemeClr val="tx1"/>
                </a:solidFill>
                <a:latin typeface="微软雅黑" panose="020B0503020204020204" pitchFamily="34" charset="-122"/>
                <a:ea typeface="微软雅黑" panose="020B0503020204020204" pitchFamily="34" charset="-122"/>
                <a:sym typeface="Wingdings"/>
              </a:rPr>
              <a:t> RBX_0</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sym typeface="Wingdings"/>
              </a:rPr>
              <a:t> </a:t>
            </a:r>
            <a:r>
              <a:rPr lang="mr-IN" altLang="zh-CN" sz="900" dirty="0">
                <a:solidFill>
                  <a:schemeClr val="tx1"/>
                </a:solidFill>
                <a:latin typeface="微软雅黑" panose="020B0503020204020204" pitchFamily="34" charset="-122"/>
                <a:ea typeface="微软雅黑" panose="020B0503020204020204" pitchFamily="34" charset="-122"/>
                <a:sym typeface="Wingdings"/>
              </a:rPr>
              <a:t>…</a:t>
            </a:r>
            <a:endParaRPr lang="en-US" altLang="zh-CN" sz="900" dirty="0">
              <a:solidFill>
                <a:schemeClr val="tx1"/>
              </a:solidFill>
              <a:latin typeface="微软雅黑" panose="020B0503020204020204" pitchFamily="34" charset="-122"/>
              <a:ea typeface="微软雅黑" panose="020B0503020204020204" pitchFamily="34" charset="-122"/>
              <a:sym typeface="Wingdings"/>
            </a:endParaRPr>
          </a:p>
          <a:p>
            <a:pPr>
              <a:lnSpc>
                <a:spcPct val="130000"/>
              </a:lnSpc>
            </a:pPr>
            <a:r>
              <a:rPr lang="en-US" altLang="zh-CN" sz="900" dirty="0">
                <a:solidFill>
                  <a:srgbClr val="FF0000"/>
                </a:solidFill>
                <a:latin typeface="微软雅黑" panose="020B0503020204020204" pitchFamily="34" charset="-122"/>
                <a:ea typeface="微软雅黑" panose="020B0503020204020204" pitchFamily="34" charset="-122"/>
                <a:sym typeface="Wingdings"/>
              </a:rPr>
              <a:t> EXCEPTION!!!</a:t>
            </a:r>
            <a:r>
              <a:rPr lang="en-US" altLang="zh-CN" sz="900" dirty="0">
                <a:solidFill>
                  <a:srgbClr val="FF0000"/>
                </a:solidFill>
                <a:latin typeface="微软雅黑" panose="020B0503020204020204" pitchFamily="34" charset="-122"/>
                <a:ea typeface="微软雅黑" panose="020B0503020204020204" pitchFamily="34" charset="-122"/>
              </a:rPr>
              <a:t> </a:t>
            </a:r>
          </a:p>
          <a:p>
            <a:pPr>
              <a:lnSpc>
                <a:spcPct val="130000"/>
              </a:lnSpc>
            </a:pPr>
            <a:r>
              <a:rPr lang="en-US" altLang="zh-CN" sz="900" dirty="0">
                <a:solidFill>
                  <a:srgbClr val="FF0000"/>
                </a:solidFill>
                <a:latin typeface="微软雅黑" panose="020B0503020204020204" pitchFamily="34" charset="-122"/>
                <a:ea typeface="微软雅黑" panose="020B0503020204020204" pitchFamily="34" charset="-122"/>
              </a:rPr>
              <a:t> ROLLBACK</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Probe()</a:t>
            </a: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769774" y="3728885"/>
            <a:ext cx="1376363" cy="452432"/>
          </a:xfrm>
          <a:prstGeom prst="rect">
            <a:avLst/>
          </a:prstGeom>
          <a:noFill/>
        </p:spPr>
        <p:txBody>
          <a:bodyPr wrap="square" rtlCol="0">
            <a:spAutoFit/>
          </a:bodyPr>
          <a:lstStyle/>
          <a:p>
            <a:pPr>
              <a:lnSpc>
                <a:spcPct val="130000"/>
              </a:lnSpc>
              <a:spcBef>
                <a:spcPts val="450"/>
              </a:spcBef>
            </a:pPr>
            <a:r>
              <a:rPr lang="en-US" altLang="zh-CN" sz="900" b="1" kern="0" dirty="0">
                <a:solidFill>
                  <a:srgbClr val="FF0000"/>
                </a:solidFill>
                <a:latin typeface="微软雅黑" panose="020B0503020204020204" pitchFamily="34" charset="-122"/>
                <a:ea typeface="微软雅黑" panose="020B0503020204020204" pitchFamily="34" charset="-122"/>
                <a:cs typeface="+mn-ea"/>
                <a:sym typeface="+mn-lt"/>
              </a:rPr>
              <a:t>Permission Check Error !</a:t>
            </a:r>
            <a:endParaRPr lang="zh-CN" altLang="en-US" sz="900" b="1" kern="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1" name="矩形 40"/>
          <p:cNvSpPr/>
          <p:nvPr/>
        </p:nvSpPr>
        <p:spPr>
          <a:xfrm>
            <a:off x="7203162" y="4539388"/>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2" name="矩形 41"/>
          <p:cNvSpPr/>
          <p:nvPr/>
        </p:nvSpPr>
        <p:spPr>
          <a:xfrm>
            <a:off x="7203162" y="4733926"/>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3" name="矩形 42"/>
          <p:cNvSpPr/>
          <p:nvPr/>
        </p:nvSpPr>
        <p:spPr>
          <a:xfrm>
            <a:off x="7203162" y="4928463"/>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4" name="矩形 43"/>
          <p:cNvSpPr/>
          <p:nvPr/>
        </p:nvSpPr>
        <p:spPr>
          <a:xfrm>
            <a:off x="7203162" y="5123000"/>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7112296" y="4280197"/>
            <a:ext cx="736303" cy="302390"/>
          </a:xfrm>
          <a:prstGeom prst="rect">
            <a:avLst/>
          </a:prstGeom>
          <a:noFill/>
        </p:spPr>
        <p:txBody>
          <a:bodyPr wrap="square" rtlCol="0">
            <a:spAutoFit/>
          </a:bodyPr>
          <a:lstStyle/>
          <a:p>
            <a:pPr>
              <a:lnSpc>
                <a:spcPct val="130000"/>
              </a:lnSpc>
              <a:spcBef>
                <a:spcPts val="450"/>
              </a:spcBef>
            </a:pPr>
            <a:r>
              <a:rPr lang="en-US" altLang="zh-CN" sz="1050" b="1" kern="0" dirty="0">
                <a:latin typeface="微软雅黑" panose="020B0503020204020204" pitchFamily="34" charset="-122"/>
                <a:ea typeface="微软雅黑" panose="020B0503020204020204" pitchFamily="34" charset="-122"/>
                <a:cs typeface="+mn-ea"/>
                <a:sym typeface="+mn-lt"/>
              </a:rPr>
              <a:t>Cache</a:t>
            </a:r>
            <a:endParaRPr lang="zh-CN" altLang="en-US" sz="825" b="1" kern="0" dirty="0">
              <a:latin typeface="微软雅黑" panose="020B0503020204020204" pitchFamily="34" charset="-122"/>
              <a:ea typeface="微软雅黑" panose="020B0503020204020204" pitchFamily="34" charset="-122"/>
              <a:cs typeface="+mn-ea"/>
              <a:sym typeface="+mn-lt"/>
            </a:endParaRPr>
          </a:p>
        </p:txBody>
      </p:sp>
      <p:cxnSp>
        <p:nvCxnSpPr>
          <p:cNvPr id="46" name="直线连接符 45"/>
          <p:cNvCxnSpPr/>
          <p:nvPr/>
        </p:nvCxnSpPr>
        <p:spPr>
          <a:xfrm>
            <a:off x="6789653" y="4322176"/>
            <a:ext cx="378212" cy="216842"/>
          </a:xfrm>
          <a:prstGeom prst="line">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8213589" y="4701783"/>
            <a:ext cx="753960" cy="512448"/>
          </a:xfrm>
          <a:prstGeom prst="rect">
            <a:avLst/>
          </a:prstGeom>
          <a:noFill/>
        </p:spPr>
        <p:txBody>
          <a:bodyPr wrap="square" rtlCol="0">
            <a:spAutoFit/>
          </a:bodyPr>
          <a:lstStyle/>
          <a:p>
            <a:pPr>
              <a:lnSpc>
                <a:spcPct val="130000"/>
              </a:lnSpc>
              <a:spcBef>
                <a:spcPts val="450"/>
              </a:spcBef>
            </a:pPr>
            <a:r>
              <a:rPr lang="en-US" altLang="zh-CN" sz="1050" b="1" kern="0" dirty="0">
                <a:solidFill>
                  <a:srgbClr val="FF0000"/>
                </a:solidFill>
                <a:latin typeface="微软雅黑" panose="020B0503020204020204" pitchFamily="34" charset="-122"/>
                <a:ea typeface="微软雅黑" panose="020B0503020204020204" pitchFamily="34" charset="-122"/>
                <a:cs typeface="+mn-ea"/>
                <a:sym typeface="+mn-lt"/>
              </a:rPr>
              <a:t>*Key = 1</a:t>
            </a:r>
            <a:endParaRPr lang="zh-CN" altLang="en-US" sz="825" b="1" kern="0" dirty="0">
              <a:solidFill>
                <a:srgbClr val="FF0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13812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42"/>
                                        </p:tgtEl>
                                        <p:attrNameLst>
                                          <p:attrName>fillcolor</p:attrName>
                                        </p:attrNameLst>
                                      </p:cBhvr>
                                      <p:to>
                                        <a:schemeClr val="accent2"/>
                                      </p:to>
                                    </p:animClr>
                                    <p:set>
                                      <p:cBhvr>
                                        <p:cTn id="33" dur="500" fill="hold"/>
                                        <p:tgtEl>
                                          <p:spTgt spid="42"/>
                                        </p:tgtEl>
                                        <p:attrNameLst>
                                          <p:attrName>fill.type</p:attrName>
                                        </p:attrNameLst>
                                      </p:cBhvr>
                                      <p:to>
                                        <p:strVal val="solid"/>
                                      </p:to>
                                    </p:set>
                                    <p:set>
                                      <p:cBhvr>
                                        <p:cTn id="34" dur="500" fill="hold"/>
                                        <p:tgtEl>
                                          <p:spTgt spid="42"/>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685800"/>
            <a:ext cx="3922643" cy="507831"/>
          </a:xfrm>
        </p:spPr>
        <p:txBody>
          <a:bodyPr/>
          <a:lstStyle/>
          <a:p>
            <a:r>
              <a:rPr lang="en-US" altLang="zh-CN" dirty="0" smtClean="0"/>
              <a:t>Solution</a:t>
            </a:r>
            <a:endParaRPr lang="zh-CN" altLang="en-US" dirty="0"/>
          </a:p>
        </p:txBody>
      </p:sp>
      <p:sp>
        <p:nvSpPr>
          <p:cNvPr id="31" name="矩形 30"/>
          <p:cNvSpPr/>
          <p:nvPr/>
        </p:nvSpPr>
        <p:spPr>
          <a:xfrm>
            <a:off x="609599" y="2137950"/>
            <a:ext cx="8215548" cy="4854855"/>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400" dirty="0"/>
              <a:t>Hardware bug at pipeline level</a:t>
            </a:r>
          </a:p>
          <a:p>
            <a:pPr marL="600067" lvl="1" indent="-257175">
              <a:lnSpc>
                <a:spcPct val="130000"/>
              </a:lnSpc>
              <a:buFont typeface="Wingdings" charset="2"/>
              <a:buChar char="n"/>
            </a:pPr>
            <a:r>
              <a:rPr lang="en-US" altLang="zh-CN" sz="2400" dirty="0"/>
              <a:t>Exist in </a:t>
            </a:r>
            <a:r>
              <a:rPr lang="en-US" altLang="zh-CN" sz="2400" b="1" dirty="0"/>
              <a:t>all</a:t>
            </a:r>
            <a:r>
              <a:rPr lang="en-US" altLang="zh-CN" sz="2400" dirty="0"/>
              <a:t> Intel CPUs</a:t>
            </a:r>
          </a:p>
          <a:p>
            <a:pPr marL="600067" lvl="1" indent="-257175">
              <a:lnSpc>
                <a:spcPct val="130000"/>
              </a:lnSpc>
              <a:buFont typeface="Wingdings" charset="2"/>
              <a:buChar char="n"/>
            </a:pPr>
            <a:r>
              <a:rPr lang="en-US" altLang="zh-CN" sz="2400" dirty="0"/>
              <a:t>Cannot be fixed by micro-code patch</a:t>
            </a:r>
          </a:p>
          <a:p>
            <a:pPr marL="257175" indent="-257175">
              <a:lnSpc>
                <a:spcPct val="130000"/>
              </a:lnSpc>
              <a:buFont typeface="Wingdings" charset="2"/>
              <a:buChar char="l"/>
            </a:pPr>
            <a:endParaRPr lang="en-US" altLang="zh-CN" sz="2400" dirty="0"/>
          </a:p>
          <a:p>
            <a:pPr marL="257175" indent="-257175">
              <a:lnSpc>
                <a:spcPct val="130000"/>
              </a:lnSpc>
              <a:buFont typeface="Wingdings" charset="2"/>
              <a:buChar char="l"/>
            </a:pPr>
            <a:r>
              <a:rPr lang="en-US" altLang="zh-CN" sz="2400" dirty="0"/>
              <a:t>Software solution: </a:t>
            </a:r>
            <a:r>
              <a:rPr lang="en-US" altLang="zh-CN" sz="2400" b="1" dirty="0"/>
              <a:t>K</a:t>
            </a:r>
            <a:r>
              <a:rPr lang="en-US" altLang="zh-CN" sz="2400" dirty="0"/>
              <a:t>ernel </a:t>
            </a:r>
            <a:r>
              <a:rPr lang="en-US" altLang="zh-CN" sz="2400" b="1" dirty="0"/>
              <a:t>P</a:t>
            </a:r>
            <a:r>
              <a:rPr lang="en-US" altLang="zh-CN" sz="2400" dirty="0"/>
              <a:t>age </a:t>
            </a:r>
            <a:r>
              <a:rPr lang="en-US" altLang="zh-CN" sz="2400" b="1" dirty="0"/>
              <a:t>T</a:t>
            </a:r>
            <a:r>
              <a:rPr lang="en-US" altLang="zh-CN" sz="2400" dirty="0"/>
              <a:t>able </a:t>
            </a:r>
            <a:r>
              <a:rPr lang="en-US" altLang="zh-CN" sz="2400" b="1" dirty="0"/>
              <a:t>I</a:t>
            </a:r>
            <a:r>
              <a:rPr lang="en-US" altLang="zh-CN" sz="2400" dirty="0"/>
              <a:t>solation (KPTI)</a:t>
            </a:r>
          </a:p>
          <a:p>
            <a:pPr marL="600067" lvl="1" indent="-257175">
              <a:lnSpc>
                <a:spcPct val="130000"/>
              </a:lnSpc>
              <a:buFont typeface="Wingdings" charset="2"/>
              <a:buChar char="n"/>
            </a:pPr>
            <a:r>
              <a:rPr lang="en-US" altLang="zh-CN" sz="2400" dirty="0"/>
              <a:t>Two page tables (kernel &amp; user)</a:t>
            </a:r>
          </a:p>
          <a:p>
            <a:pPr marL="600067" lvl="1" indent="-257175">
              <a:lnSpc>
                <a:spcPct val="130000"/>
              </a:lnSpc>
              <a:buFont typeface="Wingdings" charset="2"/>
              <a:buChar char="n"/>
            </a:pPr>
            <a:r>
              <a:rPr lang="en-US" altLang="zh-CN" sz="2400" dirty="0"/>
              <a:t>Switch PT during kernel/user switching</a:t>
            </a:r>
          </a:p>
          <a:p>
            <a:pPr marL="600067" lvl="1" indent="-257175">
              <a:lnSpc>
                <a:spcPct val="130000"/>
              </a:lnSpc>
              <a:buFont typeface="Wingdings" charset="2"/>
              <a:buChar char="n"/>
            </a:pPr>
            <a:r>
              <a:rPr lang="en-US" altLang="zh-CN" sz="2400" dirty="0"/>
              <a:t>Remove kernel address mappings in user page table</a:t>
            </a:r>
          </a:p>
          <a:p>
            <a:pPr marL="600067" lvl="1" indent="-257175">
              <a:lnSpc>
                <a:spcPct val="130000"/>
              </a:lnSpc>
              <a:buFont typeface="Wingdings" charset="2"/>
              <a:buChar char="n"/>
            </a:pPr>
            <a:endParaRPr lang="en-US" altLang="zh-CN" sz="2400" dirty="0"/>
          </a:p>
          <a:p>
            <a:pPr marL="600067" lvl="1" indent="-257175">
              <a:lnSpc>
                <a:spcPct val="130000"/>
              </a:lnSpc>
              <a:buFont typeface="Wingdings" charset="2"/>
              <a:buChar char="l"/>
            </a:pPr>
            <a:endParaRPr lang="en-US" altLang="zh-CN" sz="2400" dirty="0"/>
          </a:p>
        </p:txBody>
      </p:sp>
      <p:sp>
        <p:nvSpPr>
          <p:cNvPr id="4" name="文本框 3"/>
          <p:cNvSpPr txBox="1"/>
          <p:nvPr/>
        </p:nvSpPr>
        <p:spPr>
          <a:xfrm rot="489365">
            <a:off x="4947464" y="1551636"/>
            <a:ext cx="2474843" cy="1172629"/>
          </a:xfrm>
          <a:prstGeom prst="rect">
            <a:avLst/>
          </a:prstGeom>
          <a:solidFill>
            <a:schemeClr val="bg1"/>
          </a:solidFill>
        </p:spPr>
        <p:txBody>
          <a:bodyPr wrap="square" rtlCol="0">
            <a:spAutoFit/>
          </a:bodyPr>
          <a:lstStyle/>
          <a:p>
            <a:pPr>
              <a:lnSpc>
                <a:spcPct val="130000"/>
              </a:lnSpc>
              <a:spcBef>
                <a:spcPts val="450"/>
              </a:spcBef>
            </a:pPr>
            <a:r>
              <a:rPr kumimoji="1" lang="en-US" altLang="zh-CN" b="1" i="1" kern="0" dirty="0" smtClean="0">
                <a:solidFill>
                  <a:srgbClr val="FF0000"/>
                </a:solidFill>
                <a:ea typeface="微软雅黑" panose="020B0503020204020204" pitchFamily="34" charset="-122"/>
                <a:cs typeface="+mn-ea"/>
                <a:sym typeface="+mn-lt"/>
              </a:rPr>
              <a:t>The bug may never be fixed on existing CPU</a:t>
            </a:r>
            <a:endParaRPr kumimoji="1" lang="zh-CN" altLang="en-US" b="1" i="1" kern="0" dirty="0">
              <a:solidFill>
                <a:srgbClr val="FF0000"/>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229024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609600"/>
            <a:ext cx="3922643" cy="507831"/>
          </a:xfrm>
        </p:spPr>
        <p:txBody>
          <a:bodyPr/>
          <a:lstStyle/>
          <a:p>
            <a:r>
              <a:rPr lang="en-US" altLang="zh-CN" dirty="0" smtClean="0"/>
              <a:t>Motivation</a:t>
            </a:r>
            <a:endParaRPr lang="zh-CN" altLang="en-US" dirty="0"/>
          </a:p>
        </p:txBody>
      </p:sp>
      <p:sp>
        <p:nvSpPr>
          <p:cNvPr id="31" name="矩形 30"/>
          <p:cNvSpPr/>
          <p:nvPr/>
        </p:nvSpPr>
        <p:spPr>
          <a:xfrm>
            <a:off x="609599" y="2137950"/>
            <a:ext cx="8215548" cy="5648598"/>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800" dirty="0"/>
              <a:t>Performance</a:t>
            </a:r>
          </a:p>
          <a:p>
            <a:pPr marL="600067" lvl="1" indent="-257175">
              <a:lnSpc>
                <a:spcPct val="130000"/>
              </a:lnSpc>
              <a:buFont typeface="Wingdings" charset="2"/>
              <a:buChar char="n"/>
            </a:pPr>
            <a:r>
              <a:rPr lang="en-US" altLang="zh-CN" sz="2800" dirty="0"/>
              <a:t>Add </a:t>
            </a:r>
            <a:r>
              <a:rPr lang="en-US" altLang="zh-CN" sz="2800" i="1" dirty="0"/>
              <a:t>MOV to CR3 </a:t>
            </a:r>
            <a:r>
              <a:rPr lang="en-US" altLang="zh-CN" sz="2800" dirty="0"/>
              <a:t>during kernel/user switching</a:t>
            </a:r>
          </a:p>
          <a:p>
            <a:pPr marL="600067" lvl="1" indent="-257175">
              <a:lnSpc>
                <a:spcPct val="130000"/>
              </a:lnSpc>
              <a:buFont typeface="Wingdings" charset="2"/>
              <a:buChar char="n"/>
            </a:pPr>
            <a:r>
              <a:rPr lang="en-US" altLang="zh-CN" sz="2800" dirty="0"/>
              <a:t>Up to 30% overhead on server application</a:t>
            </a:r>
          </a:p>
          <a:p>
            <a:pPr marL="257175" indent="-257175">
              <a:lnSpc>
                <a:spcPct val="130000"/>
              </a:lnSpc>
              <a:buFont typeface="Wingdings" charset="2"/>
              <a:buChar char="l"/>
            </a:pPr>
            <a:endParaRPr lang="en-US" altLang="zh-CN" sz="2800" dirty="0"/>
          </a:p>
          <a:p>
            <a:pPr marL="257175" indent="-257175">
              <a:lnSpc>
                <a:spcPct val="130000"/>
              </a:lnSpc>
              <a:buFont typeface="Wingdings" charset="2"/>
              <a:buChar char="l"/>
            </a:pPr>
            <a:r>
              <a:rPr lang="en-US" altLang="zh-CN" sz="2800" dirty="0"/>
              <a:t>Applicability</a:t>
            </a:r>
          </a:p>
          <a:p>
            <a:pPr marL="600067" lvl="1" indent="-257175">
              <a:lnSpc>
                <a:spcPct val="130000"/>
              </a:lnSpc>
              <a:buFont typeface="Wingdings" charset="2"/>
              <a:buChar char="n"/>
            </a:pPr>
            <a:r>
              <a:rPr lang="en-US" altLang="zh-CN" sz="2800" dirty="0"/>
              <a:t>Patch on kernel source code </a:t>
            </a:r>
          </a:p>
          <a:p>
            <a:pPr marL="600067" lvl="1" indent="-257175">
              <a:lnSpc>
                <a:spcPct val="130000"/>
              </a:lnSpc>
              <a:buFont typeface="Wingdings" charset="2"/>
              <a:buChar char="n"/>
            </a:pPr>
            <a:r>
              <a:rPr lang="en-US" altLang="zh-CN" sz="2800" dirty="0"/>
              <a:t>Patch only works for specific versions</a:t>
            </a:r>
          </a:p>
          <a:p>
            <a:pPr marL="600067" lvl="1" indent="-257175">
              <a:lnSpc>
                <a:spcPct val="130000"/>
              </a:lnSpc>
              <a:buFont typeface="Wingdings" charset="2"/>
              <a:buChar char="l"/>
            </a:pPr>
            <a:endParaRPr lang="en-US" altLang="zh-CN" sz="2800" dirty="0"/>
          </a:p>
          <a:p>
            <a:pPr marL="600067" lvl="1" indent="-257175">
              <a:lnSpc>
                <a:spcPct val="130000"/>
              </a:lnSpc>
              <a:buFont typeface="Wingdings" charset="2"/>
              <a:buChar char="l"/>
            </a:pPr>
            <a:endParaRPr lang="en-US" altLang="zh-CN" sz="2800" dirty="0"/>
          </a:p>
          <a:p>
            <a:pPr marL="600067" lvl="1" indent="-257175">
              <a:lnSpc>
                <a:spcPct val="130000"/>
              </a:lnSpc>
              <a:buFont typeface="Wingdings" charset="2"/>
              <a:buChar char="l"/>
            </a:pPr>
            <a:endParaRPr lang="en-US" altLang="zh-CN" sz="2800" dirty="0"/>
          </a:p>
        </p:txBody>
      </p:sp>
    </p:spTree>
    <p:extLst>
      <p:ext uri="{BB962C8B-B14F-4D97-AF65-F5344CB8AC3E}">
        <p14:creationId xmlns:p14="http://schemas.microsoft.com/office/powerpoint/2010/main" val="2169400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5615" y="762000"/>
            <a:ext cx="3922643" cy="507831"/>
          </a:xfrm>
        </p:spPr>
        <p:txBody>
          <a:bodyPr/>
          <a:lstStyle/>
          <a:p>
            <a:r>
              <a:rPr lang="en-US" altLang="zh-CN" dirty="0" smtClean="0"/>
              <a:t>Goals</a:t>
            </a:r>
            <a:endParaRPr lang="zh-CN" altLang="en-US" dirty="0"/>
          </a:p>
        </p:txBody>
      </p:sp>
      <p:sp>
        <p:nvSpPr>
          <p:cNvPr id="31" name="矩形 30"/>
          <p:cNvSpPr/>
          <p:nvPr/>
        </p:nvSpPr>
        <p:spPr>
          <a:xfrm>
            <a:off x="609599" y="2137950"/>
            <a:ext cx="8215548" cy="5334987"/>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400" dirty="0"/>
              <a:t>Defend against Meltdown attack in cloud environment</a:t>
            </a:r>
          </a:p>
          <a:p>
            <a:pPr marL="257175" indent="-257175">
              <a:lnSpc>
                <a:spcPct val="130000"/>
              </a:lnSpc>
              <a:buFont typeface="Wingdings" charset="2"/>
              <a:buChar char="l"/>
            </a:pPr>
            <a:endParaRPr lang="en-US" altLang="zh-CN" sz="2400" dirty="0"/>
          </a:p>
          <a:p>
            <a:pPr marL="257175" indent="-257175">
              <a:lnSpc>
                <a:spcPct val="130000"/>
              </a:lnSpc>
              <a:buFont typeface="Wingdings" charset="2"/>
              <a:buChar char="l"/>
            </a:pPr>
            <a:r>
              <a:rPr lang="en-US" altLang="zh-CN" sz="2400" dirty="0"/>
              <a:t>Applicability</a:t>
            </a:r>
          </a:p>
          <a:p>
            <a:pPr marL="600067" lvl="1" indent="-257175">
              <a:lnSpc>
                <a:spcPct val="130000"/>
              </a:lnSpc>
              <a:buFont typeface="Wingdings" charset="2"/>
              <a:buChar char="n"/>
            </a:pPr>
            <a:r>
              <a:rPr lang="en-US" altLang="zh-CN" sz="2400" dirty="0"/>
              <a:t>No kernel source code modification</a:t>
            </a:r>
          </a:p>
          <a:p>
            <a:pPr marL="600067" lvl="1" indent="-257175">
              <a:lnSpc>
                <a:spcPct val="130000"/>
              </a:lnSpc>
              <a:buFont typeface="Wingdings" charset="2"/>
              <a:buChar char="n"/>
            </a:pPr>
            <a:r>
              <a:rPr lang="en-US" altLang="zh-CN" sz="2400" dirty="0"/>
              <a:t>No need to reboot a guest</a:t>
            </a:r>
          </a:p>
          <a:p>
            <a:pPr marL="600067" lvl="1" indent="-257175">
              <a:lnSpc>
                <a:spcPct val="130000"/>
              </a:lnSpc>
              <a:buFont typeface="Wingdings" charset="2"/>
              <a:buChar char="l"/>
            </a:pPr>
            <a:endParaRPr lang="en-US" altLang="zh-CN" sz="2400" dirty="0"/>
          </a:p>
          <a:p>
            <a:pPr marL="257175" indent="-257175">
              <a:lnSpc>
                <a:spcPct val="130000"/>
              </a:lnSpc>
              <a:buFont typeface="Wingdings" charset="2"/>
              <a:buChar char="l"/>
            </a:pPr>
            <a:r>
              <a:rPr lang="en-US" altLang="zh-CN" sz="2400" dirty="0"/>
              <a:t>Performance</a:t>
            </a:r>
          </a:p>
          <a:p>
            <a:pPr marL="600067" lvl="1" indent="-257175">
              <a:lnSpc>
                <a:spcPct val="130000"/>
              </a:lnSpc>
              <a:buFont typeface="Wingdings" charset="2"/>
              <a:buChar char="n"/>
            </a:pPr>
            <a:r>
              <a:rPr lang="en-US" altLang="zh-CN" sz="2400" dirty="0"/>
              <a:t>Faster than KPTI </a:t>
            </a:r>
          </a:p>
          <a:p>
            <a:pPr marL="600067" lvl="1" indent="-257175">
              <a:lnSpc>
                <a:spcPct val="130000"/>
              </a:lnSpc>
              <a:buFont typeface="Wingdings" charset="2"/>
              <a:buChar char="l"/>
            </a:pPr>
            <a:endParaRPr lang="en-US" altLang="zh-CN" sz="2400" dirty="0"/>
          </a:p>
          <a:p>
            <a:pPr marL="600067" lvl="1" indent="-257175">
              <a:lnSpc>
                <a:spcPct val="130000"/>
              </a:lnSpc>
              <a:buFont typeface="Wingdings" charset="2"/>
              <a:buChar char="l"/>
            </a:pPr>
            <a:endParaRPr lang="en-US" altLang="zh-CN" sz="2400" dirty="0"/>
          </a:p>
          <a:p>
            <a:pPr marL="600067" lvl="1" indent="-257175">
              <a:lnSpc>
                <a:spcPct val="130000"/>
              </a:lnSpc>
              <a:buFont typeface="Wingdings" charset="2"/>
              <a:buChar char="l"/>
            </a:pPr>
            <a:endParaRPr lang="en-US" altLang="zh-CN" sz="2400" dirty="0"/>
          </a:p>
        </p:txBody>
      </p:sp>
    </p:spTree>
    <p:extLst>
      <p:ext uri="{BB962C8B-B14F-4D97-AF65-F5344CB8AC3E}">
        <p14:creationId xmlns:p14="http://schemas.microsoft.com/office/powerpoint/2010/main" val="2612772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1578" y="762000"/>
            <a:ext cx="3922643" cy="507831"/>
          </a:xfrm>
        </p:spPr>
        <p:txBody>
          <a:bodyPr/>
          <a:lstStyle/>
          <a:p>
            <a:r>
              <a:rPr lang="en-US" altLang="zh-CN" dirty="0" smtClean="0"/>
              <a:t>EPTI</a:t>
            </a:r>
            <a:endParaRPr lang="zh-CN" altLang="en-US" dirty="0"/>
          </a:p>
        </p:txBody>
      </p:sp>
      <p:sp>
        <p:nvSpPr>
          <p:cNvPr id="31" name="矩形 30"/>
          <p:cNvSpPr/>
          <p:nvPr/>
        </p:nvSpPr>
        <p:spPr>
          <a:xfrm>
            <a:off x="609599" y="2137950"/>
            <a:ext cx="8215548" cy="4453527"/>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000" dirty="0"/>
              <a:t>Enable different mapping for guest user/kernel</a:t>
            </a:r>
          </a:p>
          <a:p>
            <a:pPr marL="600067" lvl="1" indent="-257175">
              <a:lnSpc>
                <a:spcPct val="130000"/>
              </a:lnSpc>
              <a:buFont typeface="Wingdings" charset="2"/>
              <a:buChar char="n"/>
            </a:pPr>
            <a:r>
              <a:rPr lang="en-US" altLang="zh-CN" sz="2000" dirty="0"/>
              <a:t>With different EPT</a:t>
            </a:r>
          </a:p>
          <a:p>
            <a:pPr marL="600067" lvl="1" indent="-257175">
              <a:lnSpc>
                <a:spcPct val="130000"/>
              </a:lnSpc>
              <a:buFont typeface="Wingdings" charset="2"/>
              <a:buChar char="l"/>
            </a:pPr>
            <a:endParaRPr lang="en-US" altLang="zh-CN" sz="2000" dirty="0"/>
          </a:p>
          <a:p>
            <a:pPr marL="257175" indent="-257175">
              <a:lnSpc>
                <a:spcPct val="130000"/>
              </a:lnSpc>
              <a:buFont typeface="Wingdings" charset="2"/>
              <a:buChar char="l"/>
            </a:pPr>
            <a:r>
              <a:rPr lang="en-US" altLang="zh-CN" sz="2000" dirty="0"/>
              <a:t>Switch mappings during kernel/user switching</a:t>
            </a:r>
          </a:p>
          <a:p>
            <a:pPr marL="600067" lvl="1" indent="-257175">
              <a:lnSpc>
                <a:spcPct val="130000"/>
              </a:lnSpc>
              <a:buFont typeface="Wingdings" charset="2"/>
              <a:buChar char="n"/>
            </a:pPr>
            <a:r>
              <a:rPr lang="en-US" altLang="zh-CN" sz="2000" dirty="0"/>
              <a:t>With </a:t>
            </a:r>
            <a:r>
              <a:rPr lang="en-US" altLang="zh-CN" sz="2000" i="1" dirty="0"/>
              <a:t>VMFUNC</a:t>
            </a:r>
          </a:p>
          <a:p>
            <a:pPr marL="257175" indent="-257175">
              <a:lnSpc>
                <a:spcPct val="130000"/>
              </a:lnSpc>
              <a:buFont typeface="Wingdings" charset="2"/>
              <a:buChar char="n"/>
            </a:pPr>
            <a:endParaRPr lang="en-US" altLang="zh-CN" sz="2000" dirty="0"/>
          </a:p>
          <a:p>
            <a:pPr marL="257175" indent="-257175">
              <a:lnSpc>
                <a:spcPct val="130000"/>
              </a:lnSpc>
              <a:buFont typeface="Wingdings" charset="2"/>
              <a:buChar char="l"/>
            </a:pPr>
            <a:r>
              <a:rPr lang="en-US" altLang="zh-CN" sz="2000" dirty="0"/>
              <a:t>Enable protection on kernel Image</a:t>
            </a:r>
          </a:p>
          <a:p>
            <a:pPr marL="600067" lvl="1" indent="-257175">
              <a:lnSpc>
                <a:spcPct val="130000"/>
              </a:lnSpc>
              <a:buFont typeface="Wingdings" charset="2"/>
              <a:buChar char="n"/>
            </a:pPr>
            <a:r>
              <a:rPr lang="en-US" altLang="zh-CN" sz="2000" dirty="0"/>
              <a:t>With binary rewriting</a:t>
            </a:r>
          </a:p>
          <a:p>
            <a:pPr marL="600067" lvl="1" indent="-257175">
              <a:lnSpc>
                <a:spcPct val="130000"/>
              </a:lnSpc>
              <a:buFont typeface="Wingdings" charset="2"/>
              <a:buChar char="l"/>
            </a:pPr>
            <a:endParaRPr lang="en-US" altLang="zh-CN" sz="2000" dirty="0"/>
          </a:p>
          <a:p>
            <a:pPr marL="600067" lvl="1" indent="-257175">
              <a:lnSpc>
                <a:spcPct val="130000"/>
              </a:lnSpc>
              <a:buFont typeface="Wingdings" charset="2"/>
              <a:buChar char="l"/>
            </a:pPr>
            <a:endParaRPr lang="en-US" altLang="zh-CN" sz="2000" dirty="0"/>
          </a:p>
          <a:p>
            <a:pPr marL="600067" lvl="1" indent="-257175">
              <a:lnSpc>
                <a:spcPct val="130000"/>
              </a:lnSpc>
              <a:buFont typeface="Wingdings" charset="2"/>
              <a:buChar char="l"/>
            </a:pPr>
            <a:endParaRPr lang="en-US" altLang="zh-CN" sz="2000" dirty="0"/>
          </a:p>
        </p:txBody>
      </p:sp>
      <p:sp>
        <p:nvSpPr>
          <p:cNvPr id="4" name="矩形 3"/>
          <p:cNvSpPr/>
          <p:nvPr/>
        </p:nvSpPr>
        <p:spPr>
          <a:xfrm>
            <a:off x="6167852" y="2137950"/>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5" name="直线连接符 4"/>
          <p:cNvCxnSpPr/>
          <p:nvPr/>
        </p:nvCxnSpPr>
        <p:spPr>
          <a:xfrm>
            <a:off x="5986877" y="3490500"/>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86852" y="3272267"/>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5786852" y="3433350"/>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8" name="矩形 7"/>
          <p:cNvSpPr/>
          <p:nvPr/>
        </p:nvSpPr>
        <p:spPr>
          <a:xfrm>
            <a:off x="6167852" y="3863122"/>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9" name="矩形 8"/>
          <p:cNvSpPr/>
          <p:nvPr/>
        </p:nvSpPr>
        <p:spPr>
          <a:xfrm>
            <a:off x="6167852" y="441738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0" name="矩形 9"/>
          <p:cNvSpPr/>
          <p:nvPr/>
        </p:nvSpPr>
        <p:spPr>
          <a:xfrm>
            <a:off x="6167852" y="2625713"/>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1" name="矩形 10"/>
          <p:cNvSpPr/>
          <p:nvPr/>
        </p:nvSpPr>
        <p:spPr>
          <a:xfrm>
            <a:off x="7796627" y="2137950"/>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12" name="直线连接符 11"/>
          <p:cNvCxnSpPr/>
          <p:nvPr/>
        </p:nvCxnSpPr>
        <p:spPr>
          <a:xfrm>
            <a:off x="7615652" y="3490500"/>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415627" y="3272267"/>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a:xfrm>
            <a:off x="7415627" y="3433350"/>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7796627" y="3863122"/>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6" name="矩形 15"/>
          <p:cNvSpPr/>
          <p:nvPr/>
        </p:nvSpPr>
        <p:spPr>
          <a:xfrm>
            <a:off x="7796627" y="441738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8" name="矩形 17"/>
          <p:cNvSpPr/>
          <p:nvPr/>
        </p:nvSpPr>
        <p:spPr>
          <a:xfrm>
            <a:off x="6167852" y="2968614"/>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9" name="矩形 18"/>
          <p:cNvSpPr/>
          <p:nvPr/>
        </p:nvSpPr>
        <p:spPr>
          <a:xfrm>
            <a:off x="6167852" y="2341607"/>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20" name="矩形 19"/>
          <p:cNvSpPr/>
          <p:nvPr/>
        </p:nvSpPr>
        <p:spPr>
          <a:xfrm>
            <a:off x="7796627" y="2625713"/>
            <a:ext cx="942975" cy="194537"/>
          </a:xfrm>
          <a:prstGeom prst="rect">
            <a:avLst/>
          </a:prstGeom>
          <a:solidFill>
            <a:srgbClr val="C00000">
              <a:alpha val="6000"/>
            </a:srgb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21" name="矩形 20"/>
          <p:cNvSpPr/>
          <p:nvPr/>
        </p:nvSpPr>
        <p:spPr>
          <a:xfrm>
            <a:off x="7796627" y="2968614"/>
            <a:ext cx="942975" cy="194537"/>
          </a:xfrm>
          <a:prstGeom prst="rect">
            <a:avLst/>
          </a:prstGeom>
          <a:solidFill>
            <a:srgbClr val="C00000">
              <a:alpha val="6000"/>
            </a:srgb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22" name="矩形 21"/>
          <p:cNvSpPr/>
          <p:nvPr/>
        </p:nvSpPr>
        <p:spPr>
          <a:xfrm>
            <a:off x="7796627" y="2341607"/>
            <a:ext cx="942975" cy="194537"/>
          </a:xfrm>
          <a:prstGeom prst="rect">
            <a:avLst/>
          </a:prstGeom>
          <a:solidFill>
            <a:srgbClr val="C00000">
              <a:alpha val="6000"/>
            </a:srgb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5922583" y="4862539"/>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 mapping</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7551358" y="4862024"/>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 mapping</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7361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762000"/>
            <a:ext cx="3922643" cy="1006429"/>
          </a:xfrm>
        </p:spPr>
        <p:txBody>
          <a:bodyPr/>
          <a:lstStyle/>
          <a:p>
            <a:r>
              <a:rPr lang="en-US" altLang="zh-CN" dirty="0" smtClean="0"/>
              <a:t>Challenge</a:t>
            </a:r>
            <a:endParaRPr lang="zh-CN" altLang="en-US" dirty="0"/>
          </a:p>
          <a:p>
            <a:endParaRPr lang="zh-CN" altLang="en-US" dirty="0"/>
          </a:p>
        </p:txBody>
      </p:sp>
      <p:sp>
        <p:nvSpPr>
          <p:cNvPr id="31" name="矩形 30"/>
          <p:cNvSpPr/>
          <p:nvPr/>
        </p:nvSpPr>
        <p:spPr>
          <a:xfrm>
            <a:off x="609599" y="2137950"/>
            <a:ext cx="8215548" cy="2934329"/>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400" dirty="0"/>
              <a:t>How to isolate kernel space in user mode? </a:t>
            </a:r>
          </a:p>
          <a:p>
            <a:pPr marL="600067" lvl="1" indent="-257175">
              <a:lnSpc>
                <a:spcPct val="130000"/>
              </a:lnSpc>
              <a:buFont typeface="Wingdings" charset="2"/>
              <a:buChar char="n"/>
            </a:pPr>
            <a:endParaRPr lang="en-US" altLang="zh-CN" sz="2400" dirty="0"/>
          </a:p>
          <a:p>
            <a:pPr marL="257175" indent="-257175">
              <a:lnSpc>
                <a:spcPct val="130000"/>
              </a:lnSpc>
              <a:buFont typeface="Wingdings" charset="2"/>
              <a:buChar char="l"/>
            </a:pPr>
            <a:r>
              <a:rPr lang="en-US" altLang="zh-CN" sz="2400" dirty="0"/>
              <a:t>How to enable the isolation without guest reboot? </a:t>
            </a:r>
          </a:p>
          <a:p>
            <a:pPr marL="600067" lvl="1" indent="-257175">
              <a:lnSpc>
                <a:spcPct val="130000"/>
              </a:lnSpc>
              <a:buFont typeface="Wingdings" charset="2"/>
              <a:buChar char="l"/>
            </a:pPr>
            <a:endParaRPr lang="en-US" altLang="zh-CN" sz="2400" dirty="0"/>
          </a:p>
          <a:p>
            <a:pPr marL="600067" lvl="1" indent="-257175">
              <a:lnSpc>
                <a:spcPct val="130000"/>
              </a:lnSpc>
              <a:buFont typeface="Wingdings" charset="2"/>
              <a:buChar char="l"/>
            </a:pPr>
            <a:endParaRPr lang="en-US" altLang="zh-CN" sz="2400" dirty="0"/>
          </a:p>
          <a:p>
            <a:pPr marL="600067" lvl="1" indent="-257175">
              <a:lnSpc>
                <a:spcPct val="130000"/>
              </a:lnSpc>
              <a:buFont typeface="Wingdings" charset="2"/>
              <a:buChar char="l"/>
            </a:pPr>
            <a:endParaRPr lang="en-US" altLang="zh-CN" sz="2400" dirty="0"/>
          </a:p>
        </p:txBody>
      </p:sp>
    </p:spTree>
    <p:extLst>
      <p:ext uri="{BB962C8B-B14F-4D97-AF65-F5344CB8AC3E}">
        <p14:creationId xmlns:p14="http://schemas.microsoft.com/office/powerpoint/2010/main" val="4094170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CPU Virtualization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0438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731712"/>
            <a:ext cx="3922643" cy="507831"/>
          </a:xfrm>
        </p:spPr>
        <p:txBody>
          <a:bodyPr/>
          <a:lstStyle/>
          <a:p>
            <a:r>
              <a:rPr lang="en-US" altLang="zh-CN" dirty="0"/>
              <a:t>Kernel Space Isolation</a:t>
            </a:r>
            <a:endParaRPr lang="zh-CN" altLang="en-US" dirty="0"/>
          </a:p>
        </p:txBody>
      </p:sp>
      <p:sp>
        <p:nvSpPr>
          <p:cNvPr id="31" name="矩形 30"/>
          <p:cNvSpPr/>
          <p:nvPr/>
        </p:nvSpPr>
        <p:spPr>
          <a:xfrm>
            <a:off x="609599" y="2137951"/>
            <a:ext cx="8215548" cy="992579"/>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1500" dirty="0"/>
              <a:t>Remove GPA-to-HPA for </a:t>
            </a:r>
            <a:r>
              <a:rPr lang="en-US" altLang="zh-CN" sz="1500" dirty="0" smtClean="0"/>
              <a:t>kernel in EPT-u</a:t>
            </a:r>
            <a:endParaRPr lang="en-US" altLang="zh-CN" sz="1500" dirty="0"/>
          </a:p>
          <a:p>
            <a:pPr marL="600067" lvl="1" indent="-257175">
              <a:lnSpc>
                <a:spcPct val="130000"/>
              </a:lnSpc>
              <a:buFont typeface="Wingdings" charset="2"/>
              <a:buChar char="l"/>
            </a:pPr>
            <a:endParaRPr lang="en-US" altLang="zh-CN" sz="1500" dirty="0"/>
          </a:p>
          <a:p>
            <a:pPr marL="600067" lvl="1" indent="-257175">
              <a:lnSpc>
                <a:spcPct val="130000"/>
              </a:lnSpc>
              <a:buFont typeface="Wingdings" charset="2"/>
              <a:buChar char="l"/>
            </a:pPr>
            <a:endParaRPr lang="en-US" altLang="zh-CN" sz="1500" dirty="0"/>
          </a:p>
        </p:txBody>
      </p:sp>
      <p:sp>
        <p:nvSpPr>
          <p:cNvPr id="25" name="矩形 24"/>
          <p:cNvSpPr/>
          <p:nvPr/>
        </p:nvSpPr>
        <p:spPr>
          <a:xfrm>
            <a:off x="4209843" y="2761322"/>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26" name="直线连接符 25"/>
          <p:cNvCxnSpPr/>
          <p:nvPr/>
        </p:nvCxnSpPr>
        <p:spPr>
          <a:xfrm>
            <a:off x="4028868" y="4113872"/>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808965" y="3895639"/>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3828843" y="4056721"/>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4209843" y="4486493"/>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0" name="矩形 29"/>
          <p:cNvSpPr/>
          <p:nvPr/>
        </p:nvSpPr>
        <p:spPr>
          <a:xfrm>
            <a:off x="4209843" y="5040760"/>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2" name="矩形 31"/>
          <p:cNvSpPr/>
          <p:nvPr/>
        </p:nvSpPr>
        <p:spPr>
          <a:xfrm>
            <a:off x="4209843" y="3249084"/>
            <a:ext cx="942975" cy="447388"/>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3" name="矩形 32"/>
          <p:cNvSpPr/>
          <p:nvPr/>
        </p:nvSpPr>
        <p:spPr>
          <a:xfrm>
            <a:off x="5838618" y="3518138"/>
            <a:ext cx="942975" cy="119146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9" name="矩形 38"/>
          <p:cNvSpPr/>
          <p:nvPr/>
        </p:nvSpPr>
        <p:spPr>
          <a:xfrm>
            <a:off x="4209843" y="3780828"/>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0" name="矩形 39"/>
          <p:cNvSpPr/>
          <p:nvPr/>
        </p:nvSpPr>
        <p:spPr>
          <a:xfrm>
            <a:off x="4209843" y="2889355"/>
            <a:ext cx="942975" cy="270161"/>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3964574" y="548591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GVA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5" name="文本框 44"/>
          <p:cNvSpPr txBox="1"/>
          <p:nvPr/>
        </p:nvSpPr>
        <p:spPr>
          <a:xfrm>
            <a:off x="5593349" y="5485396"/>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6" name="矩形 45"/>
          <p:cNvSpPr/>
          <p:nvPr/>
        </p:nvSpPr>
        <p:spPr>
          <a:xfrm>
            <a:off x="7640915" y="3125838"/>
            <a:ext cx="942975" cy="186176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7395646" y="5485395"/>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HPA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5838618" y="3817372"/>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9" name="矩形 48"/>
          <p:cNvSpPr/>
          <p:nvPr/>
        </p:nvSpPr>
        <p:spPr>
          <a:xfrm>
            <a:off x="5838618" y="4263488"/>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0" name="矩形 49"/>
          <p:cNvSpPr/>
          <p:nvPr/>
        </p:nvSpPr>
        <p:spPr>
          <a:xfrm>
            <a:off x="7646551" y="342086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1" name="矩形 50"/>
          <p:cNvSpPr/>
          <p:nvPr/>
        </p:nvSpPr>
        <p:spPr>
          <a:xfrm>
            <a:off x="7646551" y="4427273"/>
            <a:ext cx="942975" cy="162552"/>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17" name="直线连接符 16"/>
          <p:cNvCxnSpPr>
            <a:endCxn id="51" idx="1"/>
          </p:cNvCxnSpPr>
          <p:nvPr/>
        </p:nvCxnSpPr>
        <p:spPr>
          <a:xfrm>
            <a:off x="6781593" y="3914640"/>
            <a:ext cx="864958" cy="5939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49" idx="3"/>
            <a:endCxn id="50" idx="1"/>
          </p:cNvCxnSpPr>
          <p:nvPr/>
        </p:nvCxnSpPr>
        <p:spPr>
          <a:xfrm flipV="1">
            <a:off x="6781593" y="3518138"/>
            <a:ext cx="864958" cy="84261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423266" y="2427364"/>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EPT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56" name="文本框 55"/>
          <p:cNvSpPr txBox="1"/>
          <p:nvPr/>
        </p:nvSpPr>
        <p:spPr>
          <a:xfrm>
            <a:off x="4746052" y="242316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a:t>
            </a:r>
            <a:r>
              <a:rPr lang="en-US" altLang="zh-CN" sz="825" kern="0">
                <a:latin typeface="微软雅黑" panose="020B0503020204020204" pitchFamily="34" charset="-122"/>
                <a:ea typeface="微软雅黑" panose="020B0503020204020204" pitchFamily="34" charset="-122"/>
                <a:cs typeface="+mn-ea"/>
                <a:sym typeface="+mn-lt"/>
              </a:rPr>
              <a:t>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7918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7"/>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1" presetClass="exit" presetSubtype="0" fill="hold" nodeType="afterEffect">
                                  <p:stCondLst>
                                    <p:cond delay="0"/>
                                  </p:stCondLst>
                                  <p:childTnLst>
                                    <p:set>
                                      <p:cBhvr>
                                        <p:cTn id="9"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3583" y="609600"/>
            <a:ext cx="3922643" cy="507831"/>
          </a:xfrm>
        </p:spPr>
        <p:txBody>
          <a:bodyPr/>
          <a:lstStyle/>
          <a:p>
            <a:r>
              <a:rPr lang="en-US" altLang="zh-CN" dirty="0"/>
              <a:t>Kernel Space Isolation</a:t>
            </a:r>
            <a:endParaRPr lang="zh-CN" altLang="en-US" dirty="0"/>
          </a:p>
        </p:txBody>
      </p:sp>
      <p:sp>
        <p:nvSpPr>
          <p:cNvPr id="31" name="矩形 30"/>
          <p:cNvSpPr/>
          <p:nvPr/>
        </p:nvSpPr>
        <p:spPr>
          <a:xfrm>
            <a:off x="609599" y="2137950"/>
            <a:ext cx="8215548" cy="2627129"/>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1600" dirty="0"/>
              <a:t>Remove GPA-to-HPA for kernel</a:t>
            </a:r>
          </a:p>
          <a:p>
            <a:pPr marL="600067" lvl="1" indent="-257175">
              <a:lnSpc>
                <a:spcPct val="130000"/>
              </a:lnSpc>
              <a:buFont typeface="Wingdings" charset="2"/>
              <a:buChar char="n"/>
            </a:pPr>
            <a:r>
              <a:rPr lang="en-US" altLang="zh-CN" sz="1600" dirty="0"/>
              <a:t>Cannot identify guest </a:t>
            </a:r>
          </a:p>
          <a:p>
            <a:pPr lvl="1">
              <a:lnSpc>
                <a:spcPct val="130000"/>
              </a:lnSpc>
            </a:pPr>
            <a:r>
              <a:rPr lang="en-US" altLang="zh-CN" sz="1600" dirty="0"/>
              <a:t>     physical memory for kernel</a:t>
            </a:r>
          </a:p>
          <a:p>
            <a:pPr marL="257175" indent="-257175">
              <a:lnSpc>
                <a:spcPct val="130000"/>
              </a:lnSpc>
              <a:buFont typeface="Wingdings" charset="2"/>
              <a:buChar char="l"/>
            </a:pPr>
            <a:endParaRPr lang="en-US" altLang="zh-CN" sz="1600" dirty="0"/>
          </a:p>
          <a:p>
            <a:pPr marL="257175" indent="-257175">
              <a:lnSpc>
                <a:spcPct val="130000"/>
              </a:lnSpc>
              <a:buFont typeface="Wingdings" charset="2"/>
              <a:buChar char="l"/>
            </a:pPr>
            <a:r>
              <a:rPr lang="en-US" altLang="zh-CN" sz="1600" dirty="0"/>
              <a:t>Remove GVA-to-GPA for kernel</a:t>
            </a:r>
          </a:p>
          <a:p>
            <a:pPr marL="600067" lvl="1" indent="-257175">
              <a:lnSpc>
                <a:spcPct val="130000"/>
              </a:lnSpc>
              <a:buFont typeface="Wingdings" charset="2"/>
              <a:buChar char="l"/>
            </a:pPr>
            <a:endParaRPr lang="en-US" altLang="zh-CN" sz="1600" dirty="0"/>
          </a:p>
          <a:p>
            <a:pPr marL="600067" lvl="1" indent="-257175">
              <a:lnSpc>
                <a:spcPct val="130000"/>
              </a:lnSpc>
              <a:buFont typeface="Wingdings" charset="2"/>
              <a:buChar char="l"/>
            </a:pPr>
            <a:endParaRPr lang="en-US" altLang="zh-CN" sz="1600" dirty="0"/>
          </a:p>
          <a:p>
            <a:pPr marL="600067" lvl="1" indent="-257175">
              <a:lnSpc>
                <a:spcPct val="130000"/>
              </a:lnSpc>
              <a:buFont typeface="Wingdings" charset="2"/>
              <a:buChar char="l"/>
            </a:pPr>
            <a:endParaRPr lang="en-US" altLang="zh-CN" sz="1600" dirty="0"/>
          </a:p>
        </p:txBody>
      </p:sp>
      <p:sp>
        <p:nvSpPr>
          <p:cNvPr id="25" name="矩形 24"/>
          <p:cNvSpPr/>
          <p:nvPr/>
        </p:nvSpPr>
        <p:spPr>
          <a:xfrm>
            <a:off x="4209843" y="2761322"/>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26" name="直线连接符 25"/>
          <p:cNvCxnSpPr/>
          <p:nvPr/>
        </p:nvCxnSpPr>
        <p:spPr>
          <a:xfrm>
            <a:off x="4028868" y="4113872"/>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808965" y="3895639"/>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3828843" y="4056721"/>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4209843" y="4486493"/>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0" name="矩形 29"/>
          <p:cNvSpPr/>
          <p:nvPr/>
        </p:nvSpPr>
        <p:spPr>
          <a:xfrm>
            <a:off x="4209843" y="5040760"/>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2" name="矩形 31"/>
          <p:cNvSpPr/>
          <p:nvPr/>
        </p:nvSpPr>
        <p:spPr>
          <a:xfrm>
            <a:off x="4209843" y="3249084"/>
            <a:ext cx="942975" cy="447388"/>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3" name="矩形 32"/>
          <p:cNvSpPr/>
          <p:nvPr/>
        </p:nvSpPr>
        <p:spPr>
          <a:xfrm>
            <a:off x="5838618" y="3518138"/>
            <a:ext cx="942975" cy="119146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9" name="矩形 38"/>
          <p:cNvSpPr/>
          <p:nvPr/>
        </p:nvSpPr>
        <p:spPr>
          <a:xfrm>
            <a:off x="4209843" y="3780828"/>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0" name="矩形 39"/>
          <p:cNvSpPr/>
          <p:nvPr/>
        </p:nvSpPr>
        <p:spPr>
          <a:xfrm>
            <a:off x="4209843" y="2889355"/>
            <a:ext cx="942975" cy="270161"/>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3964574" y="548591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GVA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5" name="文本框 44"/>
          <p:cNvSpPr txBox="1"/>
          <p:nvPr/>
        </p:nvSpPr>
        <p:spPr>
          <a:xfrm>
            <a:off x="5593349" y="5485396"/>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6" name="矩形 45"/>
          <p:cNvSpPr/>
          <p:nvPr/>
        </p:nvSpPr>
        <p:spPr>
          <a:xfrm>
            <a:off x="7640915" y="3125838"/>
            <a:ext cx="942975" cy="186176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7395646" y="5485395"/>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HPA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5838618" y="3817372"/>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9" name="矩形 48"/>
          <p:cNvSpPr/>
          <p:nvPr/>
        </p:nvSpPr>
        <p:spPr>
          <a:xfrm>
            <a:off x="5838618" y="4263488"/>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0" name="矩形 49"/>
          <p:cNvSpPr/>
          <p:nvPr/>
        </p:nvSpPr>
        <p:spPr>
          <a:xfrm>
            <a:off x="7646551" y="342086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1" name="矩形 50"/>
          <p:cNvSpPr/>
          <p:nvPr/>
        </p:nvSpPr>
        <p:spPr>
          <a:xfrm>
            <a:off x="7646551" y="4427273"/>
            <a:ext cx="942975" cy="162552"/>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17" name="直线连接符 16"/>
          <p:cNvCxnSpPr>
            <a:endCxn id="51" idx="1"/>
          </p:cNvCxnSpPr>
          <p:nvPr/>
        </p:nvCxnSpPr>
        <p:spPr>
          <a:xfrm>
            <a:off x="6781593" y="3914640"/>
            <a:ext cx="864958" cy="5939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49" idx="3"/>
            <a:endCxn id="50" idx="1"/>
          </p:cNvCxnSpPr>
          <p:nvPr/>
        </p:nvCxnSpPr>
        <p:spPr>
          <a:xfrm flipV="1">
            <a:off x="6781593" y="3518138"/>
            <a:ext cx="864958" cy="84261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423266" y="2427364"/>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EPT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56" name="文本框 55"/>
          <p:cNvSpPr txBox="1"/>
          <p:nvPr/>
        </p:nvSpPr>
        <p:spPr>
          <a:xfrm>
            <a:off x="4746052" y="242316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a:t>
            </a:r>
            <a:r>
              <a:rPr lang="en-US" altLang="zh-CN" sz="825" kern="0">
                <a:latin typeface="微软雅黑" panose="020B0503020204020204" pitchFamily="34" charset="-122"/>
                <a:ea typeface="微软雅黑" panose="020B0503020204020204" pitchFamily="34" charset="-122"/>
                <a:cs typeface="+mn-ea"/>
                <a:sym typeface="+mn-lt"/>
              </a:rPr>
              <a:t>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cxnSp>
        <p:nvCxnSpPr>
          <p:cNvPr id="34" name="直线连接符 33"/>
          <p:cNvCxnSpPr/>
          <p:nvPr/>
        </p:nvCxnSpPr>
        <p:spPr>
          <a:xfrm>
            <a:off x="5152819" y="3255046"/>
            <a:ext cx="691436" cy="2630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a:off x="5147182" y="3687716"/>
            <a:ext cx="697073" cy="1012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40" idx="3"/>
            <a:endCxn id="48" idx="1"/>
          </p:cNvCxnSpPr>
          <p:nvPr/>
        </p:nvCxnSpPr>
        <p:spPr>
          <a:xfrm>
            <a:off x="5152818" y="3024435"/>
            <a:ext cx="685800" cy="8902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39" idx="3"/>
            <a:endCxn id="33" idx="1"/>
          </p:cNvCxnSpPr>
          <p:nvPr/>
        </p:nvCxnSpPr>
        <p:spPr>
          <a:xfrm>
            <a:off x="5152818" y="3878097"/>
            <a:ext cx="685800" cy="2357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9" idx="3"/>
            <a:endCxn id="49" idx="1"/>
          </p:cNvCxnSpPr>
          <p:nvPr/>
        </p:nvCxnSpPr>
        <p:spPr>
          <a:xfrm flipV="1">
            <a:off x="5152818" y="4360757"/>
            <a:ext cx="685800" cy="22300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1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nodeType="clickEffect">
                                  <p:stCondLst>
                                    <p:cond delay="0"/>
                                  </p:stCondLst>
                                  <p:childTnLst>
                                    <p:anim calcmode="discrete" valueType="str">
                                      <p:cBhvr>
                                        <p:cTn id="10" dur="500" fill="hold"/>
                                        <p:tgtEl>
                                          <p:spTgt spid="36"/>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nodeType="withEffect">
                                  <p:stCondLst>
                                    <p:cond delay="0"/>
                                  </p:stCondLst>
                                  <p:childTnLst>
                                    <p:anim calcmode="discrete" valueType="str">
                                      <p:cBhvr>
                                        <p:cTn id="12" dur="500" fill="hold"/>
                                        <p:tgtEl>
                                          <p:spTgt spid="34"/>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nodeType="withEffect">
                                  <p:stCondLst>
                                    <p:cond delay="0"/>
                                  </p:stCondLst>
                                  <p:childTnLst>
                                    <p:anim calcmode="discrete" valueType="str">
                                      <p:cBhvr>
                                        <p:cTn id="14" dur="500" fill="hold"/>
                                        <p:tgtEl>
                                          <p:spTgt spid="35"/>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0"/>
                                  </p:stCondLst>
                                  <p:childTnLst>
                                    <p:anim calcmode="discrete" valueType="str">
                                      <p:cBhvr>
                                        <p:cTn id="16" dur="500" fill="hold"/>
                                        <p:tgtEl>
                                          <p:spTgt spid="37"/>
                                        </p:tgtEl>
                                        <p:attrNameLst>
                                          <p:attrName>style.visibility</p:attrName>
                                        </p:attrNameLst>
                                      </p:cBhvr>
                                      <p:tavLst>
                                        <p:tav tm="0">
                                          <p:val>
                                            <p:strVal val="hidden"/>
                                          </p:val>
                                        </p:tav>
                                        <p:tav tm="50000">
                                          <p:val>
                                            <p:strVal val="visible"/>
                                          </p:val>
                                        </p:tav>
                                      </p:tavLst>
                                    </p:anim>
                                  </p:childTnLst>
                                </p:cTn>
                              </p:par>
                            </p:childTnLst>
                          </p:cTn>
                        </p:par>
                        <p:par>
                          <p:cTn id="17" fill="hold">
                            <p:stCondLst>
                              <p:cond delay="1500"/>
                            </p:stCondLst>
                            <p:childTnLst>
                              <p:par>
                                <p:cTn id="18" presetID="1" presetClass="exit" presetSubtype="0" fill="hold"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34"/>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37"/>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751274"/>
            <a:ext cx="3922643" cy="507831"/>
          </a:xfrm>
        </p:spPr>
        <p:txBody>
          <a:bodyPr/>
          <a:lstStyle/>
          <a:p>
            <a:r>
              <a:rPr lang="en-US" altLang="zh-CN" dirty="0"/>
              <a:t>Kernel Space Isolation</a:t>
            </a:r>
            <a:endParaRPr lang="zh-CN" altLang="en-US" dirty="0"/>
          </a:p>
        </p:txBody>
      </p:sp>
      <p:sp>
        <p:nvSpPr>
          <p:cNvPr id="31" name="矩形 30"/>
          <p:cNvSpPr/>
          <p:nvPr/>
        </p:nvSpPr>
        <p:spPr>
          <a:xfrm>
            <a:off x="609599" y="2137950"/>
            <a:ext cx="8215548" cy="3093154"/>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1500" dirty="0"/>
              <a:t>Remove GPA-to-HPA for kernel</a:t>
            </a:r>
          </a:p>
          <a:p>
            <a:pPr marL="600067" lvl="1" indent="-257175">
              <a:lnSpc>
                <a:spcPct val="130000"/>
              </a:lnSpc>
              <a:buFont typeface="Wingdings" charset="2"/>
              <a:buChar char="n"/>
            </a:pPr>
            <a:r>
              <a:rPr lang="en-US" altLang="zh-CN" sz="1500" dirty="0"/>
              <a:t>Cannot identify guest </a:t>
            </a:r>
          </a:p>
          <a:p>
            <a:pPr lvl="1">
              <a:lnSpc>
                <a:spcPct val="130000"/>
              </a:lnSpc>
            </a:pPr>
            <a:r>
              <a:rPr lang="en-US" altLang="zh-CN" sz="1500" dirty="0"/>
              <a:t>     physical memory for kernel</a:t>
            </a:r>
          </a:p>
          <a:p>
            <a:pPr marL="257175" indent="-257175">
              <a:lnSpc>
                <a:spcPct val="130000"/>
              </a:lnSpc>
              <a:buFont typeface="Wingdings" charset="2"/>
              <a:buChar char="l"/>
            </a:pPr>
            <a:endParaRPr lang="en-US" altLang="zh-CN" sz="1500" dirty="0"/>
          </a:p>
          <a:p>
            <a:pPr marL="257175" indent="-257175">
              <a:lnSpc>
                <a:spcPct val="130000"/>
              </a:lnSpc>
              <a:buFont typeface="Wingdings" charset="2"/>
              <a:buChar char="l"/>
            </a:pPr>
            <a:r>
              <a:rPr lang="en-US" altLang="zh-CN" sz="1500" dirty="0"/>
              <a:t>Remove GVA-to-GPA for kernel</a:t>
            </a:r>
          </a:p>
          <a:p>
            <a:pPr marL="600067" lvl="1" indent="-257175">
              <a:lnSpc>
                <a:spcPct val="130000"/>
              </a:lnSpc>
              <a:buFont typeface="Wingdings" charset="2"/>
              <a:buChar char="n"/>
            </a:pPr>
            <a:r>
              <a:rPr lang="en-US" altLang="zh-CN" sz="1500" dirty="0"/>
              <a:t>Map </a:t>
            </a:r>
            <a:r>
              <a:rPr lang="en-US" altLang="zh-CN" sz="1500" dirty="0" err="1"/>
              <a:t>gPT</a:t>
            </a:r>
            <a:r>
              <a:rPr lang="en-US" altLang="zh-CN" sz="1500" dirty="0"/>
              <a:t> page to different</a:t>
            </a:r>
          </a:p>
          <a:p>
            <a:pPr lvl="1">
              <a:lnSpc>
                <a:spcPct val="130000"/>
              </a:lnSpc>
            </a:pPr>
            <a:r>
              <a:rPr lang="en-US" altLang="zh-CN" sz="1500" dirty="0"/>
              <a:t>     host physical pages</a:t>
            </a:r>
          </a:p>
          <a:p>
            <a:pPr marL="600067" lvl="1" indent="-257175">
              <a:lnSpc>
                <a:spcPct val="130000"/>
              </a:lnSpc>
              <a:buFont typeface="Wingdings" charset="2"/>
              <a:buChar char="l"/>
            </a:pPr>
            <a:endParaRPr lang="en-US" altLang="zh-CN" sz="1500" dirty="0"/>
          </a:p>
          <a:p>
            <a:pPr marL="600067" lvl="1" indent="-257175">
              <a:lnSpc>
                <a:spcPct val="130000"/>
              </a:lnSpc>
              <a:buFont typeface="Wingdings" charset="2"/>
              <a:buChar char="l"/>
            </a:pPr>
            <a:endParaRPr lang="en-US" altLang="zh-CN" sz="1500" dirty="0"/>
          </a:p>
          <a:p>
            <a:pPr marL="600067" lvl="1" indent="-257175">
              <a:lnSpc>
                <a:spcPct val="130000"/>
              </a:lnSpc>
              <a:buFont typeface="Wingdings" charset="2"/>
              <a:buChar char="l"/>
            </a:pPr>
            <a:endParaRPr lang="en-US" altLang="zh-CN" sz="1500" dirty="0"/>
          </a:p>
        </p:txBody>
      </p:sp>
      <p:sp>
        <p:nvSpPr>
          <p:cNvPr id="25" name="矩形 24"/>
          <p:cNvSpPr/>
          <p:nvPr/>
        </p:nvSpPr>
        <p:spPr>
          <a:xfrm>
            <a:off x="4209843" y="2761322"/>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26" name="直线连接符 25"/>
          <p:cNvCxnSpPr/>
          <p:nvPr/>
        </p:nvCxnSpPr>
        <p:spPr>
          <a:xfrm>
            <a:off x="4028868" y="4113872"/>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808965" y="3895639"/>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3828843" y="4056721"/>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4209843" y="4486493"/>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0" name="矩形 29"/>
          <p:cNvSpPr/>
          <p:nvPr/>
        </p:nvSpPr>
        <p:spPr>
          <a:xfrm>
            <a:off x="4209843" y="5040760"/>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2" name="矩形 31"/>
          <p:cNvSpPr/>
          <p:nvPr/>
        </p:nvSpPr>
        <p:spPr>
          <a:xfrm>
            <a:off x="4209843" y="3249084"/>
            <a:ext cx="942975" cy="447388"/>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3" name="矩形 32"/>
          <p:cNvSpPr/>
          <p:nvPr/>
        </p:nvSpPr>
        <p:spPr>
          <a:xfrm>
            <a:off x="5838618" y="3518138"/>
            <a:ext cx="942975" cy="119146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39" name="矩形 38"/>
          <p:cNvSpPr/>
          <p:nvPr/>
        </p:nvSpPr>
        <p:spPr>
          <a:xfrm>
            <a:off x="4209843" y="3780828"/>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0" name="矩形 39"/>
          <p:cNvSpPr/>
          <p:nvPr/>
        </p:nvSpPr>
        <p:spPr>
          <a:xfrm>
            <a:off x="4209843" y="2889355"/>
            <a:ext cx="942975" cy="270161"/>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3964574" y="548591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GVA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5" name="文本框 44"/>
          <p:cNvSpPr txBox="1"/>
          <p:nvPr/>
        </p:nvSpPr>
        <p:spPr>
          <a:xfrm>
            <a:off x="5593349" y="5485396"/>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6" name="矩形 45"/>
          <p:cNvSpPr/>
          <p:nvPr/>
        </p:nvSpPr>
        <p:spPr>
          <a:xfrm>
            <a:off x="7640915" y="3125838"/>
            <a:ext cx="942975" cy="186176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7395646" y="5485395"/>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HPA</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5838618" y="3817372"/>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9" name="矩形 48"/>
          <p:cNvSpPr/>
          <p:nvPr/>
        </p:nvSpPr>
        <p:spPr>
          <a:xfrm>
            <a:off x="5838618" y="4263488"/>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0" name="矩形 49"/>
          <p:cNvSpPr/>
          <p:nvPr/>
        </p:nvSpPr>
        <p:spPr>
          <a:xfrm>
            <a:off x="7646551" y="342086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1" name="矩形 50"/>
          <p:cNvSpPr/>
          <p:nvPr/>
        </p:nvSpPr>
        <p:spPr>
          <a:xfrm>
            <a:off x="7646551" y="4427273"/>
            <a:ext cx="942975" cy="162552"/>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17" name="直线连接符 16"/>
          <p:cNvCxnSpPr>
            <a:endCxn id="51" idx="1"/>
          </p:cNvCxnSpPr>
          <p:nvPr/>
        </p:nvCxnSpPr>
        <p:spPr>
          <a:xfrm>
            <a:off x="6781593" y="3914640"/>
            <a:ext cx="864958" cy="593909"/>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49" idx="3"/>
            <a:endCxn id="50" idx="1"/>
          </p:cNvCxnSpPr>
          <p:nvPr/>
        </p:nvCxnSpPr>
        <p:spPr>
          <a:xfrm flipV="1">
            <a:off x="6781593" y="3518138"/>
            <a:ext cx="864958" cy="842619"/>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423266" y="2427364"/>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EPT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56" name="文本框 55"/>
          <p:cNvSpPr txBox="1"/>
          <p:nvPr/>
        </p:nvSpPr>
        <p:spPr>
          <a:xfrm>
            <a:off x="4746052" y="2423160"/>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g</a:t>
            </a:r>
            <a:r>
              <a:rPr lang="en-US" altLang="zh-CN" sz="825" kern="0">
                <a:latin typeface="微软雅黑" panose="020B0503020204020204" pitchFamily="34" charset="-122"/>
                <a:ea typeface="微软雅黑" panose="020B0503020204020204" pitchFamily="34" charset="-122"/>
                <a:cs typeface="+mn-ea"/>
                <a:sym typeface="+mn-lt"/>
              </a:rPr>
              <a:t>PT</a:t>
            </a:r>
            <a:endParaRPr lang="zh-CN" altLang="en-US" sz="825" kern="0" dirty="0">
              <a:latin typeface="微软雅黑" panose="020B0503020204020204" pitchFamily="34" charset="-122"/>
              <a:ea typeface="微软雅黑" panose="020B0503020204020204" pitchFamily="34" charset="-122"/>
              <a:cs typeface="+mn-ea"/>
              <a:sym typeface="+mn-lt"/>
            </a:endParaRPr>
          </a:p>
        </p:txBody>
      </p:sp>
      <p:cxnSp>
        <p:nvCxnSpPr>
          <p:cNvPr id="34" name="直线连接符 33"/>
          <p:cNvCxnSpPr/>
          <p:nvPr/>
        </p:nvCxnSpPr>
        <p:spPr>
          <a:xfrm>
            <a:off x="5152819" y="3255046"/>
            <a:ext cx="691436" cy="263091"/>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a:off x="5147182" y="3687716"/>
            <a:ext cx="697073" cy="1012803"/>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40" idx="3"/>
            <a:endCxn id="48" idx="1"/>
          </p:cNvCxnSpPr>
          <p:nvPr/>
        </p:nvCxnSpPr>
        <p:spPr>
          <a:xfrm>
            <a:off x="5152818" y="3024435"/>
            <a:ext cx="685800" cy="890205"/>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39" idx="3"/>
            <a:endCxn id="33" idx="1"/>
          </p:cNvCxnSpPr>
          <p:nvPr/>
        </p:nvCxnSpPr>
        <p:spPr>
          <a:xfrm>
            <a:off x="5152818" y="3878097"/>
            <a:ext cx="685800" cy="235775"/>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9" idx="3"/>
            <a:endCxn id="49" idx="1"/>
          </p:cNvCxnSpPr>
          <p:nvPr/>
        </p:nvCxnSpPr>
        <p:spPr>
          <a:xfrm flipV="1">
            <a:off x="5152818" y="4360757"/>
            <a:ext cx="685800" cy="223005"/>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209843" y="3401079"/>
            <a:ext cx="942975" cy="133799"/>
          </a:xfrm>
          <a:prstGeom prst="rect">
            <a:avLst/>
          </a:prstGeom>
          <a:pattFill prst="wdDnDiag">
            <a:fgClr>
              <a:srgbClr val="C00000"/>
            </a:fgClr>
            <a:bgClr>
              <a:schemeClr val="bg1"/>
            </a:bgClr>
          </a:patt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2" name="矩形 41"/>
          <p:cNvSpPr/>
          <p:nvPr/>
        </p:nvSpPr>
        <p:spPr>
          <a:xfrm>
            <a:off x="5835800" y="3598783"/>
            <a:ext cx="942975" cy="133799"/>
          </a:xfrm>
          <a:prstGeom prst="rect">
            <a:avLst/>
          </a:prstGeom>
          <a:pattFill prst="wdDnDiag">
            <a:fgClr>
              <a:schemeClr val="bg1">
                <a:lumMod val="50000"/>
              </a:schemeClr>
            </a:fgClr>
            <a:bgClr>
              <a:schemeClr val="bg1"/>
            </a:bgClr>
          </a:patt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43" name="直线连接符 42"/>
          <p:cNvCxnSpPr>
            <a:stCxn id="41" idx="3"/>
            <a:endCxn id="42" idx="1"/>
          </p:cNvCxnSpPr>
          <p:nvPr/>
        </p:nvCxnSpPr>
        <p:spPr>
          <a:xfrm>
            <a:off x="5152819" y="3467978"/>
            <a:ext cx="682982" cy="19770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7640915" y="3910820"/>
            <a:ext cx="942975" cy="133799"/>
          </a:xfrm>
          <a:prstGeom prst="rect">
            <a:avLst/>
          </a:prstGeom>
          <a:pattFill prst="wdDnDiag">
            <a:fgClr>
              <a:schemeClr val="bg1">
                <a:lumMod val="50000"/>
              </a:schemeClr>
            </a:fgClr>
            <a:bgClr>
              <a:schemeClr val="bg1"/>
            </a:bgClr>
          </a:patt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54" name="矩形 53"/>
          <p:cNvSpPr/>
          <p:nvPr/>
        </p:nvSpPr>
        <p:spPr>
          <a:xfrm>
            <a:off x="7646551" y="3210697"/>
            <a:ext cx="942975" cy="133799"/>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r>
              <a:rPr lang="en-US" altLang="zh-CN" sz="900" dirty="0">
                <a:latin typeface="微软雅黑" panose="020B0503020204020204" pitchFamily="34" charset="-122"/>
                <a:ea typeface="微软雅黑" panose="020B0503020204020204" pitchFamily="34" charset="-122"/>
              </a:rPr>
              <a:t>00000000</a:t>
            </a:r>
            <a:endParaRPr lang="zh-CN" altLang="en-US" sz="900" dirty="0">
              <a:latin typeface="微软雅黑" panose="020B0503020204020204" pitchFamily="34" charset="-122"/>
              <a:ea typeface="微软雅黑" panose="020B0503020204020204" pitchFamily="34" charset="-122"/>
            </a:endParaRPr>
          </a:p>
        </p:txBody>
      </p:sp>
      <p:cxnSp>
        <p:nvCxnSpPr>
          <p:cNvPr id="57" name="直线连接符 56"/>
          <p:cNvCxnSpPr>
            <a:stCxn id="42" idx="3"/>
            <a:endCxn id="53" idx="1"/>
          </p:cNvCxnSpPr>
          <p:nvPr/>
        </p:nvCxnSpPr>
        <p:spPr>
          <a:xfrm>
            <a:off x="6778776" y="3665683"/>
            <a:ext cx="862139" cy="3120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2" idx="3"/>
          </p:cNvCxnSpPr>
          <p:nvPr/>
        </p:nvCxnSpPr>
        <p:spPr>
          <a:xfrm flipV="1">
            <a:off x="6778776" y="3294587"/>
            <a:ext cx="853685" cy="3710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6497315" y="3266558"/>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err="1">
                <a:latin typeface="微软雅黑" panose="020B0503020204020204" pitchFamily="34" charset="-122"/>
                <a:ea typeface="微软雅黑" panose="020B0503020204020204" pitchFamily="34" charset="-122"/>
                <a:cs typeface="+mn-ea"/>
                <a:sym typeface="+mn-lt"/>
              </a:rPr>
              <a:t>EPTu</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60" name="文本框 59"/>
          <p:cNvSpPr txBox="1"/>
          <p:nvPr/>
        </p:nvSpPr>
        <p:spPr>
          <a:xfrm>
            <a:off x="6492325" y="3598502"/>
            <a:ext cx="1433513"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825" kern="0" dirty="0" err="1">
                <a:latin typeface="微软雅黑" panose="020B0503020204020204" pitchFamily="34" charset="-122"/>
                <a:ea typeface="微软雅黑" panose="020B0503020204020204" pitchFamily="34" charset="-122"/>
                <a:cs typeface="+mn-ea"/>
                <a:sym typeface="+mn-lt"/>
              </a:rPr>
              <a:t>EPTk</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52142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3" grpId="0" animBg="1"/>
      <p:bldP spid="54" grpId="0" animBg="1"/>
      <p:bldP spid="59" grpId="0"/>
      <p:bldP spid="6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727212"/>
            <a:ext cx="3922643" cy="507831"/>
          </a:xfrm>
        </p:spPr>
        <p:txBody>
          <a:bodyPr/>
          <a:lstStyle/>
          <a:p>
            <a:r>
              <a:rPr lang="en-US" altLang="zh-CN" dirty="0"/>
              <a:t>Kernel Space Isolation</a:t>
            </a:r>
            <a:endParaRPr lang="zh-CN" altLang="en-US" dirty="0"/>
          </a:p>
        </p:txBody>
      </p:sp>
      <p:sp>
        <p:nvSpPr>
          <p:cNvPr id="25" name="矩形 24"/>
          <p:cNvSpPr/>
          <p:nvPr/>
        </p:nvSpPr>
        <p:spPr>
          <a:xfrm>
            <a:off x="4767240" y="2720303"/>
            <a:ext cx="459270" cy="125502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26" name="直线连接符 25"/>
          <p:cNvCxnSpPr/>
          <p:nvPr/>
        </p:nvCxnSpPr>
        <p:spPr>
          <a:xfrm>
            <a:off x="4597782" y="3281015"/>
            <a:ext cx="765313"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360068" y="3062782"/>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4379946" y="3223865"/>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61" name="矩形 60"/>
          <p:cNvSpPr/>
          <p:nvPr/>
        </p:nvSpPr>
        <p:spPr>
          <a:xfrm>
            <a:off x="4767240" y="2906989"/>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2" name="矩形 61"/>
          <p:cNvSpPr/>
          <p:nvPr/>
        </p:nvSpPr>
        <p:spPr>
          <a:xfrm>
            <a:off x="4767240" y="3102786"/>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3" name="矩形 62"/>
          <p:cNvSpPr/>
          <p:nvPr/>
        </p:nvSpPr>
        <p:spPr>
          <a:xfrm>
            <a:off x="4767240" y="3456496"/>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4" name="矩形 63"/>
          <p:cNvSpPr/>
          <p:nvPr/>
        </p:nvSpPr>
        <p:spPr>
          <a:xfrm>
            <a:off x="4767240" y="3652293"/>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5" name="矩形 64"/>
          <p:cNvSpPr/>
          <p:nvPr/>
        </p:nvSpPr>
        <p:spPr>
          <a:xfrm>
            <a:off x="5841397" y="2707863"/>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6" name="矩形 65"/>
          <p:cNvSpPr/>
          <p:nvPr/>
        </p:nvSpPr>
        <p:spPr>
          <a:xfrm>
            <a:off x="5841397" y="2846379"/>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7" name="矩形 66"/>
          <p:cNvSpPr/>
          <p:nvPr/>
        </p:nvSpPr>
        <p:spPr>
          <a:xfrm>
            <a:off x="5841397" y="3042177"/>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8" name="矩形 67"/>
          <p:cNvSpPr/>
          <p:nvPr/>
        </p:nvSpPr>
        <p:spPr>
          <a:xfrm>
            <a:off x="5841397" y="3616146"/>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69" name="矩形 68"/>
          <p:cNvSpPr/>
          <p:nvPr/>
        </p:nvSpPr>
        <p:spPr>
          <a:xfrm>
            <a:off x="5841397" y="3754663"/>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0" name="矩形 69"/>
          <p:cNvSpPr/>
          <p:nvPr/>
        </p:nvSpPr>
        <p:spPr>
          <a:xfrm>
            <a:off x="5841397" y="3950460"/>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1" name="矩形 70"/>
          <p:cNvSpPr/>
          <p:nvPr/>
        </p:nvSpPr>
        <p:spPr>
          <a:xfrm>
            <a:off x="6915554" y="2707863"/>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2" name="矩形 71"/>
          <p:cNvSpPr/>
          <p:nvPr/>
        </p:nvSpPr>
        <p:spPr>
          <a:xfrm>
            <a:off x="6915554" y="2846379"/>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3" name="矩形 72"/>
          <p:cNvSpPr/>
          <p:nvPr/>
        </p:nvSpPr>
        <p:spPr>
          <a:xfrm>
            <a:off x="6915554" y="3042177"/>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4" name="矩形 73"/>
          <p:cNvSpPr/>
          <p:nvPr/>
        </p:nvSpPr>
        <p:spPr>
          <a:xfrm>
            <a:off x="6915554" y="3616146"/>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5" name="矩形 74"/>
          <p:cNvSpPr/>
          <p:nvPr/>
        </p:nvSpPr>
        <p:spPr>
          <a:xfrm>
            <a:off x="6915554" y="3754663"/>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76" name="矩形 75"/>
          <p:cNvSpPr/>
          <p:nvPr/>
        </p:nvSpPr>
        <p:spPr>
          <a:xfrm>
            <a:off x="6915554" y="3950460"/>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0" name="矩形 79"/>
          <p:cNvSpPr/>
          <p:nvPr/>
        </p:nvSpPr>
        <p:spPr>
          <a:xfrm>
            <a:off x="7904249" y="2708456"/>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1" name="矩形 80"/>
          <p:cNvSpPr/>
          <p:nvPr/>
        </p:nvSpPr>
        <p:spPr>
          <a:xfrm>
            <a:off x="7904249" y="2846973"/>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2" name="矩形 81"/>
          <p:cNvSpPr/>
          <p:nvPr/>
        </p:nvSpPr>
        <p:spPr>
          <a:xfrm>
            <a:off x="7904249" y="3042770"/>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3" name="矩形 82"/>
          <p:cNvSpPr/>
          <p:nvPr/>
        </p:nvSpPr>
        <p:spPr>
          <a:xfrm>
            <a:off x="7904249" y="3616146"/>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4" name="矩形 83"/>
          <p:cNvSpPr/>
          <p:nvPr/>
        </p:nvSpPr>
        <p:spPr>
          <a:xfrm>
            <a:off x="7904249" y="3754663"/>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5" name="矩形 84"/>
          <p:cNvSpPr/>
          <p:nvPr/>
        </p:nvSpPr>
        <p:spPr>
          <a:xfrm>
            <a:off x="7904249" y="3950460"/>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86" name="矩形 85"/>
          <p:cNvSpPr/>
          <p:nvPr/>
        </p:nvSpPr>
        <p:spPr>
          <a:xfrm>
            <a:off x="4770098" y="4291928"/>
            <a:ext cx="459270" cy="125502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87" name="直线连接符 86"/>
          <p:cNvCxnSpPr/>
          <p:nvPr/>
        </p:nvCxnSpPr>
        <p:spPr>
          <a:xfrm>
            <a:off x="4600639" y="4852640"/>
            <a:ext cx="765313"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382804" y="4795490"/>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89" name="矩形 88"/>
          <p:cNvSpPr/>
          <p:nvPr/>
        </p:nvSpPr>
        <p:spPr>
          <a:xfrm>
            <a:off x="4770098" y="4478614"/>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90" name="矩形 89"/>
          <p:cNvSpPr/>
          <p:nvPr/>
        </p:nvSpPr>
        <p:spPr>
          <a:xfrm>
            <a:off x="4770098" y="4674411"/>
            <a:ext cx="459270" cy="86365"/>
          </a:xfrm>
          <a:prstGeom prst="rect">
            <a:avLst/>
          </a:prstGeom>
          <a:solidFill>
            <a:srgbClr val="FF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91" name="矩形 90"/>
          <p:cNvSpPr/>
          <p:nvPr/>
        </p:nvSpPr>
        <p:spPr>
          <a:xfrm>
            <a:off x="4770098" y="5028121"/>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92" name="矩形 91"/>
          <p:cNvSpPr/>
          <p:nvPr/>
        </p:nvSpPr>
        <p:spPr>
          <a:xfrm>
            <a:off x="4770098" y="5223918"/>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93" name="文本框 92"/>
          <p:cNvSpPr txBox="1"/>
          <p:nvPr/>
        </p:nvSpPr>
        <p:spPr>
          <a:xfrm>
            <a:off x="4369002" y="4618144"/>
            <a:ext cx="552450" cy="257378"/>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cxnSp>
        <p:nvCxnSpPr>
          <p:cNvPr id="7" name="肘形连接符 6"/>
          <p:cNvCxnSpPr>
            <a:stCxn id="61" idx="3"/>
          </p:cNvCxnSpPr>
          <p:nvPr/>
        </p:nvCxnSpPr>
        <p:spPr>
          <a:xfrm flipV="1">
            <a:off x="5226510" y="2707863"/>
            <a:ext cx="614887" cy="24230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66" idx="3"/>
          </p:cNvCxnSpPr>
          <p:nvPr/>
        </p:nvCxnSpPr>
        <p:spPr>
          <a:xfrm flipV="1">
            <a:off x="6300667" y="2716576"/>
            <a:ext cx="614887" cy="1729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72" idx="3"/>
          </p:cNvCxnSpPr>
          <p:nvPr/>
        </p:nvCxnSpPr>
        <p:spPr>
          <a:xfrm flipV="1">
            <a:off x="7374824" y="2696076"/>
            <a:ext cx="529425" cy="1934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62" idx="3"/>
          </p:cNvCxnSpPr>
          <p:nvPr/>
        </p:nvCxnSpPr>
        <p:spPr>
          <a:xfrm>
            <a:off x="5226511" y="3145969"/>
            <a:ext cx="579809" cy="457235"/>
          </a:xfrm>
          <a:prstGeom prst="bentConnector3">
            <a:avLst>
              <a:gd name="adj1" fmla="val 790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9" idx="3"/>
          </p:cNvCxnSpPr>
          <p:nvPr/>
        </p:nvCxnSpPr>
        <p:spPr>
          <a:xfrm flipV="1">
            <a:off x="6300667" y="3624654"/>
            <a:ext cx="614887" cy="17319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75" idx="3"/>
          </p:cNvCxnSpPr>
          <p:nvPr/>
        </p:nvCxnSpPr>
        <p:spPr>
          <a:xfrm flipV="1">
            <a:off x="7374824" y="3624799"/>
            <a:ext cx="529425" cy="17304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89" idx="3"/>
          </p:cNvCxnSpPr>
          <p:nvPr/>
        </p:nvCxnSpPr>
        <p:spPr>
          <a:xfrm flipV="1">
            <a:off x="5229368" y="2950171"/>
            <a:ext cx="303185" cy="1571626"/>
          </a:xfrm>
          <a:prstGeom prst="bentConnector2">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90" idx="3"/>
          </p:cNvCxnSpPr>
          <p:nvPr/>
        </p:nvCxnSpPr>
        <p:spPr>
          <a:xfrm flipV="1">
            <a:off x="5229367" y="3542861"/>
            <a:ext cx="456413" cy="1174733"/>
          </a:xfrm>
          <a:prstGeom prst="bentConnector2">
            <a:avLst/>
          </a:prstGeom>
          <a:ln w="19050">
            <a:headEnd type="none"/>
            <a:tailEnd type="non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4280119" y="2414536"/>
            <a:ext cx="1433513"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a:latin typeface="微软雅黑" panose="020B0503020204020204" pitchFamily="34" charset="-122"/>
                <a:ea typeface="微软雅黑" panose="020B0503020204020204" pitchFamily="34" charset="-122"/>
                <a:cs typeface="+mn-ea"/>
                <a:sym typeface="+mn-lt"/>
              </a:rPr>
              <a:t>gL4</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97" name="文本框 96"/>
          <p:cNvSpPr txBox="1"/>
          <p:nvPr/>
        </p:nvSpPr>
        <p:spPr>
          <a:xfrm>
            <a:off x="5354275" y="2413453"/>
            <a:ext cx="1433513"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a:latin typeface="微软雅黑" panose="020B0503020204020204" pitchFamily="34" charset="-122"/>
                <a:ea typeface="微软雅黑" panose="020B0503020204020204" pitchFamily="34" charset="-122"/>
                <a:cs typeface="+mn-ea"/>
                <a:sym typeface="+mn-lt"/>
              </a:rPr>
              <a:t>gL3</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98" name="文本框 97"/>
          <p:cNvSpPr txBox="1"/>
          <p:nvPr/>
        </p:nvSpPr>
        <p:spPr>
          <a:xfrm>
            <a:off x="6428432" y="2412369"/>
            <a:ext cx="1433513"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a:latin typeface="微软雅黑" panose="020B0503020204020204" pitchFamily="34" charset="-122"/>
                <a:ea typeface="微软雅黑" panose="020B0503020204020204" pitchFamily="34" charset="-122"/>
                <a:cs typeface="+mn-ea"/>
                <a:sym typeface="+mn-lt"/>
              </a:rPr>
              <a:t>gL2</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99" name="文本框 98"/>
          <p:cNvSpPr txBox="1"/>
          <p:nvPr/>
        </p:nvSpPr>
        <p:spPr>
          <a:xfrm>
            <a:off x="7417127" y="2410146"/>
            <a:ext cx="1433513"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a:latin typeface="微软雅黑" panose="020B0503020204020204" pitchFamily="34" charset="-122"/>
                <a:ea typeface="微软雅黑" panose="020B0503020204020204" pitchFamily="34" charset="-122"/>
                <a:cs typeface="+mn-ea"/>
                <a:sym typeface="+mn-lt"/>
              </a:rPr>
              <a:t>gL1</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101" name="矩形 100"/>
          <p:cNvSpPr/>
          <p:nvPr/>
        </p:nvSpPr>
        <p:spPr>
          <a:xfrm>
            <a:off x="6564581" y="4457139"/>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02" name="矩形 101"/>
          <p:cNvSpPr/>
          <p:nvPr/>
        </p:nvSpPr>
        <p:spPr>
          <a:xfrm>
            <a:off x="6564581" y="4595656"/>
            <a:ext cx="459270" cy="86365"/>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03" name="矩形 102"/>
          <p:cNvSpPr/>
          <p:nvPr/>
        </p:nvSpPr>
        <p:spPr>
          <a:xfrm>
            <a:off x="6564581" y="4791453"/>
            <a:ext cx="459270" cy="86365"/>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04" name="矩形 103"/>
          <p:cNvSpPr/>
          <p:nvPr/>
        </p:nvSpPr>
        <p:spPr>
          <a:xfrm>
            <a:off x="6564581" y="5172324"/>
            <a:ext cx="459270" cy="57098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05" name="矩形 104"/>
          <p:cNvSpPr/>
          <p:nvPr/>
        </p:nvSpPr>
        <p:spPr>
          <a:xfrm>
            <a:off x="6564581" y="5310840"/>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r>
              <a:rPr lang="en-US" altLang="zh-CN" sz="750" b="1" dirty="0">
                <a:solidFill>
                  <a:schemeClr val="tx1"/>
                </a:solidFill>
                <a:latin typeface="微软雅黑" panose="020B0503020204020204" pitchFamily="34" charset="-122"/>
                <a:ea typeface="微软雅黑" panose="020B0503020204020204" pitchFamily="34" charset="-122"/>
              </a:rPr>
              <a:t>0000</a:t>
            </a:r>
            <a:endParaRPr lang="zh-CN" altLang="en-US" sz="750" b="1" dirty="0">
              <a:solidFill>
                <a:schemeClr val="tx1"/>
              </a:solidFill>
              <a:latin typeface="微软雅黑" panose="020B0503020204020204" pitchFamily="34" charset="-122"/>
              <a:ea typeface="微软雅黑" panose="020B0503020204020204" pitchFamily="34" charset="-122"/>
            </a:endParaRPr>
          </a:p>
        </p:txBody>
      </p:sp>
      <p:sp>
        <p:nvSpPr>
          <p:cNvPr id="106" name="矩形 105"/>
          <p:cNvSpPr/>
          <p:nvPr/>
        </p:nvSpPr>
        <p:spPr>
          <a:xfrm>
            <a:off x="6564581" y="5506638"/>
            <a:ext cx="459270" cy="863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r>
              <a:rPr lang="en-US" altLang="zh-CN" sz="750" b="1" dirty="0">
                <a:solidFill>
                  <a:schemeClr val="tx1"/>
                </a:solidFill>
                <a:latin typeface="微软雅黑" panose="020B0503020204020204" pitchFamily="34" charset="-122"/>
                <a:ea typeface="微软雅黑" panose="020B0503020204020204" pitchFamily="34" charset="-122"/>
              </a:rPr>
              <a:t>0000</a:t>
            </a:r>
            <a:endParaRPr lang="zh-CN" altLang="en-US" sz="750" b="1" dirty="0">
              <a:solidFill>
                <a:schemeClr val="tx1"/>
              </a:solidFill>
              <a:latin typeface="微软雅黑" panose="020B0503020204020204" pitchFamily="34" charset="-122"/>
              <a:ea typeface="微软雅黑" panose="020B0503020204020204" pitchFamily="34" charset="-122"/>
            </a:endParaRPr>
          </a:p>
        </p:txBody>
      </p:sp>
      <p:cxnSp>
        <p:nvCxnSpPr>
          <p:cNvPr id="109" name="肘形连接符 108"/>
          <p:cNvCxnSpPr>
            <a:stCxn id="68" idx="2"/>
            <a:endCxn id="101" idx="1"/>
          </p:cNvCxnSpPr>
          <p:nvPr/>
        </p:nvCxnSpPr>
        <p:spPr>
          <a:xfrm rot="16200000" flipH="1">
            <a:off x="6040054" y="4218105"/>
            <a:ext cx="555503" cy="493549"/>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8" idx="2"/>
            <a:endCxn id="104" idx="1"/>
          </p:cNvCxnSpPr>
          <p:nvPr/>
        </p:nvCxnSpPr>
        <p:spPr>
          <a:xfrm rot="16200000" flipH="1">
            <a:off x="5682463" y="4575696"/>
            <a:ext cx="1270687" cy="493549"/>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5990869" y="4486285"/>
            <a:ext cx="619595"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err="1">
                <a:latin typeface="微软雅黑" panose="020B0503020204020204" pitchFamily="34" charset="-122"/>
                <a:ea typeface="微软雅黑" panose="020B0503020204020204" pitchFamily="34" charset="-122"/>
                <a:cs typeface="+mn-ea"/>
                <a:sym typeface="+mn-lt"/>
              </a:rPr>
              <a:t>EPTk</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113" name="文本框 112"/>
          <p:cNvSpPr txBox="1"/>
          <p:nvPr/>
        </p:nvSpPr>
        <p:spPr>
          <a:xfrm>
            <a:off x="6005992" y="5208515"/>
            <a:ext cx="619595" cy="272382"/>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900" kern="0" dirty="0" err="1">
                <a:latin typeface="微软雅黑" panose="020B0503020204020204" pitchFamily="34" charset="-122"/>
                <a:ea typeface="微软雅黑" panose="020B0503020204020204" pitchFamily="34" charset="-122"/>
                <a:cs typeface="+mn-ea"/>
                <a:sym typeface="+mn-lt"/>
              </a:rPr>
              <a:t>EPTu</a:t>
            </a:r>
            <a:endParaRPr lang="zh-CN" altLang="en-US" sz="900" kern="0" dirty="0">
              <a:latin typeface="微软雅黑" panose="020B0503020204020204" pitchFamily="34" charset="-122"/>
              <a:ea typeface="微软雅黑" panose="020B0503020204020204" pitchFamily="34" charset="-122"/>
              <a:cs typeface="+mn-ea"/>
              <a:sym typeface="+mn-lt"/>
            </a:endParaRPr>
          </a:p>
        </p:txBody>
      </p:sp>
      <p:sp>
        <p:nvSpPr>
          <p:cNvPr id="114" name="矩形 113"/>
          <p:cNvSpPr/>
          <p:nvPr/>
        </p:nvSpPr>
        <p:spPr>
          <a:xfrm>
            <a:off x="609599" y="2137950"/>
            <a:ext cx="8215548" cy="3393237"/>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1500" dirty="0"/>
              <a:t>Remap kernel gL3 pages to new host physical page</a:t>
            </a:r>
          </a:p>
          <a:p>
            <a:pPr marL="257175" indent="-257175">
              <a:lnSpc>
                <a:spcPct val="130000"/>
              </a:lnSpc>
              <a:buFont typeface="Wingdings" charset="2"/>
              <a:buChar char="l"/>
            </a:pPr>
            <a:endParaRPr lang="en-US" altLang="zh-CN" sz="1500" dirty="0"/>
          </a:p>
          <a:p>
            <a:pPr marL="257175" indent="-257175">
              <a:lnSpc>
                <a:spcPct val="130000"/>
              </a:lnSpc>
              <a:buFont typeface="Wingdings" charset="2"/>
              <a:buChar char="l"/>
            </a:pPr>
            <a:r>
              <a:rPr lang="en-US" altLang="zh-CN" sz="1500" dirty="0"/>
              <a:t>Trace all enabled kernel gL3 pages</a:t>
            </a:r>
          </a:p>
          <a:p>
            <a:pPr marL="600067" lvl="1" indent="-257175">
              <a:lnSpc>
                <a:spcPct val="130000"/>
              </a:lnSpc>
              <a:buFont typeface="Wingdings" charset="2"/>
              <a:buChar char="n"/>
            </a:pPr>
            <a:r>
              <a:rPr lang="en-US" altLang="zh-CN" sz="1500" dirty="0"/>
              <a:t>Trap </a:t>
            </a:r>
            <a:r>
              <a:rPr lang="en-US" altLang="zh-CN" sz="1500" i="1" dirty="0"/>
              <a:t>MOV to CR3 </a:t>
            </a:r>
            <a:r>
              <a:rPr lang="en-US" altLang="zh-CN" sz="1500" dirty="0"/>
              <a:t>and </a:t>
            </a:r>
          </a:p>
          <a:p>
            <a:pPr lvl="1">
              <a:lnSpc>
                <a:spcPct val="130000"/>
              </a:lnSpc>
            </a:pPr>
            <a:r>
              <a:rPr lang="en-US" altLang="zh-CN" sz="1500" dirty="0"/>
              <a:t>     gL4 modification</a:t>
            </a:r>
          </a:p>
          <a:p>
            <a:pPr marL="600067" lvl="1" indent="-257175">
              <a:lnSpc>
                <a:spcPct val="130000"/>
              </a:lnSpc>
              <a:buFont typeface="Wingdings" charset="2"/>
              <a:buChar char="n"/>
            </a:pPr>
            <a:r>
              <a:rPr lang="en-US" altLang="zh-CN" sz="1500" dirty="0"/>
              <a:t>Opt1 </a:t>
            </a:r>
            <a:r>
              <a:rPr lang="en-US" altLang="zh-CN" sz="1500" dirty="0">
                <a:sym typeface="Wingdings"/>
              </a:rPr>
              <a:t> Trap new CR3 </a:t>
            </a:r>
            <a:r>
              <a:rPr lang="en-US" altLang="zh-CN" sz="788" i="1" dirty="0"/>
              <a:t>(CR3_TARGET_VALUE) </a:t>
            </a:r>
            <a:endParaRPr lang="en-US" altLang="zh-CN" sz="1500" dirty="0"/>
          </a:p>
          <a:p>
            <a:pPr marL="600067" lvl="1" indent="-257175">
              <a:lnSpc>
                <a:spcPct val="130000"/>
              </a:lnSpc>
              <a:buFont typeface="Wingdings" charset="2"/>
              <a:buChar char="n"/>
            </a:pPr>
            <a:r>
              <a:rPr lang="en-US" altLang="zh-CN" sz="1500" dirty="0"/>
              <a:t>OPT2 </a:t>
            </a:r>
            <a:r>
              <a:rPr lang="en-US" altLang="zh-CN" sz="1500" dirty="0">
                <a:sym typeface="Wingdings"/>
              </a:rPr>
              <a:t> Only trap gL3</a:t>
            </a:r>
            <a:endParaRPr lang="en-US" altLang="zh-CN" sz="1500" dirty="0"/>
          </a:p>
          <a:p>
            <a:pPr marL="257175" indent="-257175">
              <a:lnSpc>
                <a:spcPct val="130000"/>
              </a:lnSpc>
              <a:buFont typeface="Wingdings" charset="2"/>
              <a:buChar char="l"/>
            </a:pPr>
            <a:endParaRPr lang="en-US" altLang="zh-CN" sz="1500" dirty="0"/>
          </a:p>
          <a:p>
            <a:pPr marL="257175" indent="-257175">
              <a:lnSpc>
                <a:spcPct val="130000"/>
              </a:lnSpc>
              <a:buFont typeface="Wingdings" charset="2"/>
              <a:buChar char="l"/>
            </a:pPr>
            <a:endParaRPr lang="en-US" altLang="zh-CN" sz="1500" dirty="0"/>
          </a:p>
          <a:p>
            <a:pPr marL="600067" lvl="1" indent="-257175">
              <a:lnSpc>
                <a:spcPct val="130000"/>
              </a:lnSpc>
              <a:buFont typeface="Wingdings" charset="2"/>
              <a:buChar char="l"/>
            </a:pPr>
            <a:endParaRPr lang="en-US" altLang="zh-CN" sz="1500" dirty="0"/>
          </a:p>
          <a:p>
            <a:pPr marL="600067" lvl="1" indent="-257175">
              <a:lnSpc>
                <a:spcPct val="130000"/>
              </a:lnSpc>
              <a:buFont typeface="Wingdings" charset="2"/>
              <a:buChar char="l"/>
            </a:pPr>
            <a:endParaRPr lang="en-US" altLang="zh-CN" sz="1500" dirty="0"/>
          </a:p>
        </p:txBody>
      </p:sp>
    </p:spTree>
    <p:extLst>
      <p:ext uri="{BB962C8B-B14F-4D97-AF65-F5344CB8AC3E}">
        <p14:creationId xmlns:p14="http://schemas.microsoft.com/office/powerpoint/2010/main" val="4194394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685800"/>
            <a:ext cx="5076181" cy="507831"/>
          </a:xfrm>
        </p:spPr>
        <p:txBody>
          <a:bodyPr/>
          <a:lstStyle/>
          <a:p>
            <a:r>
              <a:rPr lang="en-US" altLang="zh-CN" dirty="0" smtClean="0"/>
              <a:t>Enable Isolation</a:t>
            </a:r>
            <a:endParaRPr lang="zh-CN" altLang="en-US" dirty="0"/>
          </a:p>
        </p:txBody>
      </p:sp>
      <p:sp>
        <p:nvSpPr>
          <p:cNvPr id="114" name="矩形 113"/>
          <p:cNvSpPr/>
          <p:nvPr/>
        </p:nvSpPr>
        <p:spPr>
          <a:xfrm>
            <a:off x="609599" y="2137950"/>
            <a:ext cx="8215548" cy="2793072"/>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1500" dirty="0"/>
              <a:t>Identify the entry/exit point of kernel/user switching</a:t>
            </a:r>
          </a:p>
          <a:p>
            <a:pPr marL="600067" lvl="1" indent="-257175">
              <a:lnSpc>
                <a:spcPct val="130000"/>
              </a:lnSpc>
              <a:buFont typeface="Wingdings" charset="2"/>
              <a:buChar char="n"/>
            </a:pPr>
            <a:r>
              <a:rPr lang="en-US" altLang="zh-CN" sz="1500" dirty="0"/>
              <a:t>Entry: 1) interrupt, pointed by IDT; 2) </a:t>
            </a:r>
            <a:r>
              <a:rPr lang="en-US" altLang="zh-CN" sz="1500" dirty="0" err="1"/>
              <a:t>Syscall</a:t>
            </a:r>
            <a:r>
              <a:rPr lang="en-US" altLang="zh-CN" sz="1500" dirty="0"/>
              <a:t>, pointed by MSR</a:t>
            </a:r>
          </a:p>
          <a:p>
            <a:pPr marL="600067" lvl="1" indent="-257175">
              <a:lnSpc>
                <a:spcPct val="130000"/>
              </a:lnSpc>
              <a:buFont typeface="Wingdings" charset="2"/>
              <a:buChar char="n"/>
            </a:pPr>
            <a:r>
              <a:rPr lang="en-US" altLang="zh-CN" sz="1500" dirty="0"/>
              <a:t>Exit: </a:t>
            </a:r>
            <a:r>
              <a:rPr lang="en-US" altLang="zh-CN" sz="1500" dirty="0" err="1"/>
              <a:t>sysret</a:t>
            </a:r>
            <a:r>
              <a:rPr lang="en-US" altLang="zh-CN" sz="1500" dirty="0"/>
              <a:t>,</a:t>
            </a:r>
            <a:r>
              <a:rPr lang="mr-IN" altLang="zh-CN" sz="1500" dirty="0"/>
              <a:t>…</a:t>
            </a:r>
            <a:endParaRPr lang="en-US" altLang="zh-CN" sz="1500" dirty="0"/>
          </a:p>
          <a:p>
            <a:pPr marL="257175" indent="-257175">
              <a:lnSpc>
                <a:spcPct val="130000"/>
              </a:lnSpc>
              <a:buFont typeface="Wingdings" charset="2"/>
              <a:buChar char="l"/>
            </a:pPr>
            <a:endParaRPr lang="en-US" altLang="zh-CN" sz="1500" dirty="0"/>
          </a:p>
          <a:p>
            <a:pPr marL="257175" indent="-257175">
              <a:lnSpc>
                <a:spcPct val="130000"/>
              </a:lnSpc>
              <a:buFont typeface="Wingdings" charset="2"/>
              <a:buChar char="l"/>
            </a:pPr>
            <a:endParaRPr lang="en-US" altLang="zh-CN" sz="1500" dirty="0"/>
          </a:p>
          <a:p>
            <a:pPr marL="257175" indent="-257175">
              <a:lnSpc>
                <a:spcPct val="130000"/>
              </a:lnSpc>
              <a:buFont typeface="Wingdings" charset="2"/>
              <a:buChar char="l"/>
            </a:pPr>
            <a:r>
              <a:rPr lang="en-US" altLang="zh-CN" sz="1500" dirty="0"/>
              <a:t>Add </a:t>
            </a:r>
            <a:r>
              <a:rPr lang="en-US" altLang="zh-CN" sz="1500" i="1" dirty="0"/>
              <a:t>VMFUNC</a:t>
            </a:r>
            <a:r>
              <a:rPr lang="en-US" altLang="zh-CN" sz="1500" dirty="0"/>
              <a:t> trampoline</a:t>
            </a:r>
          </a:p>
          <a:p>
            <a:pPr marL="600067" lvl="1" indent="-257175">
              <a:lnSpc>
                <a:spcPct val="130000"/>
              </a:lnSpc>
              <a:buFont typeface="Wingdings" charset="2"/>
              <a:buChar char="l"/>
            </a:pPr>
            <a:r>
              <a:rPr lang="en-US" altLang="zh-CN" sz="1500" dirty="0"/>
              <a:t>Code page + </a:t>
            </a:r>
            <a:r>
              <a:rPr lang="en-US" altLang="zh-CN" sz="1500" dirty="0" err="1"/>
              <a:t>per_cpu</a:t>
            </a:r>
            <a:r>
              <a:rPr lang="en-US" altLang="zh-CN" sz="1500" dirty="0"/>
              <a:t> stack page</a:t>
            </a:r>
          </a:p>
          <a:p>
            <a:pPr marL="600067" lvl="1" indent="-257175">
              <a:lnSpc>
                <a:spcPct val="130000"/>
              </a:lnSpc>
              <a:buFont typeface="Wingdings" charset="2"/>
              <a:buChar char="l"/>
            </a:pPr>
            <a:r>
              <a:rPr lang="en-US" altLang="zh-CN" sz="1500" dirty="0"/>
              <a:t>Map trampoline into both </a:t>
            </a:r>
            <a:r>
              <a:rPr lang="en-US" altLang="zh-CN" sz="1500" dirty="0" err="1"/>
              <a:t>EPTu</a:t>
            </a:r>
            <a:r>
              <a:rPr lang="en-US" altLang="zh-CN" sz="1500" dirty="0"/>
              <a:t> and </a:t>
            </a:r>
            <a:r>
              <a:rPr lang="en-US" altLang="zh-CN" sz="1500" dirty="0" err="1"/>
              <a:t>EPTk</a:t>
            </a:r>
            <a:endParaRPr lang="en-US" altLang="zh-CN" sz="1500" dirty="0"/>
          </a:p>
          <a:p>
            <a:pPr marL="257175" indent="-257175">
              <a:lnSpc>
                <a:spcPct val="130000"/>
              </a:lnSpc>
              <a:buFont typeface="Wingdings" charset="2"/>
              <a:buChar char="l"/>
            </a:pPr>
            <a:endParaRPr lang="en-US" altLang="zh-CN" sz="1500" dirty="0"/>
          </a:p>
        </p:txBody>
      </p:sp>
      <p:pic>
        <p:nvPicPr>
          <p:cNvPr id="3" name="图片 2"/>
          <p:cNvPicPr>
            <a:picLocks noChangeAspect="1"/>
          </p:cNvPicPr>
          <p:nvPr/>
        </p:nvPicPr>
        <p:blipFill>
          <a:blip r:embed="rId3"/>
          <a:stretch>
            <a:fillRect/>
          </a:stretch>
        </p:blipFill>
        <p:spPr>
          <a:xfrm>
            <a:off x="5098382" y="4307775"/>
            <a:ext cx="3202154" cy="1316027"/>
          </a:xfrm>
          <a:prstGeom prst="rect">
            <a:avLst/>
          </a:prstGeom>
        </p:spPr>
      </p:pic>
    </p:spTree>
    <p:extLst>
      <p:ext uri="{BB962C8B-B14F-4D97-AF65-F5344CB8AC3E}">
        <p14:creationId xmlns:p14="http://schemas.microsoft.com/office/powerpoint/2010/main" val="54398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9" y="762000"/>
            <a:ext cx="5076181" cy="507831"/>
          </a:xfrm>
        </p:spPr>
        <p:txBody>
          <a:bodyPr/>
          <a:lstStyle/>
          <a:p>
            <a:r>
              <a:rPr lang="en-US" altLang="zh-CN" dirty="0" smtClean="0"/>
              <a:t>Enable Isolation</a:t>
            </a:r>
            <a:endParaRPr lang="zh-CN" altLang="en-US" dirty="0"/>
          </a:p>
        </p:txBody>
      </p:sp>
      <p:sp>
        <p:nvSpPr>
          <p:cNvPr id="114" name="矩形 113"/>
          <p:cNvSpPr/>
          <p:nvPr/>
        </p:nvSpPr>
        <p:spPr>
          <a:xfrm>
            <a:off x="609599" y="2137950"/>
            <a:ext cx="8215548" cy="3407984"/>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800" dirty="0"/>
              <a:t>Enable protection without guest reboot </a:t>
            </a:r>
          </a:p>
          <a:p>
            <a:pPr marL="728654" lvl="1" indent="-385763">
              <a:lnSpc>
                <a:spcPct val="130000"/>
              </a:lnSpc>
              <a:buFont typeface="+mj-lt"/>
              <a:buAutoNum type="romanUcPeriod"/>
            </a:pPr>
            <a:r>
              <a:rPr lang="en-US" altLang="zh-CN" sz="2800" dirty="0"/>
              <a:t>Guest run on host w/o EPTI</a:t>
            </a:r>
          </a:p>
          <a:p>
            <a:pPr marL="728654" lvl="1" indent="-385763">
              <a:lnSpc>
                <a:spcPct val="130000"/>
              </a:lnSpc>
              <a:buFont typeface="+mj-lt"/>
              <a:buAutoNum type="romanUcPeriod"/>
            </a:pPr>
            <a:r>
              <a:rPr lang="en-US" altLang="zh-CN" sz="2800" dirty="0"/>
              <a:t>Live migrate guest to host w/ EPTI</a:t>
            </a:r>
          </a:p>
          <a:p>
            <a:pPr marL="728654" lvl="1" indent="-385763">
              <a:lnSpc>
                <a:spcPct val="130000"/>
              </a:lnSpc>
              <a:buFont typeface="+mj-lt"/>
              <a:buAutoNum type="romanUcPeriod"/>
            </a:pPr>
            <a:r>
              <a:rPr lang="en-US" altLang="zh-CN" sz="2800" dirty="0"/>
              <a:t>Identify all entries and exits in guest</a:t>
            </a:r>
          </a:p>
          <a:p>
            <a:pPr marL="728654" lvl="1" indent="-385763">
              <a:lnSpc>
                <a:spcPct val="130000"/>
              </a:lnSpc>
              <a:buFont typeface="+mj-lt"/>
              <a:buAutoNum type="romanUcPeriod"/>
            </a:pPr>
            <a:r>
              <a:rPr lang="en-US" altLang="zh-CN" sz="2800" dirty="0"/>
              <a:t>Map trampoline in guest </a:t>
            </a:r>
          </a:p>
          <a:p>
            <a:pPr marL="728654" lvl="1" indent="-385763">
              <a:lnSpc>
                <a:spcPct val="130000"/>
              </a:lnSpc>
              <a:buFont typeface="+mj-lt"/>
              <a:buAutoNum type="romanUcPeriod"/>
            </a:pPr>
            <a:r>
              <a:rPr lang="en-US" altLang="zh-CN" sz="2800" dirty="0"/>
              <a:t>Finish live migration</a:t>
            </a:r>
          </a:p>
        </p:txBody>
      </p:sp>
    </p:spTree>
    <p:extLst>
      <p:ext uri="{BB962C8B-B14F-4D97-AF65-F5344CB8AC3E}">
        <p14:creationId xmlns:p14="http://schemas.microsoft.com/office/powerpoint/2010/main" val="3992726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9678" y="685800"/>
            <a:ext cx="5076181" cy="507831"/>
          </a:xfrm>
        </p:spPr>
        <p:txBody>
          <a:bodyPr/>
          <a:lstStyle/>
          <a:p>
            <a:r>
              <a:rPr lang="en-US" altLang="zh-CN" dirty="0" smtClean="0"/>
              <a:t>Security</a:t>
            </a:r>
            <a:endParaRPr lang="zh-CN" altLang="en-US" dirty="0"/>
          </a:p>
        </p:txBody>
      </p:sp>
      <p:sp>
        <p:nvSpPr>
          <p:cNvPr id="114" name="矩形 113"/>
          <p:cNvSpPr/>
          <p:nvPr/>
        </p:nvSpPr>
        <p:spPr>
          <a:xfrm>
            <a:off x="609599" y="2137950"/>
            <a:ext cx="8215548" cy="4093428"/>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000" i="1" dirty="0"/>
              <a:t>VMFUNC </a:t>
            </a:r>
            <a:r>
              <a:rPr lang="en-US" altLang="zh-CN" sz="2000" dirty="0"/>
              <a:t>can be executed in guest user mode</a:t>
            </a:r>
          </a:p>
          <a:p>
            <a:pPr marL="600067" lvl="1" indent="-257175">
              <a:lnSpc>
                <a:spcPct val="130000"/>
              </a:lnSpc>
              <a:buFont typeface="Wingdings" charset="2"/>
              <a:buChar char="n"/>
            </a:pPr>
            <a:r>
              <a:rPr lang="en-US" altLang="zh-CN" sz="2000" i="1" dirty="0"/>
              <a:t>VMFUNC</a:t>
            </a:r>
            <a:r>
              <a:rPr lang="en-US" altLang="zh-CN" sz="2000" dirty="0"/>
              <a:t> to </a:t>
            </a:r>
            <a:r>
              <a:rPr lang="en-US" altLang="zh-CN" sz="2000" dirty="0" err="1"/>
              <a:t>EPTk</a:t>
            </a:r>
            <a:endParaRPr lang="en-US" altLang="zh-CN" sz="2000" dirty="0"/>
          </a:p>
          <a:p>
            <a:pPr marL="600067" lvl="1" indent="-257175">
              <a:lnSpc>
                <a:spcPct val="130000"/>
              </a:lnSpc>
              <a:buFont typeface="Wingdings" charset="2"/>
              <a:buChar char="n"/>
            </a:pPr>
            <a:r>
              <a:rPr lang="en-US" altLang="zh-CN" sz="2000" dirty="0"/>
              <a:t>Perform meltdown</a:t>
            </a:r>
          </a:p>
          <a:p>
            <a:pPr marL="257175" indent="-257175">
              <a:lnSpc>
                <a:spcPct val="130000"/>
              </a:lnSpc>
              <a:buFont typeface="Wingdings" charset="2"/>
              <a:buChar char="l"/>
            </a:pPr>
            <a:endParaRPr lang="en-US" altLang="zh-CN" sz="2000" dirty="0"/>
          </a:p>
          <a:p>
            <a:pPr marL="257175" indent="-257175">
              <a:lnSpc>
                <a:spcPct val="130000"/>
              </a:lnSpc>
              <a:buFont typeface="Wingdings" charset="2"/>
              <a:buChar char="l"/>
            </a:pPr>
            <a:endParaRPr lang="en-US" altLang="zh-CN" sz="2000" dirty="0"/>
          </a:p>
          <a:p>
            <a:pPr marL="257175" indent="-257175">
              <a:lnSpc>
                <a:spcPct val="130000"/>
              </a:lnSpc>
              <a:buFont typeface="Wingdings" charset="2"/>
              <a:buChar char="l"/>
            </a:pPr>
            <a:r>
              <a:rPr lang="en-US" altLang="zh-CN" sz="2000" dirty="0"/>
              <a:t>Meltdown test: cannot bypass non-executable permission</a:t>
            </a:r>
          </a:p>
          <a:p>
            <a:pPr marL="600067" lvl="1" indent="-257175">
              <a:lnSpc>
                <a:spcPct val="130000"/>
              </a:lnSpc>
              <a:buFont typeface="Wingdings" charset="2"/>
              <a:buChar char="n"/>
            </a:pPr>
            <a:r>
              <a:rPr lang="en-US" altLang="zh-CN" sz="2000" dirty="0"/>
              <a:t>Map all memory except kernel code and kernel module as non-executable in </a:t>
            </a:r>
            <a:r>
              <a:rPr lang="en-US" altLang="zh-CN" sz="2000" dirty="0" err="1"/>
              <a:t>EPTk</a:t>
            </a:r>
            <a:endParaRPr lang="en-US" altLang="zh-CN" sz="2000" dirty="0"/>
          </a:p>
          <a:p>
            <a:pPr marL="600067" lvl="1" indent="-257175">
              <a:lnSpc>
                <a:spcPct val="130000"/>
              </a:lnSpc>
              <a:buFont typeface="Wingdings" charset="2"/>
              <a:buChar char="n"/>
            </a:pPr>
            <a:r>
              <a:rPr lang="en-US" altLang="zh-CN" sz="2000" dirty="0"/>
              <a:t>Kernel code </a:t>
            </a:r>
            <a:r>
              <a:rPr lang="en-US" altLang="zh-CN" sz="2000" dirty="0">
                <a:sym typeface="Wingdings"/>
              </a:rPr>
              <a:t> fixed after system boot</a:t>
            </a:r>
          </a:p>
          <a:p>
            <a:pPr marL="600067" lvl="1" indent="-257175">
              <a:lnSpc>
                <a:spcPct val="130000"/>
              </a:lnSpc>
              <a:buFont typeface="Wingdings" charset="2"/>
              <a:buChar char="n"/>
            </a:pPr>
            <a:r>
              <a:rPr lang="en-US" altLang="zh-CN" sz="2000" dirty="0">
                <a:sym typeface="Wingdings"/>
              </a:rPr>
              <a:t>Kernel modules  fixed kernel space range, monitor </a:t>
            </a:r>
            <a:r>
              <a:rPr lang="en-US" altLang="zh-CN" sz="2000" dirty="0" err="1">
                <a:sym typeface="Wingdings"/>
              </a:rPr>
              <a:t>gPT</a:t>
            </a:r>
            <a:r>
              <a:rPr lang="en-US" altLang="zh-CN" sz="2000" dirty="0">
                <a:sym typeface="Wingdings"/>
              </a:rPr>
              <a:t> modification</a:t>
            </a:r>
            <a:endParaRPr lang="en-US" altLang="zh-CN" sz="2000" dirty="0"/>
          </a:p>
        </p:txBody>
      </p:sp>
      <p:sp>
        <p:nvSpPr>
          <p:cNvPr id="4" name="矩形 3"/>
          <p:cNvSpPr/>
          <p:nvPr/>
        </p:nvSpPr>
        <p:spPr>
          <a:xfrm>
            <a:off x="7249778" y="2201277"/>
            <a:ext cx="1285875" cy="13906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attack:</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LD  RAX,  Key</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LD  RBX, S[RAX]</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r>
              <a:rPr lang="mr-IN" altLang="zh-CN" sz="900" dirty="0">
                <a:solidFill>
                  <a:schemeClr val="tx1"/>
                </a:solidFill>
                <a:latin typeface="微软雅黑" panose="020B0503020204020204" pitchFamily="34" charset="-122"/>
                <a:ea typeface="微软雅黑" panose="020B0503020204020204" pitchFamily="34" charset="-122"/>
              </a:rPr>
              <a:t>…</a:t>
            </a: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probe:</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rot="489365">
            <a:off x="7821623" y="1964402"/>
            <a:ext cx="913098" cy="812530"/>
          </a:xfrm>
          <a:prstGeom prst="rect">
            <a:avLst/>
          </a:prstGeom>
          <a:solidFill>
            <a:schemeClr val="bg1"/>
          </a:solidFill>
        </p:spPr>
        <p:txBody>
          <a:bodyPr wrap="square" rtlCol="0">
            <a:spAutoFit/>
          </a:bodyPr>
          <a:lstStyle/>
          <a:p>
            <a:pPr>
              <a:lnSpc>
                <a:spcPct val="130000"/>
              </a:lnSpc>
              <a:spcBef>
                <a:spcPts val="450"/>
              </a:spcBef>
            </a:pPr>
            <a:r>
              <a:rPr kumimoji="1" lang="en-US" altLang="zh-CN" b="1" i="1" kern="0" smtClean="0">
                <a:solidFill>
                  <a:srgbClr val="FF0000"/>
                </a:solidFill>
                <a:ea typeface="微软雅黑" panose="020B0503020204020204" pitchFamily="34" charset="-122"/>
                <a:cs typeface="+mn-ea"/>
                <a:sym typeface="+mn-lt"/>
              </a:rPr>
              <a:t>Not work</a:t>
            </a:r>
            <a:endParaRPr kumimoji="1" lang="zh-CN" altLang="en-US" b="1" i="1" kern="0" dirty="0">
              <a:solidFill>
                <a:srgbClr val="FF0000"/>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291551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3" presetClass="emph" presetSubtype="2" fill="hold" grpId="1" nodeType="withEffect">
                                  <p:stCondLst>
                                    <p:cond delay="0"/>
                                  </p:stCondLst>
                                  <p:childTnLst>
                                    <p:animClr clrSpc="rgb" dir="cw">
                                      <p:cBhvr override="childStyle">
                                        <p:cTn id="16" dur="500" fill="hold"/>
                                        <p:tgtEl>
                                          <p:spTgt spid="4"/>
                                        </p:tgtEl>
                                        <p:attrNameLst>
                                          <p:attrName>style.color</p:attrName>
                                        </p:attrNameLst>
                                      </p:cBhvr>
                                      <p:to>
                                        <a:srgbClr val="EBEBEB"/>
                                      </p:to>
                                    </p:animClr>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8" y="762000"/>
            <a:ext cx="5076181" cy="507831"/>
          </a:xfrm>
        </p:spPr>
        <p:txBody>
          <a:bodyPr/>
          <a:lstStyle/>
          <a:p>
            <a:r>
              <a:rPr lang="en-US" altLang="zh-CN" dirty="0"/>
              <a:t>Performance</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05" y="2544678"/>
            <a:ext cx="3810617" cy="240280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213" y="2377488"/>
            <a:ext cx="3910264" cy="2737185"/>
          </a:xfrm>
          <a:prstGeom prst="rect">
            <a:avLst/>
          </a:prstGeom>
        </p:spPr>
      </p:pic>
      <p:sp>
        <p:nvSpPr>
          <p:cNvPr id="9" name="文本框 8"/>
          <p:cNvSpPr txBox="1"/>
          <p:nvPr/>
        </p:nvSpPr>
        <p:spPr>
          <a:xfrm>
            <a:off x="1691555" y="5225467"/>
            <a:ext cx="1456134" cy="36240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1350" kern="0" dirty="0" err="1">
                <a:ea typeface="微软雅黑" panose="020B0503020204020204" pitchFamily="34" charset="-122"/>
                <a:cs typeface="+mn-ea"/>
                <a:sym typeface="+mn-lt"/>
              </a:rPr>
              <a:t>Redis</a:t>
            </a:r>
            <a:endParaRPr lang="zh-CN" altLang="en-US" sz="825" kern="0" dirty="0">
              <a:ea typeface="微软雅黑" panose="020B0503020204020204" pitchFamily="34" charset="-122"/>
              <a:cs typeface="+mn-ea"/>
              <a:sym typeface="+mn-lt"/>
            </a:endParaRPr>
          </a:p>
        </p:txBody>
      </p:sp>
      <p:sp>
        <p:nvSpPr>
          <p:cNvPr id="10" name="文本框 9"/>
          <p:cNvSpPr txBox="1"/>
          <p:nvPr/>
        </p:nvSpPr>
        <p:spPr>
          <a:xfrm>
            <a:off x="6019916" y="5225467"/>
            <a:ext cx="1456134" cy="36240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1350" kern="0" dirty="0">
                <a:ea typeface="微软雅黑" panose="020B0503020204020204" pitchFamily="34" charset="-122"/>
                <a:cs typeface="+mn-ea"/>
                <a:sym typeface="+mn-lt"/>
              </a:rPr>
              <a:t>Apache</a:t>
            </a:r>
            <a:endParaRPr lang="zh-CN" altLang="en-US" sz="825" kern="0" dirty="0">
              <a:ea typeface="微软雅黑" panose="020B0503020204020204" pitchFamily="34" charset="-122"/>
              <a:cs typeface="+mn-ea"/>
              <a:sym typeface="+mn-lt"/>
            </a:endParaRPr>
          </a:p>
        </p:txBody>
      </p:sp>
    </p:spTree>
    <p:extLst>
      <p:ext uri="{BB962C8B-B14F-4D97-AF65-F5344CB8AC3E}">
        <p14:creationId xmlns:p14="http://schemas.microsoft.com/office/powerpoint/2010/main" val="148578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Further Reading</a:t>
            </a:r>
            <a:endParaRPr lang="zh-TW" altLang="en-US" dirty="0"/>
          </a:p>
        </p:txBody>
      </p:sp>
      <p:sp>
        <p:nvSpPr>
          <p:cNvPr id="3" name="内容占位符 2"/>
          <p:cNvSpPr>
            <a:spLocks noGrp="1"/>
          </p:cNvSpPr>
          <p:nvPr>
            <p:ph idx="1"/>
          </p:nvPr>
        </p:nvSpPr>
        <p:spPr/>
        <p:txBody>
          <a:bodyPr/>
          <a:lstStyle/>
          <a:p>
            <a:r>
              <a:rPr lang="en-US" altLang="zh-TW" dirty="0" smtClean="0">
                <a:hlinkClick r:id="rId2"/>
              </a:rPr>
              <a:t>www.govirtual.com</a:t>
            </a:r>
            <a:endParaRPr lang="en-US" altLang="zh-TW" dirty="0" smtClean="0"/>
          </a:p>
          <a:p>
            <a:endParaRPr lang="en-US" altLang="zh-TW" dirty="0" smtClean="0"/>
          </a:p>
          <a:p>
            <a:r>
              <a:rPr lang="zh-CN" altLang="en-US" b="1" dirty="0" smtClean="0"/>
              <a:t>系统虚拟化</a:t>
            </a:r>
            <a:r>
              <a:rPr lang="en-US" altLang="zh-CN" b="1" dirty="0" smtClean="0"/>
              <a:t>--</a:t>
            </a:r>
            <a:r>
              <a:rPr lang="zh-CN" altLang="en-US" b="1" dirty="0" smtClean="0"/>
              <a:t>原理与实现</a:t>
            </a:r>
            <a:endParaRPr lang="en-US" altLang="zh-TW" dirty="0" smtClean="0"/>
          </a:p>
          <a:p>
            <a:pPr lvl="1"/>
            <a:r>
              <a:rPr lang="en-US" altLang="zh-TW" dirty="0" smtClean="0">
                <a:hlinkClick r:id="rId3"/>
              </a:rPr>
              <a:t>http://www.china-pub.com/45151&amp;ref=xiangguan</a:t>
            </a:r>
            <a:endParaRPr lang="en-US" altLang="zh-TW" dirty="0" smtClean="0"/>
          </a:p>
          <a:p>
            <a:endParaRPr lang="zh-TW" altLang="en-US" dirty="0"/>
          </a:p>
        </p:txBody>
      </p:sp>
    </p:spTree>
    <p:extLst>
      <p:ext uri="{BB962C8B-B14F-4D97-AF65-F5344CB8AC3E}">
        <p14:creationId xmlns:p14="http://schemas.microsoft.com/office/powerpoint/2010/main" val="1816243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ltLang="zh-TW" smtClean="0"/>
              <a:t>Formal Requirement of Virtualization</a:t>
            </a:r>
          </a:p>
        </p:txBody>
      </p:sp>
      <p:sp>
        <p:nvSpPr>
          <p:cNvPr id="21507" name="Content Placeholder 2"/>
          <p:cNvSpPr>
            <a:spLocks noGrp="1"/>
          </p:cNvSpPr>
          <p:nvPr>
            <p:ph idx="1"/>
          </p:nvPr>
        </p:nvSpPr>
        <p:spPr/>
        <p:txBody>
          <a:bodyPr/>
          <a:lstStyle/>
          <a:p>
            <a:r>
              <a:rPr lang="en-US" altLang="zh-TW" smtClean="0"/>
              <a:t>Popek &amp; Goldberg, 1974 “Formal Requirements for Virtualizable Third Generation Architectures”</a:t>
            </a:r>
          </a:p>
          <a:p>
            <a:endParaRPr lang="en-US" altLang="zh-TW" smtClean="0"/>
          </a:p>
          <a:p>
            <a:r>
              <a:rPr lang="en-US" altLang="zh-TW" smtClean="0"/>
              <a:t>Provide by “virtual machine monitor” with three essential characteristics: </a:t>
            </a:r>
          </a:p>
          <a:p>
            <a:pPr lvl="1"/>
            <a:r>
              <a:rPr lang="en-US" altLang="zh-TW" smtClean="0"/>
              <a:t>Essentially identical execution environment (as real machine) </a:t>
            </a:r>
          </a:p>
          <a:p>
            <a:pPr lvl="1"/>
            <a:r>
              <a:rPr lang="en-US" altLang="zh-TW" smtClean="0"/>
              <a:t>Minor performance penalty for programs in VM </a:t>
            </a:r>
          </a:p>
          <a:p>
            <a:pPr lvl="1"/>
            <a:r>
              <a:rPr lang="en-US" altLang="zh-TW" smtClean="0"/>
              <a:t>VMM has complete control over system resources </a:t>
            </a:r>
          </a:p>
        </p:txBody>
      </p:sp>
    </p:spTree>
    <p:extLst>
      <p:ext uri="{BB962C8B-B14F-4D97-AF65-F5344CB8AC3E}">
        <p14:creationId xmlns:p14="http://schemas.microsoft.com/office/powerpoint/2010/main" val="109916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Review:</a:t>
            </a:r>
            <a:r>
              <a:rPr kumimoji="1" lang="zh-CN" altLang="en-US" dirty="0" smtClean="0"/>
              <a:t> </a:t>
            </a:r>
            <a:r>
              <a:rPr kumimoji="1" lang="en-US" altLang="zh-CN" dirty="0" smtClean="0"/>
              <a:t>Run</a:t>
            </a:r>
            <a:r>
              <a:rPr kumimoji="1" lang="zh-CN" altLang="en-US" dirty="0" smtClean="0"/>
              <a:t> </a:t>
            </a:r>
            <a:r>
              <a:rPr kumimoji="1" lang="en-US" altLang="zh-CN" dirty="0" smtClean="0"/>
              <a:t>OS</a:t>
            </a:r>
            <a:r>
              <a:rPr kumimoji="1" lang="zh-CN" altLang="en-US" dirty="0" smtClean="0"/>
              <a:t> </a:t>
            </a:r>
            <a:r>
              <a:rPr kumimoji="1" lang="en-US" altLang="zh-CN" dirty="0" smtClean="0"/>
              <a:t>as</a:t>
            </a:r>
            <a:r>
              <a:rPr kumimoji="1" lang="zh-CN" altLang="en-US" dirty="0" smtClean="0"/>
              <a:t> </a:t>
            </a:r>
            <a:r>
              <a:rPr kumimoji="1" lang="en-US" altLang="zh-CN" dirty="0" smtClean="0"/>
              <a:t>an</a:t>
            </a:r>
            <a:r>
              <a:rPr kumimoji="1" lang="zh-CN" altLang="en-US" dirty="0" smtClean="0"/>
              <a:t> </a:t>
            </a:r>
            <a:r>
              <a:rPr kumimoji="1" lang="en-US" altLang="zh-CN" dirty="0" smtClean="0"/>
              <a:t>Application</a:t>
            </a:r>
            <a:endParaRPr kumimoji="1" lang="zh-CN" altLang="en-US" dirty="0"/>
          </a:p>
        </p:txBody>
      </p:sp>
      <p:sp>
        <p:nvSpPr>
          <p:cNvPr id="3" name="内容占位符 2"/>
          <p:cNvSpPr>
            <a:spLocks noGrp="1"/>
          </p:cNvSpPr>
          <p:nvPr>
            <p:ph idx="1"/>
          </p:nvPr>
        </p:nvSpPr>
        <p:spPr/>
        <p:txBody>
          <a:bodyPr/>
          <a:lstStyle/>
          <a:p>
            <a:r>
              <a:rPr kumimoji="1" lang="en-US" altLang="zh-CN" dirty="0" smtClean="0"/>
              <a:t>Stuck</a:t>
            </a:r>
            <a:r>
              <a:rPr kumimoji="1" lang="zh-CN" altLang="en-US" dirty="0" smtClean="0"/>
              <a:t> </a:t>
            </a:r>
            <a:r>
              <a:rPr kumimoji="1" lang="en-US" altLang="zh-CN" dirty="0" smtClean="0"/>
              <a:t>at</a:t>
            </a:r>
            <a:r>
              <a:rPr kumimoji="1" lang="zh-CN" altLang="en-US" dirty="0" smtClean="0"/>
              <a:t> </a:t>
            </a:r>
            <a:r>
              <a:rPr kumimoji="1" lang="en-US" altLang="zh-CN" dirty="0" smtClean="0"/>
              <a:t>the</a:t>
            </a:r>
            <a:r>
              <a:rPr kumimoji="1" lang="zh-CN" altLang="en-US" dirty="0" smtClean="0"/>
              <a:t> </a:t>
            </a:r>
            <a:r>
              <a:rPr kumimoji="1" lang="en-US" altLang="zh-CN" dirty="0" smtClean="0"/>
              <a:t>very</a:t>
            </a:r>
            <a:r>
              <a:rPr kumimoji="1" lang="zh-CN" altLang="en-US" dirty="0" smtClean="0"/>
              <a:t> </a:t>
            </a:r>
            <a:r>
              <a:rPr kumimoji="1" lang="en-US" altLang="zh-CN" dirty="0" smtClean="0"/>
              <a:t>first</a:t>
            </a:r>
            <a:r>
              <a:rPr kumimoji="1" lang="zh-CN" altLang="en-US" dirty="0" smtClean="0"/>
              <a:t> </a:t>
            </a:r>
            <a:r>
              <a:rPr kumimoji="1" lang="en-US" altLang="zh-CN" dirty="0" smtClean="0"/>
              <a:t>instruction</a:t>
            </a:r>
            <a:endParaRPr kumimoji="1" lang="zh-CN" altLang="en-US" dirty="0" smtClean="0"/>
          </a:p>
          <a:p>
            <a:pPr lvl="1"/>
            <a:r>
              <a:rPr kumimoji="1" lang="en-US" altLang="zh-CN" b="1" dirty="0" smtClean="0">
                <a:solidFill>
                  <a:srgbClr val="FF2600"/>
                </a:solidFill>
              </a:rPr>
              <a:t>cli</a:t>
            </a:r>
            <a:r>
              <a:rPr kumimoji="1" lang="zh-CN" altLang="en-US" i="1" dirty="0" smtClean="0">
                <a:solidFill>
                  <a:srgbClr val="FF2600"/>
                </a:solidFill>
              </a:rPr>
              <a:t> </a:t>
            </a:r>
            <a:r>
              <a:rPr kumimoji="1" lang="en-US" altLang="zh-CN" dirty="0" smtClean="0"/>
              <a:t>:</a:t>
            </a:r>
            <a:r>
              <a:rPr kumimoji="1" lang="zh-CN" altLang="en-US" dirty="0" smtClean="0"/>
              <a:t> </a:t>
            </a:r>
            <a:r>
              <a:rPr kumimoji="1" lang="en-US" altLang="zh-CN" dirty="0" smtClean="0"/>
              <a:t>disable</a:t>
            </a:r>
            <a:r>
              <a:rPr kumimoji="1" lang="zh-CN" altLang="en-US" dirty="0" smtClean="0"/>
              <a:t> </a:t>
            </a:r>
            <a:r>
              <a:rPr kumimoji="1" lang="en-US" altLang="zh-CN" dirty="0" smtClean="0"/>
              <a:t>interrupt</a:t>
            </a:r>
            <a:endParaRPr kumimoji="1" lang="zh-CN" altLang="en-US" dirty="0" smtClean="0"/>
          </a:p>
          <a:p>
            <a:pPr lvl="1"/>
            <a:r>
              <a:rPr kumimoji="1" lang="en-US" altLang="zh-CN" dirty="0" smtClean="0"/>
              <a:t>It’s</a:t>
            </a:r>
            <a:r>
              <a:rPr kumimoji="1" lang="zh-CN" altLang="en-US" dirty="0" smtClean="0"/>
              <a:t> </a:t>
            </a:r>
            <a:r>
              <a:rPr kumimoji="1" lang="en-US" altLang="zh-CN" dirty="0" smtClean="0"/>
              <a:t>a</a:t>
            </a:r>
            <a:r>
              <a:rPr kumimoji="1" lang="zh-CN" altLang="en-US" dirty="0" smtClean="0"/>
              <a:t> </a:t>
            </a:r>
            <a:r>
              <a:rPr kumimoji="1" lang="en-US" altLang="zh-CN" dirty="0" smtClean="0"/>
              <a:t>privilege</a:t>
            </a:r>
            <a:r>
              <a:rPr kumimoji="1" lang="zh-CN" altLang="en-US" dirty="0" smtClean="0"/>
              <a:t> </a:t>
            </a:r>
            <a:r>
              <a:rPr kumimoji="1" lang="en-US" altLang="zh-CN" dirty="0" smtClean="0"/>
              <a:t>instruction</a:t>
            </a:r>
            <a:endParaRPr kumimoji="1" lang="zh-CN" altLang="en-US" dirty="0" smtClean="0"/>
          </a:p>
          <a:p>
            <a:pPr lvl="1"/>
            <a:r>
              <a:rPr kumimoji="1" lang="en-US" altLang="zh-CN" b="1" dirty="0" smtClean="0"/>
              <a:t>Cannot</a:t>
            </a:r>
            <a:r>
              <a:rPr kumimoji="1" lang="zh-CN" altLang="en-US" b="1" dirty="0" smtClean="0"/>
              <a:t> </a:t>
            </a:r>
            <a:r>
              <a:rPr kumimoji="1" lang="en-US" altLang="zh-CN" b="1" dirty="0" smtClean="0"/>
              <a:t>run</a:t>
            </a:r>
            <a:r>
              <a:rPr kumimoji="1" lang="zh-CN" altLang="en-US" b="1" dirty="0" smtClean="0"/>
              <a:t> </a:t>
            </a:r>
            <a:r>
              <a:rPr kumimoji="1" lang="en-US" altLang="zh-CN" b="1" dirty="0" smtClean="0"/>
              <a:t>in</a:t>
            </a:r>
            <a:r>
              <a:rPr kumimoji="1" lang="zh-CN" altLang="en-US" b="1" dirty="0" smtClean="0"/>
              <a:t> </a:t>
            </a:r>
            <a:r>
              <a:rPr kumimoji="1" lang="en-US" altLang="zh-CN" b="1" dirty="0" smtClean="0"/>
              <a:t>user</a:t>
            </a:r>
            <a:r>
              <a:rPr kumimoji="1" lang="zh-CN" altLang="en-US" b="1" dirty="0" smtClean="0"/>
              <a:t> </a:t>
            </a:r>
            <a:r>
              <a:rPr kumimoji="1" lang="en-US" altLang="zh-CN" b="1" dirty="0" smtClean="0"/>
              <a:t>mode!</a:t>
            </a:r>
            <a:endParaRPr kumimoji="1" lang="zh-CN" altLang="en-US" b="1" dirty="0" smtClean="0"/>
          </a:p>
          <a:p>
            <a:r>
              <a:rPr kumimoji="1" lang="en-US" altLang="zh-CN" dirty="0" smtClean="0"/>
              <a:t>Similar</a:t>
            </a:r>
            <a:r>
              <a:rPr kumimoji="1" lang="zh-CN" altLang="en-US" dirty="0" smtClean="0"/>
              <a:t> </a:t>
            </a:r>
            <a:r>
              <a:rPr kumimoji="1" lang="en-US" altLang="zh-CN" dirty="0" smtClean="0"/>
              <a:t>instructions</a:t>
            </a:r>
            <a:endParaRPr kumimoji="1" lang="zh-CN" altLang="en-US" dirty="0" smtClean="0"/>
          </a:p>
          <a:p>
            <a:pPr lvl="1"/>
            <a:r>
              <a:rPr kumimoji="1" lang="en-US" altLang="zh-CN" dirty="0" smtClean="0"/>
              <a:t>E.g.,</a:t>
            </a:r>
            <a:r>
              <a:rPr kumimoji="1" lang="zh-CN" altLang="en-US" dirty="0" smtClean="0"/>
              <a:t> </a:t>
            </a:r>
            <a:r>
              <a:rPr kumimoji="1" lang="en-US" altLang="zh-CN" b="1" dirty="0" smtClean="0">
                <a:solidFill>
                  <a:srgbClr val="FF2600"/>
                </a:solidFill>
              </a:rPr>
              <a:t>change</a:t>
            </a:r>
            <a:r>
              <a:rPr kumimoji="1" lang="zh-CN" altLang="en-US" b="1" dirty="0" smtClean="0">
                <a:solidFill>
                  <a:srgbClr val="FF2600"/>
                </a:solidFill>
              </a:rPr>
              <a:t> </a:t>
            </a:r>
            <a:r>
              <a:rPr kumimoji="1" lang="en-US" altLang="zh-CN" b="1" dirty="0" smtClean="0">
                <a:solidFill>
                  <a:srgbClr val="FF2600"/>
                </a:solidFill>
              </a:rPr>
              <a:t>CR3</a:t>
            </a:r>
            <a:r>
              <a:rPr kumimoji="1" lang="en-US" altLang="zh-CN" dirty="0" smtClean="0"/>
              <a:t>,</a:t>
            </a:r>
            <a:r>
              <a:rPr kumimoji="1" lang="zh-CN" altLang="en-US" dirty="0" smtClean="0"/>
              <a:t> </a:t>
            </a:r>
            <a:r>
              <a:rPr kumimoji="1" lang="en-US" altLang="zh-CN" b="1" dirty="0" smtClean="0">
                <a:solidFill>
                  <a:srgbClr val="FF2600"/>
                </a:solidFill>
              </a:rPr>
              <a:t>set</a:t>
            </a:r>
            <a:r>
              <a:rPr kumimoji="1" lang="zh-CN" altLang="en-US" b="1" dirty="0" smtClean="0">
                <a:solidFill>
                  <a:srgbClr val="FF2600"/>
                </a:solidFill>
              </a:rPr>
              <a:t> </a:t>
            </a:r>
            <a:r>
              <a:rPr kumimoji="1" lang="en-US" altLang="zh-CN" b="1" dirty="0" smtClean="0">
                <a:solidFill>
                  <a:srgbClr val="FF2600"/>
                </a:solidFill>
              </a:rPr>
              <a:t>IDT</a:t>
            </a:r>
            <a:r>
              <a:rPr kumimoji="1" lang="en-US" altLang="zh-CN" dirty="0" smtClean="0"/>
              <a:t>,</a:t>
            </a:r>
            <a:r>
              <a:rPr kumimoji="1" lang="zh-CN" altLang="en-US" dirty="0" smtClean="0"/>
              <a:t> </a:t>
            </a:r>
            <a:r>
              <a:rPr kumimoji="1" lang="en-US" altLang="zh-CN" dirty="0" smtClean="0"/>
              <a:t>etc.</a:t>
            </a:r>
            <a:endParaRPr kumimoji="1" lang="zh-CN" altLang="en-US" dirty="0" smtClean="0"/>
          </a:p>
          <a:p>
            <a:pPr lvl="1"/>
            <a:r>
              <a:rPr kumimoji="1" lang="en-US" altLang="zh-CN" dirty="0" smtClean="0"/>
              <a:t>These</a:t>
            </a:r>
            <a:r>
              <a:rPr kumimoji="1" lang="zh-CN" altLang="en-US" dirty="0" smtClean="0"/>
              <a:t> </a:t>
            </a:r>
            <a:r>
              <a:rPr kumimoji="1" lang="en-US" altLang="zh-CN" dirty="0" smtClean="0"/>
              <a:t>instructions</a:t>
            </a:r>
            <a:r>
              <a:rPr kumimoji="1" lang="zh-CN" altLang="en-US" dirty="0" smtClean="0"/>
              <a:t> </a:t>
            </a:r>
            <a:r>
              <a:rPr kumimoji="1" lang="en-US" altLang="zh-CN" dirty="0" smtClean="0"/>
              <a:t>will</a:t>
            </a:r>
            <a:r>
              <a:rPr kumimoji="1" lang="zh-CN" altLang="en-US" dirty="0" smtClean="0"/>
              <a:t> </a:t>
            </a:r>
            <a:r>
              <a:rPr kumimoji="1" lang="en-US" altLang="zh-CN" dirty="0" smtClean="0"/>
              <a:t>change</a:t>
            </a:r>
            <a:r>
              <a:rPr kumimoji="1" lang="zh-CN" altLang="en-US" dirty="0" smtClean="0"/>
              <a:t> </a:t>
            </a:r>
            <a:r>
              <a:rPr kumimoji="1" lang="en-US" altLang="zh-CN" dirty="0" smtClean="0"/>
              <a:t>machine</a:t>
            </a:r>
            <a:r>
              <a:rPr kumimoji="1" lang="zh-CN" altLang="en-US" dirty="0" smtClean="0"/>
              <a:t> </a:t>
            </a:r>
            <a:r>
              <a:rPr kumimoji="1" lang="en-US" altLang="zh-CN" dirty="0" smtClean="0"/>
              <a:t>states</a:t>
            </a:r>
            <a:endParaRPr kumimoji="1" lang="zh-CN" altLang="en-US" dirty="0"/>
          </a:p>
        </p:txBody>
      </p:sp>
      <p:pic>
        <p:nvPicPr>
          <p:cNvPr id="4" name="图片 3"/>
          <p:cNvPicPr>
            <a:picLocks noChangeAspect="1"/>
          </p:cNvPicPr>
          <p:nvPr/>
        </p:nvPicPr>
        <p:blipFill rotWithShape="1">
          <a:blip r:embed="rId2"/>
          <a:srcRect r="71480"/>
          <a:stretch/>
        </p:blipFill>
        <p:spPr>
          <a:xfrm>
            <a:off x="6660232" y="2126652"/>
            <a:ext cx="2026568" cy="1509081"/>
          </a:xfrm>
          <a:prstGeom prst="rect">
            <a:avLst/>
          </a:prstGeom>
        </p:spPr>
      </p:pic>
      <p:sp>
        <p:nvSpPr>
          <p:cNvPr id="5" name="文本框 4"/>
          <p:cNvSpPr txBox="1"/>
          <p:nvPr/>
        </p:nvSpPr>
        <p:spPr>
          <a:xfrm>
            <a:off x="6660232" y="3635732"/>
            <a:ext cx="1872208" cy="338554"/>
          </a:xfrm>
          <a:prstGeom prst="rect">
            <a:avLst/>
          </a:prstGeom>
          <a:noFill/>
        </p:spPr>
        <p:txBody>
          <a:bodyPr wrap="square" rtlCol="0">
            <a:spAutoFit/>
          </a:bodyPr>
          <a:lstStyle/>
          <a:p>
            <a:pPr algn="ctr"/>
            <a:r>
              <a:rPr kumimoji="1" lang="en-US" altLang="zh-CN" sz="1600" i="1" dirty="0">
                <a:solidFill>
                  <a:schemeClr val="tx1">
                    <a:lumMod val="65000"/>
                    <a:lumOff val="35000"/>
                  </a:schemeClr>
                </a:solidFill>
                <a:latin typeface="DengXian" charset="0"/>
                <a:ea typeface="DengXian" charset="0"/>
                <a:cs typeface="DengXian" charset="0"/>
              </a:rPr>
              <a:t>xv6:</a:t>
            </a:r>
            <a:r>
              <a:rPr kumimoji="1" lang="zh-CN" altLang="en-US" sz="1600" i="1" dirty="0">
                <a:solidFill>
                  <a:schemeClr val="tx1">
                    <a:lumMod val="65000"/>
                    <a:lumOff val="35000"/>
                  </a:schemeClr>
                </a:solidFill>
                <a:latin typeface="DengXian" charset="0"/>
                <a:ea typeface="DengXian" charset="0"/>
                <a:cs typeface="DengXian" charset="0"/>
              </a:rPr>
              <a:t> </a:t>
            </a:r>
            <a:r>
              <a:rPr kumimoji="1" lang="en-US" altLang="zh-CN" sz="1600" i="1" dirty="0" err="1">
                <a:solidFill>
                  <a:schemeClr val="tx1">
                    <a:lumMod val="65000"/>
                    <a:lumOff val="35000"/>
                  </a:schemeClr>
                </a:solidFill>
                <a:latin typeface="DengXian" charset="0"/>
                <a:ea typeface="DengXian" charset="0"/>
                <a:cs typeface="DengXian" charset="0"/>
              </a:rPr>
              <a:t>bootasm.S</a:t>
            </a:r>
            <a:endParaRPr kumimoji="1" lang="zh-CN" altLang="en-US" sz="1600" i="1" dirty="0">
              <a:solidFill>
                <a:schemeClr val="tx1">
                  <a:lumMod val="65000"/>
                  <a:lumOff val="35000"/>
                </a:schemeClr>
              </a:solidFill>
              <a:latin typeface="DengXian" charset="0"/>
              <a:ea typeface="DengXian" charset="0"/>
              <a:cs typeface="DengXian" charset="0"/>
            </a:endParaRPr>
          </a:p>
        </p:txBody>
      </p:sp>
      <p:cxnSp>
        <p:nvCxnSpPr>
          <p:cNvPr id="6" name="直线箭头连接符 5"/>
          <p:cNvCxnSpPr/>
          <p:nvPr/>
        </p:nvCxnSpPr>
        <p:spPr>
          <a:xfrm>
            <a:off x="5508104" y="2348880"/>
            <a:ext cx="1008112" cy="864096"/>
          </a:xfrm>
          <a:prstGeom prst="straightConnector1">
            <a:avLst/>
          </a:prstGeom>
          <a:ln>
            <a:solidFill>
              <a:srgbClr val="00935D"/>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6804248" y="3369024"/>
            <a:ext cx="1512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469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TW" smtClean="0"/>
              <a:t>Recap: CPU Organization</a:t>
            </a:r>
          </a:p>
        </p:txBody>
      </p:sp>
      <p:sp>
        <p:nvSpPr>
          <p:cNvPr id="16387" name="Content Placeholder 4"/>
          <p:cNvSpPr>
            <a:spLocks noGrp="1"/>
          </p:cNvSpPr>
          <p:nvPr>
            <p:ph idx="1"/>
          </p:nvPr>
        </p:nvSpPr>
        <p:spPr/>
        <p:txBody>
          <a:bodyPr/>
          <a:lstStyle/>
          <a:p>
            <a:r>
              <a:rPr lang="en-US" altLang="zh-TW" smtClean="0"/>
              <a:t>Instruction Set Architecture (ISA)</a:t>
            </a:r>
          </a:p>
          <a:p>
            <a:pPr lvl="1">
              <a:buFont typeface="Arial" charset="0"/>
              <a:buNone/>
            </a:pPr>
            <a:r>
              <a:rPr lang="en-US" altLang="zh-TW" smtClean="0"/>
              <a:t>Defines:</a:t>
            </a:r>
          </a:p>
          <a:p>
            <a:pPr lvl="1"/>
            <a:r>
              <a:rPr lang="en-US" altLang="zh-TW" smtClean="0"/>
              <a:t>the state visible to the programmer </a:t>
            </a:r>
          </a:p>
          <a:p>
            <a:pPr lvl="2"/>
            <a:r>
              <a:rPr lang="en-US" altLang="zh-TW" smtClean="0"/>
              <a:t>registers and memory</a:t>
            </a:r>
          </a:p>
          <a:p>
            <a:pPr lvl="1"/>
            <a:r>
              <a:rPr lang="en-US" altLang="zh-TW" smtClean="0"/>
              <a:t>the instruction that operate on the state</a:t>
            </a:r>
          </a:p>
          <a:p>
            <a:r>
              <a:rPr lang="en-US" altLang="zh-TW" smtClean="0"/>
              <a:t>ISA typically divided into 2 parts</a:t>
            </a:r>
          </a:p>
          <a:p>
            <a:pPr lvl="1"/>
            <a:r>
              <a:rPr lang="en-US" altLang="zh-TW" smtClean="0"/>
              <a:t>User ISA</a:t>
            </a:r>
          </a:p>
          <a:p>
            <a:pPr lvl="2"/>
            <a:r>
              <a:rPr lang="en-US" altLang="zh-TW" smtClean="0"/>
              <a:t>Primarily for computation</a:t>
            </a:r>
          </a:p>
          <a:p>
            <a:pPr lvl="1"/>
            <a:r>
              <a:rPr lang="en-US" altLang="zh-TW" smtClean="0"/>
              <a:t>System ISA</a:t>
            </a:r>
          </a:p>
          <a:p>
            <a:pPr lvl="2"/>
            <a:r>
              <a:rPr lang="en-US" altLang="zh-TW" smtClean="0"/>
              <a:t>Primarily for system resource management</a:t>
            </a:r>
          </a:p>
        </p:txBody>
      </p:sp>
    </p:spTree>
    <p:extLst>
      <p:ext uri="{BB962C8B-B14F-4D97-AF65-F5344CB8AC3E}">
        <p14:creationId xmlns:p14="http://schemas.microsoft.com/office/powerpoint/2010/main" val="3844996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TW" smtClean="0"/>
              <a:t>Recap: System ISA</a:t>
            </a:r>
          </a:p>
        </p:txBody>
      </p:sp>
      <p:sp>
        <p:nvSpPr>
          <p:cNvPr id="19459" name="Content Placeholder 2"/>
          <p:cNvSpPr>
            <a:spLocks noGrp="1"/>
          </p:cNvSpPr>
          <p:nvPr>
            <p:ph idx="1"/>
          </p:nvPr>
        </p:nvSpPr>
        <p:spPr>
          <a:xfrm>
            <a:off x="517749" y="1352550"/>
            <a:ext cx="4495800" cy="5135563"/>
          </a:xfrm>
        </p:spPr>
        <p:txBody>
          <a:bodyPr/>
          <a:lstStyle/>
          <a:p>
            <a:r>
              <a:rPr lang="en-US" altLang="zh-TW" sz="2400" dirty="0" smtClean="0"/>
              <a:t>Privilege Levels</a:t>
            </a:r>
          </a:p>
          <a:p>
            <a:r>
              <a:rPr lang="en-US" altLang="zh-TW" sz="2400" dirty="0" smtClean="0"/>
              <a:t>Control Registers</a:t>
            </a:r>
          </a:p>
          <a:p>
            <a:r>
              <a:rPr lang="en-US" altLang="zh-TW" sz="2400" dirty="0" smtClean="0"/>
              <a:t>Traps and Interrupts</a:t>
            </a:r>
          </a:p>
          <a:p>
            <a:pPr lvl="1"/>
            <a:r>
              <a:rPr lang="en-US" altLang="zh-TW" dirty="0" smtClean="0"/>
              <a:t>Hardcoded Vectors</a:t>
            </a:r>
          </a:p>
          <a:p>
            <a:pPr lvl="1"/>
            <a:r>
              <a:rPr lang="en-US" altLang="zh-TW" dirty="0" smtClean="0"/>
              <a:t>Dispatch Table</a:t>
            </a:r>
          </a:p>
          <a:p>
            <a:r>
              <a:rPr lang="en-US" altLang="zh-TW" sz="2400" dirty="0" smtClean="0"/>
              <a:t>System Clock</a:t>
            </a:r>
          </a:p>
          <a:p>
            <a:r>
              <a:rPr lang="en-US" altLang="zh-TW" sz="2400" dirty="0" smtClean="0"/>
              <a:t>MMU</a:t>
            </a:r>
          </a:p>
          <a:p>
            <a:pPr lvl="1"/>
            <a:r>
              <a:rPr lang="en-US" altLang="zh-TW" dirty="0" smtClean="0"/>
              <a:t>Page Tables</a:t>
            </a:r>
          </a:p>
          <a:p>
            <a:pPr lvl="1"/>
            <a:r>
              <a:rPr lang="en-US" altLang="zh-TW" dirty="0" smtClean="0"/>
              <a:t>TLB</a:t>
            </a:r>
          </a:p>
          <a:p>
            <a:r>
              <a:rPr lang="en-US" altLang="zh-TW" sz="2400" dirty="0" smtClean="0"/>
              <a:t>I/O Device Access</a:t>
            </a:r>
          </a:p>
        </p:txBody>
      </p:sp>
      <p:sp>
        <p:nvSpPr>
          <p:cNvPr id="4" name="Oval 3"/>
          <p:cNvSpPr/>
          <p:nvPr/>
        </p:nvSpPr>
        <p:spPr>
          <a:xfrm>
            <a:off x="5629275" y="1352550"/>
            <a:ext cx="1981200" cy="1981200"/>
          </a:xfrm>
          <a:prstGeom prst="ellipse">
            <a:avLst/>
          </a:prstGeom>
          <a:solidFill>
            <a:schemeClr val="bg2">
              <a:lumMod val="90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tIns="0"/>
          <a:lstStyle/>
          <a:p>
            <a:pPr algn="ctr"/>
            <a:endParaRPr kumimoji="0" lang="en-US" altLang="zh-TW" sz="1600" b="1">
              <a:solidFill>
                <a:schemeClr val="tx1"/>
              </a:solidFill>
            </a:endParaRPr>
          </a:p>
        </p:txBody>
      </p:sp>
      <p:sp>
        <p:nvSpPr>
          <p:cNvPr id="5" name="Oval 4"/>
          <p:cNvSpPr/>
          <p:nvPr/>
        </p:nvSpPr>
        <p:spPr>
          <a:xfrm>
            <a:off x="6029325" y="1752600"/>
            <a:ext cx="1181100" cy="1181100"/>
          </a:xfrm>
          <a:prstGeom prst="ellipse">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kumimoji="0" lang="en-US" sz="1600" b="1" dirty="0">
                <a:solidFill>
                  <a:schemeClr val="tx1"/>
                </a:solidFill>
              </a:rPr>
              <a:t>System</a:t>
            </a:r>
          </a:p>
        </p:txBody>
      </p:sp>
      <p:sp>
        <p:nvSpPr>
          <p:cNvPr id="19462" name="TextBox 5"/>
          <p:cNvSpPr txBox="1">
            <a:spLocks noChangeArrowheads="1"/>
          </p:cNvSpPr>
          <p:nvPr/>
        </p:nvSpPr>
        <p:spPr bwMode="auto">
          <a:xfrm>
            <a:off x="6356350" y="1428750"/>
            <a:ext cx="577850" cy="338138"/>
          </a:xfrm>
          <a:prstGeom prst="rect">
            <a:avLst/>
          </a:prstGeom>
          <a:noFill/>
          <a:ln w="9525">
            <a:noFill/>
            <a:miter lim="800000"/>
            <a:headEnd/>
            <a:tailEnd/>
          </a:ln>
        </p:spPr>
        <p:txBody>
          <a:bodyPr wrap="none">
            <a:spAutoFit/>
          </a:bodyPr>
          <a:lstStyle/>
          <a:p>
            <a:pPr algn="ctr"/>
            <a:r>
              <a:rPr kumimoji="0" lang="en-US" altLang="zh-TW" sz="1600" b="1"/>
              <a:t>User</a:t>
            </a:r>
          </a:p>
        </p:txBody>
      </p:sp>
      <p:sp>
        <p:nvSpPr>
          <p:cNvPr id="10" name="Oval 9"/>
          <p:cNvSpPr/>
          <p:nvPr/>
        </p:nvSpPr>
        <p:spPr>
          <a:xfrm>
            <a:off x="5543550" y="3714750"/>
            <a:ext cx="2152650" cy="2152650"/>
          </a:xfrm>
          <a:prstGeom prst="ellipse">
            <a:avLst/>
          </a:prstGeom>
          <a:solidFill>
            <a:schemeClr val="bg2">
              <a:lumMod val="90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tIns="0"/>
          <a:lstStyle/>
          <a:p>
            <a:pPr algn="ctr"/>
            <a:endParaRPr kumimoji="0" lang="en-US" altLang="zh-TW" sz="1600" b="1">
              <a:solidFill>
                <a:schemeClr val="tx1"/>
              </a:solidFill>
            </a:endParaRPr>
          </a:p>
        </p:txBody>
      </p:sp>
      <p:sp>
        <p:nvSpPr>
          <p:cNvPr id="11" name="Oval 10"/>
          <p:cNvSpPr/>
          <p:nvPr/>
        </p:nvSpPr>
        <p:spPr>
          <a:xfrm>
            <a:off x="5857875" y="4029075"/>
            <a:ext cx="1524000" cy="1524000"/>
          </a:xfrm>
          <a:prstGeom prst="ellipse">
            <a:avLst/>
          </a:prstGeom>
          <a:solidFill>
            <a:schemeClr val="bg2"/>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kumimoji="0" lang="en-US" altLang="zh-TW" sz="1600" b="1">
              <a:solidFill>
                <a:schemeClr val="tx1"/>
              </a:solidFill>
            </a:endParaRPr>
          </a:p>
        </p:txBody>
      </p:sp>
      <p:sp>
        <p:nvSpPr>
          <p:cNvPr id="19465" name="TextBox 11"/>
          <p:cNvSpPr txBox="1">
            <a:spLocks noChangeArrowheads="1"/>
          </p:cNvSpPr>
          <p:nvPr/>
        </p:nvSpPr>
        <p:spPr bwMode="auto">
          <a:xfrm>
            <a:off x="6356350" y="3733800"/>
            <a:ext cx="527050" cy="307975"/>
          </a:xfrm>
          <a:prstGeom prst="rect">
            <a:avLst/>
          </a:prstGeom>
          <a:noFill/>
          <a:ln w="9525">
            <a:noFill/>
            <a:miter lim="800000"/>
            <a:headEnd/>
            <a:tailEnd/>
          </a:ln>
        </p:spPr>
        <p:txBody>
          <a:bodyPr wrap="none">
            <a:spAutoFit/>
          </a:bodyPr>
          <a:lstStyle/>
          <a:p>
            <a:pPr algn="ctr"/>
            <a:r>
              <a:rPr kumimoji="0" lang="en-US" altLang="zh-TW" sz="1400" b="1"/>
              <a:t>User</a:t>
            </a:r>
          </a:p>
        </p:txBody>
      </p:sp>
      <p:sp>
        <p:nvSpPr>
          <p:cNvPr id="13" name="Oval 12"/>
          <p:cNvSpPr/>
          <p:nvPr/>
        </p:nvSpPr>
        <p:spPr>
          <a:xfrm>
            <a:off x="6200775" y="4371975"/>
            <a:ext cx="838200" cy="838200"/>
          </a:xfrm>
          <a:prstGeom prst="ellipse">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kumimoji="0" lang="en-US" altLang="zh-TW" sz="1600" b="1">
              <a:solidFill>
                <a:schemeClr val="tx1"/>
              </a:solidFill>
            </a:endParaRPr>
          </a:p>
        </p:txBody>
      </p:sp>
      <p:sp>
        <p:nvSpPr>
          <p:cNvPr id="19467" name="TextBox 13"/>
          <p:cNvSpPr txBox="1">
            <a:spLocks noChangeArrowheads="1"/>
          </p:cNvSpPr>
          <p:nvPr/>
        </p:nvSpPr>
        <p:spPr bwMode="auto">
          <a:xfrm>
            <a:off x="6164263" y="4114800"/>
            <a:ext cx="911225" cy="307975"/>
          </a:xfrm>
          <a:prstGeom prst="rect">
            <a:avLst/>
          </a:prstGeom>
          <a:noFill/>
          <a:ln w="9525">
            <a:noFill/>
            <a:miter lim="800000"/>
            <a:headEnd/>
            <a:tailEnd/>
          </a:ln>
        </p:spPr>
        <p:txBody>
          <a:bodyPr wrap="none">
            <a:spAutoFit/>
          </a:bodyPr>
          <a:lstStyle/>
          <a:p>
            <a:pPr algn="ctr"/>
            <a:r>
              <a:rPr kumimoji="0" lang="en-US" altLang="zh-TW" sz="1400" b="1"/>
              <a:t>Extension</a:t>
            </a:r>
          </a:p>
        </p:txBody>
      </p:sp>
      <p:sp>
        <p:nvSpPr>
          <p:cNvPr id="19468" name="TextBox 14"/>
          <p:cNvSpPr txBox="1">
            <a:spLocks noChangeArrowheads="1"/>
          </p:cNvSpPr>
          <p:nvPr/>
        </p:nvSpPr>
        <p:spPr bwMode="auto">
          <a:xfrm>
            <a:off x="6270625" y="4495800"/>
            <a:ext cx="698500" cy="523875"/>
          </a:xfrm>
          <a:prstGeom prst="rect">
            <a:avLst/>
          </a:prstGeom>
          <a:noFill/>
          <a:ln w="9525">
            <a:noFill/>
            <a:miter lim="800000"/>
            <a:headEnd/>
            <a:tailEnd/>
          </a:ln>
        </p:spPr>
        <p:txBody>
          <a:bodyPr wrap="none">
            <a:spAutoFit/>
          </a:bodyPr>
          <a:lstStyle/>
          <a:p>
            <a:pPr algn="ctr"/>
            <a:r>
              <a:rPr kumimoji="0" lang="en-US" altLang="zh-TW" sz="1400" b="1"/>
              <a:t>Kernel</a:t>
            </a:r>
          </a:p>
          <a:p>
            <a:pPr algn="ctr"/>
            <a:r>
              <a:rPr kumimoji="0" lang="en-US" altLang="zh-TW" sz="1400" b="1"/>
              <a:t>Level 0</a:t>
            </a:r>
          </a:p>
        </p:txBody>
      </p:sp>
      <p:sp>
        <p:nvSpPr>
          <p:cNvPr id="19469" name="TextBox 15"/>
          <p:cNvSpPr txBox="1">
            <a:spLocks noChangeArrowheads="1"/>
          </p:cNvSpPr>
          <p:nvPr/>
        </p:nvSpPr>
        <p:spPr bwMode="auto">
          <a:xfrm>
            <a:off x="6270625" y="5181600"/>
            <a:ext cx="698500" cy="307975"/>
          </a:xfrm>
          <a:prstGeom prst="rect">
            <a:avLst/>
          </a:prstGeom>
          <a:noFill/>
          <a:ln w="9525">
            <a:noFill/>
            <a:miter lim="800000"/>
            <a:headEnd/>
            <a:tailEnd/>
          </a:ln>
        </p:spPr>
        <p:txBody>
          <a:bodyPr wrap="none">
            <a:spAutoFit/>
          </a:bodyPr>
          <a:lstStyle/>
          <a:p>
            <a:pPr algn="ctr"/>
            <a:r>
              <a:rPr kumimoji="0" lang="en-US" altLang="zh-TW" sz="1400" b="1"/>
              <a:t>Level 1</a:t>
            </a:r>
          </a:p>
        </p:txBody>
      </p:sp>
      <p:sp>
        <p:nvSpPr>
          <p:cNvPr id="19470" name="TextBox 16"/>
          <p:cNvSpPr txBox="1">
            <a:spLocks noChangeArrowheads="1"/>
          </p:cNvSpPr>
          <p:nvPr/>
        </p:nvSpPr>
        <p:spPr bwMode="auto">
          <a:xfrm>
            <a:off x="6270625" y="5562600"/>
            <a:ext cx="698500" cy="307975"/>
          </a:xfrm>
          <a:prstGeom prst="rect">
            <a:avLst/>
          </a:prstGeom>
          <a:noFill/>
          <a:ln w="9525">
            <a:noFill/>
            <a:miter lim="800000"/>
            <a:headEnd/>
            <a:tailEnd/>
          </a:ln>
        </p:spPr>
        <p:txBody>
          <a:bodyPr wrap="none">
            <a:spAutoFit/>
          </a:bodyPr>
          <a:lstStyle/>
          <a:p>
            <a:pPr algn="ctr"/>
            <a:r>
              <a:rPr kumimoji="0" lang="en-US" altLang="zh-TW" sz="1400" b="1"/>
              <a:t>Level 2</a:t>
            </a:r>
          </a:p>
        </p:txBody>
      </p:sp>
    </p:spTree>
    <p:extLst>
      <p:ext uri="{BB962C8B-B14F-4D97-AF65-F5344CB8AC3E}">
        <p14:creationId xmlns:p14="http://schemas.microsoft.com/office/powerpoint/2010/main" val="2248272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CloudVisor-Austin.thmx</Template>
  <TotalTime>6592</TotalTime>
  <Words>2828</Words>
  <Application>Microsoft Macintosh PowerPoint</Application>
  <PresentationFormat>全屏显示(4:3)</PresentationFormat>
  <Paragraphs>606</Paragraphs>
  <Slides>58</Slides>
  <Notes>16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58</vt:i4>
      </vt:variant>
    </vt:vector>
  </HeadingPairs>
  <TitlesOfParts>
    <vt:vector size="75" baseType="lpstr">
      <vt:lpstr>Arial</vt:lpstr>
      <vt:lpstr>Arial Narrow</vt:lpstr>
      <vt:lpstr>Calibri</vt:lpstr>
      <vt:lpstr>Courier</vt:lpstr>
      <vt:lpstr>Courier New</vt:lpstr>
      <vt:lpstr>DengXian</vt:lpstr>
      <vt:lpstr>Mangal</vt:lpstr>
      <vt:lpstr>Neo Sans Intel</vt:lpstr>
      <vt:lpstr>Symbol</vt:lpstr>
      <vt:lpstr>Tahoma</vt:lpstr>
      <vt:lpstr>Verdana</vt:lpstr>
      <vt:lpstr>Wingdings</vt:lpstr>
      <vt:lpstr>等线</vt:lpstr>
      <vt:lpstr>宋体</vt:lpstr>
      <vt:lpstr>微软雅黑</vt:lpstr>
      <vt:lpstr>新細明體</vt:lpstr>
      <vt:lpstr>CloudVisor-Austin</vt:lpstr>
      <vt:lpstr>Virtualization: CPU and Memory</vt:lpstr>
      <vt:lpstr>Recap: Traditional</vt:lpstr>
      <vt:lpstr>Recap: VMware ESX 2.0</vt:lpstr>
      <vt:lpstr>Hybrid Ex 2  -  Xen 3.0</vt:lpstr>
      <vt:lpstr>CPU Virtualization</vt:lpstr>
      <vt:lpstr>Formal Requirement of Virtualization</vt:lpstr>
      <vt:lpstr>Review: Run OS as an Application</vt:lpstr>
      <vt:lpstr>Recap: CPU Organization</vt:lpstr>
      <vt:lpstr>Recap: System ISA</vt:lpstr>
      <vt:lpstr>Challenges of Privilege Instruction</vt:lpstr>
      <vt:lpstr>Solution: Trap &amp; Emulate</vt:lpstr>
      <vt:lpstr>X86 is not Strictly Virtualizable</vt:lpstr>
      <vt:lpstr>How to Deal with the 17 Instructions?</vt:lpstr>
      <vt:lpstr>Sol-1: Instruction Interpretation</vt:lpstr>
      <vt:lpstr>Sol-2: Binary Translator</vt:lpstr>
      <vt:lpstr>Issues with Binary Translation</vt:lpstr>
      <vt:lpstr>Sol-3: Para-virtualization</vt:lpstr>
      <vt:lpstr>Sol-4： Hardware Supported CPU Virtualization</vt:lpstr>
      <vt:lpstr>Virtual Machine Control Structure (VMCS)</vt:lpstr>
      <vt:lpstr>VT-x Operations </vt:lpstr>
      <vt:lpstr>VT-x New instructions</vt:lpstr>
      <vt:lpstr>Memory Virtualization</vt:lpstr>
      <vt:lpstr>Virtualizing Memory</vt:lpstr>
      <vt:lpstr>Virtualizing the Page Tables</vt:lpstr>
      <vt:lpstr>Solution-1: Shadow Pages</vt:lpstr>
      <vt:lpstr>Two Page Tables Become One</vt:lpstr>
      <vt:lpstr>Setup Shadow Page Table</vt:lpstr>
      <vt:lpstr>What if Guest OS Modifies Its Page Table?</vt:lpstr>
      <vt:lpstr>Protect Kernel-only Pages</vt:lpstr>
      <vt:lpstr>Two Memory Views of Guest VM</vt:lpstr>
      <vt:lpstr>Sol-2: Direct Paging (Para-virtualization)</vt:lpstr>
      <vt:lpstr>Sol-2: Direct Paging (Para-virtualization)</vt:lpstr>
      <vt:lpstr>Sol-3: Hardware Supported Memory Virtualization</vt:lpstr>
      <vt:lpstr>PowerPoint 演示文稿</vt:lpstr>
      <vt:lpstr>Protect Kernel-only Pages</vt:lpstr>
      <vt:lpstr>Managing Memory in VMM</vt:lpstr>
      <vt:lpstr>Vmware ESX: Reclaiming Pages</vt:lpstr>
      <vt:lpstr>Memory Balooning</vt:lpstr>
      <vt:lpstr>A simple pattern evaluation</vt:lpstr>
      <vt:lpstr>Ballooning policy analysis</vt:lpstr>
      <vt:lpstr>ESX: Sharing Pages across VMs</vt:lpstr>
      <vt:lpstr>EPT Increases Memory Access</vt:lpstr>
      <vt:lpstr>Page Table Isolation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Further Reading</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CPU/MEM Virtualization</dc:title>
  <cp:lastModifiedBy>Yubin Xia</cp:lastModifiedBy>
  <cp:revision>72</cp:revision>
  <dcterms:modified xsi:type="dcterms:W3CDTF">2018-05-24T06:00:17Z</dcterms:modified>
</cp:coreProperties>
</file>