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333" r:id="rId2"/>
    <p:sldId id="581" r:id="rId3"/>
    <p:sldId id="534" r:id="rId4"/>
    <p:sldId id="535" r:id="rId5"/>
    <p:sldId id="637" r:id="rId6"/>
    <p:sldId id="645" r:id="rId7"/>
    <p:sldId id="542" r:id="rId8"/>
    <p:sldId id="543" r:id="rId9"/>
    <p:sldId id="646" r:id="rId10"/>
    <p:sldId id="544" r:id="rId11"/>
    <p:sldId id="636" r:id="rId12"/>
    <p:sldId id="545" r:id="rId13"/>
    <p:sldId id="546" r:id="rId14"/>
    <p:sldId id="547" r:id="rId15"/>
    <p:sldId id="650" r:id="rId16"/>
    <p:sldId id="627" r:id="rId17"/>
    <p:sldId id="628" r:id="rId18"/>
    <p:sldId id="629" r:id="rId19"/>
    <p:sldId id="630" r:id="rId20"/>
    <p:sldId id="631" r:id="rId21"/>
    <p:sldId id="632" r:id="rId22"/>
    <p:sldId id="633" r:id="rId23"/>
    <p:sldId id="588" r:id="rId24"/>
    <p:sldId id="594" r:id="rId25"/>
    <p:sldId id="551" r:id="rId26"/>
    <p:sldId id="552" r:id="rId27"/>
    <p:sldId id="553" r:id="rId28"/>
    <p:sldId id="554" r:id="rId29"/>
    <p:sldId id="555" r:id="rId30"/>
    <p:sldId id="623" r:id="rId31"/>
    <p:sldId id="589" r:id="rId32"/>
    <p:sldId id="557" r:id="rId33"/>
    <p:sldId id="638" r:id="rId34"/>
    <p:sldId id="590" r:id="rId35"/>
    <p:sldId id="558" r:id="rId36"/>
    <p:sldId id="559" r:id="rId37"/>
    <p:sldId id="599" r:id="rId38"/>
    <p:sldId id="598" r:id="rId39"/>
    <p:sldId id="647" r:id="rId40"/>
    <p:sldId id="648" r:id="rId41"/>
    <p:sldId id="596" r:id="rId42"/>
    <p:sldId id="597" r:id="rId43"/>
    <p:sldId id="595" r:id="rId44"/>
    <p:sldId id="643" r:id="rId45"/>
    <p:sldId id="644" r:id="rId46"/>
    <p:sldId id="586" r:id="rId47"/>
    <p:sldId id="641" r:id="rId48"/>
    <p:sldId id="639" r:id="rId49"/>
    <p:sldId id="640" r:id="rId50"/>
    <p:sldId id="642" r:id="rId51"/>
  </p:sldIdLst>
  <p:sldSz cx="9144000" cy="6858000" type="screen4x3"/>
  <p:notesSz cx="7315200" cy="9601200"/>
  <p:defaultTextStyle>
    <a:defPPr>
      <a:defRPr lang="en-US"/>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9" autoAdjust="0"/>
    <p:restoredTop sz="82051" autoAdjust="0"/>
  </p:normalViewPr>
  <p:slideViewPr>
    <p:cSldViewPr>
      <p:cViewPr varScale="1">
        <p:scale>
          <a:sx n="87" d="100"/>
          <a:sy n="87" d="100"/>
        </p:scale>
        <p:origin x="1872" y="192"/>
      </p:cViewPr>
      <p:guideLst>
        <p:guide orient="horz" pos="2160"/>
        <p:guide pos="2880"/>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1926"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15FA49B3-A58D-4A79-A229-A287491626C1}" type="datetimeFigureOut">
              <a:rPr lang="en-US" altLang="zh-TW"/>
              <a:pPr/>
              <a:t>5/29/18</a:t>
            </a:fld>
            <a:endParaRPr lang="en-US" altLang="zh-TW"/>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6FE68141-10D7-4010-ACBF-1601016E1FF0}" type="slidenum">
              <a:rPr lang="en-US" altLang="zh-TW"/>
              <a:pPr/>
              <a:t>‹#›</a:t>
            </a:fld>
            <a:endParaRPr lang="en-US" altLang="zh-TW"/>
          </a:p>
        </p:txBody>
      </p:sp>
    </p:spTree>
    <p:extLst>
      <p:ext uri="{BB962C8B-B14F-4D97-AF65-F5344CB8AC3E}">
        <p14:creationId xmlns:p14="http://schemas.microsoft.com/office/powerpoint/2010/main" val="16435196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320675"/>
          </a:xfrm>
          <a:prstGeom prst="rect">
            <a:avLst/>
          </a:prstGeom>
        </p:spPr>
        <p:txBody>
          <a:bodyPr vert="horz" wrap="square" lIns="96661" tIns="48331" rIns="96661" bIns="48331" numCol="1" anchor="t" anchorCtr="0" compatLnSpc="1">
            <a:prstTxWarp prst="textNoShape">
              <a:avLst/>
            </a:prstTxWarp>
          </a:bodyPr>
          <a:lstStyle>
            <a:lvl1pPr>
              <a:defRPr kumimoji="0" sz="1300">
                <a:latin typeface="Calibri" pitchFamily="34" charset="0"/>
              </a:defRPr>
            </a:lvl1pPr>
          </a:lstStyle>
          <a:p>
            <a:endParaRPr lang="en-US" altLang="zh-TW"/>
          </a:p>
        </p:txBody>
      </p:sp>
      <p:sp>
        <p:nvSpPr>
          <p:cNvPr id="3" name="Date Placeholder 2"/>
          <p:cNvSpPr>
            <a:spLocks noGrp="1"/>
          </p:cNvSpPr>
          <p:nvPr>
            <p:ph type="dt" idx="1"/>
          </p:nvPr>
        </p:nvSpPr>
        <p:spPr>
          <a:xfrm>
            <a:off x="4143375" y="0"/>
            <a:ext cx="3170238" cy="320675"/>
          </a:xfrm>
          <a:prstGeom prst="rect">
            <a:avLst/>
          </a:prstGeom>
        </p:spPr>
        <p:txBody>
          <a:bodyPr vert="horz" wrap="square" lIns="96661" tIns="48331" rIns="96661" bIns="48331" numCol="1" anchor="t" anchorCtr="0" compatLnSpc="1">
            <a:prstTxWarp prst="textNoShape">
              <a:avLst/>
            </a:prstTxWarp>
          </a:bodyPr>
          <a:lstStyle>
            <a:lvl1pPr algn="r">
              <a:defRPr kumimoji="0" sz="1300">
                <a:latin typeface="Calibri" pitchFamily="34" charset="0"/>
              </a:defRPr>
            </a:lvl1pPr>
          </a:lstStyle>
          <a:p>
            <a:fld id="{50FD3B5D-EC98-43A6-8DA5-6C0D8ADE1179}" type="datetimeFigureOut">
              <a:rPr lang="en-US" altLang="zh-TW"/>
              <a:pPr/>
              <a:t>5/29/18</a:t>
            </a:fld>
            <a:endParaRPr lang="en-US" altLang="zh-TW"/>
          </a:p>
        </p:txBody>
      </p:sp>
      <p:sp>
        <p:nvSpPr>
          <p:cNvPr id="4" name="Slide Image Placeholder 3"/>
          <p:cNvSpPr>
            <a:spLocks noGrp="1" noRot="1" noChangeAspect="1"/>
          </p:cNvSpPr>
          <p:nvPr>
            <p:ph type="sldImg" idx="2"/>
          </p:nvPr>
        </p:nvSpPr>
        <p:spPr>
          <a:xfrm>
            <a:off x="1257300" y="479425"/>
            <a:ext cx="4800600" cy="3600450"/>
          </a:xfrm>
          <a:prstGeom prst="rect">
            <a:avLst/>
          </a:prstGeom>
          <a:noFill/>
          <a:ln w="12700">
            <a:solidFill>
              <a:schemeClr val="bg1">
                <a:lumMod val="50000"/>
              </a:schemeClr>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321175"/>
            <a:ext cx="5851525" cy="480060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280525"/>
            <a:ext cx="3170238" cy="319088"/>
          </a:xfrm>
          <a:prstGeom prst="rect">
            <a:avLst/>
          </a:prstGeom>
        </p:spPr>
        <p:txBody>
          <a:bodyPr vert="horz" wrap="square" lIns="96661" tIns="48331" rIns="96661" bIns="48331" numCol="1" anchor="b" anchorCtr="0" compatLnSpc="1">
            <a:prstTxWarp prst="textNoShape">
              <a:avLst/>
            </a:prstTxWarp>
          </a:bodyPr>
          <a:lstStyle>
            <a:lvl1pPr>
              <a:defRPr kumimoji="0" sz="1300">
                <a:latin typeface="Calibri" pitchFamily="34" charset="0"/>
              </a:defRPr>
            </a:lvl1pPr>
          </a:lstStyle>
          <a:p>
            <a:endParaRPr lang="en-US" altLang="zh-TW"/>
          </a:p>
        </p:txBody>
      </p:sp>
      <p:sp>
        <p:nvSpPr>
          <p:cNvPr id="7" name="Slide Number Placeholder 6"/>
          <p:cNvSpPr>
            <a:spLocks noGrp="1"/>
          </p:cNvSpPr>
          <p:nvPr>
            <p:ph type="sldNum" sz="quarter" idx="5"/>
          </p:nvPr>
        </p:nvSpPr>
        <p:spPr>
          <a:xfrm>
            <a:off x="4143375" y="9280525"/>
            <a:ext cx="3170238" cy="319088"/>
          </a:xfrm>
          <a:prstGeom prst="rect">
            <a:avLst/>
          </a:prstGeom>
        </p:spPr>
        <p:txBody>
          <a:bodyPr vert="horz" wrap="square" lIns="96661" tIns="48331" rIns="96661" bIns="48331" numCol="1" anchor="b" anchorCtr="0" compatLnSpc="1">
            <a:prstTxWarp prst="textNoShape">
              <a:avLst/>
            </a:prstTxWarp>
          </a:bodyPr>
          <a:lstStyle>
            <a:lvl1pPr algn="r">
              <a:defRPr kumimoji="0" sz="1300">
                <a:latin typeface="Calibri" pitchFamily="34" charset="0"/>
              </a:defRPr>
            </a:lvl1pPr>
          </a:lstStyle>
          <a:p>
            <a:fld id="{48083872-3A45-47B6-887A-B97DF01144F7}" type="slidenum">
              <a:rPr lang="en-US" altLang="zh-TW"/>
              <a:pPr/>
              <a:t>‹#›</a:t>
            </a:fld>
            <a:endParaRPr lang="en-US" altLang="zh-TW"/>
          </a:p>
        </p:txBody>
      </p:sp>
    </p:spTree>
    <p:extLst>
      <p:ext uri="{BB962C8B-B14F-4D97-AF65-F5344CB8AC3E}">
        <p14:creationId xmlns:p14="http://schemas.microsoft.com/office/powerpoint/2010/main" val="1724758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4</a:t>
            </a:fld>
            <a:endParaRPr lang="en-US"/>
          </a:p>
        </p:txBody>
      </p:sp>
    </p:spTree>
    <p:extLst>
      <p:ext uri="{BB962C8B-B14F-4D97-AF65-F5344CB8AC3E}">
        <p14:creationId xmlns:p14="http://schemas.microsoft.com/office/powerpoint/2010/main" val="3695149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Cloudvisor</a:t>
            </a:r>
            <a:r>
              <a:rPr lang="en-US" dirty="0" smtClean="0"/>
              <a:t> interposes hypervisor</a:t>
            </a:r>
            <a:r>
              <a:rPr lang="en-US" baseline="0" dirty="0" smtClean="0"/>
              <a:t> and </a:t>
            </a:r>
            <a:r>
              <a:rPr lang="en-US" baseline="0" dirty="0" err="1" smtClean="0"/>
              <a:t>vms</a:t>
            </a:r>
            <a:r>
              <a:rPr lang="en-US" baseline="0" dirty="0" smtClean="0"/>
              <a:t>...</a:t>
            </a:r>
            <a:endParaRPr lang="en-US" dirty="0" smtClean="0"/>
          </a:p>
          <a:p>
            <a:r>
              <a:rPr lang="en-US" dirty="0" smtClean="0"/>
              <a:t>In this way, some sensitive states (general purposed registers) could be saved during </a:t>
            </a:r>
            <a:r>
              <a:rPr lang="en-US" dirty="0" err="1" smtClean="0"/>
              <a:t>VMExit</a:t>
            </a:r>
            <a:r>
              <a:rPr lang="en-US" dirty="0" smtClean="0"/>
              <a:t>. </a:t>
            </a:r>
            <a:endParaRPr lang="en-US" dirty="0"/>
          </a:p>
        </p:txBody>
      </p:sp>
      <p:sp>
        <p:nvSpPr>
          <p:cNvPr id="4" name="Slide Number Placeholder 3"/>
          <p:cNvSpPr>
            <a:spLocks noGrp="1"/>
          </p:cNvSpPr>
          <p:nvPr>
            <p:ph type="sldNum" sz="quarter" idx="10"/>
          </p:nvPr>
        </p:nvSpPr>
        <p:spPr/>
        <p:txBody>
          <a:bodyPr/>
          <a:lstStyle/>
          <a:p>
            <a:fld id="{91E32BA6-A9CA-41FD-A37D-BCFCEECD83F4}" type="slidenum">
              <a:rPr lang="en-US" smtClean="0"/>
              <a:pPr/>
              <a:t>49</a:t>
            </a:fld>
            <a:endParaRPr lang="en-US"/>
          </a:p>
        </p:txBody>
      </p:sp>
    </p:spTree>
    <p:extLst>
      <p:ext uri="{BB962C8B-B14F-4D97-AF65-F5344CB8AC3E}">
        <p14:creationId xmlns:p14="http://schemas.microsoft.com/office/powerpoint/2010/main" val="3417401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SGX allows part</a:t>
            </a:r>
            <a:r>
              <a:rPr lang="en-US" baseline="0" dirty="0" smtClean="0"/>
              <a:t> of application code to run in isolation inside an enclave. The enclave region of the main memory is encrypted. The content is only decrypted inside the CPU package using processor specific keys. Thus, even if a malicious adversary has full control over the hardware, it cannot access/modify the enclave. Also, the enclave is protected from other software running in the host, including the OS and hypervisor. In summary, the TCB is the CPU package and the application code running inside and enclave. </a:t>
            </a:r>
            <a:endParaRPr lang="en-US" dirty="0"/>
          </a:p>
        </p:txBody>
      </p:sp>
      <p:sp>
        <p:nvSpPr>
          <p:cNvPr id="4" name="Slide Number Placeholder 3"/>
          <p:cNvSpPr>
            <a:spLocks noGrp="1"/>
          </p:cNvSpPr>
          <p:nvPr>
            <p:ph type="sldNum" sz="quarter" idx="10"/>
          </p:nvPr>
        </p:nvSpPr>
        <p:spPr/>
        <p:txBody>
          <a:bodyPr/>
          <a:lstStyle/>
          <a:p>
            <a:fld id="{6A4D1E1F-225E-47EA-97EE-DC94BDC66069}" type="slidenum">
              <a:rPr lang="ko-KR" altLang="en-US" smtClean="0"/>
              <a:t>50</a:t>
            </a:fld>
            <a:endParaRPr lang="ko-KR" altLang="en-US"/>
          </a:p>
        </p:txBody>
      </p:sp>
    </p:spTree>
    <p:extLst>
      <p:ext uri="{BB962C8B-B14F-4D97-AF65-F5344CB8AC3E}">
        <p14:creationId xmlns:p14="http://schemas.microsoft.com/office/powerpoint/2010/main" val="175858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6545F9A-0FF2-4090-8703-55A26BE7AB60}" type="slidenum">
              <a:rPr lang="en-US" smtClean="0"/>
              <a:pPr/>
              <a:t>13</a:t>
            </a:fld>
            <a:endParaRPr lang="en-US"/>
          </a:p>
        </p:txBody>
      </p:sp>
    </p:spTree>
    <p:extLst>
      <p:ext uri="{BB962C8B-B14F-4D97-AF65-F5344CB8AC3E}">
        <p14:creationId xmlns:p14="http://schemas.microsoft.com/office/powerpoint/2010/main" val="3272512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98DD9AA1-FD07-D745-8593-FAACF3BF97B1}" type="slidenum">
              <a:rPr lang="en-US" altLang="zh-CN" sz="1200">
                <a:latin typeface="Verdana" charset="0"/>
                <a:ea typeface="宋体" charset="0"/>
                <a:cs typeface="宋体" charset="0"/>
              </a:rPr>
              <a:pPr/>
              <a:t>27</a:t>
            </a:fld>
            <a:endParaRPr lang="en-US" altLang="zh-CN" sz="1200">
              <a:latin typeface="Verdana" charset="0"/>
              <a:ea typeface="宋体" charset="0"/>
              <a:cs typeface="宋体"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VT-d architecture defines a multi-level page-table structure for DMA address translation.The multi-level page tables are similar to IA-32 processor page-tables, enabling software to manage memory at 4 KB or larger page granularity. Hardware implements the page-walk logic and traverses these structures using the address from the DMA request. The number of page-table levels that must be traversed is specified through the context-entry referencing the root of the page table. The page directory and page-table entries specify independent read and write permissions, and hardware computes the cumulative read and write permissions encountered in a page walk as the effective permissions for a DMA request. The page-table and page-directory structures are always 4 KB in size, and larger page sizes (2 MB, 1 GB, etc.) are enabled through super-page support. </a:t>
            </a:r>
          </a:p>
        </p:txBody>
      </p:sp>
    </p:spTree>
    <p:extLst>
      <p:ext uri="{BB962C8B-B14F-4D97-AF65-F5344CB8AC3E}">
        <p14:creationId xmlns:p14="http://schemas.microsoft.com/office/powerpoint/2010/main" val="69789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9A21C78C-099E-9743-BE1A-B2EA1484010E}" type="slidenum">
              <a:rPr lang="en-US" altLang="zh-CN" sz="1200">
                <a:latin typeface="Verdana" charset="0"/>
                <a:ea typeface="宋体" charset="0"/>
                <a:cs typeface="宋体" charset="0"/>
              </a:rPr>
              <a:pPr/>
              <a:t>28</a:t>
            </a:fld>
            <a:endParaRPr lang="en-US" altLang="zh-CN" sz="1200">
              <a:latin typeface="Verdana" charset="0"/>
              <a:ea typeface="宋体" charset="0"/>
              <a:cs typeface="宋体"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lnSpc>
                <a:spcPct val="90000"/>
              </a:lnSpc>
            </a:pPr>
            <a:r>
              <a:rPr lang="en-US" altLang="zh-CN" sz="1000">
                <a:latin typeface="Verdana" charset="0"/>
                <a:ea typeface="宋体" charset="0"/>
                <a:cs typeface="宋体" charset="0"/>
              </a:rPr>
              <a:t>Intel VT-d enables protection by restricting </a:t>
            </a:r>
            <a:r>
              <a:rPr lang="en-US" altLang="zh-CN" sz="1000" b="1">
                <a:latin typeface="Verdana" charset="0"/>
                <a:ea typeface="宋体" charset="0"/>
                <a:cs typeface="宋体" charset="0"/>
              </a:rPr>
              <a:t>direct memory access (DMA)</a:t>
            </a:r>
            <a:r>
              <a:rPr lang="en-US" altLang="zh-CN" sz="1000">
                <a:latin typeface="Verdana" charset="0"/>
                <a:ea typeface="宋体" charset="0"/>
                <a:cs typeface="宋体" charset="0"/>
              </a:rPr>
              <a:t> of the devices to pre-assigned domains or physical memory regions. This is achieved by a hardware capability known as DMA-remapping. The VT-d DMA-remapping hardware logic in the chipset sits between the DMA capable peripheral I/O devices and the computer’s physical memory. It is programmed by the computer system software. In a virtualization environment the system software is the VMM. In a native environment where there is no virtualization software, the system software is the native OS. DMA-remapping translates the address of the incoming DMA request to the correct physical memory address and perform checks for permissions to access that physical address, based on the information provided by the system software. </a:t>
            </a:r>
          </a:p>
          <a:p>
            <a:pPr eaLnBrk="1" hangingPunct="1">
              <a:lnSpc>
                <a:spcPct val="90000"/>
              </a:lnSpc>
            </a:pPr>
            <a:r>
              <a:rPr lang="en-US" altLang="zh-CN" sz="1000">
                <a:latin typeface="Verdana" charset="0"/>
                <a:ea typeface="宋体" charset="0"/>
                <a:cs typeface="宋体" charset="0"/>
              </a:rPr>
              <a:t>Intel VT-d enables system software to create multiple DMA protection domains. Each </a:t>
            </a:r>
            <a:r>
              <a:rPr lang="en-US" altLang="zh-CN" sz="1000" b="1">
                <a:latin typeface="Verdana" charset="0"/>
                <a:ea typeface="宋体" charset="0"/>
                <a:cs typeface="宋体" charset="0"/>
              </a:rPr>
              <a:t>protection domain</a:t>
            </a:r>
            <a:r>
              <a:rPr lang="en-US" altLang="zh-CN" sz="1000">
                <a:latin typeface="Verdana" charset="0"/>
                <a:ea typeface="宋体" charset="0"/>
                <a:cs typeface="宋体" charset="0"/>
              </a:rPr>
              <a:t> is an isolated environment containing a subset of the host physical memory. Depending on the software usage model, a DMA protection domain may represent memory allocated to a </a:t>
            </a:r>
            <a:r>
              <a:rPr lang="en-US" altLang="zh-CN" sz="1000" b="1">
                <a:latin typeface="Verdana" charset="0"/>
                <a:ea typeface="宋体" charset="0"/>
                <a:cs typeface="宋体" charset="0"/>
              </a:rPr>
              <a:t>virtual machine (VM)</a:t>
            </a:r>
            <a:r>
              <a:rPr lang="en-US" altLang="zh-CN" sz="1000">
                <a:latin typeface="Verdana" charset="0"/>
                <a:ea typeface="宋体" charset="0"/>
                <a:cs typeface="宋体" charset="0"/>
              </a:rPr>
              <a:t>, or the DMA memory allocated by a guest-OS driver running in a VM or as part of the VMM itself. The VT-d architecture enables system software to assign one or more I/O devices to a protection domain. DMA isolation is achieved by restricting access to a protection domain's physical memory from I/O devices not assigned to it by using address-translation tables.  This provides the necessary isolation to assure separation between each virtual machine’s computer resources.</a:t>
            </a:r>
          </a:p>
          <a:p>
            <a:pPr eaLnBrk="1" hangingPunct="1">
              <a:lnSpc>
                <a:spcPct val="90000"/>
              </a:lnSpc>
            </a:pPr>
            <a:r>
              <a:rPr lang="en-US" altLang="zh-CN" sz="1000">
                <a:latin typeface="Verdana" charset="0"/>
                <a:ea typeface="宋体" charset="0"/>
                <a:cs typeface="宋体" charset="0"/>
              </a:rPr>
              <a:t>When any given I/O device tries to gain access to a certain memory location, DMA remapping hardware looks up the address-translation tables for access permission of that device to that specific protection domain. If the device tries to access outside of the range it is permitted to access, the DMA remapping hardware blocks the access and reports a fault to the system software.</a:t>
            </a:r>
          </a:p>
        </p:txBody>
      </p:sp>
    </p:spTree>
    <p:extLst>
      <p:ext uri="{BB962C8B-B14F-4D97-AF65-F5344CB8AC3E}">
        <p14:creationId xmlns:p14="http://schemas.microsoft.com/office/powerpoint/2010/main" val="195477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33DB144A-3AE2-A945-A93D-75B945C9B4B7}" type="slidenum">
              <a:rPr lang="en-US" altLang="zh-CN" sz="1200">
                <a:latin typeface="Verdana" charset="0"/>
                <a:ea typeface="宋体" charset="0"/>
                <a:cs typeface="宋体" charset="0"/>
              </a:rPr>
              <a:pPr/>
              <a:t>29</a:t>
            </a:fld>
            <a:endParaRPr lang="en-US" altLang="zh-CN" sz="1200">
              <a:latin typeface="Verdana" charset="0"/>
              <a:ea typeface="宋体" charset="0"/>
              <a:cs typeface="宋体"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lnSpc>
                <a:spcPct val="90000"/>
              </a:lnSpc>
            </a:pPr>
            <a:r>
              <a:rPr lang="en-US" altLang="zh-CN" sz="1000">
                <a:latin typeface="Verdana" charset="0"/>
                <a:ea typeface="宋体" charset="0"/>
                <a:cs typeface="宋体" charset="0"/>
              </a:rPr>
              <a:t>For proper device isolation in a virtualized system, the interrupt requests generated by I/O devices must be controlled by the VMM. In the existing interrupt architecture for Intel platforms, a device may generate either a legacy interrupt (which is routed through I/O interrupt controllers) or may directly issue message signaled interrupts (MSIs) [20]. MSIs are issued as DMA write transactions to a pre-defined architectural address range, and the interrupt attributes (such as vector, destination processor, delivery mode, etc.) are encoded in the address and data of the write request. Since the interrupt attributes are encoded in the request issued by devices, the existing interrupt architecture does not offer interrupt isolation across protection domains. </a:t>
            </a:r>
          </a:p>
          <a:p>
            <a:pPr eaLnBrk="1" hangingPunct="1">
              <a:lnSpc>
                <a:spcPct val="90000"/>
              </a:lnSpc>
            </a:pPr>
            <a:r>
              <a:rPr lang="en-US" altLang="zh-CN" sz="1000">
                <a:latin typeface="Verdana" charset="0"/>
                <a:ea typeface="宋体" charset="0"/>
                <a:cs typeface="宋体" charset="0"/>
              </a:rPr>
              <a:t>The VT-d interrupt-remapping architecture addresses this problem by redefining the interrupt-message format. The new interrupt message continues to be a DMA write request, but the write request itself contains only a "message identifier" and not the actual interrupt attributes. The write request, like any DMA request, specifies the requester-id of the hardware function generating the interrupt. </a:t>
            </a:r>
          </a:p>
          <a:p>
            <a:pPr eaLnBrk="1" hangingPunct="1">
              <a:lnSpc>
                <a:spcPct val="90000"/>
              </a:lnSpc>
            </a:pPr>
            <a:r>
              <a:rPr lang="en-US" altLang="zh-CN" sz="1000">
                <a:latin typeface="Verdana" charset="0"/>
                <a:ea typeface="宋体" charset="0"/>
                <a:cs typeface="宋体" charset="0"/>
              </a:rPr>
              <a:t>DMA write requests identified as interrupt requests by the hardware are subject to interrupt remapping. The requestor-id of interrupt requests is remapped through the table structure. Each entry in the interrupt-remapping table corresponds to a unique interrupt message identifier from a device and includes all the necessary interrupt attributes (such as destination processor, vector, delivery mode, etc.). </a:t>
            </a:r>
            <a:r>
              <a:rPr lang="en-US" altLang="zh-CN" sz="1000" b="1">
                <a:latin typeface="Verdana" charset="0"/>
                <a:ea typeface="宋体" charset="0"/>
                <a:cs typeface="宋体" charset="0"/>
              </a:rPr>
              <a:t>The architecture supports remapping interrupt messages from all sources including I/O interrupt controllers (IOAPICs), and all flavors of MSI and MSI-X interrupts defined in the PCI specifications. (there is no mention of legacy interrupts) For more info about MSI refer to: http://lwn.net/Articles/44139/</a:t>
            </a:r>
            <a:r>
              <a:rPr lang="en-US" altLang="zh-CN" sz="1000">
                <a:latin typeface="Verdana" charset="0"/>
                <a:ea typeface="宋体" charset="0"/>
                <a:cs typeface="宋体" charset="0"/>
              </a:rPr>
              <a:t> </a:t>
            </a:r>
          </a:p>
          <a:p>
            <a:pPr eaLnBrk="1" hangingPunct="1">
              <a:lnSpc>
                <a:spcPct val="90000"/>
              </a:lnSpc>
            </a:pPr>
            <a:endParaRPr lang="en-US" altLang="zh-CN" sz="1000">
              <a:latin typeface="Verdana" charset="0"/>
              <a:ea typeface="宋体" charset="0"/>
              <a:cs typeface="宋体" charset="0"/>
            </a:endParaRPr>
          </a:p>
        </p:txBody>
      </p:sp>
    </p:spTree>
    <p:extLst>
      <p:ext uri="{BB962C8B-B14F-4D97-AF65-F5344CB8AC3E}">
        <p14:creationId xmlns:p14="http://schemas.microsoft.com/office/powerpoint/2010/main" val="2407400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8CB0E061-1A29-EE4D-8D8C-041E0E9F6BDD}" type="slidenum">
              <a:rPr lang="en-US" altLang="zh-CN" sz="1200">
                <a:latin typeface="Verdana" charset="0"/>
                <a:ea typeface="宋体" charset="0"/>
                <a:cs typeface="宋体" charset="0"/>
              </a:rPr>
              <a:pPr/>
              <a:t>32</a:t>
            </a:fld>
            <a:endParaRPr lang="en-US" altLang="zh-CN" sz="1200">
              <a:latin typeface="Verdana" charset="0"/>
              <a:ea typeface="宋体" charset="0"/>
              <a:cs typeface="宋体"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SRIOV it is not a feature, is a specification.	</a:t>
            </a:r>
          </a:p>
        </p:txBody>
      </p:sp>
    </p:spTree>
    <p:extLst>
      <p:ext uri="{BB962C8B-B14F-4D97-AF65-F5344CB8AC3E}">
        <p14:creationId xmlns:p14="http://schemas.microsoft.com/office/powerpoint/2010/main" val="2148037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3619">
              <a:defRPr sz="2300">
                <a:solidFill>
                  <a:schemeClr val="tx1"/>
                </a:solidFill>
                <a:latin typeface="Neo Sans Intel" charset="0"/>
                <a:ea typeface="ＭＳ Ｐゴシック" charset="0"/>
                <a:cs typeface="Arial" charset="0"/>
              </a:defRPr>
            </a:lvl1pPr>
            <a:lvl2pPr marL="716204" indent="-275463" defTabSz="913619">
              <a:defRPr sz="2300">
                <a:solidFill>
                  <a:schemeClr val="tx1"/>
                </a:solidFill>
                <a:latin typeface="Neo Sans Intel" charset="0"/>
                <a:ea typeface="Arial" charset="0"/>
                <a:cs typeface="Arial" charset="0"/>
              </a:defRPr>
            </a:lvl2pPr>
            <a:lvl3pPr marL="1101852" indent="-220370" defTabSz="913619">
              <a:defRPr sz="2300">
                <a:solidFill>
                  <a:schemeClr val="tx1"/>
                </a:solidFill>
                <a:latin typeface="Neo Sans Intel" charset="0"/>
                <a:ea typeface="Arial" charset="0"/>
                <a:cs typeface="Arial" charset="0"/>
              </a:defRPr>
            </a:lvl3pPr>
            <a:lvl4pPr marL="1542593" indent="-220370" defTabSz="913619">
              <a:defRPr sz="2300">
                <a:solidFill>
                  <a:schemeClr val="tx1"/>
                </a:solidFill>
                <a:latin typeface="Neo Sans Intel" charset="0"/>
                <a:ea typeface="Arial" charset="0"/>
                <a:cs typeface="Arial" charset="0"/>
              </a:defRPr>
            </a:lvl4pPr>
            <a:lvl5pPr marL="1983334" indent="-220370" defTabSz="913619">
              <a:defRPr sz="2300">
                <a:solidFill>
                  <a:schemeClr val="tx1"/>
                </a:solidFill>
                <a:latin typeface="Neo Sans Intel" charset="0"/>
                <a:ea typeface="Arial" charset="0"/>
                <a:cs typeface="Arial" charset="0"/>
              </a:defRPr>
            </a:lvl5pPr>
            <a:lvl6pPr marL="2424074"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6pPr>
            <a:lvl7pPr marL="2864815"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7pPr>
            <a:lvl8pPr marL="3305556"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8pPr>
            <a:lvl9pPr marL="3746297" indent="-220370" algn="ctr" defTabSz="913619" eaLnBrk="0" fontAlgn="base" hangingPunct="0">
              <a:spcBef>
                <a:spcPct val="0"/>
              </a:spcBef>
              <a:spcAft>
                <a:spcPct val="0"/>
              </a:spcAft>
              <a:defRPr sz="2300">
                <a:solidFill>
                  <a:schemeClr val="tx1"/>
                </a:solidFill>
                <a:latin typeface="Neo Sans Intel" charset="0"/>
                <a:ea typeface="Arial" charset="0"/>
                <a:cs typeface="Arial" charset="0"/>
              </a:defRPr>
            </a:lvl9pPr>
          </a:lstStyle>
          <a:p>
            <a:fld id="{8CB0E061-1A29-EE4D-8D8C-041E0E9F6BDD}" type="slidenum">
              <a:rPr lang="en-US" altLang="zh-CN" sz="1200">
                <a:latin typeface="Verdana" charset="0"/>
                <a:ea typeface="宋体" charset="0"/>
                <a:cs typeface="宋体" charset="0"/>
              </a:rPr>
              <a:pPr/>
              <a:t>33</a:t>
            </a:fld>
            <a:endParaRPr lang="en-US" altLang="zh-CN" sz="1200">
              <a:latin typeface="Verdana" charset="0"/>
              <a:ea typeface="宋体" charset="0"/>
              <a:cs typeface="宋体"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r>
              <a:rPr lang="en-US" altLang="zh-CN">
                <a:latin typeface="Verdana" charset="0"/>
                <a:ea typeface="宋体" charset="0"/>
                <a:cs typeface="宋体" charset="0"/>
              </a:rPr>
              <a:t>SRIOV it is not a feature, is a specification.	</a:t>
            </a:r>
          </a:p>
        </p:txBody>
      </p:sp>
    </p:spTree>
    <p:extLst>
      <p:ext uri="{BB962C8B-B14F-4D97-AF65-F5344CB8AC3E}">
        <p14:creationId xmlns:p14="http://schemas.microsoft.com/office/powerpoint/2010/main" val="2732908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noChangeArrowheads="1"/>
          </p:cNvSpPr>
          <p:nvPr>
            <p:ph type="dt" sz="quarter" idx="1"/>
          </p:nvPr>
        </p:nvSpPr>
        <p:spPr/>
        <p:txBody>
          <a:bodyPr/>
          <a:lstStyle>
            <a:lvl1pPr eaLnBrk="0" hangingPunct="0">
              <a:defRPr kumimoji="1">
                <a:solidFill>
                  <a:schemeClr val="tx1"/>
                </a:solidFill>
                <a:latin typeface="Arial" charset="0"/>
                <a:ea typeface="新細明體" charset="0"/>
                <a:cs typeface="新細明體" charset="0"/>
              </a:defRPr>
            </a:lvl1pPr>
            <a:lvl2pPr marL="702756" indent="-270291" eaLnBrk="0" hangingPunct="0">
              <a:defRPr kumimoji="1">
                <a:solidFill>
                  <a:schemeClr val="tx1"/>
                </a:solidFill>
                <a:latin typeface="Arial" charset="0"/>
                <a:ea typeface="新細明體" charset="0"/>
                <a:cs typeface="新細明體" charset="0"/>
              </a:defRPr>
            </a:lvl2pPr>
            <a:lvl3pPr marL="1081164" indent="-216233" eaLnBrk="0" hangingPunct="0">
              <a:defRPr kumimoji="1">
                <a:solidFill>
                  <a:schemeClr val="tx1"/>
                </a:solidFill>
                <a:latin typeface="Arial" charset="0"/>
                <a:ea typeface="新細明體" charset="0"/>
                <a:cs typeface="新細明體" charset="0"/>
              </a:defRPr>
            </a:lvl3pPr>
            <a:lvl4pPr marL="1513629" indent="-216233" eaLnBrk="0" hangingPunct="0">
              <a:defRPr kumimoji="1">
                <a:solidFill>
                  <a:schemeClr val="tx1"/>
                </a:solidFill>
                <a:latin typeface="Arial" charset="0"/>
                <a:ea typeface="新細明體" charset="0"/>
                <a:cs typeface="新細明體" charset="0"/>
              </a:defRPr>
            </a:lvl4pPr>
            <a:lvl5pPr marL="1946095" indent="-216233" eaLnBrk="0" hangingPunct="0">
              <a:defRPr kumimoji="1">
                <a:solidFill>
                  <a:schemeClr val="tx1"/>
                </a:solidFill>
                <a:latin typeface="Arial" charset="0"/>
                <a:ea typeface="新細明體" charset="0"/>
                <a:cs typeface="新細明體" charset="0"/>
              </a:defRPr>
            </a:lvl5pPr>
            <a:lvl6pPr marL="2378560" indent="-216233"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811026" indent="-216233"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243491" indent="-216233"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675957" indent="-216233"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eaLnBrk="1" hangingPunct="1"/>
            <a:fld id="{E5BE45EC-CB1F-BF45-A4E3-4169BD9B7A43}" type="datetime8">
              <a:rPr kumimoji="0" lang="en-US" altLang="zh-TW" b="1">
                <a:solidFill>
                  <a:srgbClr val="000000"/>
                </a:solidFill>
                <a:effectLst>
                  <a:outerShdw blurRad="38100" dist="38100" dir="2700000" algn="tl">
                    <a:srgbClr val="DDDDDD"/>
                  </a:outerShdw>
                </a:effectLst>
              </a:rPr>
              <a:pPr eaLnBrk="1" hangingPunct="1"/>
              <a:t>5/29/18 9:58 AM</a:t>
            </a:fld>
            <a:endParaRPr kumimoji="0" lang="en-US" altLang="zh-TW" b="1">
              <a:solidFill>
                <a:srgbClr val="000000"/>
              </a:solidFill>
              <a:effectLst>
                <a:outerShdw blurRad="38100" dist="38100" dir="2700000" algn="tl">
                  <a:srgbClr val="DDDDDD"/>
                </a:outerShdw>
              </a:effectLst>
            </a:endParaRPr>
          </a:p>
        </p:txBody>
      </p:sp>
      <p:sp>
        <p:nvSpPr>
          <p:cNvPr id="5" name="Rectangle 6"/>
          <p:cNvSpPr>
            <a:spLocks noGrp="1" noChangeArrowheads="1"/>
          </p:cNvSpPr>
          <p:nvPr>
            <p:ph type="ftr" sz="quarter" idx="4"/>
          </p:nvPr>
        </p:nvSpPr>
        <p:spPr/>
        <p:txBody>
          <a:bodyPr/>
          <a:lstStyle>
            <a:lvl1pPr eaLnBrk="0" hangingPunct="0">
              <a:defRPr kumimoji="1">
                <a:solidFill>
                  <a:schemeClr val="tx1"/>
                </a:solidFill>
                <a:latin typeface="Arial" charset="0"/>
                <a:ea typeface="新細明體" charset="0"/>
                <a:cs typeface="新細明體" charset="0"/>
              </a:defRPr>
            </a:lvl1pPr>
            <a:lvl2pPr marL="702756" indent="-270291" eaLnBrk="0" hangingPunct="0">
              <a:defRPr kumimoji="1">
                <a:solidFill>
                  <a:schemeClr val="tx1"/>
                </a:solidFill>
                <a:latin typeface="Arial" charset="0"/>
                <a:ea typeface="新細明體" charset="0"/>
                <a:cs typeface="新細明體" charset="0"/>
              </a:defRPr>
            </a:lvl2pPr>
            <a:lvl3pPr marL="1081164" indent="-216233" eaLnBrk="0" hangingPunct="0">
              <a:defRPr kumimoji="1">
                <a:solidFill>
                  <a:schemeClr val="tx1"/>
                </a:solidFill>
                <a:latin typeface="Arial" charset="0"/>
                <a:ea typeface="新細明體" charset="0"/>
                <a:cs typeface="新細明體" charset="0"/>
              </a:defRPr>
            </a:lvl3pPr>
            <a:lvl4pPr marL="1513629" indent="-216233" eaLnBrk="0" hangingPunct="0">
              <a:defRPr kumimoji="1">
                <a:solidFill>
                  <a:schemeClr val="tx1"/>
                </a:solidFill>
                <a:latin typeface="Arial" charset="0"/>
                <a:ea typeface="新細明體" charset="0"/>
                <a:cs typeface="新細明體" charset="0"/>
              </a:defRPr>
            </a:lvl4pPr>
            <a:lvl5pPr marL="1946095" indent="-216233" eaLnBrk="0" hangingPunct="0">
              <a:defRPr kumimoji="1">
                <a:solidFill>
                  <a:schemeClr val="tx1"/>
                </a:solidFill>
                <a:latin typeface="Arial" charset="0"/>
                <a:ea typeface="新細明體" charset="0"/>
                <a:cs typeface="新細明體" charset="0"/>
              </a:defRPr>
            </a:lvl5pPr>
            <a:lvl6pPr marL="2378560" indent="-216233"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811026" indent="-216233"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243491" indent="-216233"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675957" indent="-216233"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eaLnBrk="1" hangingPunct="1"/>
            <a:r>
              <a:rPr kumimoji="0" lang="en-US" altLang="zh-TW" b="1">
                <a:solidFill>
                  <a:srgbClr val="000000"/>
                </a:solidFill>
                <a:effectLst>
                  <a:outerShdw blurRad="38100" dist="38100" dir="2700000" algn="tl">
                    <a:srgbClr val="DDDDDD"/>
                  </a:outerShdw>
                </a:effectLst>
              </a:rPr>
              <a:t>© 2006 Microsoft Corporation. All rights reserved. Microsoft, Windows, Windows Vista and other product names are or may be registered trademarks and/or trademarks in the U.S. and/or other countries.</a:t>
            </a:r>
          </a:p>
          <a:p>
            <a:pPr eaLnBrk="1" hangingPunct="1"/>
            <a:r>
              <a:rPr kumimoji="0" lang="en-US" altLang="zh-TW" b="1">
                <a:solidFill>
                  <a:srgbClr val="000000"/>
                </a:solidFill>
                <a:effectLst>
                  <a:outerShdw blurRad="38100" dist="38100" dir="2700000" algn="tl">
                    <a:srgbClr val="DDDDDD"/>
                  </a:outerShdw>
                </a:effectLs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altLang="zh-TW" b="1">
                <a:solidFill>
                  <a:srgbClr val="000000"/>
                </a:solidFill>
                <a:effectLst>
                  <a:outerShdw blurRad="38100" dist="38100" dir="2700000" algn="tl">
                    <a:srgbClr val="DDDDDD"/>
                  </a:outerShdw>
                </a:effectLst>
              </a:rPr>
            </a:br>
            <a:r>
              <a:rPr kumimoji="0" lang="en-US" altLang="zh-TW" b="1">
                <a:solidFill>
                  <a:srgbClr val="000000"/>
                </a:solidFill>
                <a:effectLst>
                  <a:outerShdw blurRad="38100" dist="38100" dir="2700000" algn="tl">
                    <a:srgbClr val="DDDDDD"/>
                  </a:outerShdw>
                </a:effectLst>
              </a:rPr>
              <a:t>MICROSOFT MAKES NO WARRANTIES, EXPRESS, IMPLIED OR STATUTORY, AS TO THE INFORMATION IN THIS PRESENTATION.</a:t>
            </a:r>
          </a:p>
        </p:txBody>
      </p:sp>
      <p:sp>
        <p:nvSpPr>
          <p:cNvPr id="6" name="Rectangle 7"/>
          <p:cNvSpPr>
            <a:spLocks noGrp="1" noChangeArrowheads="1"/>
          </p:cNvSpPr>
          <p:nvPr>
            <p:ph type="sldNum" sz="quarter" idx="5"/>
          </p:nvPr>
        </p:nvSpPr>
        <p:spPr/>
        <p:txBody>
          <a:bodyPr/>
          <a:lstStyle>
            <a:lvl1pPr eaLnBrk="0" hangingPunct="0">
              <a:defRPr kumimoji="1">
                <a:solidFill>
                  <a:schemeClr val="tx1"/>
                </a:solidFill>
                <a:latin typeface="Arial" charset="0"/>
                <a:ea typeface="新細明體" charset="0"/>
                <a:cs typeface="新細明體" charset="0"/>
              </a:defRPr>
            </a:lvl1pPr>
            <a:lvl2pPr marL="702756" indent="-270291" eaLnBrk="0" hangingPunct="0">
              <a:defRPr kumimoji="1">
                <a:solidFill>
                  <a:schemeClr val="tx1"/>
                </a:solidFill>
                <a:latin typeface="Arial" charset="0"/>
                <a:ea typeface="新細明體" charset="0"/>
                <a:cs typeface="新細明體" charset="0"/>
              </a:defRPr>
            </a:lvl2pPr>
            <a:lvl3pPr marL="1081164" indent="-216233" eaLnBrk="0" hangingPunct="0">
              <a:defRPr kumimoji="1">
                <a:solidFill>
                  <a:schemeClr val="tx1"/>
                </a:solidFill>
                <a:latin typeface="Arial" charset="0"/>
                <a:ea typeface="新細明體" charset="0"/>
                <a:cs typeface="新細明體" charset="0"/>
              </a:defRPr>
            </a:lvl3pPr>
            <a:lvl4pPr marL="1513629" indent="-216233" eaLnBrk="0" hangingPunct="0">
              <a:defRPr kumimoji="1">
                <a:solidFill>
                  <a:schemeClr val="tx1"/>
                </a:solidFill>
                <a:latin typeface="Arial" charset="0"/>
                <a:ea typeface="新細明體" charset="0"/>
                <a:cs typeface="新細明體" charset="0"/>
              </a:defRPr>
            </a:lvl4pPr>
            <a:lvl5pPr marL="1946095" indent="-216233" eaLnBrk="0" hangingPunct="0">
              <a:defRPr kumimoji="1">
                <a:solidFill>
                  <a:schemeClr val="tx1"/>
                </a:solidFill>
                <a:latin typeface="Arial" charset="0"/>
                <a:ea typeface="新細明體" charset="0"/>
                <a:cs typeface="新細明體" charset="0"/>
              </a:defRPr>
            </a:lvl5pPr>
            <a:lvl6pPr marL="2378560" indent="-216233"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811026" indent="-216233"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243491" indent="-216233"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675957" indent="-216233"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eaLnBrk="1" hangingPunct="1"/>
            <a:fld id="{13528D8B-6F10-2447-9DF9-42545626D483}" type="slidenum">
              <a:rPr kumimoji="0" lang="en-US" altLang="zh-TW" b="1">
                <a:solidFill>
                  <a:srgbClr val="000000"/>
                </a:solidFill>
                <a:effectLst>
                  <a:outerShdw blurRad="38100" dist="38100" dir="2700000" algn="tl">
                    <a:srgbClr val="DDDDDD"/>
                  </a:outerShdw>
                </a:effectLst>
              </a:rPr>
              <a:pPr eaLnBrk="1" hangingPunct="1"/>
              <a:t>36</a:t>
            </a:fld>
            <a:endParaRPr kumimoji="0" lang="en-US" altLang="zh-TW" b="1">
              <a:solidFill>
                <a:srgbClr val="000000"/>
              </a:solidFill>
              <a:effectLst>
                <a:outerShdw blurRad="38100" dist="38100" dir="2700000" algn="tl">
                  <a:srgbClr val="DDDDDD"/>
                </a:outerShdw>
              </a:effectLst>
            </a:endParaRPr>
          </a:p>
        </p:txBody>
      </p:sp>
      <p:sp>
        <p:nvSpPr>
          <p:cNvPr id="104453" name="Rectangle 2"/>
          <p:cNvSpPr>
            <a:spLocks noGrp="1" noRot="1" noChangeAspect="1" noChangeArrowheads="1" noTextEdit="1"/>
          </p:cNvSpPr>
          <p:nvPr>
            <p:ph type="sldImg"/>
          </p:nvPr>
        </p:nvSpPr>
        <p:spPr bwMode="auto">
          <a:xfrm>
            <a:off x="1149350" y="692150"/>
            <a:ext cx="4554538" cy="3416300"/>
          </a:xfrm>
          <a:noFill/>
          <a:ln>
            <a:solidFill>
              <a:srgbClr val="7F7F7F"/>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95189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traditional privilege rings on the processor, VT-x introduced a new host mode.</a:t>
            </a:r>
          </a:p>
          <a:p>
            <a:r>
              <a:rPr lang="en-US" dirty="0" smtClean="0"/>
              <a:t>Hypervisor</a:t>
            </a:r>
            <a:r>
              <a:rPr lang="en-US" baseline="0" dirty="0" smtClean="0"/>
              <a:t> is designed to run in host mode. All privileged operations in guest mode would cause trap into host mode, </a:t>
            </a:r>
            <a:r>
              <a:rPr lang="en-US" baseline="0" dirty="0" err="1" smtClean="0"/>
              <a:t>ie</a:t>
            </a:r>
            <a:r>
              <a:rPr lang="en-US" baseline="0" dirty="0" smtClean="0"/>
              <a:t>, </a:t>
            </a:r>
            <a:r>
              <a:rPr lang="en-US" baseline="0" dirty="0" err="1" smtClean="0"/>
              <a:t>Vmexit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1E32BA6-A9CA-41FD-A37D-BCFCEECD83F4}" type="slidenum">
              <a:rPr lang="en-US" smtClean="0"/>
              <a:pPr/>
              <a:t>48</a:t>
            </a:fld>
            <a:endParaRPr lang="en-US"/>
          </a:p>
        </p:txBody>
      </p:sp>
    </p:spTree>
    <p:extLst>
      <p:ext uri="{BB962C8B-B14F-4D97-AF65-F5344CB8AC3E}">
        <p14:creationId xmlns:p14="http://schemas.microsoft.com/office/powerpoint/2010/main" val="292740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2772BB-3B44-4CFB-ACA8-AB1D7B160171}" type="datetimeFigureOut">
              <a:rPr lang="en-US" altLang="zh-TW" smtClean="0"/>
              <a:pPr/>
              <a:t>5/29/18</a:t>
            </a:fld>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929327F-09D1-4DFA-9E32-C35F71A7FA6A}" type="slidenum">
              <a:rPr lang="en-US" altLang="zh-TW" smtClean="0"/>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772BB-3B44-4CFB-ACA8-AB1D7B160171}" type="datetimeFigureOut">
              <a:rPr lang="en-US" altLang="zh-TW" smtClean="0"/>
              <a:pPr/>
              <a:t>5/29/18</a:t>
            </a:fld>
            <a:endParaRPr lang="en-US" altLang="zh-T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9327F-09D1-4DFA-9E32-C35F71A7FA6A}" type="slidenum">
              <a:rPr lang="en-US" altLang="zh-TW" smtClean="0"/>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b="1" i="0" kern="1200">
          <a:solidFill>
            <a:srgbClr val="3366FF"/>
          </a:solidFill>
          <a:latin typeface="Tahoma"/>
          <a:ea typeface="+mj-ea"/>
          <a:cs typeface="Tahoma"/>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cl.cam.ac.uk/netos/papers/2006-xen-ols.pdf"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9.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3"/>
          <p:cNvSpPr>
            <a:spLocks noGrp="1"/>
          </p:cNvSpPr>
          <p:nvPr>
            <p:ph type="ctrTitle"/>
          </p:nvPr>
        </p:nvSpPr>
        <p:spPr>
          <a:xfrm>
            <a:off x="685800" y="2130425"/>
            <a:ext cx="7848600" cy="1470025"/>
          </a:xfrm>
        </p:spPr>
        <p:txBody>
          <a:bodyPr/>
          <a:lstStyle/>
          <a:p>
            <a:r>
              <a:rPr lang="en-US" altLang="zh-TW" dirty="0" smtClean="0"/>
              <a:t>Virtualization: I/O</a:t>
            </a:r>
            <a:endParaRPr lang="zh-TW" altLang="en-US" dirty="0" smtClean="0"/>
          </a:p>
        </p:txBody>
      </p:sp>
      <p:sp>
        <p:nvSpPr>
          <p:cNvPr id="5" name="副标题 4"/>
          <p:cNvSpPr>
            <a:spLocks noGrp="1"/>
          </p:cNvSpPr>
          <p:nvPr>
            <p:ph type="subTitle" idx="1"/>
          </p:nvPr>
        </p:nvSpPr>
        <p:spPr/>
        <p:txBody>
          <a:bodyPr rtlCol="0">
            <a:normAutofit/>
          </a:bodyPr>
          <a:lstStyle/>
          <a:p>
            <a:pPr fontAlgn="auto">
              <a:spcAft>
                <a:spcPts val="0"/>
              </a:spcAft>
              <a:buFont typeface="Arial" pitchFamily="34" charset="0"/>
              <a:buNone/>
              <a:defRPr/>
            </a:pPr>
            <a:r>
              <a:rPr lang="en-US" altLang="zh-CN" dirty="0" err="1" smtClean="0"/>
              <a:t>Yubin</a:t>
            </a:r>
            <a:r>
              <a:rPr lang="en-US" altLang="zh-CN" dirty="0" smtClean="0"/>
              <a:t> Xia</a:t>
            </a:r>
            <a:endParaRPr lang="en-US" altLang="zh-CN" dirty="0"/>
          </a:p>
          <a:p>
            <a:pPr fontAlgn="auto">
              <a:spcAft>
                <a:spcPts val="0"/>
              </a:spcAft>
              <a:buFont typeface="Arial" pitchFamily="34" charset="0"/>
              <a:buNone/>
              <a:defRPr/>
            </a:pPr>
            <a:r>
              <a:rPr lang="en-US" altLang="zh-TW" dirty="0" smtClean="0"/>
              <a:t>Software School</a:t>
            </a:r>
            <a:endParaRPr lang="en-US" altLang="zh-TW" dirty="0"/>
          </a:p>
          <a:p>
            <a:pPr fontAlgn="auto">
              <a:spcAft>
                <a:spcPts val="0"/>
              </a:spcAft>
              <a:buFont typeface="Arial" pitchFamily="34" charset="0"/>
              <a:buNone/>
              <a:defRPr/>
            </a:pPr>
            <a:r>
              <a:rPr lang="en-US" altLang="zh-TW" dirty="0" smtClean="0"/>
              <a:t>Shanghai Jiao Tong University</a:t>
            </a:r>
            <a:endParaRPr lang="zh-TW" altLang="en-US" dirty="0"/>
          </a:p>
        </p:txBody>
      </p:sp>
      <p:sp>
        <p:nvSpPr>
          <p:cNvPr id="2052" name="TextBox 5"/>
          <p:cNvSpPr txBox="1">
            <a:spLocks noChangeArrowheads="1"/>
          </p:cNvSpPr>
          <p:nvPr/>
        </p:nvSpPr>
        <p:spPr bwMode="auto">
          <a:xfrm>
            <a:off x="457200" y="6096000"/>
            <a:ext cx="3810000" cy="646113"/>
          </a:xfrm>
          <a:prstGeom prst="rect">
            <a:avLst/>
          </a:prstGeom>
          <a:noFill/>
          <a:ln w="9525">
            <a:noFill/>
            <a:miter lim="800000"/>
            <a:headEnd/>
            <a:tailEnd/>
          </a:ln>
        </p:spPr>
        <p:txBody>
          <a:bodyPr>
            <a:spAutoFit/>
          </a:bodyPr>
          <a:lstStyle/>
          <a:p>
            <a:r>
              <a:rPr kumimoji="0" lang="en-US" altLang="zh-TW"/>
              <a:t>Some Slides adapted from VMWare’s academic course plan</a:t>
            </a:r>
            <a:endParaRPr kumimoji="0"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Emulated Devices</a:t>
            </a:r>
            <a:endParaRPr lang="en-US" dirty="0"/>
          </a:p>
        </p:txBody>
      </p:sp>
      <p:sp>
        <p:nvSpPr>
          <p:cNvPr id="3" name="Content Placeholder 2"/>
          <p:cNvSpPr>
            <a:spLocks noGrp="1"/>
          </p:cNvSpPr>
          <p:nvPr>
            <p:ph idx="1"/>
          </p:nvPr>
        </p:nvSpPr>
        <p:spPr/>
        <p:txBody>
          <a:bodyPr/>
          <a:lstStyle/>
          <a:p>
            <a:pPr marL="0" indent="0">
              <a:buNone/>
            </a:pPr>
            <a:r>
              <a:rPr lang="en-US" dirty="0" smtClean="0"/>
              <a:t>Positives</a:t>
            </a:r>
          </a:p>
          <a:p>
            <a:pPr marL="457200" lvl="1" indent="0">
              <a:buNone/>
            </a:pPr>
            <a:r>
              <a:rPr lang="en-US" dirty="0" smtClean="0"/>
              <a:t>Platform stability</a:t>
            </a:r>
          </a:p>
          <a:p>
            <a:pPr marL="457200" lvl="1" indent="0">
              <a:buNone/>
            </a:pPr>
            <a:r>
              <a:rPr lang="en-US" dirty="0" smtClean="0"/>
              <a:t>Allows interposition</a:t>
            </a:r>
          </a:p>
          <a:p>
            <a:pPr marL="457200" lvl="1" indent="0">
              <a:buNone/>
            </a:pPr>
            <a:r>
              <a:rPr lang="en-US" dirty="0" smtClean="0"/>
              <a:t>No special hardware support needed</a:t>
            </a:r>
          </a:p>
          <a:p>
            <a:pPr marL="914400" lvl="2" indent="0">
              <a:buNone/>
            </a:pPr>
            <a:r>
              <a:rPr lang="en-US" dirty="0" smtClean="0"/>
              <a:t>Isolation, multiplexing implemented by monitor</a:t>
            </a:r>
          </a:p>
          <a:p>
            <a:pPr marL="800100" lvl="2" indent="0">
              <a:buNone/>
            </a:pPr>
            <a:endParaRPr lang="en-US" dirty="0" smtClean="0"/>
          </a:p>
          <a:p>
            <a:pPr marL="0" indent="0">
              <a:buNone/>
            </a:pPr>
            <a:r>
              <a:rPr lang="en-US" dirty="0" smtClean="0"/>
              <a:t>Negatives</a:t>
            </a:r>
          </a:p>
          <a:p>
            <a:pPr marL="457200" lvl="1" indent="0">
              <a:buNone/>
            </a:pPr>
            <a:r>
              <a:rPr lang="en-US" dirty="0" smtClean="0"/>
              <a:t>Can be slow</a:t>
            </a:r>
          </a:p>
          <a:p>
            <a:pPr marL="457200" lvl="1" indent="0">
              <a:buNone/>
            </a:pPr>
            <a:r>
              <a:rPr lang="en-US" dirty="0" smtClean="0"/>
              <a:t>Drivers needed in monitor or host</a:t>
            </a:r>
          </a:p>
          <a:p>
            <a:pPr marL="457200" lvl="1" indent="0">
              <a:buNone/>
            </a:pPr>
            <a:endParaRPr lang="en-US" dirty="0"/>
          </a:p>
        </p:txBody>
      </p:sp>
    </p:spTree>
    <p:extLst>
      <p:ext uri="{BB962C8B-B14F-4D97-AF65-F5344CB8AC3E}">
        <p14:creationId xmlns:p14="http://schemas.microsoft.com/office/powerpoint/2010/main" val="3615909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Para-Virtualization</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43592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Para-Virtualized Devices</a:t>
            </a:r>
            <a:endParaRPr lang="en-US" dirty="0"/>
          </a:p>
        </p:txBody>
      </p:sp>
      <p:sp>
        <p:nvSpPr>
          <p:cNvPr id="3" name="Content Placeholder 2"/>
          <p:cNvSpPr>
            <a:spLocks noGrp="1"/>
          </p:cNvSpPr>
          <p:nvPr>
            <p:ph idx="1"/>
          </p:nvPr>
        </p:nvSpPr>
        <p:spPr>
          <a:xfrm>
            <a:off x="457200" y="1296958"/>
            <a:ext cx="8229600" cy="4829206"/>
          </a:xfrm>
        </p:spPr>
        <p:txBody>
          <a:bodyPr>
            <a:normAutofit/>
          </a:bodyPr>
          <a:lstStyle/>
          <a:p>
            <a:pPr marL="0" indent="0">
              <a:buNone/>
            </a:pPr>
            <a:r>
              <a:rPr lang="en-US" dirty="0" smtClean="0"/>
              <a:t>Guest passes requests to Monitor at a higher abstraction level</a:t>
            </a:r>
          </a:p>
          <a:p>
            <a:pPr marL="457200" lvl="1" indent="0">
              <a:buNone/>
            </a:pPr>
            <a:r>
              <a:rPr lang="en-US" dirty="0" smtClean="0"/>
              <a:t>Monitor calls made to initiate requests</a:t>
            </a:r>
          </a:p>
          <a:p>
            <a:pPr marL="457200" lvl="1" indent="0">
              <a:buNone/>
            </a:pPr>
            <a:r>
              <a:rPr lang="en-US" dirty="0" smtClean="0"/>
              <a:t>Buffers shared between guest / monitor</a:t>
            </a:r>
          </a:p>
          <a:p>
            <a:pPr marL="0" indent="0">
              <a:buNone/>
            </a:pPr>
            <a:r>
              <a:rPr lang="en-US" dirty="0" smtClean="0"/>
              <a:t>Positives</a:t>
            </a:r>
          </a:p>
          <a:p>
            <a:pPr marL="457200" lvl="1" indent="0">
              <a:buNone/>
            </a:pPr>
            <a:r>
              <a:rPr lang="en-US" dirty="0" smtClean="0"/>
              <a:t>Simplify monitor</a:t>
            </a:r>
          </a:p>
          <a:p>
            <a:pPr marL="457200" lvl="1" indent="0">
              <a:buNone/>
            </a:pPr>
            <a:r>
              <a:rPr lang="en-US" dirty="0" smtClean="0"/>
              <a:t>Fast</a:t>
            </a:r>
          </a:p>
          <a:p>
            <a:pPr marL="0" indent="0">
              <a:buNone/>
            </a:pPr>
            <a:r>
              <a:rPr lang="en-US" dirty="0" smtClean="0"/>
              <a:t>Negatives</a:t>
            </a:r>
          </a:p>
          <a:p>
            <a:pPr marL="457200" lvl="1" indent="0">
              <a:buNone/>
            </a:pPr>
            <a:r>
              <a:rPr lang="en-US" dirty="0" smtClean="0"/>
              <a:t>Monitor needs to supply guest-specific drivers</a:t>
            </a:r>
          </a:p>
          <a:p>
            <a:pPr marL="457200" lvl="1" indent="0">
              <a:buNone/>
            </a:pPr>
            <a:r>
              <a:rPr lang="en-US" dirty="0" smtClean="0"/>
              <a:t>Bootstrapping issues</a:t>
            </a:r>
          </a:p>
          <a:p>
            <a:pPr marL="457200" lvl="1" indent="0">
              <a:buNone/>
            </a:pPr>
            <a:endParaRPr lang="en-US" dirty="0"/>
          </a:p>
        </p:txBody>
      </p:sp>
    </p:spTree>
    <p:extLst>
      <p:ext uri="{BB962C8B-B14F-4D97-AF65-F5344CB8AC3E}">
        <p14:creationId xmlns:p14="http://schemas.microsoft.com/office/powerpoint/2010/main" val="3213055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Para-virtualized Devices:</a:t>
            </a:r>
            <a:br>
              <a:rPr lang="en-US" dirty="0" smtClean="0"/>
            </a:br>
            <a:r>
              <a:rPr lang="en-US" dirty="0" smtClean="0"/>
              <a:t> Front-end/Back-end</a:t>
            </a:r>
            <a:endParaRPr lang="en-US" dirty="0"/>
          </a:p>
        </p:txBody>
      </p:sp>
      <p:sp>
        <p:nvSpPr>
          <p:cNvPr id="3" name="Content Placeholder 2"/>
          <p:cNvSpPr>
            <a:spLocks noGrp="1"/>
          </p:cNvSpPr>
          <p:nvPr>
            <p:ph idx="1"/>
          </p:nvPr>
        </p:nvSpPr>
        <p:spPr>
          <a:xfrm>
            <a:off x="457200" y="1905000"/>
            <a:ext cx="2438400" cy="3276600"/>
          </a:xfrm>
        </p:spPr>
        <p:txBody>
          <a:bodyPr>
            <a:normAutofit/>
          </a:bodyPr>
          <a:lstStyle/>
          <a:p>
            <a:r>
              <a:rPr lang="en-US" sz="1800" dirty="0" smtClean="0"/>
              <a:t>Para –virtualization</a:t>
            </a:r>
          </a:p>
          <a:p>
            <a:pPr lvl="1"/>
            <a:r>
              <a:rPr lang="en-US" sz="1400" dirty="0" smtClean="0"/>
              <a:t>Linux Guest</a:t>
            </a:r>
          </a:p>
          <a:p>
            <a:r>
              <a:rPr lang="en-US" sz="1800" dirty="0" smtClean="0"/>
              <a:t>Hardware-supported virtualization</a:t>
            </a:r>
          </a:p>
          <a:p>
            <a:pPr lvl="1"/>
            <a:r>
              <a:rPr lang="en-US" sz="1400" dirty="0" smtClean="0"/>
              <a:t>Unmodified Windows</a:t>
            </a:r>
          </a:p>
          <a:p>
            <a:r>
              <a:rPr lang="en-US" sz="1800" dirty="0" smtClean="0"/>
              <a:t>Isolated Device Drivers</a:t>
            </a:r>
          </a:p>
        </p:txBody>
      </p:sp>
      <p:pic>
        <p:nvPicPr>
          <p:cNvPr id="1026" name="Picture 2"/>
          <p:cNvPicPr>
            <a:picLocks noChangeAspect="1" noChangeArrowheads="1"/>
          </p:cNvPicPr>
          <p:nvPr/>
        </p:nvPicPr>
        <p:blipFill>
          <a:blip r:embed="rId3"/>
          <a:srcRect/>
          <a:stretch>
            <a:fillRect/>
          </a:stretch>
        </p:blipFill>
        <p:spPr bwMode="auto">
          <a:xfrm>
            <a:off x="2971800" y="1447800"/>
            <a:ext cx="5676900" cy="3629025"/>
          </a:xfrm>
          <a:prstGeom prst="rect">
            <a:avLst/>
          </a:prstGeom>
          <a:noFill/>
          <a:ln w="9525">
            <a:noFill/>
            <a:miter lim="800000"/>
            <a:headEnd/>
            <a:tailEnd/>
          </a:ln>
          <a:effectLst/>
        </p:spPr>
      </p:pic>
      <p:sp>
        <p:nvSpPr>
          <p:cNvPr id="7" name="TextBox 6"/>
          <p:cNvSpPr txBox="1"/>
          <p:nvPr/>
        </p:nvSpPr>
        <p:spPr>
          <a:xfrm>
            <a:off x="2133600" y="5486400"/>
            <a:ext cx="5156861" cy="923330"/>
          </a:xfrm>
          <a:prstGeom prst="rect">
            <a:avLst/>
          </a:prstGeom>
          <a:noFill/>
        </p:spPr>
        <p:txBody>
          <a:bodyPr wrap="none" rtlCol="0">
            <a:spAutoFit/>
          </a:bodyPr>
          <a:lstStyle/>
          <a:p>
            <a:r>
              <a:rPr lang="en-US" i="1" dirty="0" smtClean="0">
                <a:hlinkClick r:id="rId4"/>
              </a:rPr>
              <a:t>Source: Ottawa Linux Symposium 2006 presentation.</a:t>
            </a:r>
            <a:r>
              <a:rPr lang="en-US" i="1" dirty="0" smtClean="0"/>
              <a:t> </a:t>
            </a:r>
          </a:p>
          <a:p>
            <a:r>
              <a:rPr lang="en-US" i="1" dirty="0" smtClean="0"/>
              <a:t>http://www.cl.cam.ac.uk/netos/papers/</a:t>
            </a:r>
          </a:p>
          <a:p>
            <a:endParaRPr lang="en-US" dirty="0"/>
          </a:p>
        </p:txBody>
      </p:sp>
    </p:spTree>
    <p:extLst>
      <p:ext uri="{BB962C8B-B14F-4D97-AF65-F5344CB8AC3E}">
        <p14:creationId xmlns:p14="http://schemas.microsoft.com/office/powerpoint/2010/main" val="2519969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028"/>
            <a:ext cx="8229600" cy="1143000"/>
          </a:xfrm>
        </p:spPr>
        <p:txBody>
          <a:bodyPr>
            <a:normAutofit fontScale="90000"/>
          </a:bodyPr>
          <a:lstStyle/>
          <a:p>
            <a:r>
              <a:rPr kumimoji="1" lang="en-US" altLang="zh-CN" dirty="0" err="1" smtClean="0"/>
              <a:t>VirtIO</a:t>
            </a:r>
            <a:r>
              <a:rPr kumimoji="1" lang="en-US" altLang="zh-CN" dirty="0" smtClean="0"/>
              <a:t>: Unified </a:t>
            </a:r>
            <a:br>
              <a:rPr kumimoji="1" lang="en-US" altLang="zh-CN" dirty="0" smtClean="0"/>
            </a:br>
            <a:r>
              <a:rPr kumimoji="1" lang="en-US" altLang="zh-CN" dirty="0" smtClean="0"/>
              <a:t>Para-virtualized I/O</a:t>
            </a:r>
            <a:endParaRPr kumimoji="1" lang="zh-CN" altLang="en-US" dirty="0"/>
          </a:p>
        </p:txBody>
      </p:sp>
      <p:sp>
        <p:nvSpPr>
          <p:cNvPr id="3" name="内容占位符 2"/>
          <p:cNvSpPr>
            <a:spLocks noGrp="1"/>
          </p:cNvSpPr>
          <p:nvPr>
            <p:ph idx="1"/>
          </p:nvPr>
        </p:nvSpPr>
        <p:spPr>
          <a:xfrm>
            <a:off x="455141" y="1470622"/>
            <a:ext cx="8229600" cy="1223384"/>
          </a:xfrm>
        </p:spPr>
        <p:txBody>
          <a:bodyPr>
            <a:normAutofit fontScale="70000" lnSpcReduction="20000"/>
          </a:bodyPr>
          <a:lstStyle/>
          <a:p>
            <a:pPr marL="0" indent="0">
              <a:buNone/>
            </a:pPr>
            <a:r>
              <a:rPr kumimoji="1" lang="en-US" altLang="zh-CN" dirty="0" smtClean="0"/>
              <a:t>Motivation: Linux has support for at least 8 virtualization platforms, each with its own </a:t>
            </a:r>
            <a:r>
              <a:rPr kumimoji="1" lang="en-US" altLang="zh-CN" dirty="0" err="1" smtClean="0"/>
              <a:t>para</a:t>
            </a:r>
            <a:r>
              <a:rPr kumimoji="1" lang="en-US" altLang="zh-CN" dirty="0" smtClean="0"/>
              <a:t>-virtualized I/O design/interfaces</a:t>
            </a:r>
          </a:p>
          <a:p>
            <a:pPr marL="0" indent="0">
              <a:buNone/>
            </a:pPr>
            <a:r>
              <a:rPr kumimoji="1" lang="en-US" altLang="zh-CN" dirty="0" err="1" smtClean="0"/>
              <a:t>VirtIO</a:t>
            </a:r>
            <a:r>
              <a:rPr kumimoji="1" lang="en-US" altLang="zh-CN" dirty="0" smtClean="0"/>
              <a:t>: to provide a unified I/O mode for </a:t>
            </a:r>
            <a:r>
              <a:rPr kumimoji="1" lang="en-US" altLang="zh-CN" dirty="0" err="1" smtClean="0"/>
              <a:t>para</a:t>
            </a:r>
            <a:r>
              <a:rPr kumimoji="1" lang="en-US" altLang="zh-CN" dirty="0" smtClean="0"/>
              <a:t>-virtualized device</a:t>
            </a:r>
          </a:p>
          <a:p>
            <a:pPr marL="457200" lvl="1" indent="0">
              <a:buNone/>
            </a:pPr>
            <a:r>
              <a:rPr kumimoji="1" lang="en-US" altLang="zh-CN" dirty="0" smtClean="0"/>
              <a:t>Adopted by KVM and </a:t>
            </a:r>
            <a:r>
              <a:rPr kumimoji="1" lang="en-US" altLang="zh-CN" dirty="0" err="1" smtClean="0"/>
              <a:t>lguest</a:t>
            </a:r>
            <a:endParaRPr kumimoji="1" lang="zh-CN" altLang="en-US" dirty="0"/>
          </a:p>
        </p:txBody>
      </p:sp>
      <p:sp>
        <p:nvSpPr>
          <p:cNvPr id="6" name="文本框 5"/>
          <p:cNvSpPr txBox="1"/>
          <p:nvPr/>
        </p:nvSpPr>
        <p:spPr>
          <a:xfrm>
            <a:off x="0" y="6581001"/>
            <a:ext cx="8686800" cy="276999"/>
          </a:xfrm>
          <a:prstGeom prst="rect">
            <a:avLst/>
          </a:prstGeom>
          <a:noFill/>
        </p:spPr>
        <p:txBody>
          <a:bodyPr wrap="square" rtlCol="0">
            <a:spAutoFit/>
          </a:bodyPr>
          <a:lstStyle/>
          <a:p>
            <a:r>
              <a:rPr kumimoji="1" lang="en-US" altLang="zh-CN" sz="1200" dirty="0"/>
              <a:t>Figure from: http://</a:t>
            </a:r>
            <a:r>
              <a:rPr kumimoji="1" lang="en-US" altLang="zh-CN" sz="1200" dirty="0" err="1"/>
              <a:t>www.ibm.com</a:t>
            </a:r>
            <a:r>
              <a:rPr kumimoji="1" lang="en-US" altLang="zh-CN" sz="1200" dirty="0"/>
              <a:t>/</a:t>
            </a:r>
            <a:r>
              <a:rPr kumimoji="1" lang="en-US" altLang="zh-CN" sz="1200" dirty="0" err="1"/>
              <a:t>developerworks</a:t>
            </a:r>
            <a:r>
              <a:rPr kumimoji="1" lang="en-US" altLang="zh-CN" sz="1200" dirty="0"/>
              <a:t>/</a:t>
            </a:r>
            <a:r>
              <a:rPr kumimoji="1" lang="en-US" altLang="zh-CN" sz="1200" dirty="0" err="1"/>
              <a:t>cn</a:t>
            </a:r>
            <a:r>
              <a:rPr kumimoji="1" lang="en-US" altLang="zh-CN" sz="1200" dirty="0"/>
              <a:t>/</a:t>
            </a:r>
            <a:r>
              <a:rPr kumimoji="1" lang="en-US" altLang="zh-CN" sz="1200" dirty="0" err="1"/>
              <a:t>linux</a:t>
            </a:r>
            <a:r>
              <a:rPr kumimoji="1" lang="en-US" altLang="zh-CN" sz="1200" dirty="0"/>
              <a:t>/l-</a:t>
            </a:r>
            <a:r>
              <a:rPr kumimoji="1" lang="en-US" altLang="zh-CN" sz="1200" dirty="0" err="1"/>
              <a:t>virtio</a:t>
            </a:r>
            <a:r>
              <a:rPr kumimoji="1" lang="en-US" altLang="zh-CN" sz="1200" dirty="0"/>
              <a:t>/figure2.gif</a:t>
            </a:r>
            <a:endParaRPr kumimoji="1" lang="zh-CN" altLang="en-US" sz="1200" dirty="0"/>
          </a:p>
        </p:txBody>
      </p:sp>
      <p:pic>
        <p:nvPicPr>
          <p:cNvPr id="7" name="图片 6"/>
          <p:cNvPicPr>
            <a:picLocks noChangeAspect="1"/>
          </p:cNvPicPr>
          <p:nvPr/>
        </p:nvPicPr>
        <p:blipFill>
          <a:blip r:embed="rId2"/>
          <a:stretch>
            <a:fillRect/>
          </a:stretch>
        </p:blipFill>
        <p:spPr>
          <a:xfrm>
            <a:off x="609600" y="2895600"/>
            <a:ext cx="7696200" cy="3146375"/>
          </a:xfrm>
          <a:prstGeom prst="rect">
            <a:avLst/>
          </a:prstGeom>
        </p:spPr>
      </p:pic>
    </p:spTree>
    <p:extLst>
      <p:ext uri="{BB962C8B-B14F-4D97-AF65-F5344CB8AC3E}">
        <p14:creationId xmlns:p14="http://schemas.microsoft.com/office/powerpoint/2010/main" val="4049571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Virtio</a:t>
            </a:r>
            <a:r>
              <a:rPr lang="en-US" dirty="0" smtClean="0"/>
              <a:t> in KVM</a:t>
            </a:r>
            <a:endParaRPr lang="en-US" dirty="0"/>
          </a:p>
        </p:txBody>
      </p:sp>
      <p:sp>
        <p:nvSpPr>
          <p:cNvPr id="3" name="Content Placeholder 2"/>
          <p:cNvSpPr>
            <a:spLocks noGrp="1"/>
          </p:cNvSpPr>
          <p:nvPr>
            <p:ph idx="1"/>
          </p:nvPr>
        </p:nvSpPr>
        <p:spPr/>
        <p:txBody>
          <a:bodyPr/>
          <a:lstStyle/>
          <a:p>
            <a:r>
              <a:rPr lang="en-US" dirty="0" err="1" smtClean="0"/>
              <a:t>Virtio</a:t>
            </a:r>
            <a:r>
              <a:rPr lang="en-US" dirty="0" smtClean="0"/>
              <a:t> is a framework and set of drivers</a:t>
            </a:r>
          </a:p>
          <a:p>
            <a:pPr lvl="1"/>
            <a:r>
              <a:rPr lang="en-US" dirty="0" smtClean="0"/>
              <a:t>A hypervisor-independent, domain-independent, bus-independent protocol for transferring buffers</a:t>
            </a:r>
          </a:p>
          <a:p>
            <a:pPr lvl="1"/>
            <a:r>
              <a:rPr lang="en-US" dirty="0" smtClean="0"/>
              <a:t>A binding layer for attaching </a:t>
            </a:r>
            <a:r>
              <a:rPr lang="en-US" dirty="0" err="1" smtClean="0"/>
              <a:t>virtio</a:t>
            </a:r>
            <a:r>
              <a:rPr lang="en-US" dirty="0" smtClean="0"/>
              <a:t> to a bus (e.g., PCI)</a:t>
            </a:r>
          </a:p>
          <a:p>
            <a:pPr lvl="1"/>
            <a:r>
              <a:rPr lang="en-US" dirty="0" smtClean="0"/>
              <a:t>Domain specific guest drivers (networking, storage, etc.)</a:t>
            </a:r>
          </a:p>
          <a:p>
            <a:pPr lvl="1"/>
            <a:r>
              <a:rPr lang="en-US" dirty="0" smtClean="0"/>
              <a:t>Hypervisor specific host support</a:t>
            </a:r>
          </a:p>
        </p:txBody>
      </p:sp>
    </p:spTree>
    <p:extLst>
      <p:ext uri="{BB962C8B-B14F-4D97-AF65-F5344CB8AC3E}">
        <p14:creationId xmlns:p14="http://schemas.microsoft.com/office/powerpoint/2010/main" val="3294694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3569" y="764705"/>
            <a:ext cx="7620719" cy="5334503"/>
          </a:xfrm>
          <a:prstGeom prst="rect">
            <a:avLst/>
          </a:prstGeom>
        </p:spPr>
      </p:pic>
    </p:spTree>
    <p:extLst>
      <p:ext uri="{BB962C8B-B14F-4D97-AF65-F5344CB8AC3E}">
        <p14:creationId xmlns:p14="http://schemas.microsoft.com/office/powerpoint/2010/main" val="849939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1560" y="836712"/>
            <a:ext cx="7567744" cy="5184576"/>
          </a:xfrm>
          <a:prstGeom prst="rect">
            <a:avLst/>
          </a:prstGeom>
        </p:spPr>
      </p:pic>
    </p:spTree>
    <p:extLst>
      <p:ext uri="{BB962C8B-B14F-4D97-AF65-F5344CB8AC3E}">
        <p14:creationId xmlns:p14="http://schemas.microsoft.com/office/powerpoint/2010/main" val="2208755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11560" y="836712"/>
            <a:ext cx="7711165" cy="5328592"/>
          </a:xfrm>
          <a:prstGeom prst="rect">
            <a:avLst/>
          </a:prstGeom>
        </p:spPr>
      </p:pic>
    </p:spTree>
    <p:extLst>
      <p:ext uri="{BB962C8B-B14F-4D97-AF65-F5344CB8AC3E}">
        <p14:creationId xmlns:p14="http://schemas.microsoft.com/office/powerpoint/2010/main" val="3466652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3568" y="836713"/>
            <a:ext cx="7560840" cy="5294949"/>
          </a:xfrm>
          <a:prstGeom prst="rect">
            <a:avLst/>
          </a:prstGeom>
        </p:spPr>
      </p:pic>
    </p:spTree>
    <p:extLst>
      <p:ext uri="{BB962C8B-B14F-4D97-AF65-F5344CB8AC3E}">
        <p14:creationId xmlns:p14="http://schemas.microsoft.com/office/powerpoint/2010/main" val="2380053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zh-CN" dirty="0"/>
              <a:t>Review: CPU Virtualization</a:t>
            </a:r>
            <a:endParaRPr lang="en-US" altLang="zh-TW" dirty="0" smtClean="0"/>
          </a:p>
        </p:txBody>
      </p:sp>
      <p:sp>
        <p:nvSpPr>
          <p:cNvPr id="25603" name="Content Placeholder 2"/>
          <p:cNvSpPr>
            <a:spLocks noGrp="1"/>
          </p:cNvSpPr>
          <p:nvPr>
            <p:ph idx="1"/>
          </p:nvPr>
        </p:nvSpPr>
        <p:spPr/>
        <p:txBody>
          <a:bodyPr>
            <a:normAutofit/>
          </a:bodyPr>
          <a:lstStyle/>
          <a:p>
            <a:pPr>
              <a:lnSpc>
                <a:spcPct val="150000"/>
              </a:lnSpc>
            </a:pPr>
            <a:r>
              <a:rPr lang="en-US" altLang="zh-CN" dirty="0"/>
              <a:t>Trap</a:t>
            </a:r>
            <a:r>
              <a:rPr lang="zh-CN" altLang="en-US" dirty="0"/>
              <a:t> </a:t>
            </a:r>
            <a:r>
              <a:rPr lang="en-US" altLang="zh-CN" dirty="0"/>
              <a:t>and</a:t>
            </a:r>
            <a:r>
              <a:rPr lang="zh-CN" altLang="en-US" dirty="0"/>
              <a:t> </a:t>
            </a:r>
            <a:r>
              <a:rPr lang="en-US" altLang="zh-CN" dirty="0"/>
              <a:t>Emulation</a:t>
            </a:r>
            <a:endParaRPr lang="zh-CN" altLang="en-US" dirty="0"/>
          </a:p>
          <a:p>
            <a:pPr>
              <a:lnSpc>
                <a:spcPct val="150000"/>
              </a:lnSpc>
            </a:pPr>
            <a:r>
              <a:rPr lang="en-US" altLang="zh-TW" dirty="0" smtClean="0"/>
              <a:t>Instruction Interpretation</a:t>
            </a:r>
          </a:p>
          <a:p>
            <a:pPr>
              <a:lnSpc>
                <a:spcPct val="150000"/>
              </a:lnSpc>
            </a:pPr>
            <a:r>
              <a:rPr lang="en-US" altLang="zh-TW" dirty="0" smtClean="0"/>
              <a:t>Binary Translation</a:t>
            </a:r>
          </a:p>
          <a:p>
            <a:pPr>
              <a:lnSpc>
                <a:spcPct val="150000"/>
              </a:lnSpc>
            </a:pPr>
            <a:r>
              <a:rPr lang="en-US" altLang="zh-TW" dirty="0" smtClean="0"/>
              <a:t>Para-virtualization</a:t>
            </a:r>
            <a:endParaRPr lang="zh-CN" altLang="en-US" dirty="0" smtClean="0"/>
          </a:p>
          <a:p>
            <a:pPr>
              <a:lnSpc>
                <a:spcPct val="150000"/>
              </a:lnSpc>
            </a:pPr>
            <a:r>
              <a:rPr lang="en-US" altLang="zh-CN" dirty="0" smtClean="0"/>
              <a:t>New</a:t>
            </a:r>
            <a:r>
              <a:rPr lang="zh-CN" altLang="en-US" dirty="0" smtClean="0"/>
              <a:t> </a:t>
            </a:r>
            <a:r>
              <a:rPr lang="en-US" altLang="zh-CN" dirty="0" smtClean="0"/>
              <a:t>Hardware</a:t>
            </a:r>
            <a:r>
              <a:rPr lang="zh-CN" altLang="en-US" dirty="0" smtClean="0"/>
              <a:t> </a:t>
            </a:r>
            <a:r>
              <a:rPr lang="en-US" altLang="zh-CN" dirty="0" smtClean="0"/>
              <a:t>(to</a:t>
            </a:r>
            <a:r>
              <a:rPr lang="zh-CN" altLang="en-US" dirty="0" smtClean="0"/>
              <a:t> </a:t>
            </a:r>
            <a:r>
              <a:rPr lang="en-US" altLang="zh-CN" dirty="0" smtClean="0"/>
              <a:t>fix</a:t>
            </a:r>
            <a:r>
              <a:rPr lang="zh-CN" altLang="en-US" dirty="0" smtClean="0"/>
              <a:t> </a:t>
            </a:r>
            <a:r>
              <a:rPr lang="en-US" altLang="zh-CN" dirty="0" smtClean="0"/>
              <a:t>the</a:t>
            </a:r>
            <a:r>
              <a:rPr lang="zh-CN" altLang="en-US" dirty="0" smtClean="0"/>
              <a:t> </a:t>
            </a:r>
            <a:r>
              <a:rPr lang="en-US" altLang="zh-CN" dirty="0" smtClean="0"/>
              <a:t>17</a:t>
            </a:r>
            <a:r>
              <a:rPr lang="zh-CN" altLang="en-US" dirty="0" smtClean="0"/>
              <a:t> </a:t>
            </a:r>
            <a:r>
              <a:rPr lang="en-US" altLang="zh-CN" dirty="0" smtClean="0"/>
              <a:t>instructions)</a:t>
            </a:r>
            <a:endParaRPr lang="en-US" altLang="zh-TW" dirty="0" smtClean="0"/>
          </a:p>
        </p:txBody>
      </p:sp>
    </p:spTree>
    <p:extLst>
      <p:ext uri="{BB962C8B-B14F-4D97-AF65-F5344CB8AC3E}">
        <p14:creationId xmlns:p14="http://schemas.microsoft.com/office/powerpoint/2010/main" val="160650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95537" y="980728"/>
            <a:ext cx="7709377" cy="5184576"/>
          </a:xfrm>
          <a:prstGeom prst="rect">
            <a:avLst/>
          </a:prstGeom>
        </p:spPr>
      </p:pic>
    </p:spTree>
    <p:extLst>
      <p:ext uri="{BB962C8B-B14F-4D97-AF65-F5344CB8AC3E}">
        <p14:creationId xmlns:p14="http://schemas.microsoft.com/office/powerpoint/2010/main" val="556956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83568" y="836713"/>
            <a:ext cx="7704856" cy="5259259"/>
          </a:xfrm>
          <a:prstGeom prst="rect">
            <a:avLst/>
          </a:prstGeom>
        </p:spPr>
      </p:pic>
    </p:spTree>
    <p:extLst>
      <p:ext uri="{BB962C8B-B14F-4D97-AF65-F5344CB8AC3E}">
        <p14:creationId xmlns:p14="http://schemas.microsoft.com/office/powerpoint/2010/main" val="4085404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Hardware assisted</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6246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Directed I/O</a:t>
            </a:r>
            <a:endParaRPr lang="zh-TW" altLang="en-US" dirty="0"/>
          </a:p>
        </p:txBody>
      </p:sp>
      <p:sp>
        <p:nvSpPr>
          <p:cNvPr id="3" name="內容版面配置區 2"/>
          <p:cNvSpPr>
            <a:spLocks noGrp="1"/>
          </p:cNvSpPr>
          <p:nvPr>
            <p:ph idx="1"/>
          </p:nvPr>
        </p:nvSpPr>
        <p:spPr>
          <a:xfrm>
            <a:off x="0" y="1295400"/>
            <a:ext cx="9144000" cy="5562600"/>
          </a:xfrm>
        </p:spPr>
        <p:txBody>
          <a:bodyPr>
            <a:normAutofit/>
          </a:bodyPr>
          <a:lstStyle/>
          <a:p>
            <a:r>
              <a:rPr lang="en-US" altLang="zh-TW" sz="2400" dirty="0" smtClean="0"/>
              <a:t>Software-based sharing  adds overhead to each I/O due to emulation layer</a:t>
            </a:r>
          </a:p>
          <a:p>
            <a:pPr lvl="1"/>
            <a:r>
              <a:rPr lang="en-US" altLang="zh-TW" sz="2000" dirty="0" smtClean="0"/>
              <a:t>This indirection has the additional affect of eliminating the use of hardware acceleration that may be available in the physical device.</a:t>
            </a:r>
          </a:p>
          <a:p>
            <a:r>
              <a:rPr lang="en-US" altLang="zh-TW" sz="2400" dirty="0" smtClean="0"/>
              <a:t>Directed I/O has added enhancements to facilitate memory translation and ensure protection of memory that enables a device to directly DMA to/form host memory.</a:t>
            </a:r>
            <a:endParaRPr lang="en-US" altLang="zh-TW" sz="2400" dirty="0"/>
          </a:p>
          <a:p>
            <a:pPr lvl="1"/>
            <a:r>
              <a:rPr lang="en-US" altLang="zh-TW" sz="2000" dirty="0" smtClean="0"/>
              <a:t>Bypass the VMM’s I/O emulation layer</a:t>
            </a:r>
          </a:p>
          <a:p>
            <a:pPr lvl="1"/>
            <a:r>
              <a:rPr lang="en-US" altLang="zh-TW" sz="2000" dirty="0" smtClean="0"/>
              <a:t>Throughput improvement for the VMs</a:t>
            </a:r>
          </a:p>
          <a:p>
            <a:pPr lvl="1"/>
            <a:endParaRPr lang="en-US" altLang="zh-TW" sz="2000" dirty="0" smtClean="0"/>
          </a:p>
          <a:p>
            <a:endParaRPr lang="zh-TW" altLang="en-US" sz="2400" dirty="0"/>
          </a:p>
        </p:txBody>
      </p:sp>
      <p:pic>
        <p:nvPicPr>
          <p:cNvPr id="2050" name="圖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0786" y="4038600"/>
            <a:ext cx="3022490" cy="262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7640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 Access Device Virtualization</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Allow Guest</a:t>
            </a:r>
            <a:r>
              <a:rPr lang="en-US" baseline="0" dirty="0" smtClean="0"/>
              <a:t> OS direct access to underlying device</a:t>
            </a:r>
          </a:p>
          <a:p>
            <a:r>
              <a:rPr lang="en-US" baseline="0" dirty="0" smtClean="0"/>
              <a:t>Positives</a:t>
            </a:r>
          </a:p>
          <a:p>
            <a:pPr lvl="1"/>
            <a:r>
              <a:rPr lang="en-US" dirty="0" smtClean="0"/>
              <a:t>Fast</a:t>
            </a:r>
          </a:p>
          <a:p>
            <a:pPr lvl="1"/>
            <a:r>
              <a:rPr lang="en-US" dirty="0" smtClean="0"/>
              <a:t>Simplify monitor</a:t>
            </a:r>
          </a:p>
          <a:p>
            <a:pPr lvl="2"/>
            <a:r>
              <a:rPr lang="en-US" dirty="0" smtClean="0"/>
              <a:t>Limited device drivers needed</a:t>
            </a:r>
          </a:p>
          <a:p>
            <a:r>
              <a:rPr lang="en-US" dirty="0" smtClean="0"/>
              <a:t>Negatives</a:t>
            </a:r>
          </a:p>
          <a:p>
            <a:pPr lvl="1"/>
            <a:r>
              <a:rPr lang="en-US" dirty="0" smtClean="0"/>
              <a:t>Need hardware support for safety (IOMMU)</a:t>
            </a:r>
          </a:p>
          <a:p>
            <a:pPr lvl="1"/>
            <a:r>
              <a:rPr lang="en-US" dirty="0" smtClean="0"/>
              <a:t>Need hardware support for multiplexing</a:t>
            </a:r>
          </a:p>
          <a:p>
            <a:pPr lvl="1"/>
            <a:r>
              <a:rPr lang="en-US" dirty="0" smtClean="0"/>
              <a:t>Hardware interface visible to guest</a:t>
            </a:r>
          </a:p>
          <a:p>
            <a:pPr lvl="2"/>
            <a:r>
              <a:rPr lang="en-US" dirty="0" smtClean="0"/>
              <a:t>Limits mobility of VM</a:t>
            </a:r>
          </a:p>
          <a:p>
            <a:pPr lvl="1"/>
            <a:r>
              <a:rPr lang="en-US" dirty="0" smtClean="0"/>
              <a:t>Interposition hard by definition</a:t>
            </a:r>
          </a:p>
        </p:txBody>
      </p:sp>
    </p:spTree>
    <p:extLst>
      <p:ext uri="{BB962C8B-B14F-4D97-AF65-F5344CB8AC3E}">
        <p14:creationId xmlns:p14="http://schemas.microsoft.com/office/powerpoint/2010/main" val="2898754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Issues to Address</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dirty="0" smtClean="0"/>
              <a:t>I/O address translation</a:t>
            </a:r>
          </a:p>
          <a:p>
            <a:pPr marL="457200" lvl="1" indent="0">
              <a:buNone/>
            </a:pPr>
            <a:r>
              <a:rPr kumimoji="1" lang="en-US" altLang="zh-CN" dirty="0" smtClean="0"/>
              <a:t>How to translate I/O address to host physical address</a:t>
            </a:r>
          </a:p>
          <a:p>
            <a:pPr marL="457200" lvl="1" indent="0">
              <a:buNone/>
            </a:pPr>
            <a:endParaRPr kumimoji="1" lang="en-US" altLang="zh-CN" dirty="0"/>
          </a:p>
          <a:p>
            <a:pPr marL="0" indent="0">
              <a:buNone/>
            </a:pPr>
            <a:r>
              <a:rPr kumimoji="1" lang="en-US" altLang="zh-CN" dirty="0" smtClean="0"/>
              <a:t>Interrupt mapping</a:t>
            </a:r>
          </a:p>
          <a:p>
            <a:pPr marL="457200" lvl="1" indent="0">
              <a:buNone/>
            </a:pPr>
            <a:r>
              <a:rPr kumimoji="1" lang="en-US" altLang="zh-CN" dirty="0" smtClean="0"/>
              <a:t>How to route an interrupt correctly to a guest VM</a:t>
            </a:r>
          </a:p>
          <a:p>
            <a:pPr marL="457200" lvl="1" indent="0">
              <a:buNone/>
            </a:pPr>
            <a:endParaRPr kumimoji="1" lang="en-US" altLang="zh-CN" dirty="0"/>
          </a:p>
          <a:p>
            <a:pPr marL="0" indent="0">
              <a:buNone/>
            </a:pPr>
            <a:r>
              <a:rPr kumimoji="1" lang="en-US" altLang="zh-CN" dirty="0" smtClean="0"/>
              <a:t>Device multiplexing</a:t>
            </a:r>
          </a:p>
          <a:p>
            <a:pPr marL="457200" lvl="1" indent="0">
              <a:buNone/>
            </a:pPr>
            <a:r>
              <a:rPr kumimoji="1" lang="en-US" altLang="zh-CN" dirty="0" smtClean="0"/>
              <a:t>How to multiplex a single hardware device among multiple VMs</a:t>
            </a:r>
          </a:p>
          <a:p>
            <a:pPr marL="457200" lvl="1" indent="0">
              <a:buNone/>
            </a:pPr>
            <a:endParaRPr kumimoji="1" lang="en-US" altLang="zh-CN" dirty="0"/>
          </a:p>
          <a:p>
            <a:pPr marL="57150" indent="0">
              <a:buNone/>
            </a:pPr>
            <a:r>
              <a:rPr kumimoji="1" lang="en-US" altLang="zh-CN" dirty="0" smtClean="0"/>
              <a:t>Mostly importantly</a:t>
            </a:r>
          </a:p>
          <a:p>
            <a:pPr marL="457200" lvl="1" indent="0">
              <a:buNone/>
            </a:pPr>
            <a:r>
              <a:rPr kumimoji="1" lang="en-US" altLang="zh-CN" dirty="0" smtClean="0"/>
              <a:t>Provide strong isolation, while reduce hypervisor involvement</a:t>
            </a:r>
          </a:p>
          <a:p>
            <a:pPr marL="0" indent="0">
              <a:buNone/>
            </a:pPr>
            <a:endParaRPr kumimoji="1" lang="en-US" altLang="zh-CN" dirty="0"/>
          </a:p>
        </p:txBody>
      </p:sp>
    </p:spTree>
    <p:extLst>
      <p:ext uri="{BB962C8B-B14F-4D97-AF65-F5344CB8AC3E}">
        <p14:creationId xmlns:p14="http://schemas.microsoft.com/office/powerpoint/2010/main" val="2632059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t>VT-d: Intel® Virtualization Technology for Directed I/O</a:t>
            </a:r>
            <a:endParaRPr kumimoji="1" lang="zh-CN" altLang="en-US" dirty="0"/>
          </a:p>
        </p:txBody>
      </p:sp>
      <p:sp>
        <p:nvSpPr>
          <p:cNvPr id="26627" name="Rectangle 3"/>
          <p:cNvSpPr>
            <a:spLocks noGrp="1" noChangeArrowheads="1"/>
          </p:cNvSpPr>
          <p:nvPr>
            <p:ph idx="1"/>
          </p:nvPr>
        </p:nvSpPr>
        <p:spPr/>
        <p:txBody>
          <a:bodyPr>
            <a:noAutofit/>
          </a:bodyPr>
          <a:lstStyle/>
          <a:p>
            <a:pPr marL="0" indent="0" eaLnBrk="1" hangingPunct="1">
              <a:buNone/>
            </a:pPr>
            <a:r>
              <a:rPr lang="en-US" altLang="zh-CN" dirty="0">
                <a:latin typeface="Neo Sans Intel" charset="0"/>
                <a:ea typeface="宋体" charset="0"/>
                <a:cs typeface="宋体" charset="0"/>
              </a:rPr>
              <a:t>Provides the capability to ensure improved isolation of I/O resources for greater reliability, security, and availability.</a:t>
            </a:r>
          </a:p>
          <a:p>
            <a:pPr marL="0" indent="0">
              <a:buNone/>
            </a:pPr>
            <a:endParaRPr lang="en-US" altLang="zh-CN" dirty="0">
              <a:latin typeface="Neo Sans Intel" charset="0"/>
              <a:ea typeface="宋体" charset="0"/>
              <a:cs typeface="宋体" charset="0"/>
            </a:endParaRPr>
          </a:p>
          <a:p>
            <a:pPr marL="0" indent="0" eaLnBrk="1" hangingPunct="1">
              <a:buNone/>
            </a:pPr>
            <a:r>
              <a:rPr lang="en-US" altLang="zh-CN" dirty="0">
                <a:latin typeface="Neo Sans Intel" charset="0"/>
                <a:ea typeface="宋体" charset="0"/>
                <a:cs typeface="宋体" charset="0"/>
              </a:rPr>
              <a:t>Supports the remapping of I/O DMA transfers and device-generated interrupts.</a:t>
            </a:r>
          </a:p>
          <a:p>
            <a:pPr marL="0" indent="0">
              <a:buNone/>
            </a:pPr>
            <a:endParaRPr lang="en-US" altLang="zh-CN" dirty="0">
              <a:latin typeface="Neo Sans Intel" charset="0"/>
              <a:ea typeface="宋体" charset="0"/>
              <a:cs typeface="宋体" charset="0"/>
            </a:endParaRPr>
          </a:p>
          <a:p>
            <a:pPr marL="0" indent="0" eaLnBrk="1" hangingPunct="1">
              <a:buNone/>
            </a:pPr>
            <a:r>
              <a:rPr lang="en-US" altLang="zh-CN" dirty="0">
                <a:latin typeface="Neo Sans Intel" charset="0"/>
                <a:ea typeface="宋体" charset="0"/>
                <a:cs typeface="宋体" charset="0"/>
              </a:rPr>
              <a:t>Provides flexibility to support multiple usage models that may run un-modified, special-purpose, or "virtualization aware" guest OSs.</a:t>
            </a:r>
          </a:p>
          <a:p>
            <a:pPr marL="0" indent="0">
              <a:buNone/>
            </a:pPr>
            <a:r>
              <a:rPr lang="en-US" altLang="zh-CN" sz="3600" dirty="0">
                <a:latin typeface="Neo Sans Intel" charset="0"/>
                <a:ea typeface="宋体" charset="0"/>
                <a:cs typeface="宋体" charset="0"/>
              </a:rPr>
              <a:t>  </a:t>
            </a:r>
          </a:p>
        </p:txBody>
      </p:sp>
    </p:spTree>
    <p:extLst>
      <p:ext uri="{BB962C8B-B14F-4D97-AF65-F5344CB8AC3E}">
        <p14:creationId xmlns:p14="http://schemas.microsoft.com/office/powerpoint/2010/main" val="5903552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normAutofit/>
          </a:bodyPr>
          <a:lstStyle/>
          <a:p>
            <a:pPr eaLnBrk="1" hangingPunct="1"/>
            <a:r>
              <a:rPr lang="en-US" altLang="zh-CN" b="0" dirty="0" smtClean="0">
                <a:latin typeface="Neo Sans Intel" charset="0"/>
                <a:ea typeface="宋体" charset="0"/>
                <a:cs typeface="宋体" charset="0"/>
              </a:rPr>
              <a:t>Address </a:t>
            </a:r>
            <a:r>
              <a:rPr lang="en-US" altLang="zh-CN" b="0" dirty="0">
                <a:latin typeface="Neo Sans Intel" charset="0"/>
                <a:ea typeface="宋体" charset="0"/>
                <a:cs typeface="宋体" charset="0"/>
              </a:rPr>
              <a:t>Translation Services</a:t>
            </a:r>
          </a:p>
        </p:txBody>
      </p:sp>
      <p:sp>
        <p:nvSpPr>
          <p:cNvPr id="29699" name="Rectangle 3"/>
          <p:cNvSpPr>
            <a:spLocks noGrp="1" noChangeArrowheads="1"/>
          </p:cNvSpPr>
          <p:nvPr>
            <p:ph idx="1"/>
          </p:nvPr>
        </p:nvSpPr>
        <p:spPr>
          <a:xfrm>
            <a:off x="368300" y="921147"/>
            <a:ext cx="8281988" cy="1517252"/>
          </a:xfrm>
        </p:spPr>
        <p:txBody>
          <a:bodyPr>
            <a:normAutofit/>
          </a:bodyPr>
          <a:lstStyle/>
          <a:p>
            <a:pPr marL="0" indent="0" eaLnBrk="1" hangingPunct="1">
              <a:lnSpc>
                <a:spcPct val="90000"/>
              </a:lnSpc>
              <a:buNone/>
            </a:pPr>
            <a:r>
              <a:rPr lang="en-US" altLang="zh-CN" sz="1900" dirty="0">
                <a:latin typeface="Neo Sans Intel" charset="0"/>
                <a:ea typeface="宋体" charset="0"/>
                <a:cs typeface="宋体" charset="0"/>
              </a:rPr>
              <a:t>VT-d architecture defines a multi-level page-table structure for DMA address </a:t>
            </a:r>
            <a:r>
              <a:rPr lang="en-US" altLang="zh-CN" sz="1900" dirty="0" smtClean="0">
                <a:latin typeface="Neo Sans Intel" charset="0"/>
                <a:ea typeface="宋体" charset="0"/>
                <a:cs typeface="宋体" charset="0"/>
              </a:rPr>
              <a:t>translation</a:t>
            </a:r>
            <a:endParaRPr lang="en-US" altLang="zh-CN" sz="1900" dirty="0">
              <a:latin typeface="Neo Sans Intel" charset="0"/>
              <a:ea typeface="宋体" charset="0"/>
              <a:cs typeface="宋体" charset="0"/>
            </a:endParaRPr>
          </a:p>
          <a:p>
            <a:pPr marL="400050" lvl="1" indent="0">
              <a:lnSpc>
                <a:spcPct val="90000"/>
              </a:lnSpc>
              <a:buNone/>
            </a:pPr>
            <a:endParaRPr lang="en-US" altLang="zh-CN" sz="1500" dirty="0" smtClean="0">
              <a:latin typeface="Neo Sans Intel" charset="0"/>
              <a:ea typeface="宋体" charset="0"/>
              <a:cs typeface="宋体" charset="0"/>
            </a:endParaRPr>
          </a:p>
          <a:p>
            <a:pPr marL="0" indent="0" eaLnBrk="1" hangingPunct="1">
              <a:lnSpc>
                <a:spcPct val="90000"/>
              </a:lnSpc>
              <a:buNone/>
            </a:pPr>
            <a:r>
              <a:rPr lang="en-US" altLang="zh-CN" sz="1900" dirty="0" smtClean="0">
                <a:latin typeface="Neo Sans Intel" charset="0"/>
                <a:ea typeface="宋体" charset="0"/>
                <a:cs typeface="宋体" charset="0"/>
              </a:rPr>
              <a:t>The </a:t>
            </a:r>
            <a:r>
              <a:rPr lang="en-US" altLang="zh-CN" sz="1900" dirty="0">
                <a:latin typeface="Neo Sans Intel" charset="0"/>
                <a:ea typeface="宋体" charset="0"/>
                <a:cs typeface="宋体" charset="0"/>
              </a:rPr>
              <a:t>multi-level page tables are similar to IA-32 processor page-tables, enabling software to manage memory at 4 KB or larger page granularity</a:t>
            </a:r>
          </a:p>
        </p:txBody>
      </p:sp>
      <p:pic>
        <p:nvPicPr>
          <p:cNvPr id="29700" name="Picture 5" descr="figure_9_l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06" y="2986744"/>
            <a:ext cx="4772074" cy="3028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图片 2"/>
          <p:cNvPicPr>
            <a:picLocks noChangeAspect="1"/>
          </p:cNvPicPr>
          <p:nvPr/>
        </p:nvPicPr>
        <p:blipFill>
          <a:blip r:embed="rId4"/>
          <a:stretch>
            <a:fillRect/>
          </a:stretch>
        </p:blipFill>
        <p:spPr>
          <a:xfrm>
            <a:off x="0" y="2302864"/>
            <a:ext cx="4555136" cy="4555136"/>
          </a:xfrm>
          <a:prstGeom prst="rect">
            <a:avLst/>
          </a:prstGeom>
        </p:spPr>
      </p:pic>
    </p:spTree>
    <p:extLst>
      <p:ext uri="{BB962C8B-B14F-4D97-AF65-F5344CB8AC3E}">
        <p14:creationId xmlns:p14="http://schemas.microsoft.com/office/powerpoint/2010/main" val="60419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199" y="304800"/>
            <a:ext cx="8229600" cy="770068"/>
          </a:xfrm>
        </p:spPr>
        <p:txBody>
          <a:bodyPr/>
          <a:lstStyle/>
          <a:p>
            <a:pPr eaLnBrk="1" hangingPunct="1"/>
            <a:r>
              <a:rPr lang="en-US" altLang="zh-CN" b="0" dirty="0" smtClean="0">
                <a:latin typeface="Neo Sans Intel" charset="0"/>
                <a:ea typeface="宋体" charset="0"/>
                <a:cs typeface="宋体" charset="0"/>
              </a:rPr>
              <a:t>DMA </a:t>
            </a:r>
            <a:r>
              <a:rPr lang="en-US" altLang="zh-CN" b="0" dirty="0">
                <a:latin typeface="Neo Sans Intel" charset="0"/>
                <a:ea typeface="宋体" charset="0"/>
                <a:cs typeface="宋体" charset="0"/>
              </a:rPr>
              <a:t>Remapping</a:t>
            </a:r>
          </a:p>
        </p:txBody>
      </p:sp>
      <p:sp>
        <p:nvSpPr>
          <p:cNvPr id="27651" name="Rectangle 3"/>
          <p:cNvSpPr>
            <a:spLocks noGrp="1" noChangeArrowheads="1"/>
          </p:cNvSpPr>
          <p:nvPr>
            <p:ph idx="1"/>
          </p:nvPr>
        </p:nvSpPr>
        <p:spPr>
          <a:xfrm>
            <a:off x="457199" y="1407342"/>
            <a:ext cx="8281988" cy="2231765"/>
          </a:xfrm>
        </p:spPr>
        <p:txBody>
          <a:bodyPr>
            <a:normAutofit fontScale="85000" lnSpcReduction="10000"/>
          </a:bodyPr>
          <a:lstStyle/>
          <a:p>
            <a:pPr marL="0" indent="0" eaLnBrk="1" hangingPunct="1">
              <a:buNone/>
            </a:pPr>
            <a:r>
              <a:rPr lang="en-US" altLang="zh-CN" dirty="0">
                <a:latin typeface="Neo Sans Intel" charset="0"/>
                <a:ea typeface="宋体" charset="0"/>
                <a:cs typeface="宋体" charset="0"/>
              </a:rPr>
              <a:t>DMA-remapping translates the address of the incoming DMA request to the correct physical memory address and perform checks for permissions to access that physical address </a:t>
            </a:r>
          </a:p>
          <a:p>
            <a:pPr marL="0" indent="0" eaLnBrk="1" hangingPunct="1">
              <a:buNone/>
            </a:pPr>
            <a:r>
              <a:rPr lang="en-US" altLang="zh-CN" dirty="0">
                <a:latin typeface="Neo Sans Intel" charset="0"/>
                <a:ea typeface="宋体" charset="0"/>
                <a:cs typeface="宋体" charset="0"/>
              </a:rPr>
              <a:t>DMA-remapping hardware logic in the chipset sits between the DMA capable peripheral I/O devices and the computer’s physical memory</a:t>
            </a:r>
          </a:p>
        </p:txBody>
      </p:sp>
      <p:pic>
        <p:nvPicPr>
          <p:cNvPr id="2" name="图片 1"/>
          <p:cNvPicPr>
            <a:picLocks noChangeAspect="1"/>
          </p:cNvPicPr>
          <p:nvPr/>
        </p:nvPicPr>
        <p:blipFill>
          <a:blip r:embed="rId3"/>
          <a:stretch>
            <a:fillRect/>
          </a:stretch>
        </p:blipFill>
        <p:spPr>
          <a:xfrm>
            <a:off x="914400" y="3886200"/>
            <a:ext cx="6978424" cy="2819399"/>
          </a:xfrm>
          <a:prstGeom prst="rect">
            <a:avLst/>
          </a:prstGeom>
        </p:spPr>
      </p:pic>
    </p:spTree>
    <p:extLst>
      <p:ext uri="{BB962C8B-B14F-4D97-AF65-F5344CB8AC3E}">
        <p14:creationId xmlns:p14="http://schemas.microsoft.com/office/powerpoint/2010/main" val="686866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6102"/>
            <a:ext cx="8229600" cy="631736"/>
          </a:xfrm>
        </p:spPr>
        <p:txBody>
          <a:bodyPr>
            <a:normAutofit fontScale="90000"/>
          </a:bodyPr>
          <a:lstStyle/>
          <a:p>
            <a:pPr eaLnBrk="1" hangingPunct="1"/>
            <a:r>
              <a:rPr lang="en-US" altLang="zh-CN" b="0" dirty="0">
                <a:latin typeface="Neo Sans Intel" charset="0"/>
                <a:ea typeface="宋体" charset="0"/>
                <a:cs typeface="宋体" charset="0"/>
              </a:rPr>
              <a:t>VT-d Feature: Interrupt Remapping</a:t>
            </a:r>
          </a:p>
        </p:txBody>
      </p:sp>
      <p:sp>
        <p:nvSpPr>
          <p:cNvPr id="28675" name="Rectangle 3"/>
          <p:cNvSpPr>
            <a:spLocks noGrp="1" noChangeArrowheads="1"/>
          </p:cNvSpPr>
          <p:nvPr>
            <p:ph idx="1"/>
          </p:nvPr>
        </p:nvSpPr>
        <p:spPr>
          <a:xfrm>
            <a:off x="333375" y="697838"/>
            <a:ext cx="8567738" cy="5638528"/>
          </a:xfrm>
        </p:spPr>
        <p:txBody>
          <a:bodyPr>
            <a:noAutofit/>
          </a:bodyPr>
          <a:lstStyle/>
          <a:p>
            <a:pPr marL="0" indent="0">
              <a:buNone/>
            </a:pPr>
            <a:r>
              <a:rPr lang="en-US" altLang="zh-CN" dirty="0">
                <a:latin typeface="Neo Sans Intel" charset="0"/>
                <a:ea typeface="宋体" charset="0"/>
                <a:cs typeface="宋体" charset="0"/>
              </a:rPr>
              <a:t>The interrupt requests generated by I/O devices must be controlled by the </a:t>
            </a:r>
            <a:r>
              <a:rPr lang="en-US" altLang="zh-CN" dirty="0" smtClean="0">
                <a:latin typeface="Neo Sans Intel" charset="0"/>
                <a:ea typeface="宋体" charset="0"/>
                <a:cs typeface="宋体" charset="0"/>
              </a:rPr>
              <a:t>VMM</a:t>
            </a:r>
            <a:endParaRPr lang="en-US" altLang="zh-CN" dirty="0">
              <a:latin typeface="Neo Sans Intel" charset="0"/>
              <a:ea typeface="宋体" charset="0"/>
              <a:cs typeface="宋体" charset="0"/>
            </a:endParaRPr>
          </a:p>
          <a:p>
            <a:pPr marL="1257300" lvl="3" indent="0">
              <a:buNone/>
            </a:pPr>
            <a:endParaRPr lang="en-US" altLang="zh-CN" dirty="0" smtClean="0">
              <a:latin typeface="Neo Sans Intel" charset="0"/>
              <a:ea typeface="宋体" charset="0"/>
              <a:cs typeface="宋体" charset="0"/>
            </a:endParaRPr>
          </a:p>
          <a:p>
            <a:pPr marL="0" indent="0">
              <a:buNone/>
            </a:pPr>
            <a:r>
              <a:rPr lang="en-US" altLang="zh-CN" dirty="0" smtClean="0">
                <a:latin typeface="Neo Sans Intel" charset="0"/>
                <a:ea typeface="宋体" charset="0"/>
                <a:cs typeface="宋体" charset="0"/>
              </a:rPr>
              <a:t>When </a:t>
            </a:r>
            <a:r>
              <a:rPr lang="en-US" altLang="zh-CN" dirty="0">
                <a:latin typeface="Neo Sans Intel" charset="0"/>
                <a:ea typeface="宋体" charset="0"/>
                <a:cs typeface="宋体" charset="0"/>
              </a:rPr>
              <a:t>the interrupt occurs, the VMM must present the interrupt to the guest. </a:t>
            </a:r>
            <a:r>
              <a:rPr lang="en-US" altLang="zh-CN" dirty="0" smtClean="0">
                <a:latin typeface="Neo Sans Intel" charset="0"/>
                <a:ea typeface="宋体" charset="0"/>
                <a:cs typeface="宋体" charset="0"/>
              </a:rPr>
              <a:t>This </a:t>
            </a:r>
            <a:r>
              <a:rPr lang="en-US" altLang="zh-CN" dirty="0">
                <a:latin typeface="Neo Sans Intel" charset="0"/>
                <a:ea typeface="宋体" charset="0"/>
                <a:cs typeface="宋体" charset="0"/>
              </a:rPr>
              <a:t>is not accomplished through hardware.</a:t>
            </a:r>
          </a:p>
          <a:p>
            <a:pPr marL="1257300" lvl="3" indent="0">
              <a:buNone/>
            </a:pPr>
            <a:endParaRPr lang="en-US" altLang="zh-CN" dirty="0" smtClean="0">
              <a:latin typeface="Neo Sans Intel" charset="0"/>
              <a:ea typeface="宋体" charset="0"/>
              <a:cs typeface="宋体" charset="0"/>
            </a:endParaRPr>
          </a:p>
          <a:p>
            <a:pPr marL="0" indent="0">
              <a:buNone/>
            </a:pPr>
            <a:r>
              <a:rPr lang="en-US" altLang="zh-CN" dirty="0" smtClean="0">
                <a:latin typeface="Neo Sans Intel" charset="0"/>
                <a:ea typeface="宋体" charset="0"/>
                <a:cs typeface="宋体" charset="0"/>
              </a:rPr>
              <a:t>The </a:t>
            </a:r>
            <a:r>
              <a:rPr lang="en-US" altLang="zh-CN" dirty="0">
                <a:latin typeface="Neo Sans Intel" charset="0"/>
                <a:ea typeface="宋体" charset="0"/>
                <a:cs typeface="宋体" charset="0"/>
              </a:rPr>
              <a:t>VT-d interrupt-remapping architecture addresses this problem by redefining the interrupt-message format.</a:t>
            </a:r>
          </a:p>
          <a:p>
            <a:pPr marL="1257300" lvl="3" indent="0">
              <a:buNone/>
            </a:pPr>
            <a:endParaRPr lang="en-US" altLang="zh-CN" dirty="0" smtClean="0">
              <a:latin typeface="Neo Sans Intel" charset="0"/>
              <a:ea typeface="宋体" charset="0"/>
              <a:cs typeface="宋体" charset="0"/>
            </a:endParaRPr>
          </a:p>
          <a:p>
            <a:pPr marL="0" indent="0">
              <a:buNone/>
            </a:pPr>
            <a:r>
              <a:rPr lang="en-US" altLang="zh-CN" dirty="0" smtClean="0">
                <a:latin typeface="Neo Sans Intel" charset="0"/>
                <a:ea typeface="宋体" charset="0"/>
                <a:cs typeface="宋体" charset="0"/>
              </a:rPr>
              <a:t>Interrupt </a:t>
            </a:r>
            <a:r>
              <a:rPr lang="en-US" altLang="zh-CN" dirty="0">
                <a:latin typeface="Neo Sans Intel" charset="0"/>
                <a:ea typeface="宋体" charset="0"/>
                <a:cs typeface="宋体" charset="0"/>
              </a:rPr>
              <a:t>requests specify a requester-ID and interrupt-ID, and remap hardware transforming these requests to a physical interrupt.</a:t>
            </a:r>
          </a:p>
        </p:txBody>
      </p:sp>
    </p:spTree>
    <p:extLst>
      <p:ext uri="{BB962C8B-B14F-4D97-AF65-F5344CB8AC3E}">
        <p14:creationId xmlns:p14="http://schemas.microsoft.com/office/powerpoint/2010/main" val="4246587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 Virtualization</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39500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0"/>
            <a:ext cx="8229600" cy="765630"/>
          </a:xfrm>
        </p:spPr>
        <p:txBody>
          <a:bodyPr/>
          <a:lstStyle/>
          <a:p>
            <a:r>
              <a:rPr kumimoji="1" lang="en-US" altLang="zh-CN" dirty="0" smtClean="0"/>
              <a:t>Interrupt Remapping</a:t>
            </a:r>
            <a:endParaRPr kumimoji="1" lang="zh-CN" altLang="en-US" dirty="0"/>
          </a:p>
        </p:txBody>
      </p:sp>
      <p:pic>
        <p:nvPicPr>
          <p:cNvPr id="4" name="Picture 4" descr="Direct assignment and Intel® VT-d enables improved perform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24" y="765630"/>
            <a:ext cx="8705136" cy="5773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50093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Drawbacks to Directed I/O</a:t>
            </a:r>
            <a:endParaRPr lang="zh-TW" altLang="en-US" dirty="0"/>
          </a:p>
        </p:txBody>
      </p:sp>
      <p:sp>
        <p:nvSpPr>
          <p:cNvPr id="3" name="內容版面配置區 2"/>
          <p:cNvSpPr>
            <a:spLocks noGrp="1"/>
          </p:cNvSpPr>
          <p:nvPr>
            <p:ph idx="1"/>
          </p:nvPr>
        </p:nvSpPr>
        <p:spPr>
          <a:xfrm>
            <a:off x="0" y="1600200"/>
            <a:ext cx="9144000" cy="4525963"/>
          </a:xfrm>
        </p:spPr>
        <p:txBody>
          <a:bodyPr/>
          <a:lstStyle/>
          <a:p>
            <a:r>
              <a:rPr lang="en-US" altLang="zh-TW" dirty="0" smtClean="0"/>
              <a:t>One concern with direct assignment is that it has limited scalability</a:t>
            </a:r>
          </a:p>
          <a:p>
            <a:pPr lvl="1"/>
            <a:r>
              <a:rPr lang="en-US" altLang="zh-TW" dirty="0" smtClean="0"/>
              <a:t>A physical device can only be assigned to one VM.</a:t>
            </a:r>
          </a:p>
          <a:p>
            <a:pPr lvl="1"/>
            <a:r>
              <a:rPr lang="en-US" altLang="zh-TW" dirty="0" smtClean="0"/>
              <a:t>For example, a dual port NIC allows for direct assignment to two VMs. (one port per VM)</a:t>
            </a:r>
          </a:p>
          <a:p>
            <a:pPr lvl="1"/>
            <a:r>
              <a:rPr lang="en-US" altLang="zh-TW" dirty="0" smtClean="0"/>
              <a:t>Consider for a moment a fairly substantial server of the very near future</a:t>
            </a:r>
            <a:endParaRPr lang="en-US" altLang="zh-TW" dirty="0"/>
          </a:p>
          <a:p>
            <a:pPr lvl="2"/>
            <a:r>
              <a:rPr lang="en-US" altLang="zh-TW" dirty="0" smtClean="0"/>
              <a:t>4 physical CPU’s</a:t>
            </a:r>
          </a:p>
          <a:p>
            <a:pPr lvl="2"/>
            <a:r>
              <a:rPr lang="en-US" altLang="zh-TW" dirty="0" smtClean="0"/>
              <a:t>12 cores per CPU</a:t>
            </a:r>
          </a:p>
          <a:p>
            <a:pPr lvl="2"/>
            <a:r>
              <a:rPr lang="en-US" altLang="zh-TW" dirty="0" smtClean="0"/>
              <a:t>If we use the rule that one VM per core, it would need 48 physical ports.</a:t>
            </a:r>
          </a:p>
        </p:txBody>
      </p:sp>
    </p:spTree>
    <p:extLst>
      <p:ext uri="{BB962C8B-B14F-4D97-AF65-F5344CB8AC3E}">
        <p14:creationId xmlns:p14="http://schemas.microsoft.com/office/powerpoint/2010/main" val="376560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44967"/>
            <a:ext cx="8229600" cy="902833"/>
          </a:xfrm>
        </p:spPr>
        <p:txBody>
          <a:bodyPr>
            <a:normAutofit fontScale="90000"/>
          </a:bodyPr>
          <a:lstStyle/>
          <a:p>
            <a:pPr eaLnBrk="1" hangingPunct="1"/>
            <a:r>
              <a:rPr lang="en-US" altLang="zh-CN" b="0" dirty="0" smtClean="0">
                <a:latin typeface="Neo Sans Intel" charset="0"/>
                <a:ea typeface="宋体" charset="0"/>
                <a:cs typeface="宋体" charset="0"/>
              </a:rPr>
              <a:t>Device </a:t>
            </a:r>
            <a:r>
              <a:rPr lang="en-US" altLang="zh-CN" b="0" dirty="0" err="1" smtClean="0">
                <a:latin typeface="Neo Sans Intel" charset="0"/>
                <a:ea typeface="宋体" charset="0"/>
                <a:cs typeface="宋体" charset="0"/>
              </a:rPr>
              <a:t>multiplexiing</a:t>
            </a:r>
            <a:r>
              <a:rPr lang="en-US" altLang="zh-CN" b="0" dirty="0" smtClean="0">
                <a:latin typeface="Neo Sans Intel" charset="0"/>
                <a:ea typeface="宋体" charset="0"/>
                <a:cs typeface="宋体" charset="0"/>
              </a:rPr>
              <a:t>:</a:t>
            </a:r>
            <a:br>
              <a:rPr lang="en-US" altLang="zh-CN" b="0" dirty="0" smtClean="0">
                <a:latin typeface="Neo Sans Intel" charset="0"/>
                <a:ea typeface="宋体" charset="0"/>
                <a:cs typeface="宋体" charset="0"/>
              </a:rPr>
            </a:br>
            <a:r>
              <a:rPr lang="en-US" altLang="zh-CN" b="0" dirty="0" smtClean="0">
                <a:latin typeface="Neo Sans Intel" charset="0"/>
                <a:ea typeface="宋体" charset="0"/>
                <a:cs typeface="宋体" charset="0"/>
              </a:rPr>
              <a:t>Single </a:t>
            </a:r>
            <a:r>
              <a:rPr lang="en-US" altLang="zh-CN" b="0" dirty="0">
                <a:latin typeface="Neo Sans Intel" charset="0"/>
                <a:ea typeface="宋体" charset="0"/>
                <a:cs typeface="宋体" charset="0"/>
              </a:rPr>
              <a:t>Root I/O Virtualization</a:t>
            </a:r>
          </a:p>
        </p:txBody>
      </p:sp>
      <p:sp>
        <p:nvSpPr>
          <p:cNvPr id="35843" name="Rectangle 3"/>
          <p:cNvSpPr>
            <a:spLocks noGrp="1" noChangeArrowheads="1"/>
          </p:cNvSpPr>
          <p:nvPr>
            <p:ph idx="1"/>
          </p:nvPr>
        </p:nvSpPr>
        <p:spPr>
          <a:xfrm>
            <a:off x="484188" y="1828800"/>
            <a:ext cx="8281987" cy="5029200"/>
          </a:xfrm>
        </p:spPr>
        <p:txBody>
          <a:bodyPr>
            <a:normAutofit/>
          </a:bodyPr>
          <a:lstStyle/>
          <a:p>
            <a:pPr eaLnBrk="1" hangingPunct="1">
              <a:lnSpc>
                <a:spcPct val="90000"/>
              </a:lnSpc>
            </a:pPr>
            <a:r>
              <a:rPr lang="en-US" altLang="zh-CN" dirty="0">
                <a:latin typeface="Neo Sans Intel" charset="0"/>
                <a:ea typeface="宋体" charset="0"/>
                <a:cs typeface="宋体" charset="0"/>
              </a:rPr>
              <a:t>Single Root I/O Virtualization (SR-IOV) is a Peripheral Component Interconnect Special Interest Group (PCI-SIG) specification.</a:t>
            </a:r>
          </a:p>
          <a:p>
            <a:pPr eaLnBrk="1" hangingPunct="1">
              <a:lnSpc>
                <a:spcPct val="90000"/>
              </a:lnSpc>
            </a:pPr>
            <a:r>
              <a:rPr lang="en-US" altLang="zh-CN" dirty="0">
                <a:latin typeface="Neo Sans Intel" charset="0"/>
                <a:ea typeface="宋体" charset="0"/>
                <a:cs typeface="宋体" charset="0"/>
              </a:rPr>
              <a:t>SR-IOV provides a standard mechanism for devices to advertise their ability to be simultaneously shared among multiple virtual machines.</a:t>
            </a:r>
          </a:p>
          <a:p>
            <a:pPr eaLnBrk="1" hangingPunct="1">
              <a:lnSpc>
                <a:spcPct val="90000"/>
              </a:lnSpc>
            </a:pPr>
            <a:r>
              <a:rPr lang="en-US" altLang="zh-CN" dirty="0">
                <a:latin typeface="Neo Sans Intel" charset="0"/>
                <a:ea typeface="宋体" charset="0"/>
                <a:cs typeface="宋体" charset="0"/>
              </a:rPr>
              <a:t>SR-IOV allows for the partitioning of a PCI function into many virtual interfaces for the purpose of sharing the resources of a PCI Express* (</a:t>
            </a:r>
            <a:r>
              <a:rPr lang="en-US" altLang="zh-CN" dirty="0" err="1">
                <a:latin typeface="Neo Sans Intel" charset="0"/>
                <a:ea typeface="宋体" charset="0"/>
                <a:cs typeface="宋体" charset="0"/>
              </a:rPr>
              <a:t>PCIe</a:t>
            </a:r>
            <a:r>
              <a:rPr lang="en-US" altLang="zh-CN" dirty="0">
                <a:latin typeface="Neo Sans Intel" charset="0"/>
                <a:ea typeface="宋体" charset="0"/>
                <a:cs typeface="宋体" charset="0"/>
              </a:rPr>
              <a:t>) device in a virtual environment</a:t>
            </a:r>
            <a:r>
              <a:rPr lang="en-US" altLang="zh-CN" dirty="0" smtClean="0">
                <a:latin typeface="Neo Sans Intel" charset="0"/>
                <a:ea typeface="宋体" charset="0"/>
                <a:cs typeface="宋体" charset="0"/>
              </a:rPr>
              <a:t>.</a:t>
            </a:r>
            <a:endParaRPr lang="en-US" altLang="zh-CN" sz="1800" dirty="0">
              <a:latin typeface="Neo Sans Intel" charset="0"/>
              <a:ea typeface="宋体" charset="0"/>
              <a:cs typeface="宋体" charset="0"/>
            </a:endParaRPr>
          </a:p>
        </p:txBody>
      </p:sp>
    </p:spTree>
    <p:extLst>
      <p:ext uri="{BB962C8B-B14F-4D97-AF65-F5344CB8AC3E}">
        <p14:creationId xmlns:p14="http://schemas.microsoft.com/office/powerpoint/2010/main" val="1701717780"/>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3400"/>
            <a:ext cx="8229600" cy="902833"/>
          </a:xfrm>
        </p:spPr>
        <p:txBody>
          <a:bodyPr>
            <a:normAutofit fontScale="90000"/>
          </a:bodyPr>
          <a:lstStyle/>
          <a:p>
            <a:pPr eaLnBrk="1" hangingPunct="1"/>
            <a:r>
              <a:rPr lang="en-US" altLang="zh-CN" b="0" dirty="0" smtClean="0">
                <a:latin typeface="Neo Sans Intel" charset="0"/>
                <a:ea typeface="宋体" charset="0"/>
                <a:cs typeface="宋体" charset="0"/>
              </a:rPr>
              <a:t>Device </a:t>
            </a:r>
            <a:r>
              <a:rPr lang="en-US" altLang="zh-CN" b="0" dirty="0" err="1" smtClean="0">
                <a:latin typeface="Neo Sans Intel" charset="0"/>
                <a:ea typeface="宋体" charset="0"/>
                <a:cs typeface="宋体" charset="0"/>
              </a:rPr>
              <a:t>multiplexiing</a:t>
            </a:r>
            <a:r>
              <a:rPr lang="en-US" altLang="zh-CN" b="0" dirty="0" smtClean="0">
                <a:latin typeface="Neo Sans Intel" charset="0"/>
                <a:ea typeface="宋体" charset="0"/>
                <a:cs typeface="宋体" charset="0"/>
              </a:rPr>
              <a:t>:</a:t>
            </a:r>
            <a:br>
              <a:rPr lang="en-US" altLang="zh-CN" b="0" dirty="0" smtClean="0">
                <a:latin typeface="Neo Sans Intel" charset="0"/>
                <a:ea typeface="宋体" charset="0"/>
                <a:cs typeface="宋体" charset="0"/>
              </a:rPr>
            </a:br>
            <a:r>
              <a:rPr lang="en-US" altLang="zh-CN" b="0" dirty="0" smtClean="0">
                <a:latin typeface="Neo Sans Intel" charset="0"/>
                <a:ea typeface="宋体" charset="0"/>
                <a:cs typeface="宋体" charset="0"/>
              </a:rPr>
              <a:t>Single </a:t>
            </a:r>
            <a:r>
              <a:rPr lang="en-US" altLang="zh-CN" b="0" dirty="0">
                <a:latin typeface="Neo Sans Intel" charset="0"/>
                <a:ea typeface="宋体" charset="0"/>
                <a:cs typeface="宋体" charset="0"/>
              </a:rPr>
              <a:t>Root I/O Virtualization</a:t>
            </a:r>
          </a:p>
        </p:txBody>
      </p:sp>
      <p:sp>
        <p:nvSpPr>
          <p:cNvPr id="35843" name="Rectangle 3"/>
          <p:cNvSpPr>
            <a:spLocks noGrp="1" noChangeArrowheads="1"/>
          </p:cNvSpPr>
          <p:nvPr>
            <p:ph idx="1"/>
          </p:nvPr>
        </p:nvSpPr>
        <p:spPr>
          <a:xfrm>
            <a:off x="484188" y="1524000"/>
            <a:ext cx="8281987" cy="5334000"/>
          </a:xfrm>
        </p:spPr>
        <p:txBody>
          <a:bodyPr>
            <a:normAutofit/>
          </a:bodyPr>
          <a:lstStyle/>
          <a:p>
            <a:pPr eaLnBrk="1" hangingPunct="1">
              <a:lnSpc>
                <a:spcPct val="90000"/>
              </a:lnSpc>
            </a:pPr>
            <a:endParaRPr lang="en-US" altLang="zh-CN" dirty="0">
              <a:latin typeface="Neo Sans Intel" charset="0"/>
              <a:ea typeface="宋体" charset="0"/>
              <a:cs typeface="宋体" charset="0"/>
            </a:endParaRPr>
          </a:p>
          <a:p>
            <a:pPr eaLnBrk="1" hangingPunct="1">
              <a:lnSpc>
                <a:spcPct val="90000"/>
              </a:lnSpc>
            </a:pPr>
            <a:r>
              <a:rPr lang="en-US" altLang="zh-CN" dirty="0">
                <a:latin typeface="Neo Sans Intel" charset="0"/>
                <a:ea typeface="宋体" charset="0"/>
                <a:cs typeface="宋体" charset="0"/>
              </a:rPr>
              <a:t>With SR-IOV:</a:t>
            </a:r>
          </a:p>
          <a:p>
            <a:pPr lvl="1" eaLnBrk="1" hangingPunct="1">
              <a:lnSpc>
                <a:spcPct val="90000"/>
              </a:lnSpc>
            </a:pPr>
            <a:r>
              <a:rPr lang="en-US" altLang="zh-CN" sz="1800" dirty="0">
                <a:latin typeface="Neo Sans Intel" charset="0"/>
                <a:ea typeface="宋体" charset="0"/>
                <a:cs typeface="宋体" charset="0"/>
              </a:rPr>
              <a:t>SI’s will get direct access to </a:t>
            </a:r>
            <a:r>
              <a:rPr lang="en-US" altLang="zh-CN" sz="1800" dirty="0" err="1">
                <a:latin typeface="Neo Sans Intel" charset="0"/>
                <a:ea typeface="宋体" charset="0"/>
                <a:cs typeface="宋体" charset="0"/>
              </a:rPr>
              <a:t>PCIe</a:t>
            </a:r>
            <a:r>
              <a:rPr lang="en-US" altLang="zh-CN" sz="1800" dirty="0">
                <a:latin typeface="Neo Sans Intel" charset="0"/>
                <a:ea typeface="宋体" charset="0"/>
                <a:cs typeface="宋体" charset="0"/>
              </a:rPr>
              <a:t> device functions</a:t>
            </a:r>
          </a:p>
          <a:p>
            <a:pPr lvl="1" eaLnBrk="1" hangingPunct="1">
              <a:lnSpc>
                <a:spcPct val="90000"/>
              </a:lnSpc>
            </a:pPr>
            <a:r>
              <a:rPr lang="en-US" altLang="zh-CN" sz="1800" dirty="0">
                <a:latin typeface="Neo Sans Intel" charset="0"/>
                <a:ea typeface="宋体" charset="0"/>
                <a:cs typeface="宋体" charset="0"/>
              </a:rPr>
              <a:t>No more need for hypervisor (VI) to manage all system resources</a:t>
            </a:r>
          </a:p>
          <a:p>
            <a:pPr eaLnBrk="1" hangingPunct="1">
              <a:lnSpc>
                <a:spcPct val="90000"/>
              </a:lnSpc>
            </a:pPr>
            <a:r>
              <a:rPr lang="en-US" altLang="zh-CN" dirty="0" err="1">
                <a:latin typeface="Neo Sans Intel" charset="0"/>
                <a:ea typeface="宋体" charset="0"/>
                <a:cs typeface="宋体" charset="0"/>
              </a:rPr>
              <a:t>PCIe</a:t>
            </a:r>
            <a:r>
              <a:rPr lang="en-US" altLang="zh-CN" dirty="0">
                <a:latin typeface="Neo Sans Intel" charset="0"/>
                <a:ea typeface="宋体" charset="0"/>
                <a:cs typeface="宋体" charset="0"/>
              </a:rPr>
              <a:t> devices will have multiple virtual functions (VF’s) </a:t>
            </a:r>
          </a:p>
          <a:p>
            <a:pPr lvl="1" eaLnBrk="1" hangingPunct="1">
              <a:lnSpc>
                <a:spcPct val="90000"/>
              </a:lnSpc>
            </a:pPr>
            <a:r>
              <a:rPr lang="en-US" altLang="zh-CN" sz="1800" dirty="0">
                <a:latin typeface="Neo Sans Intel" charset="0"/>
                <a:ea typeface="宋体" charset="0"/>
                <a:cs typeface="宋体" charset="0"/>
              </a:rPr>
              <a:t>utilizable by multiple SI’s</a:t>
            </a:r>
          </a:p>
          <a:p>
            <a:pPr lvl="1" eaLnBrk="1" hangingPunct="1">
              <a:lnSpc>
                <a:spcPct val="90000"/>
              </a:lnSpc>
            </a:pPr>
            <a:r>
              <a:rPr lang="en-US" altLang="zh-CN" sz="1800" dirty="0">
                <a:latin typeface="Neo Sans Intel" charset="0"/>
                <a:ea typeface="宋体" charset="0"/>
                <a:cs typeface="宋体" charset="0"/>
              </a:rPr>
              <a:t>a single SI may also use multiple virtual functions</a:t>
            </a:r>
          </a:p>
          <a:p>
            <a:pPr eaLnBrk="1" hangingPunct="1">
              <a:lnSpc>
                <a:spcPct val="90000"/>
              </a:lnSpc>
            </a:pPr>
            <a:r>
              <a:rPr lang="en-US" altLang="zh-CN" dirty="0">
                <a:latin typeface="Neo Sans Intel" charset="0"/>
                <a:ea typeface="宋体" charset="0"/>
                <a:cs typeface="宋体" charset="0"/>
              </a:rPr>
              <a:t>Security of I/O Streams ensured by	</a:t>
            </a:r>
          </a:p>
          <a:p>
            <a:pPr lvl="1" eaLnBrk="1" hangingPunct="1">
              <a:lnSpc>
                <a:spcPct val="90000"/>
              </a:lnSpc>
            </a:pPr>
            <a:r>
              <a:rPr lang="en-US" altLang="zh-CN" sz="1800" dirty="0">
                <a:latin typeface="Neo Sans Intel" charset="0"/>
                <a:ea typeface="宋体" charset="0"/>
                <a:cs typeface="宋体" charset="0"/>
              </a:rPr>
              <a:t>Independency of control structures between VF’s within one </a:t>
            </a:r>
            <a:r>
              <a:rPr lang="en-US" altLang="zh-CN" sz="1800" dirty="0" err="1">
                <a:latin typeface="Neo Sans Intel" charset="0"/>
                <a:ea typeface="宋体" charset="0"/>
                <a:cs typeface="宋体" charset="0"/>
              </a:rPr>
              <a:t>PCIe</a:t>
            </a:r>
            <a:r>
              <a:rPr lang="en-US" altLang="zh-CN" sz="1800" dirty="0">
                <a:latin typeface="Neo Sans Intel" charset="0"/>
                <a:ea typeface="宋体" charset="0"/>
                <a:cs typeface="宋体" charset="0"/>
              </a:rPr>
              <a:t> device</a:t>
            </a:r>
          </a:p>
          <a:p>
            <a:pPr lvl="1" eaLnBrk="1" hangingPunct="1">
              <a:lnSpc>
                <a:spcPct val="90000"/>
              </a:lnSpc>
            </a:pPr>
            <a:r>
              <a:rPr lang="en-US" altLang="zh-CN" sz="1800" dirty="0">
                <a:latin typeface="Neo Sans Intel" charset="0"/>
                <a:ea typeface="宋体" charset="0"/>
                <a:cs typeface="宋体" charset="0"/>
              </a:rPr>
              <a:t>I/O address translation services</a:t>
            </a:r>
          </a:p>
          <a:p>
            <a:pPr lvl="1" eaLnBrk="1" hangingPunct="1">
              <a:lnSpc>
                <a:spcPct val="90000"/>
              </a:lnSpc>
            </a:pPr>
            <a:r>
              <a:rPr lang="en-US" altLang="zh-CN" sz="1800" dirty="0">
                <a:latin typeface="Neo Sans Intel" charset="0"/>
                <a:ea typeface="宋体" charset="0"/>
                <a:cs typeface="宋体" charset="0"/>
              </a:rPr>
              <a:t>Interrupt remapping mechanisms</a:t>
            </a:r>
          </a:p>
        </p:txBody>
      </p:sp>
    </p:spTree>
    <p:extLst>
      <p:ext uri="{BB962C8B-B14F-4D97-AF65-F5344CB8AC3E}">
        <p14:creationId xmlns:p14="http://schemas.microsoft.com/office/powerpoint/2010/main" val="1827438811"/>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6957"/>
            <a:ext cx="8229600" cy="1143000"/>
          </a:xfrm>
        </p:spPr>
        <p:txBody>
          <a:bodyPr/>
          <a:lstStyle/>
          <a:p>
            <a:r>
              <a:rPr lang="en-US" altLang="zh-TW" dirty="0" smtClean="0"/>
              <a:t>Physical V.S. Virtual</a:t>
            </a:r>
            <a:endParaRPr lang="zh-TW" altLang="en-US" dirty="0"/>
          </a:p>
        </p:txBody>
      </p:sp>
      <p:sp>
        <p:nvSpPr>
          <p:cNvPr id="3" name="內容版面配置區 2"/>
          <p:cNvSpPr>
            <a:spLocks noGrp="1"/>
          </p:cNvSpPr>
          <p:nvPr>
            <p:ph idx="1"/>
          </p:nvPr>
        </p:nvSpPr>
        <p:spPr/>
        <p:txBody>
          <a:bodyPr/>
          <a:lstStyle/>
          <a:p>
            <a:endParaRPr lang="zh-TW" altLang="en-US" dirty="0"/>
          </a:p>
        </p:txBody>
      </p:sp>
      <p:grpSp>
        <p:nvGrpSpPr>
          <p:cNvPr id="4" name="群組 3"/>
          <p:cNvGrpSpPr/>
          <p:nvPr/>
        </p:nvGrpSpPr>
        <p:grpSpPr>
          <a:xfrm>
            <a:off x="379968" y="1138823"/>
            <a:ext cx="6516216" cy="2552864"/>
            <a:chOff x="1972086" y="2348880"/>
            <a:chExt cx="6632361" cy="2952328"/>
          </a:xfrm>
        </p:grpSpPr>
        <p:grpSp>
          <p:nvGrpSpPr>
            <p:cNvPr id="5" name="群組 4"/>
            <p:cNvGrpSpPr/>
            <p:nvPr/>
          </p:nvGrpSpPr>
          <p:grpSpPr>
            <a:xfrm>
              <a:off x="1972086" y="2348880"/>
              <a:ext cx="6632361" cy="2952328"/>
              <a:chOff x="1024106" y="2348880"/>
              <a:chExt cx="7580342" cy="2952328"/>
            </a:xfrm>
          </p:grpSpPr>
          <p:sp>
            <p:nvSpPr>
              <p:cNvPr id="7" name="矩形 6"/>
              <p:cNvSpPr/>
              <p:nvPr/>
            </p:nvSpPr>
            <p:spPr>
              <a:xfrm>
                <a:off x="1403648" y="2348880"/>
                <a:ext cx="7200800" cy="29523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grpSp>
            <p:nvGrpSpPr>
              <p:cNvPr id="8" name="群組 7"/>
              <p:cNvGrpSpPr/>
              <p:nvPr/>
            </p:nvGrpSpPr>
            <p:grpSpPr>
              <a:xfrm>
                <a:off x="5289829" y="2513328"/>
                <a:ext cx="3314618" cy="655222"/>
                <a:chOff x="5868143" y="1988840"/>
                <a:chExt cx="3314618" cy="655222"/>
              </a:xfrm>
            </p:grpSpPr>
            <p:sp>
              <p:nvSpPr>
                <p:cNvPr id="29" name="矩形 28"/>
                <p:cNvSpPr/>
                <p:nvPr/>
              </p:nvSpPr>
              <p:spPr>
                <a:xfrm>
                  <a:off x="5868143" y="1988840"/>
                  <a:ext cx="3314618"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Function 0 </a:t>
                  </a:r>
                  <a:endParaRPr lang="zh-TW" altLang="en-US" dirty="0"/>
                </a:p>
              </p:txBody>
            </p:sp>
            <p:sp>
              <p:nvSpPr>
                <p:cNvPr id="30" name="矩形 29"/>
                <p:cNvSpPr/>
                <p:nvPr/>
              </p:nvSpPr>
              <p:spPr>
                <a:xfrm>
                  <a:off x="7413609" y="2073271"/>
                  <a:ext cx="72008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200" dirty="0" smtClean="0"/>
                    <a:t>ATC1</a:t>
                  </a:r>
                  <a:endParaRPr lang="zh-TW" altLang="en-US" sz="1200" dirty="0"/>
                </a:p>
              </p:txBody>
            </p:sp>
            <p:sp>
              <p:nvSpPr>
                <p:cNvPr id="31" name="矩形 30"/>
                <p:cNvSpPr/>
                <p:nvPr/>
              </p:nvSpPr>
              <p:spPr>
                <a:xfrm>
                  <a:off x="8158903" y="2073271"/>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Resources1</a:t>
                  </a:r>
                  <a:endParaRPr lang="zh-TW" altLang="en-US" sz="1200" dirty="0"/>
                </a:p>
              </p:txBody>
            </p:sp>
          </p:grpSp>
          <p:grpSp>
            <p:nvGrpSpPr>
              <p:cNvPr id="9" name="群組 8"/>
              <p:cNvGrpSpPr/>
              <p:nvPr/>
            </p:nvGrpSpPr>
            <p:grpSpPr>
              <a:xfrm>
                <a:off x="5289830" y="3450529"/>
                <a:ext cx="3291611" cy="655222"/>
                <a:chOff x="5868144" y="1988840"/>
                <a:chExt cx="3291611" cy="655222"/>
              </a:xfrm>
            </p:grpSpPr>
            <p:sp>
              <p:nvSpPr>
                <p:cNvPr id="26" name="矩形 25"/>
                <p:cNvSpPr/>
                <p:nvPr/>
              </p:nvSpPr>
              <p:spPr>
                <a:xfrm>
                  <a:off x="5868144" y="1988840"/>
                  <a:ext cx="3291611"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Function 1 </a:t>
                  </a:r>
                  <a:endParaRPr lang="zh-TW" altLang="en-US" dirty="0"/>
                </a:p>
              </p:txBody>
            </p:sp>
            <p:sp>
              <p:nvSpPr>
                <p:cNvPr id="27" name="矩形 26"/>
                <p:cNvSpPr/>
                <p:nvPr/>
              </p:nvSpPr>
              <p:spPr>
                <a:xfrm>
                  <a:off x="7413609" y="2088605"/>
                  <a:ext cx="72008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200" dirty="0" smtClean="0"/>
                    <a:t>ATC2</a:t>
                  </a:r>
                  <a:endParaRPr lang="zh-TW" altLang="en-US" sz="1200" dirty="0"/>
                </a:p>
              </p:txBody>
            </p:sp>
            <p:sp>
              <p:nvSpPr>
                <p:cNvPr id="28" name="矩形 27"/>
                <p:cNvSpPr/>
                <p:nvPr/>
              </p:nvSpPr>
              <p:spPr>
                <a:xfrm>
                  <a:off x="8133689" y="2088605"/>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Resources2</a:t>
                  </a:r>
                  <a:endParaRPr lang="zh-TW" altLang="en-US" sz="1200" dirty="0"/>
                </a:p>
              </p:txBody>
            </p:sp>
          </p:grpSp>
          <p:grpSp>
            <p:nvGrpSpPr>
              <p:cNvPr id="10" name="群組 9"/>
              <p:cNvGrpSpPr/>
              <p:nvPr/>
            </p:nvGrpSpPr>
            <p:grpSpPr>
              <a:xfrm>
                <a:off x="5289830" y="4295355"/>
                <a:ext cx="3291611" cy="655222"/>
                <a:chOff x="5868144" y="1988840"/>
                <a:chExt cx="3291611" cy="655222"/>
              </a:xfrm>
            </p:grpSpPr>
            <p:sp>
              <p:nvSpPr>
                <p:cNvPr id="23" name="矩形 22"/>
                <p:cNvSpPr/>
                <p:nvPr/>
              </p:nvSpPr>
              <p:spPr>
                <a:xfrm>
                  <a:off x="5868144" y="1988840"/>
                  <a:ext cx="3291611"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Function 2 </a:t>
                  </a:r>
                  <a:endParaRPr lang="zh-TW" altLang="en-US" dirty="0"/>
                </a:p>
              </p:txBody>
            </p:sp>
            <p:sp>
              <p:nvSpPr>
                <p:cNvPr id="24" name="矩形 23"/>
                <p:cNvSpPr/>
                <p:nvPr/>
              </p:nvSpPr>
              <p:spPr>
                <a:xfrm>
                  <a:off x="7438823" y="2088605"/>
                  <a:ext cx="72008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200" dirty="0" smtClean="0"/>
                    <a:t>ATC3</a:t>
                  </a:r>
                  <a:endParaRPr lang="zh-TW" altLang="en-US" sz="1200" dirty="0"/>
                </a:p>
              </p:txBody>
            </p:sp>
            <p:sp>
              <p:nvSpPr>
                <p:cNvPr id="25" name="矩形 24"/>
                <p:cNvSpPr/>
                <p:nvPr/>
              </p:nvSpPr>
              <p:spPr>
                <a:xfrm>
                  <a:off x="8158902" y="2088605"/>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Resources3</a:t>
                  </a:r>
                  <a:endParaRPr lang="zh-TW" altLang="en-US" sz="1200" dirty="0"/>
                </a:p>
              </p:txBody>
            </p:sp>
          </p:grpSp>
          <p:sp>
            <p:nvSpPr>
              <p:cNvPr id="11" name="六邊形 10"/>
              <p:cNvSpPr/>
              <p:nvPr/>
            </p:nvSpPr>
            <p:spPr>
              <a:xfrm>
                <a:off x="3159494" y="3406285"/>
                <a:ext cx="1152128" cy="753479"/>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200" dirty="0" smtClean="0"/>
                  <a:t>Internal Routing</a:t>
                </a:r>
                <a:endParaRPr lang="zh-TW" altLang="en-US" sz="1200" dirty="0"/>
              </a:p>
            </p:txBody>
          </p:sp>
          <p:sp>
            <p:nvSpPr>
              <p:cNvPr id="12" name="矩形 11"/>
              <p:cNvSpPr/>
              <p:nvPr/>
            </p:nvSpPr>
            <p:spPr>
              <a:xfrm>
                <a:off x="1514887" y="2573048"/>
                <a:ext cx="1656184" cy="58678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200" dirty="0" smtClean="0"/>
                  <a:t>Configuration Resources</a:t>
                </a:r>
                <a:endParaRPr lang="zh-TW" altLang="en-US" sz="1200" dirty="0"/>
              </a:p>
            </p:txBody>
          </p:sp>
          <p:cxnSp>
            <p:nvCxnSpPr>
              <p:cNvPr id="13" name="肘形接點 12"/>
              <p:cNvCxnSpPr>
                <a:stCxn id="29" idx="1"/>
                <a:endCxn id="11" idx="5"/>
              </p:cNvCxnSpPr>
              <p:nvPr/>
            </p:nvCxnSpPr>
            <p:spPr>
              <a:xfrm rot="10800000" flipV="1">
                <a:off x="4099523" y="2840939"/>
                <a:ext cx="1190307" cy="565346"/>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肘形接點 13"/>
              <p:cNvCxnSpPr>
                <a:stCxn id="26" idx="1"/>
                <a:endCxn id="11" idx="0"/>
              </p:cNvCxnSpPr>
              <p:nvPr/>
            </p:nvCxnSpPr>
            <p:spPr>
              <a:xfrm rot="10800000" flipV="1">
                <a:off x="4311622" y="3778139"/>
                <a:ext cx="978208" cy="4885"/>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肘形接點 14"/>
              <p:cNvCxnSpPr>
                <a:stCxn id="23" idx="1"/>
                <a:endCxn id="11" idx="1"/>
              </p:cNvCxnSpPr>
              <p:nvPr/>
            </p:nvCxnSpPr>
            <p:spPr>
              <a:xfrm rot="10800000">
                <a:off x="4099522" y="4159764"/>
                <a:ext cx="1190308" cy="463202"/>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肘形接點 15"/>
              <p:cNvCxnSpPr>
                <a:stCxn id="12" idx="3"/>
                <a:endCxn id="11" idx="4"/>
              </p:cNvCxnSpPr>
              <p:nvPr/>
            </p:nvCxnSpPr>
            <p:spPr>
              <a:xfrm>
                <a:off x="3171071" y="2866443"/>
                <a:ext cx="176793" cy="539842"/>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024106" y="3331168"/>
                <a:ext cx="914400"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dirty="0" err="1" smtClean="0"/>
                  <a:t>PCIe</a:t>
                </a:r>
                <a:endParaRPr lang="en-US" altLang="zh-TW" dirty="0" smtClean="0"/>
              </a:p>
              <a:p>
                <a:pPr algn="ctr"/>
                <a:r>
                  <a:rPr lang="en-US" altLang="zh-TW" dirty="0" smtClean="0"/>
                  <a:t>Port</a:t>
                </a:r>
                <a:endParaRPr lang="zh-TW" altLang="en-US" dirty="0"/>
              </a:p>
            </p:txBody>
          </p:sp>
          <p:sp>
            <p:nvSpPr>
              <p:cNvPr id="18" name="矩形 17"/>
              <p:cNvSpPr/>
              <p:nvPr/>
            </p:nvSpPr>
            <p:spPr>
              <a:xfrm>
                <a:off x="1057687" y="4054350"/>
                <a:ext cx="914400"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dirty="0" err="1" smtClean="0"/>
                  <a:t>PCIe</a:t>
                </a:r>
                <a:endParaRPr lang="en-US" altLang="zh-TW" dirty="0" smtClean="0"/>
              </a:p>
              <a:p>
                <a:pPr algn="ctr"/>
                <a:r>
                  <a:rPr lang="en-US" altLang="zh-TW" dirty="0" smtClean="0"/>
                  <a:t>Port</a:t>
                </a:r>
                <a:endParaRPr lang="zh-TW" altLang="en-US" dirty="0"/>
              </a:p>
            </p:txBody>
          </p:sp>
          <p:sp>
            <p:nvSpPr>
              <p:cNvPr id="19" name="矩形 18"/>
              <p:cNvSpPr/>
              <p:nvPr/>
            </p:nvSpPr>
            <p:spPr>
              <a:xfrm>
                <a:off x="1057687" y="4749471"/>
                <a:ext cx="914400"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dirty="0" err="1" smtClean="0"/>
                  <a:t>PCIe</a:t>
                </a:r>
                <a:endParaRPr lang="en-US" altLang="zh-TW" dirty="0" smtClean="0"/>
              </a:p>
              <a:p>
                <a:pPr algn="ctr"/>
                <a:r>
                  <a:rPr lang="en-US" altLang="zh-TW" dirty="0" smtClean="0"/>
                  <a:t>Port</a:t>
                </a:r>
                <a:endParaRPr lang="zh-TW" altLang="en-US" dirty="0"/>
              </a:p>
            </p:txBody>
          </p:sp>
          <p:cxnSp>
            <p:nvCxnSpPr>
              <p:cNvPr id="20" name="肘形接點 19"/>
              <p:cNvCxnSpPr>
                <a:stCxn id="17" idx="3"/>
                <a:endCxn id="11" idx="3"/>
              </p:cNvCxnSpPr>
              <p:nvPr/>
            </p:nvCxnSpPr>
            <p:spPr>
              <a:xfrm>
                <a:off x="1938506" y="3583196"/>
                <a:ext cx="1220988" cy="19982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肘形接點 20"/>
              <p:cNvCxnSpPr>
                <a:stCxn id="18" idx="3"/>
                <a:endCxn id="11" idx="2"/>
              </p:cNvCxnSpPr>
              <p:nvPr/>
            </p:nvCxnSpPr>
            <p:spPr>
              <a:xfrm flipV="1">
                <a:off x="1972087" y="4159764"/>
                <a:ext cx="1375777" cy="146614"/>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肘形接點 21"/>
              <p:cNvCxnSpPr>
                <a:stCxn id="19" idx="3"/>
                <a:endCxn id="11" idx="2"/>
              </p:cNvCxnSpPr>
              <p:nvPr/>
            </p:nvCxnSpPr>
            <p:spPr>
              <a:xfrm flipV="1">
                <a:off x="1972087" y="4159764"/>
                <a:ext cx="1375777" cy="841735"/>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6" name="文字方塊 5"/>
            <p:cNvSpPr txBox="1"/>
            <p:nvPr/>
          </p:nvSpPr>
          <p:spPr>
            <a:xfrm>
              <a:off x="4135616" y="4895276"/>
              <a:ext cx="1425711" cy="400110"/>
            </a:xfrm>
            <a:prstGeom prst="rect">
              <a:avLst/>
            </a:prstGeom>
            <a:noFill/>
          </p:spPr>
          <p:txBody>
            <a:bodyPr wrap="none" rtlCol="0">
              <a:spAutoFit/>
            </a:bodyPr>
            <a:lstStyle/>
            <a:p>
              <a:r>
                <a:rPr lang="en-US" altLang="zh-TW" sz="2000" b="1" dirty="0" err="1" smtClean="0"/>
                <a:t>PCIe</a:t>
              </a:r>
              <a:r>
                <a:rPr lang="en-US" altLang="zh-TW" sz="2000" b="1" dirty="0" smtClean="0"/>
                <a:t> Device</a:t>
              </a:r>
              <a:endParaRPr lang="zh-TW" altLang="en-US" sz="2000" b="1" dirty="0"/>
            </a:p>
          </p:txBody>
        </p:sp>
      </p:grpSp>
      <p:grpSp>
        <p:nvGrpSpPr>
          <p:cNvPr id="70" name="群組 69"/>
          <p:cNvGrpSpPr/>
          <p:nvPr/>
        </p:nvGrpSpPr>
        <p:grpSpPr>
          <a:xfrm>
            <a:off x="323528" y="4027094"/>
            <a:ext cx="6516216" cy="2821732"/>
            <a:chOff x="323528" y="4027094"/>
            <a:chExt cx="6516216" cy="2821732"/>
          </a:xfrm>
        </p:grpSpPr>
        <p:grpSp>
          <p:nvGrpSpPr>
            <p:cNvPr id="33" name="群組 32"/>
            <p:cNvGrpSpPr/>
            <p:nvPr/>
          </p:nvGrpSpPr>
          <p:grpSpPr>
            <a:xfrm>
              <a:off x="323528" y="4027094"/>
              <a:ext cx="6516216" cy="2821732"/>
              <a:chOff x="1972086" y="2348880"/>
              <a:chExt cx="6632361" cy="2952328"/>
            </a:xfrm>
          </p:grpSpPr>
          <p:grpSp>
            <p:nvGrpSpPr>
              <p:cNvPr id="34" name="群組 33"/>
              <p:cNvGrpSpPr/>
              <p:nvPr/>
            </p:nvGrpSpPr>
            <p:grpSpPr>
              <a:xfrm>
                <a:off x="1972086" y="2348880"/>
                <a:ext cx="6632361" cy="2952328"/>
                <a:chOff x="1024106" y="2348880"/>
                <a:chExt cx="7580342" cy="2952328"/>
              </a:xfrm>
            </p:grpSpPr>
            <p:sp>
              <p:nvSpPr>
                <p:cNvPr id="36" name="矩形 35"/>
                <p:cNvSpPr/>
                <p:nvPr/>
              </p:nvSpPr>
              <p:spPr>
                <a:xfrm>
                  <a:off x="1403648" y="2348880"/>
                  <a:ext cx="7200800" cy="29523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p:grpSp>
              <p:nvGrpSpPr>
                <p:cNvPr id="37" name="群組 36"/>
                <p:cNvGrpSpPr/>
                <p:nvPr/>
              </p:nvGrpSpPr>
              <p:grpSpPr>
                <a:xfrm>
                  <a:off x="5289829" y="2513327"/>
                  <a:ext cx="3314618" cy="1017669"/>
                  <a:chOff x="5868143" y="1988839"/>
                  <a:chExt cx="3314618" cy="1017669"/>
                </a:xfrm>
              </p:grpSpPr>
              <p:sp>
                <p:nvSpPr>
                  <p:cNvPr id="58" name="矩形 57"/>
                  <p:cNvSpPr/>
                  <p:nvPr/>
                </p:nvSpPr>
                <p:spPr>
                  <a:xfrm>
                    <a:off x="5868143" y="1988839"/>
                    <a:ext cx="3314618" cy="101766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altLang="zh-TW" dirty="0" smtClean="0"/>
                      <a:t>PF 0 </a:t>
                    </a:r>
                    <a:endParaRPr lang="zh-TW" altLang="en-US" dirty="0"/>
                  </a:p>
                </p:txBody>
              </p:sp>
              <p:sp>
                <p:nvSpPr>
                  <p:cNvPr id="59" name="矩形 58"/>
                  <p:cNvSpPr/>
                  <p:nvPr/>
                </p:nvSpPr>
                <p:spPr>
                  <a:xfrm>
                    <a:off x="7461829" y="2490141"/>
                    <a:ext cx="720080"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200" dirty="0" smtClean="0"/>
                      <a:t>ATC1</a:t>
                    </a:r>
                    <a:endParaRPr lang="zh-TW" altLang="en-US" sz="1200" dirty="0"/>
                  </a:p>
                </p:txBody>
              </p:sp>
              <p:sp>
                <p:nvSpPr>
                  <p:cNvPr id="60" name="矩形 59"/>
                  <p:cNvSpPr/>
                  <p:nvPr/>
                </p:nvSpPr>
                <p:spPr>
                  <a:xfrm>
                    <a:off x="8181909" y="2502452"/>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a:t>
                    </a:r>
                    <a:endParaRPr lang="zh-TW" altLang="en-US" sz="1200" dirty="0"/>
                  </a:p>
                </p:txBody>
              </p:sp>
            </p:grpSp>
            <p:grpSp>
              <p:nvGrpSpPr>
                <p:cNvPr id="38" name="群組 37"/>
                <p:cNvGrpSpPr/>
                <p:nvPr/>
              </p:nvGrpSpPr>
              <p:grpSpPr>
                <a:xfrm>
                  <a:off x="5289830" y="3802321"/>
                  <a:ext cx="3291611" cy="655222"/>
                  <a:chOff x="5868144" y="2340632"/>
                  <a:chExt cx="3291611" cy="655222"/>
                </a:xfrm>
              </p:grpSpPr>
              <p:sp>
                <p:nvSpPr>
                  <p:cNvPr id="55" name="矩形 54"/>
                  <p:cNvSpPr/>
                  <p:nvPr/>
                </p:nvSpPr>
                <p:spPr>
                  <a:xfrm>
                    <a:off x="5868144" y="2340632"/>
                    <a:ext cx="3291611"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VF 0,1 </a:t>
                    </a:r>
                    <a:endParaRPr lang="zh-TW" altLang="en-US" dirty="0"/>
                  </a:p>
                </p:txBody>
              </p:sp>
              <p:sp>
                <p:nvSpPr>
                  <p:cNvPr id="57" name="矩形 56"/>
                  <p:cNvSpPr/>
                  <p:nvPr/>
                </p:nvSpPr>
                <p:spPr>
                  <a:xfrm>
                    <a:off x="8124094" y="2446047"/>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a:t>
                    </a:r>
                    <a:endParaRPr lang="zh-TW" altLang="en-US" sz="1200" dirty="0"/>
                  </a:p>
                </p:txBody>
              </p:sp>
            </p:grpSp>
            <p:grpSp>
              <p:nvGrpSpPr>
                <p:cNvPr id="39" name="群組 38"/>
                <p:cNvGrpSpPr/>
                <p:nvPr/>
              </p:nvGrpSpPr>
              <p:grpSpPr>
                <a:xfrm>
                  <a:off x="5312836" y="4558406"/>
                  <a:ext cx="3291611" cy="655222"/>
                  <a:chOff x="5891150" y="2251891"/>
                  <a:chExt cx="3291611" cy="655222"/>
                </a:xfrm>
              </p:grpSpPr>
              <p:sp>
                <p:nvSpPr>
                  <p:cNvPr id="52" name="矩形 51"/>
                  <p:cNvSpPr/>
                  <p:nvPr/>
                </p:nvSpPr>
                <p:spPr>
                  <a:xfrm>
                    <a:off x="5891150" y="2251891"/>
                    <a:ext cx="3291611" cy="65522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altLang="zh-TW" dirty="0" smtClean="0"/>
                      <a:t>VF 0,2</a:t>
                    </a:r>
                    <a:endParaRPr lang="zh-TW" altLang="en-US" dirty="0"/>
                  </a:p>
                </p:txBody>
              </p:sp>
              <p:sp>
                <p:nvSpPr>
                  <p:cNvPr id="54" name="矩形 53"/>
                  <p:cNvSpPr/>
                  <p:nvPr/>
                </p:nvSpPr>
                <p:spPr>
                  <a:xfrm>
                    <a:off x="8158902" y="2340633"/>
                    <a:ext cx="1000852"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1200" dirty="0" smtClean="0"/>
                      <a:t>Physical Resources</a:t>
                    </a:r>
                    <a:endParaRPr lang="zh-TW" altLang="en-US" sz="1200" dirty="0"/>
                  </a:p>
                </p:txBody>
              </p:sp>
            </p:grpSp>
            <p:sp>
              <p:nvSpPr>
                <p:cNvPr id="40" name="六邊形 39"/>
                <p:cNvSpPr/>
                <p:nvPr/>
              </p:nvSpPr>
              <p:spPr>
                <a:xfrm>
                  <a:off x="3159494" y="3406285"/>
                  <a:ext cx="1152128" cy="753479"/>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TW" sz="1200" dirty="0" smtClean="0"/>
                    <a:t>Internal Routing</a:t>
                  </a:r>
                  <a:endParaRPr lang="zh-TW" altLang="en-US" sz="1200" dirty="0"/>
                </a:p>
              </p:txBody>
            </p:sp>
            <p:cxnSp>
              <p:nvCxnSpPr>
                <p:cNvPr id="42" name="肘形接點 41"/>
                <p:cNvCxnSpPr>
                  <a:stCxn id="58" idx="1"/>
                  <a:endCxn id="40" idx="5"/>
                </p:cNvCxnSpPr>
                <p:nvPr/>
              </p:nvCxnSpPr>
              <p:spPr>
                <a:xfrm rot="10800000" flipV="1">
                  <a:off x="4102186" y="3022162"/>
                  <a:ext cx="1187644" cy="384124"/>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肘形接點 42"/>
                <p:cNvCxnSpPr>
                  <a:stCxn id="55" idx="1"/>
                  <a:endCxn id="40" idx="0"/>
                </p:cNvCxnSpPr>
                <p:nvPr/>
              </p:nvCxnSpPr>
              <p:spPr>
                <a:xfrm rot="10800000">
                  <a:off x="4311624" y="3783025"/>
                  <a:ext cx="978207" cy="346907"/>
                </a:xfrm>
                <a:prstGeom prst="bent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肘形接點 43"/>
                <p:cNvCxnSpPr>
                  <a:stCxn id="52" idx="1"/>
                  <a:endCxn id="40" idx="1"/>
                </p:cNvCxnSpPr>
                <p:nvPr/>
              </p:nvCxnSpPr>
              <p:spPr>
                <a:xfrm rot="10800000">
                  <a:off x="4102185" y="4159765"/>
                  <a:ext cx="1210651" cy="726253"/>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1024106" y="3530996"/>
                  <a:ext cx="914400" cy="5040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TW" dirty="0" err="1" smtClean="0"/>
                    <a:t>PCIe</a:t>
                  </a:r>
                  <a:endParaRPr lang="en-US" altLang="zh-TW" dirty="0" smtClean="0"/>
                </a:p>
                <a:p>
                  <a:pPr algn="ctr"/>
                  <a:r>
                    <a:rPr lang="en-US" altLang="zh-TW" dirty="0" smtClean="0"/>
                    <a:t>Port</a:t>
                  </a:r>
                  <a:endParaRPr lang="zh-TW" altLang="en-US" dirty="0"/>
                </a:p>
              </p:txBody>
            </p:sp>
            <p:cxnSp>
              <p:nvCxnSpPr>
                <p:cNvPr id="49" name="肘形接點 48"/>
                <p:cNvCxnSpPr>
                  <a:stCxn id="46" idx="3"/>
                  <a:endCxn id="40" idx="3"/>
                </p:cNvCxnSpPr>
                <p:nvPr/>
              </p:nvCxnSpPr>
              <p:spPr>
                <a:xfrm>
                  <a:off x="1938506" y="3783024"/>
                  <a:ext cx="1220988" cy="1"/>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
            <p:nvSpPr>
              <p:cNvPr id="35" name="文字方塊 34"/>
              <p:cNvSpPr txBox="1"/>
              <p:nvPr/>
            </p:nvSpPr>
            <p:spPr>
              <a:xfrm>
                <a:off x="2457030" y="4494618"/>
                <a:ext cx="1844333" cy="740649"/>
              </a:xfrm>
              <a:prstGeom prst="rect">
                <a:avLst/>
              </a:prstGeom>
              <a:noFill/>
            </p:spPr>
            <p:txBody>
              <a:bodyPr wrap="none" rtlCol="0">
                <a:spAutoFit/>
              </a:bodyPr>
              <a:lstStyle/>
              <a:p>
                <a:pPr algn="ctr"/>
                <a:r>
                  <a:rPr lang="en-US" altLang="zh-TW" sz="2000" b="1" dirty="0" err="1" smtClean="0"/>
                  <a:t>PCIe</a:t>
                </a:r>
                <a:r>
                  <a:rPr lang="en-US" altLang="zh-TW" sz="2000" b="1" dirty="0" smtClean="0"/>
                  <a:t> SR-IOV </a:t>
                </a:r>
              </a:p>
              <a:p>
                <a:pPr algn="ctr"/>
                <a:r>
                  <a:rPr lang="en-US" altLang="zh-TW" sz="2000" b="1" dirty="0" smtClean="0"/>
                  <a:t>Capable Device</a:t>
                </a:r>
                <a:endParaRPr lang="zh-TW" altLang="en-US" sz="2000" b="1" dirty="0"/>
              </a:p>
            </p:txBody>
          </p:sp>
        </p:grpSp>
        <p:sp>
          <p:nvSpPr>
            <p:cNvPr id="67" name="矩形 66"/>
            <p:cNvSpPr/>
            <p:nvPr/>
          </p:nvSpPr>
          <p:spPr>
            <a:xfrm>
              <a:off x="4776597" y="4241346"/>
              <a:ext cx="2043370" cy="2804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200" dirty="0"/>
                <a:t>Configuration </a:t>
              </a:r>
              <a:r>
                <a:rPr lang="en-US" altLang="zh-TW" sz="1200" dirty="0" smtClean="0"/>
                <a:t>Resources</a:t>
              </a:r>
              <a:endParaRPr lang="zh-TW" altLang="en-US" sz="1200" dirty="0"/>
            </a:p>
          </p:txBody>
        </p:sp>
      </p:grpSp>
      <p:sp>
        <p:nvSpPr>
          <p:cNvPr id="71" name="文字方塊 70"/>
          <p:cNvSpPr txBox="1"/>
          <p:nvPr/>
        </p:nvSpPr>
        <p:spPr>
          <a:xfrm>
            <a:off x="7051592" y="3250348"/>
            <a:ext cx="1034579" cy="400110"/>
          </a:xfrm>
          <a:prstGeom prst="rect">
            <a:avLst/>
          </a:prstGeom>
          <a:noFill/>
        </p:spPr>
        <p:txBody>
          <a:bodyPr wrap="none" rtlCol="0">
            <a:spAutoFit/>
          </a:bodyPr>
          <a:lstStyle/>
          <a:p>
            <a:r>
              <a:rPr lang="en-US" altLang="zh-TW" sz="2000" b="1" dirty="0" smtClean="0"/>
              <a:t>Physical</a:t>
            </a:r>
            <a:endParaRPr lang="zh-TW" altLang="en-US" sz="2000" b="1" dirty="0"/>
          </a:p>
        </p:txBody>
      </p:sp>
      <p:sp>
        <p:nvSpPr>
          <p:cNvPr id="72" name="文字方塊 71"/>
          <p:cNvSpPr txBox="1"/>
          <p:nvPr/>
        </p:nvSpPr>
        <p:spPr>
          <a:xfrm>
            <a:off x="7025674" y="6392360"/>
            <a:ext cx="906017" cy="400110"/>
          </a:xfrm>
          <a:prstGeom prst="rect">
            <a:avLst/>
          </a:prstGeom>
          <a:noFill/>
        </p:spPr>
        <p:txBody>
          <a:bodyPr wrap="none" rtlCol="0">
            <a:spAutoFit/>
          </a:bodyPr>
          <a:lstStyle/>
          <a:p>
            <a:r>
              <a:rPr lang="en-US" altLang="zh-TW" sz="2000" b="1" dirty="0" smtClean="0"/>
              <a:t>Virtual</a:t>
            </a:r>
            <a:endParaRPr lang="zh-TW" altLang="en-US" sz="2000" b="1" dirty="0"/>
          </a:p>
        </p:txBody>
      </p:sp>
    </p:spTree>
    <p:extLst>
      <p:ext uri="{BB962C8B-B14F-4D97-AF65-F5344CB8AC3E}">
        <p14:creationId xmlns:p14="http://schemas.microsoft.com/office/powerpoint/2010/main" val="4132215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0638"/>
            <a:ext cx="8229600" cy="1143000"/>
          </a:xfrm>
        </p:spPr>
        <p:txBody>
          <a:bodyPr>
            <a:normAutofit/>
          </a:bodyPr>
          <a:lstStyle/>
          <a:p>
            <a:pPr eaLnBrk="1" hangingPunct="1"/>
            <a:r>
              <a:rPr lang="en-US" altLang="zh-CN" b="0" dirty="0" smtClean="0">
                <a:latin typeface="Neo Sans Intel" charset="0"/>
                <a:ea typeface="宋体" charset="0"/>
                <a:cs typeface="宋体" charset="0"/>
              </a:rPr>
              <a:t>Single </a:t>
            </a:r>
            <a:r>
              <a:rPr lang="en-US" altLang="zh-CN" b="0" dirty="0">
                <a:latin typeface="Neo Sans Intel" charset="0"/>
                <a:ea typeface="宋体" charset="0"/>
                <a:cs typeface="宋体" charset="0"/>
              </a:rPr>
              <a:t>Root I/O Virtualization</a:t>
            </a:r>
          </a:p>
        </p:txBody>
      </p:sp>
      <p:pic>
        <p:nvPicPr>
          <p:cNvPr id="2" name="图片 1"/>
          <p:cNvPicPr>
            <a:picLocks noChangeAspect="1"/>
          </p:cNvPicPr>
          <p:nvPr/>
        </p:nvPicPr>
        <p:blipFill>
          <a:blip r:embed="rId2"/>
          <a:stretch>
            <a:fillRect/>
          </a:stretch>
        </p:blipFill>
        <p:spPr>
          <a:xfrm>
            <a:off x="574883" y="1163638"/>
            <a:ext cx="7640192" cy="5563146"/>
          </a:xfrm>
          <a:prstGeom prst="rect">
            <a:avLst/>
          </a:prstGeom>
        </p:spPr>
      </p:pic>
    </p:spTree>
    <p:extLst>
      <p:ext uri="{BB962C8B-B14F-4D97-AF65-F5344CB8AC3E}">
        <p14:creationId xmlns:p14="http://schemas.microsoft.com/office/powerpoint/2010/main" val="3160942753"/>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4184650" y="2576513"/>
            <a:ext cx="4730750" cy="914400"/>
            <a:chOff x="2636" y="1488"/>
            <a:chExt cx="2980" cy="576"/>
          </a:xfrm>
        </p:grpSpPr>
        <p:sp>
          <p:nvSpPr>
            <p:cNvPr id="271391" name="Line 31"/>
            <p:cNvSpPr>
              <a:spLocks noChangeShapeType="1"/>
            </p:cNvSpPr>
            <p:nvPr/>
          </p:nvSpPr>
          <p:spPr bwMode="auto">
            <a:xfrm>
              <a:off x="3072" y="1854"/>
              <a:ext cx="288" cy="162"/>
            </a:xfrm>
            <a:prstGeom prst="line">
              <a:avLst/>
            </a:prstGeom>
            <a:noFill/>
            <a:ln w="25400">
              <a:solidFill>
                <a:schemeClr val="tx1"/>
              </a:solidFill>
              <a:round/>
              <a:headEnd/>
              <a:tailEnd/>
            </a:ln>
            <a:effectLst/>
          </p:spPr>
          <p:txBody>
            <a:bodyPr/>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sp>
          <p:nvSpPr>
            <p:cNvPr id="81959" name="Rectangle 27"/>
            <p:cNvSpPr>
              <a:spLocks noChangeArrowheads="1"/>
            </p:cNvSpPr>
            <p:nvPr/>
          </p:nvSpPr>
          <p:spPr bwMode="auto">
            <a:xfrm>
              <a:off x="3312" y="1488"/>
              <a:ext cx="2304" cy="576"/>
            </a:xfrm>
            <a:prstGeom prst="rect">
              <a:avLst/>
            </a:prstGeom>
            <a:gradFill rotWithShape="1">
              <a:gsLst>
                <a:gs pos="0">
                  <a:srgbClr val="FFB601"/>
                </a:gs>
                <a:gs pos="50000">
                  <a:srgbClr val="FFD877"/>
                </a:gs>
                <a:gs pos="100000">
                  <a:srgbClr val="FFB601"/>
                </a:gs>
              </a:gsLst>
              <a:lin ang="2700000" scaled="1"/>
            </a:gradFill>
            <a:ln w="3175">
              <a:solidFill>
                <a:srgbClr val="FFFFFF"/>
              </a:solidFill>
              <a:miter lim="800000"/>
              <a:headEnd type="none" w="sm" len="sm"/>
              <a:tailEnd type="none" w="med" len="lg"/>
            </a:ln>
          </p:spPr>
          <p:txBody>
            <a:bodyPr wrap="none" anchor="ctr"/>
            <a:lstStyle/>
            <a:p>
              <a:pP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Hardware support for IO-device virtualization</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Device DMA remapping</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Direct assignment of I/O devices to VMs</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Interrupt Routing and Remapping</a:t>
              </a:r>
            </a:p>
          </p:txBody>
        </p:sp>
        <p:grpSp>
          <p:nvGrpSpPr>
            <p:cNvPr id="81960" name="Group 28"/>
            <p:cNvGrpSpPr>
              <a:grpSpLocks/>
            </p:cNvGrpSpPr>
            <p:nvPr/>
          </p:nvGrpSpPr>
          <p:grpSpPr bwMode="auto">
            <a:xfrm>
              <a:off x="2636" y="1710"/>
              <a:ext cx="472" cy="250"/>
              <a:chOff x="317" y="3648"/>
              <a:chExt cx="472" cy="250"/>
            </a:xfrm>
          </p:grpSpPr>
          <p:sp>
            <p:nvSpPr>
              <p:cNvPr id="271389" name="Oval 29"/>
              <p:cNvSpPr>
                <a:spLocks noChangeArrowheads="1"/>
              </p:cNvSpPr>
              <p:nvPr/>
            </p:nvSpPr>
            <p:spPr bwMode="auto">
              <a:xfrm>
                <a:off x="336" y="3653"/>
                <a:ext cx="432" cy="240"/>
              </a:xfrm>
              <a:prstGeom prst="ellipse">
                <a:avLst/>
              </a:prstGeom>
              <a:solidFill>
                <a:schemeClr val="tx1"/>
              </a:solidFill>
              <a:ln w="31750" algn="ctr">
                <a:solidFill>
                  <a:schemeClr val="tx1"/>
                </a:solidFill>
                <a:round/>
                <a:headEnd type="none" w="sm" len="sm"/>
                <a:tailEnd type="none" w="med" len="lg"/>
              </a:ln>
              <a:effectLst/>
            </p:spPr>
            <p:txBody>
              <a:bodyPr wrap="none" anchor="ctr"/>
              <a:lstStyle/>
              <a:p>
                <a:pPr algn="ctr" defTabSz="914400" fontAlgn="base">
                  <a:spcBef>
                    <a:spcPct val="0"/>
                  </a:spcBef>
                  <a:spcAft>
                    <a:spcPct val="0"/>
                  </a:spcAft>
                </a:pPr>
                <a:endParaRPr kumimoji="1" lang="zh-TW" altLang="en-US" b="1">
                  <a:solidFill>
                    <a:srgbClr val="FFFFFF"/>
                  </a:solidFill>
                  <a:effectLst>
                    <a:outerShdw blurRad="38100" dist="38100" dir="2700000" algn="tl">
                      <a:srgbClr val="DDDDDD"/>
                    </a:outerShdw>
                  </a:effectLst>
                  <a:latin typeface="Arial" charset="0"/>
                  <a:ea typeface="新細明體" charset="0"/>
                  <a:cs typeface="新細明體" charset="0"/>
                </a:endParaRPr>
              </a:p>
            </p:txBody>
          </p:sp>
          <p:sp>
            <p:nvSpPr>
              <p:cNvPr id="81962" name="Text Box 30"/>
              <p:cNvSpPr txBox="1">
                <a:spLocks noChangeArrowheads="1"/>
              </p:cNvSpPr>
              <p:nvPr/>
            </p:nvSpPr>
            <p:spPr bwMode="auto">
              <a:xfrm>
                <a:off x="317" y="3648"/>
                <a:ext cx="472" cy="250"/>
              </a:xfrm>
              <a:prstGeom prst="rect">
                <a:avLst/>
              </a:prstGeom>
              <a:solidFill>
                <a:srgbClr val="FFFFFF"/>
              </a:solidFill>
              <a:ln>
                <a:noFill/>
              </a:ln>
              <a:extLs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b="1" dirty="0">
                    <a:solidFill>
                      <a:srgbClr val="081D58"/>
                    </a:solidFill>
                  </a:rPr>
                  <a:t>VT-d</a:t>
                </a:r>
              </a:p>
            </p:txBody>
          </p:sp>
        </p:grpSp>
      </p:grpSp>
      <p:sp>
        <p:nvSpPr>
          <p:cNvPr id="271362" name="Rectangle 2"/>
          <p:cNvSpPr>
            <a:spLocks noGrp="1" noChangeArrowheads="1"/>
          </p:cNvSpPr>
          <p:nvPr>
            <p:ph type="title"/>
          </p:nvPr>
        </p:nvSpPr>
        <p:spPr>
          <a:xfrm>
            <a:off x="381000" y="228600"/>
            <a:ext cx="8393113" cy="530225"/>
          </a:xfrm>
        </p:spPr>
        <p:txBody>
          <a:bodyPr>
            <a:normAutofit fontScale="90000"/>
          </a:bodyPr>
          <a:lstStyle/>
          <a:p>
            <a:pPr eaLnBrk="1" hangingPunct="1"/>
            <a:r>
              <a:rPr lang="en-US" altLang="zh-TW" sz="3200">
                <a:latin typeface="Arial" charset="0"/>
                <a:ea typeface="新細明體" charset="0"/>
                <a:cs typeface="新細明體" charset="0"/>
              </a:rPr>
              <a:t>Intel Virtualization Technology Evolution</a:t>
            </a:r>
          </a:p>
        </p:txBody>
      </p:sp>
      <p:sp>
        <p:nvSpPr>
          <p:cNvPr id="81924" name="Text Box 3"/>
          <p:cNvSpPr txBox="1">
            <a:spLocks noChangeArrowheads="1"/>
          </p:cNvSpPr>
          <p:nvPr/>
        </p:nvSpPr>
        <p:spPr bwMode="auto">
          <a:xfrm>
            <a:off x="153988" y="4710113"/>
            <a:ext cx="1230312"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fontAlgn="base">
              <a:spcBef>
                <a:spcPct val="0"/>
              </a:spcBef>
              <a:spcAft>
                <a:spcPct val="0"/>
              </a:spcAft>
            </a:pPr>
            <a:r>
              <a:rPr lang="en-US" altLang="zh-TW" sz="2000">
                <a:solidFill>
                  <a:srgbClr val="FFFFFF"/>
                </a:solidFill>
              </a:rPr>
              <a:t>VMM</a:t>
            </a:r>
            <a:br>
              <a:rPr lang="en-US" altLang="zh-TW" sz="2000">
                <a:solidFill>
                  <a:srgbClr val="FFFFFF"/>
                </a:solidFill>
              </a:rPr>
            </a:br>
            <a:r>
              <a:rPr lang="en-US" altLang="zh-TW" sz="2000">
                <a:solidFill>
                  <a:srgbClr val="FFFFFF"/>
                </a:solidFill>
              </a:rPr>
              <a:t>Software</a:t>
            </a:r>
          </a:p>
          <a:p>
            <a:pPr defTabSz="914400" fontAlgn="base">
              <a:spcBef>
                <a:spcPct val="0"/>
              </a:spcBef>
              <a:spcAft>
                <a:spcPct val="0"/>
              </a:spcAft>
            </a:pPr>
            <a:r>
              <a:rPr lang="en-US" altLang="zh-TW" sz="2000">
                <a:solidFill>
                  <a:srgbClr val="FFFFFF"/>
                </a:solidFill>
              </a:rPr>
              <a:t>Evolution</a:t>
            </a:r>
          </a:p>
        </p:txBody>
      </p:sp>
      <p:sp>
        <p:nvSpPr>
          <p:cNvPr id="81925" name="Text Box 4"/>
          <p:cNvSpPr txBox="1">
            <a:spLocks noChangeArrowheads="1"/>
          </p:cNvSpPr>
          <p:nvPr/>
        </p:nvSpPr>
        <p:spPr bwMode="auto">
          <a:xfrm>
            <a:off x="1828800" y="5700713"/>
            <a:ext cx="122872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r" defTabSz="914400" fontAlgn="base">
              <a:spcBef>
                <a:spcPct val="0"/>
              </a:spcBef>
              <a:spcAft>
                <a:spcPct val="0"/>
              </a:spcAft>
            </a:pPr>
            <a:r>
              <a:rPr lang="en-US" altLang="zh-TW" sz="2000">
                <a:solidFill>
                  <a:srgbClr val="FFFFFF"/>
                </a:solidFill>
              </a:rPr>
              <a:t>Past</a:t>
            </a:r>
            <a:br>
              <a:rPr lang="en-US" altLang="zh-TW" sz="2000">
                <a:solidFill>
                  <a:srgbClr val="FFFFFF"/>
                </a:solidFill>
              </a:rPr>
            </a:br>
            <a:r>
              <a:rPr lang="en-US" altLang="zh-TW" sz="1400">
                <a:solidFill>
                  <a:srgbClr val="FFFFFF"/>
                </a:solidFill>
              </a:rPr>
              <a:t>No Hardware</a:t>
            </a:r>
            <a:br>
              <a:rPr lang="en-US" altLang="zh-TW" sz="1400">
                <a:solidFill>
                  <a:srgbClr val="FFFFFF"/>
                </a:solidFill>
              </a:rPr>
            </a:br>
            <a:r>
              <a:rPr lang="en-US" altLang="zh-TW" sz="1400">
                <a:solidFill>
                  <a:srgbClr val="FFFFFF"/>
                </a:solidFill>
              </a:rPr>
              <a:t>Support</a:t>
            </a:r>
          </a:p>
        </p:txBody>
      </p:sp>
      <p:sp>
        <p:nvSpPr>
          <p:cNvPr id="81926" name="Text Box 5"/>
          <p:cNvSpPr txBox="1">
            <a:spLocks noChangeArrowheads="1"/>
          </p:cNvSpPr>
          <p:nvPr/>
        </p:nvSpPr>
        <p:spPr bwMode="auto">
          <a:xfrm>
            <a:off x="4343400" y="5915025"/>
            <a:ext cx="38100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a:solidFill>
                  <a:srgbClr val="FFFFFF"/>
                </a:solidFill>
              </a:rPr>
              <a:t>VMM software evolution over time with hardware support</a:t>
            </a:r>
            <a:endParaRPr lang="en-US" altLang="zh-TW" sz="1400">
              <a:solidFill>
                <a:srgbClr val="FFFFFF"/>
              </a:solidFill>
            </a:endParaRPr>
          </a:p>
        </p:txBody>
      </p:sp>
      <p:sp>
        <p:nvSpPr>
          <p:cNvPr id="271366" name="Rectangle 6"/>
          <p:cNvSpPr>
            <a:spLocks noChangeArrowheads="1"/>
          </p:cNvSpPr>
          <p:nvPr/>
        </p:nvSpPr>
        <p:spPr bwMode="auto">
          <a:xfrm>
            <a:off x="1447800" y="4710113"/>
            <a:ext cx="1752600" cy="914400"/>
          </a:xfrm>
          <a:prstGeom prst="rect">
            <a:avLst/>
          </a:prstGeom>
          <a:gradFill rotWithShape="1">
            <a:gsLst>
              <a:gs pos="0">
                <a:srgbClr val="66CC66"/>
              </a:gs>
              <a:gs pos="50000">
                <a:srgbClr val="ADE4AD"/>
              </a:gs>
              <a:gs pos="100000">
                <a:srgbClr val="66CC66"/>
              </a:gs>
            </a:gsLst>
            <a:lin ang="2700000" scaled="1"/>
          </a:gradFill>
          <a:ln w="3175">
            <a:solidFill>
              <a:srgbClr val="FFFFFF"/>
            </a:solidFill>
            <a:miter lim="800000"/>
            <a:headEnd type="none" w="sm" len="sm"/>
            <a:tailEnd type="none" w="med" len="lg"/>
          </a:ln>
        </p:spPr>
        <p:txBody>
          <a:bodyPr wrap="none" anchor="ctr"/>
          <a:lstStyle/>
          <a:p>
            <a:pPr defTabSz="914400" eaLnBrk="0" fontAlgn="base" hangingPunct="0">
              <a:spcBef>
                <a:spcPct val="0"/>
              </a:spcBef>
              <a:spcAft>
                <a:spcPct val="0"/>
              </a:spcAft>
            </a:pPr>
            <a:r>
              <a:rPr kumimoji="1" lang="en-US" altLang="zh-TW" sz="1200" b="1">
                <a:solidFill>
                  <a:srgbClr val="000000"/>
                </a:solidFill>
                <a:latin typeface="Arial" charset="0"/>
                <a:ea typeface="新細明體" charset="0"/>
                <a:cs typeface="新細明體" charset="0"/>
              </a:rPr>
              <a:t>Software-only VMMs</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Binary translation</a:t>
            </a:r>
          </a:p>
          <a:p>
            <a:pPr defTabSz="914400" fontAlgn="base">
              <a:lnSpc>
                <a:spcPct val="90000"/>
              </a:lnSpc>
              <a:spcBef>
                <a:spcPct val="30000"/>
              </a:spcBef>
              <a:spcAft>
                <a:spcPct val="0"/>
              </a:spcAft>
              <a:buClr>
                <a:srgbClr val="F7AB3B"/>
              </a:buClr>
              <a:buSzPct val="95000"/>
              <a:buFont typeface="Wingdings" charset="0"/>
              <a:buBlip>
                <a:blip r:embed="rId3"/>
              </a:buBlip>
            </a:pPr>
            <a:r>
              <a:rPr kumimoji="1" lang="en-US" altLang="zh-TW" sz="1200" b="1">
                <a:solidFill>
                  <a:srgbClr val="000000"/>
                </a:solidFill>
                <a:latin typeface="Arial" charset="0"/>
                <a:ea typeface="新細明體" charset="0"/>
                <a:cs typeface="新細明體" charset="0"/>
              </a:rPr>
              <a:t> Paravirtualization</a:t>
            </a:r>
          </a:p>
        </p:txBody>
      </p:sp>
      <p:sp>
        <p:nvSpPr>
          <p:cNvPr id="271367" name="Rectangle 7"/>
          <p:cNvSpPr>
            <a:spLocks noChangeArrowheads="1"/>
          </p:cNvSpPr>
          <p:nvPr/>
        </p:nvSpPr>
        <p:spPr bwMode="auto">
          <a:xfrm>
            <a:off x="3352800" y="4710113"/>
            <a:ext cx="1752600" cy="914400"/>
          </a:xfrm>
          <a:prstGeom prst="rect">
            <a:avLst/>
          </a:prstGeom>
          <a:gradFill rotWithShape="1">
            <a:gsLst>
              <a:gs pos="0">
                <a:srgbClr val="66CC66"/>
              </a:gs>
              <a:gs pos="50000">
                <a:srgbClr val="ADE4AD"/>
              </a:gs>
              <a:gs pos="100000">
                <a:srgbClr val="66CC66"/>
              </a:gs>
            </a:gsLst>
            <a:lin ang="2700000" scaled="1"/>
          </a:gradFill>
          <a:ln w="3175">
            <a:solidFill>
              <a:srgbClr val="FFFFFF"/>
            </a:solidFill>
            <a:miter lim="800000"/>
            <a:headEnd type="none" w="sm" len="sm"/>
            <a:tailEnd type="none" w="med" len="lg"/>
          </a:ln>
        </p:spPr>
        <p:txBody>
          <a:bodyPr wrap="none" anchor="ctr"/>
          <a:lstStyle/>
          <a:p>
            <a:pPr algn="ctr" defTabSz="914400" eaLnBrk="0" fontAlgn="base" hangingPunct="0">
              <a:spcBef>
                <a:spcPct val="0"/>
              </a:spcBef>
              <a:spcAft>
                <a:spcPct val="0"/>
              </a:spcAft>
            </a:pPr>
            <a:r>
              <a:rPr kumimoji="1" lang="en-US" altLang="zh-TW" sz="1200" b="1">
                <a:solidFill>
                  <a:srgbClr val="081D58"/>
                </a:solidFill>
                <a:latin typeface="Arial" charset="0"/>
                <a:ea typeface="新細明體" charset="0"/>
                <a:cs typeface="新細明體" charset="0"/>
              </a:rPr>
              <a:t>Simpler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and more Secure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VMM through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foundation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of virtualizable ISAs</a:t>
            </a:r>
          </a:p>
        </p:txBody>
      </p:sp>
      <p:sp>
        <p:nvSpPr>
          <p:cNvPr id="81929" name="Text Box 8"/>
          <p:cNvSpPr txBox="1">
            <a:spLocks noChangeArrowheads="1"/>
          </p:cNvSpPr>
          <p:nvPr/>
        </p:nvSpPr>
        <p:spPr bwMode="auto">
          <a:xfrm>
            <a:off x="152400" y="1662113"/>
            <a:ext cx="12827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fontAlgn="base">
              <a:spcBef>
                <a:spcPct val="0"/>
              </a:spcBef>
              <a:spcAft>
                <a:spcPct val="0"/>
              </a:spcAft>
            </a:pPr>
            <a:r>
              <a:rPr lang="en-US" altLang="zh-TW" sz="2000">
                <a:solidFill>
                  <a:srgbClr val="FFFFFF"/>
                </a:solidFill>
              </a:rPr>
              <a:t>Vector 3:</a:t>
            </a:r>
            <a:br>
              <a:rPr lang="en-US" altLang="zh-TW" sz="2000">
                <a:solidFill>
                  <a:srgbClr val="FFFFFF"/>
                </a:solidFill>
              </a:rPr>
            </a:br>
            <a:r>
              <a:rPr lang="en-US" altLang="zh-TW" sz="2000">
                <a:solidFill>
                  <a:srgbClr val="FFFFFF"/>
                </a:solidFill>
              </a:rPr>
              <a:t>I/O Focus</a:t>
            </a:r>
          </a:p>
        </p:txBody>
      </p:sp>
      <p:grpSp>
        <p:nvGrpSpPr>
          <p:cNvPr id="4" name="Group 56"/>
          <p:cNvGrpSpPr>
            <a:grpSpLocks/>
          </p:cNvGrpSpPr>
          <p:nvPr/>
        </p:nvGrpSpPr>
        <p:grpSpPr bwMode="auto">
          <a:xfrm>
            <a:off x="4024313" y="1509713"/>
            <a:ext cx="4891087" cy="914400"/>
            <a:chOff x="2967" y="816"/>
            <a:chExt cx="2649" cy="576"/>
          </a:xfrm>
        </p:grpSpPr>
        <p:grpSp>
          <p:nvGrpSpPr>
            <p:cNvPr id="81952" name="Group 54"/>
            <p:cNvGrpSpPr>
              <a:grpSpLocks/>
            </p:cNvGrpSpPr>
            <p:nvPr/>
          </p:nvGrpSpPr>
          <p:grpSpPr bwMode="auto">
            <a:xfrm>
              <a:off x="2967" y="966"/>
              <a:ext cx="963" cy="366"/>
              <a:chOff x="2967" y="966"/>
              <a:chExt cx="963" cy="366"/>
            </a:xfrm>
          </p:grpSpPr>
          <p:grpSp>
            <p:nvGrpSpPr>
              <p:cNvPr id="81954" name="Group 53"/>
              <p:cNvGrpSpPr>
                <a:grpSpLocks/>
              </p:cNvGrpSpPr>
              <p:nvPr/>
            </p:nvGrpSpPr>
            <p:grpSpPr bwMode="auto">
              <a:xfrm>
                <a:off x="2967" y="966"/>
                <a:ext cx="853" cy="254"/>
                <a:chOff x="2445" y="566"/>
                <a:chExt cx="853" cy="254"/>
              </a:xfrm>
            </p:grpSpPr>
            <p:sp>
              <p:nvSpPr>
                <p:cNvPr id="271410" name="Oval 50"/>
                <p:cNvSpPr>
                  <a:spLocks noChangeArrowheads="1"/>
                </p:cNvSpPr>
                <p:nvPr/>
              </p:nvSpPr>
              <p:spPr bwMode="auto">
                <a:xfrm>
                  <a:off x="2445" y="580"/>
                  <a:ext cx="853" cy="240"/>
                </a:xfrm>
                <a:prstGeom prst="ellipse">
                  <a:avLst/>
                </a:prstGeom>
                <a:solidFill>
                  <a:srgbClr val="4F81BD"/>
                </a:solidFill>
                <a:ln w="31750" algn="ctr">
                  <a:solidFill>
                    <a:schemeClr val="tx1"/>
                  </a:solidFill>
                  <a:round/>
                  <a:headEnd type="none" w="sm" len="sm"/>
                  <a:tailEnd type="none" w="med" len="lg"/>
                </a:ln>
                <a:effectLst/>
              </p:spPr>
              <p:txBody>
                <a:bodyPr wrap="none" anchor="ctr"/>
                <a:lstStyle/>
                <a:p>
                  <a:pPr algn="ctr" defTabSz="914400" fontAlgn="base">
                    <a:spcBef>
                      <a:spcPct val="0"/>
                    </a:spcBef>
                    <a:spcAft>
                      <a:spcPct val="0"/>
                    </a:spcAft>
                  </a:pPr>
                  <a:endParaRPr kumimoji="1" lang="zh-TW" altLang="en-US" b="1">
                    <a:solidFill>
                      <a:srgbClr val="FFFFFF"/>
                    </a:solidFill>
                    <a:effectLst>
                      <a:outerShdw blurRad="38100" dist="38100" dir="2700000" algn="tl">
                        <a:srgbClr val="DDDDDD"/>
                      </a:outerShdw>
                    </a:effectLst>
                    <a:latin typeface="Arial" charset="0"/>
                    <a:ea typeface="新細明體" charset="0"/>
                    <a:cs typeface="新細明體" charset="0"/>
                  </a:endParaRPr>
                </a:p>
              </p:txBody>
            </p:sp>
            <p:sp>
              <p:nvSpPr>
                <p:cNvPr id="81957" name="Text Box 51"/>
                <p:cNvSpPr txBox="1">
                  <a:spLocks noChangeArrowheads="1"/>
                </p:cNvSpPr>
                <p:nvPr/>
              </p:nvSpPr>
              <p:spPr bwMode="auto">
                <a:xfrm>
                  <a:off x="2582" y="566"/>
                  <a:ext cx="61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b="1" dirty="0">
                      <a:solidFill>
                        <a:srgbClr val="081D58"/>
                      </a:solidFill>
                    </a:rPr>
                    <a:t>PCI-SIG</a:t>
                  </a:r>
                </a:p>
              </p:txBody>
            </p:sp>
          </p:grpSp>
          <p:sp>
            <p:nvSpPr>
              <p:cNvPr id="271412" name="Line 52"/>
              <p:cNvSpPr>
                <a:spLocks noChangeShapeType="1"/>
              </p:cNvSpPr>
              <p:nvPr/>
            </p:nvSpPr>
            <p:spPr bwMode="auto">
              <a:xfrm>
                <a:off x="3642" y="1170"/>
                <a:ext cx="288" cy="162"/>
              </a:xfrm>
              <a:prstGeom prst="line">
                <a:avLst/>
              </a:prstGeom>
              <a:noFill/>
              <a:ln w="25400">
                <a:solidFill>
                  <a:schemeClr val="tx1"/>
                </a:solidFill>
                <a:round/>
                <a:headEnd/>
                <a:tailEnd/>
              </a:ln>
              <a:effectLst/>
            </p:spPr>
            <p:txBody>
              <a:bodyPr/>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grpSp>
        <p:sp>
          <p:nvSpPr>
            <p:cNvPr id="81953" name="Rectangle 9"/>
            <p:cNvSpPr>
              <a:spLocks noChangeArrowheads="1"/>
            </p:cNvSpPr>
            <p:nvPr/>
          </p:nvSpPr>
          <p:spPr bwMode="auto">
            <a:xfrm>
              <a:off x="3888" y="816"/>
              <a:ext cx="1728" cy="576"/>
            </a:xfrm>
            <a:prstGeom prst="rect">
              <a:avLst/>
            </a:prstGeom>
            <a:gradFill rotWithShape="1">
              <a:gsLst>
                <a:gs pos="0">
                  <a:srgbClr val="F67E3C"/>
                </a:gs>
                <a:gs pos="50000">
                  <a:srgbClr val="FABA96"/>
                </a:gs>
                <a:gs pos="100000">
                  <a:srgbClr val="F67E3C"/>
                </a:gs>
              </a:gsLst>
              <a:lin ang="2700000" scaled="1"/>
            </a:gradFill>
            <a:ln w="3175">
              <a:solidFill>
                <a:srgbClr val="FFFFFF"/>
              </a:solidFill>
              <a:miter lim="800000"/>
              <a:headEnd type="none" w="sm" len="sm"/>
              <a:tailEnd type="none" w="med" len="lg"/>
            </a:ln>
          </p:spPr>
          <p:txBody>
            <a:bodyPr wrap="none" anchor="ctr"/>
            <a:lstStyle/>
            <a:p>
              <a:pPr defTabSz="914400" fontAlgn="base">
                <a:lnSpc>
                  <a:spcPct val="90000"/>
                </a:lnSpc>
                <a:spcBef>
                  <a:spcPct val="30000"/>
                </a:spcBef>
                <a:spcAft>
                  <a:spcPct val="0"/>
                </a:spcAft>
                <a:buClr>
                  <a:srgbClr val="F7AB3B"/>
                </a:buClr>
                <a:buSzPct val="95000"/>
                <a:buFont typeface="Wingdings" charset="0"/>
                <a:buNone/>
              </a:pPr>
              <a:r>
                <a:rPr kumimoji="1" lang="en-US" altLang="zh-TW" sz="1200" b="1">
                  <a:solidFill>
                    <a:srgbClr val="000000"/>
                  </a:solidFill>
                  <a:latin typeface="Arial" charset="0"/>
                  <a:ea typeface="新細明體" charset="0"/>
                  <a:cs typeface="新細明體" charset="0"/>
                </a:rPr>
                <a:t>Standards for IO-device sharing:</a:t>
              </a:r>
            </a:p>
            <a:p>
              <a:pPr defTabSz="914400" fontAlgn="base">
                <a:lnSpc>
                  <a:spcPct val="90000"/>
                </a:lnSpc>
                <a:spcBef>
                  <a:spcPct val="30000"/>
                </a:spcBef>
                <a:spcAft>
                  <a:spcPct val="0"/>
                </a:spcAft>
                <a:buClr>
                  <a:srgbClr val="F7AB3B"/>
                </a:buClr>
                <a:buSzPct val="95000"/>
                <a:buFont typeface="Wingdings" charset="0"/>
                <a:buChar char="l"/>
              </a:pPr>
              <a:r>
                <a:rPr kumimoji="1" lang="en-US" altLang="zh-TW" sz="1200" b="1">
                  <a:solidFill>
                    <a:srgbClr val="000000"/>
                  </a:solidFill>
                  <a:latin typeface="Arial" charset="0"/>
                  <a:ea typeface="新細明體" charset="0"/>
                  <a:cs typeface="新細明體" charset="0"/>
                </a:rPr>
                <a:t> Multi-Context I/O Devices</a:t>
              </a:r>
            </a:p>
            <a:p>
              <a:pPr defTabSz="914400" fontAlgn="base">
                <a:lnSpc>
                  <a:spcPct val="90000"/>
                </a:lnSpc>
                <a:spcBef>
                  <a:spcPct val="30000"/>
                </a:spcBef>
                <a:spcAft>
                  <a:spcPct val="0"/>
                </a:spcAft>
                <a:buClr>
                  <a:srgbClr val="F7AB3B"/>
                </a:buClr>
                <a:buSzPct val="95000"/>
                <a:buFont typeface="Wingdings" charset="0"/>
                <a:buChar char="l"/>
              </a:pPr>
              <a:r>
                <a:rPr kumimoji="1" lang="en-US" altLang="zh-TW" sz="1200" b="1">
                  <a:solidFill>
                    <a:srgbClr val="000000"/>
                  </a:solidFill>
                  <a:latin typeface="Arial" charset="0"/>
                  <a:ea typeface="新細明體" charset="0"/>
                  <a:cs typeface="新細明體" charset="0"/>
                </a:rPr>
                <a:t> Endpoint Address Translation Caching</a:t>
              </a:r>
            </a:p>
            <a:p>
              <a:pPr defTabSz="914400" fontAlgn="base">
                <a:lnSpc>
                  <a:spcPct val="90000"/>
                </a:lnSpc>
                <a:spcBef>
                  <a:spcPct val="30000"/>
                </a:spcBef>
                <a:spcAft>
                  <a:spcPct val="0"/>
                </a:spcAft>
                <a:buClr>
                  <a:srgbClr val="F7AB3B"/>
                </a:buClr>
                <a:buSzPct val="95000"/>
                <a:buFont typeface="Wingdings" charset="0"/>
                <a:buChar char="l"/>
              </a:pPr>
              <a:r>
                <a:rPr kumimoji="1" lang="en-US" altLang="zh-TW" sz="1200" b="1">
                  <a:solidFill>
                    <a:srgbClr val="000000"/>
                  </a:solidFill>
                  <a:latin typeface="Arial" charset="0"/>
                  <a:ea typeface="新細明體" charset="0"/>
                  <a:cs typeface="新細明體" charset="0"/>
                </a:rPr>
                <a:t> Under definition in the PCI-SIG* IOVWG </a:t>
              </a:r>
            </a:p>
          </p:txBody>
        </p:sp>
      </p:grpSp>
      <p:sp>
        <p:nvSpPr>
          <p:cNvPr id="271370" name="Line 10"/>
          <p:cNvSpPr>
            <a:spLocks noChangeShapeType="1"/>
          </p:cNvSpPr>
          <p:nvPr/>
        </p:nvSpPr>
        <p:spPr bwMode="auto">
          <a:xfrm>
            <a:off x="4572000" y="5929313"/>
            <a:ext cx="4267200" cy="0"/>
          </a:xfrm>
          <a:prstGeom prst="line">
            <a:avLst/>
          </a:prstGeom>
          <a:noFill/>
          <a:ln w="31750">
            <a:solidFill>
              <a:schemeClr val="tx1"/>
            </a:solidFill>
            <a:round/>
            <a:headEnd type="none" w="sm" len="sm"/>
            <a:tailEnd type="stealth" w="med" len="lg"/>
          </a:ln>
          <a:effectLst/>
        </p:spPr>
        <p:txBody>
          <a:bodyPr wrap="none"/>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sp>
        <p:nvSpPr>
          <p:cNvPr id="81932" name="Text Box 11"/>
          <p:cNvSpPr txBox="1">
            <a:spLocks noChangeArrowheads="1"/>
          </p:cNvSpPr>
          <p:nvPr/>
        </p:nvSpPr>
        <p:spPr bwMode="auto">
          <a:xfrm>
            <a:off x="120650" y="3719513"/>
            <a:ext cx="2089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fontAlgn="base">
              <a:spcBef>
                <a:spcPct val="0"/>
              </a:spcBef>
              <a:spcAft>
                <a:spcPct val="0"/>
              </a:spcAft>
            </a:pPr>
            <a:r>
              <a:rPr lang="en-US" altLang="zh-TW" sz="2000" dirty="0">
                <a:solidFill>
                  <a:srgbClr val="FFFFFF"/>
                </a:solidFill>
              </a:rPr>
              <a:t>Vector 1:</a:t>
            </a:r>
            <a:br>
              <a:rPr lang="en-US" altLang="zh-TW" sz="2000" dirty="0">
                <a:solidFill>
                  <a:srgbClr val="FFFFFF"/>
                </a:solidFill>
              </a:rPr>
            </a:br>
            <a:r>
              <a:rPr lang="en-US" altLang="zh-TW" sz="2000" dirty="0">
                <a:solidFill>
                  <a:srgbClr val="FFFFFF"/>
                </a:solidFill>
              </a:rPr>
              <a:t>Processor Focus</a:t>
            </a:r>
          </a:p>
        </p:txBody>
      </p:sp>
      <p:sp>
        <p:nvSpPr>
          <p:cNvPr id="81933" name="Text Box 12"/>
          <p:cNvSpPr txBox="1">
            <a:spLocks noChangeArrowheads="1"/>
          </p:cNvSpPr>
          <p:nvPr/>
        </p:nvSpPr>
        <p:spPr bwMode="auto">
          <a:xfrm>
            <a:off x="152400" y="2713038"/>
            <a:ext cx="189071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fontAlgn="base">
              <a:spcBef>
                <a:spcPct val="0"/>
              </a:spcBef>
              <a:spcAft>
                <a:spcPct val="0"/>
              </a:spcAft>
            </a:pPr>
            <a:r>
              <a:rPr lang="en-US" altLang="zh-TW" sz="2000" dirty="0">
                <a:solidFill>
                  <a:srgbClr val="FFFFFF"/>
                </a:solidFill>
              </a:rPr>
              <a:t>Vector 2:</a:t>
            </a:r>
            <a:br>
              <a:rPr lang="en-US" altLang="zh-TW" sz="2000" dirty="0">
                <a:solidFill>
                  <a:srgbClr val="FFFFFF"/>
                </a:solidFill>
              </a:rPr>
            </a:br>
            <a:r>
              <a:rPr lang="en-US" altLang="zh-TW" sz="2000" dirty="0">
                <a:solidFill>
                  <a:srgbClr val="FFFFFF"/>
                </a:solidFill>
              </a:rPr>
              <a:t>Platform Focus</a:t>
            </a:r>
          </a:p>
        </p:txBody>
      </p:sp>
      <p:grpSp>
        <p:nvGrpSpPr>
          <p:cNvPr id="7" name="Group 13"/>
          <p:cNvGrpSpPr>
            <a:grpSpLocks/>
          </p:cNvGrpSpPr>
          <p:nvPr/>
        </p:nvGrpSpPr>
        <p:grpSpPr bwMode="auto">
          <a:xfrm>
            <a:off x="2346325" y="3511550"/>
            <a:ext cx="2759075" cy="1046163"/>
            <a:chOff x="1478" y="2077"/>
            <a:chExt cx="1738" cy="659"/>
          </a:xfrm>
        </p:grpSpPr>
        <p:sp>
          <p:nvSpPr>
            <p:cNvPr id="271374" name="Line 14"/>
            <p:cNvSpPr>
              <a:spLocks noChangeShapeType="1"/>
            </p:cNvSpPr>
            <p:nvPr/>
          </p:nvSpPr>
          <p:spPr bwMode="auto">
            <a:xfrm>
              <a:off x="1881" y="2231"/>
              <a:ext cx="284" cy="146"/>
            </a:xfrm>
            <a:prstGeom prst="line">
              <a:avLst/>
            </a:prstGeom>
            <a:noFill/>
            <a:ln w="25400">
              <a:solidFill>
                <a:schemeClr val="tx1"/>
              </a:solidFill>
              <a:round/>
              <a:headEnd/>
              <a:tailEnd/>
            </a:ln>
            <a:effectLst/>
          </p:spPr>
          <p:txBody>
            <a:bodyPr/>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sp>
          <p:nvSpPr>
            <p:cNvPr id="271375" name="Line 15"/>
            <p:cNvSpPr>
              <a:spLocks noChangeShapeType="1"/>
            </p:cNvSpPr>
            <p:nvPr/>
          </p:nvSpPr>
          <p:spPr bwMode="auto">
            <a:xfrm flipV="1">
              <a:off x="1880" y="2473"/>
              <a:ext cx="269" cy="87"/>
            </a:xfrm>
            <a:prstGeom prst="line">
              <a:avLst/>
            </a:prstGeom>
            <a:noFill/>
            <a:ln w="25400">
              <a:solidFill>
                <a:schemeClr val="tx1"/>
              </a:solidFill>
              <a:round/>
              <a:headEnd/>
              <a:tailEnd/>
            </a:ln>
            <a:effectLst/>
          </p:spPr>
          <p:txBody>
            <a:bodyPr/>
            <a:lstStyle/>
            <a:p>
              <a:pPr algn="ctr" defTabSz="914400" fontAlgn="base">
                <a:spcBef>
                  <a:spcPct val="0"/>
                </a:spcBef>
                <a:spcAft>
                  <a:spcPct val="0"/>
                </a:spcAft>
                <a:defRPr/>
              </a:pPr>
              <a:endParaRPr kumimoji="1" lang="zh-TW" altLang="en-US" b="1">
                <a:solidFill>
                  <a:srgbClr val="FFFFFF"/>
                </a:solidFill>
                <a:effectLst>
                  <a:outerShdw blurRad="38100" dist="38100" dir="2700000" algn="tl">
                    <a:srgbClr val="000000">
                      <a:alpha val="43137"/>
                    </a:srgbClr>
                  </a:outerShdw>
                </a:effectLst>
                <a:latin typeface="Arial" charset="0"/>
                <a:ea typeface="新細明體" charset="0"/>
                <a:cs typeface="新細明體" charset="0"/>
              </a:endParaRPr>
            </a:p>
          </p:txBody>
        </p:sp>
        <p:sp>
          <p:nvSpPr>
            <p:cNvPr id="81945" name="Rectangle 16"/>
            <p:cNvSpPr>
              <a:spLocks noChangeArrowheads="1"/>
            </p:cNvSpPr>
            <p:nvPr/>
          </p:nvSpPr>
          <p:spPr bwMode="auto">
            <a:xfrm>
              <a:off x="2112" y="2160"/>
              <a:ext cx="1104" cy="576"/>
            </a:xfrm>
            <a:prstGeom prst="rect">
              <a:avLst/>
            </a:prstGeom>
            <a:gradFill rotWithShape="1">
              <a:gsLst>
                <a:gs pos="0">
                  <a:srgbClr val="5E91E4"/>
                </a:gs>
                <a:gs pos="50000">
                  <a:srgbClr val="A9C4F0"/>
                </a:gs>
                <a:gs pos="100000">
                  <a:srgbClr val="5E91E4"/>
                </a:gs>
              </a:gsLst>
              <a:lin ang="2700000" scaled="1"/>
            </a:gradFill>
            <a:ln w="3175">
              <a:solidFill>
                <a:srgbClr val="FFFFFF"/>
              </a:solidFill>
              <a:miter lim="800000"/>
              <a:headEnd type="none" w="sm" len="sm"/>
              <a:tailEnd type="none" w="med" len="lg"/>
            </a:ln>
          </p:spPr>
          <p:txBody>
            <a:bodyPr wrap="none" anchor="ctr"/>
            <a:lstStyle/>
            <a:p>
              <a:pPr algn="ct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Establish foundation</a:t>
              </a:r>
              <a:br>
                <a:rPr kumimoji="1" lang="en-US" altLang="zh-TW" sz="1200" b="1">
                  <a:solidFill>
                    <a:srgbClr val="000000"/>
                  </a:solidFill>
                  <a:latin typeface="Arial" charset="0"/>
                  <a:ea typeface="新細明體" charset="0"/>
                  <a:cs typeface="新細明體" charset="0"/>
                </a:rPr>
              </a:br>
              <a:r>
                <a:rPr kumimoji="1" lang="en-US" altLang="zh-TW" sz="1200" b="1">
                  <a:solidFill>
                    <a:srgbClr val="000000"/>
                  </a:solidFill>
                  <a:latin typeface="Arial" charset="0"/>
                  <a:ea typeface="新細明體" charset="0"/>
                  <a:cs typeface="新細明體" charset="0"/>
                </a:rPr>
                <a:t> for virtualization in the</a:t>
              </a:r>
              <a:br>
                <a:rPr kumimoji="1" lang="en-US" altLang="zh-TW" sz="1200" b="1">
                  <a:solidFill>
                    <a:srgbClr val="000000"/>
                  </a:solidFill>
                  <a:latin typeface="Arial" charset="0"/>
                  <a:ea typeface="新細明體" charset="0"/>
                  <a:cs typeface="新細明體" charset="0"/>
                </a:rPr>
              </a:br>
              <a:r>
                <a:rPr kumimoji="1" lang="en-US" altLang="zh-TW" sz="1200" b="1">
                  <a:solidFill>
                    <a:srgbClr val="000000"/>
                  </a:solidFill>
                  <a:latin typeface="Arial" charset="0"/>
                  <a:ea typeface="新細明體" charset="0"/>
                  <a:cs typeface="新細明體" charset="0"/>
                </a:rPr>
                <a:t> IA-32 and </a:t>
              </a:r>
              <a:br>
                <a:rPr kumimoji="1" lang="en-US" altLang="zh-TW" sz="1200" b="1">
                  <a:solidFill>
                    <a:srgbClr val="000000"/>
                  </a:solidFill>
                  <a:latin typeface="Arial" charset="0"/>
                  <a:ea typeface="新細明體" charset="0"/>
                  <a:cs typeface="新細明體" charset="0"/>
                </a:rPr>
              </a:br>
              <a:r>
                <a:rPr kumimoji="1" lang="en-US" altLang="zh-TW" sz="1200" b="1">
                  <a:solidFill>
                    <a:srgbClr val="000000"/>
                  </a:solidFill>
                  <a:latin typeface="Arial" charset="0"/>
                  <a:ea typeface="新細明體" charset="0"/>
                  <a:cs typeface="新細明體" charset="0"/>
                </a:rPr>
                <a:t>Itanium architectures…</a:t>
              </a:r>
            </a:p>
          </p:txBody>
        </p:sp>
        <p:grpSp>
          <p:nvGrpSpPr>
            <p:cNvPr id="81946" name="Group 17"/>
            <p:cNvGrpSpPr>
              <a:grpSpLocks/>
            </p:cNvGrpSpPr>
            <p:nvPr/>
          </p:nvGrpSpPr>
          <p:grpSpPr bwMode="auto">
            <a:xfrm>
              <a:off x="1478" y="2077"/>
              <a:ext cx="454" cy="250"/>
              <a:chOff x="325" y="3648"/>
              <a:chExt cx="454" cy="250"/>
            </a:xfrm>
          </p:grpSpPr>
          <p:sp>
            <p:nvSpPr>
              <p:cNvPr id="271378" name="Oval 18"/>
              <p:cNvSpPr>
                <a:spLocks noChangeArrowheads="1"/>
              </p:cNvSpPr>
              <p:nvPr/>
            </p:nvSpPr>
            <p:spPr bwMode="auto">
              <a:xfrm>
                <a:off x="336" y="3653"/>
                <a:ext cx="432" cy="240"/>
              </a:xfrm>
              <a:prstGeom prst="ellipse">
                <a:avLst/>
              </a:prstGeom>
              <a:solidFill>
                <a:schemeClr val="tx1"/>
              </a:solidFill>
              <a:ln w="31750" algn="ctr">
                <a:solidFill>
                  <a:schemeClr val="tx1"/>
                </a:solidFill>
                <a:round/>
                <a:headEnd type="none" w="sm" len="sm"/>
                <a:tailEnd type="none" w="med" len="lg"/>
              </a:ln>
              <a:effectLst/>
            </p:spPr>
            <p:txBody>
              <a:bodyPr wrap="none" anchor="ctr"/>
              <a:lstStyle/>
              <a:p>
                <a:pPr algn="ctr" defTabSz="914400" fontAlgn="base">
                  <a:spcBef>
                    <a:spcPct val="0"/>
                  </a:spcBef>
                  <a:spcAft>
                    <a:spcPct val="0"/>
                  </a:spcAft>
                </a:pPr>
                <a:endParaRPr kumimoji="1" lang="zh-TW" altLang="en-US" b="1">
                  <a:solidFill>
                    <a:srgbClr val="FFFFFF"/>
                  </a:solidFill>
                  <a:effectLst>
                    <a:outerShdw blurRad="38100" dist="38100" dir="2700000" algn="tl">
                      <a:srgbClr val="DDDDDD"/>
                    </a:outerShdw>
                  </a:effectLst>
                  <a:latin typeface="Arial" charset="0"/>
                  <a:ea typeface="新細明體" charset="0"/>
                  <a:cs typeface="新細明體" charset="0"/>
                </a:endParaRPr>
              </a:p>
            </p:txBody>
          </p:sp>
          <p:sp>
            <p:nvSpPr>
              <p:cNvPr id="81951" name="Text Box 19"/>
              <p:cNvSpPr txBox="1">
                <a:spLocks noChangeArrowheads="1"/>
              </p:cNvSpPr>
              <p:nvPr/>
            </p:nvSpPr>
            <p:spPr bwMode="auto">
              <a:xfrm>
                <a:off x="325" y="3648"/>
                <a:ext cx="454" cy="250"/>
              </a:xfrm>
              <a:prstGeom prst="rect">
                <a:avLst/>
              </a:prstGeom>
              <a:solidFill>
                <a:srgbClr val="FFFFFF"/>
              </a:solidFill>
              <a:ln>
                <a:noFill/>
              </a:ln>
              <a:extLs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dirty="0">
                    <a:solidFill>
                      <a:srgbClr val="081D58"/>
                    </a:solidFill>
                  </a:rPr>
                  <a:t>VT-x</a:t>
                </a:r>
              </a:p>
            </p:txBody>
          </p:sp>
        </p:grpSp>
        <p:grpSp>
          <p:nvGrpSpPr>
            <p:cNvPr id="81947" name="Group 20"/>
            <p:cNvGrpSpPr>
              <a:grpSpLocks/>
            </p:cNvGrpSpPr>
            <p:nvPr/>
          </p:nvGrpSpPr>
          <p:grpSpPr bwMode="auto">
            <a:xfrm>
              <a:off x="1500" y="2413"/>
              <a:ext cx="432" cy="250"/>
              <a:chOff x="1392" y="3840"/>
              <a:chExt cx="432" cy="250"/>
            </a:xfrm>
          </p:grpSpPr>
          <p:sp>
            <p:nvSpPr>
              <p:cNvPr id="271381" name="Oval 21"/>
              <p:cNvSpPr>
                <a:spLocks noChangeArrowheads="1"/>
              </p:cNvSpPr>
              <p:nvPr/>
            </p:nvSpPr>
            <p:spPr bwMode="auto">
              <a:xfrm>
                <a:off x="1392" y="3845"/>
                <a:ext cx="432" cy="240"/>
              </a:xfrm>
              <a:prstGeom prst="ellipse">
                <a:avLst/>
              </a:prstGeom>
              <a:noFill/>
              <a:ln w="31750" algn="ctr">
                <a:solidFill>
                  <a:schemeClr val="tx1"/>
                </a:solidFill>
                <a:round/>
                <a:headEnd type="none" w="sm" len="sm"/>
                <a:tailEnd type="none" w="med" len="lg"/>
              </a:ln>
              <a:effectLst/>
            </p:spPr>
            <p:txBody>
              <a:bodyPr wrap="none" anchor="ctr"/>
              <a:lstStyle/>
              <a:p>
                <a:pPr algn="ctr" defTabSz="914400" fontAlgn="base">
                  <a:spcBef>
                    <a:spcPct val="0"/>
                  </a:spcBef>
                  <a:spcAft>
                    <a:spcPct val="0"/>
                  </a:spcAft>
                </a:pPr>
                <a:endParaRPr kumimoji="1" lang="zh-TW" altLang="en-US" b="1">
                  <a:solidFill>
                    <a:srgbClr val="FFFFFF"/>
                  </a:solidFill>
                  <a:effectLst>
                    <a:outerShdw blurRad="38100" dist="38100" dir="2700000" algn="tl">
                      <a:srgbClr val="DDDDDD"/>
                    </a:outerShdw>
                  </a:effectLst>
                  <a:latin typeface="Arial" charset="0"/>
                  <a:ea typeface="新細明體" charset="0"/>
                  <a:cs typeface="新細明體" charset="0"/>
                </a:endParaRPr>
              </a:p>
            </p:txBody>
          </p:sp>
          <p:sp>
            <p:nvSpPr>
              <p:cNvPr id="81949" name="Text Box 22"/>
              <p:cNvSpPr txBox="1">
                <a:spLocks noChangeArrowheads="1"/>
              </p:cNvSpPr>
              <p:nvPr/>
            </p:nvSpPr>
            <p:spPr bwMode="auto">
              <a:xfrm>
                <a:off x="1402" y="3840"/>
                <a:ext cx="410" cy="250"/>
              </a:xfrm>
              <a:prstGeom prst="rect">
                <a:avLst/>
              </a:prstGeom>
              <a:solidFill>
                <a:srgbClr val="FFFFFF"/>
              </a:solidFill>
              <a:ln>
                <a:noFill/>
              </a:ln>
              <a:extLs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ctr" defTabSz="914400" fontAlgn="base">
                  <a:spcBef>
                    <a:spcPct val="0"/>
                  </a:spcBef>
                  <a:spcAft>
                    <a:spcPct val="0"/>
                  </a:spcAft>
                </a:pPr>
                <a:r>
                  <a:rPr lang="en-US" altLang="zh-TW" sz="2000" dirty="0">
                    <a:solidFill>
                      <a:srgbClr val="081D58"/>
                    </a:solidFill>
                  </a:rPr>
                  <a:t>VT-</a:t>
                </a:r>
                <a:r>
                  <a:rPr lang="en-US" altLang="zh-TW" sz="2000" dirty="0" err="1">
                    <a:solidFill>
                      <a:srgbClr val="081D58"/>
                    </a:solidFill>
                  </a:rPr>
                  <a:t>i</a:t>
                </a:r>
                <a:endParaRPr lang="en-US" altLang="zh-TW" sz="2000" dirty="0">
                  <a:solidFill>
                    <a:srgbClr val="081D58"/>
                  </a:solidFill>
                </a:endParaRPr>
              </a:p>
            </p:txBody>
          </p:sp>
        </p:grpSp>
      </p:grpSp>
      <p:grpSp>
        <p:nvGrpSpPr>
          <p:cNvPr id="10" name="Group 58"/>
          <p:cNvGrpSpPr>
            <a:grpSpLocks/>
          </p:cNvGrpSpPr>
          <p:nvPr/>
        </p:nvGrpSpPr>
        <p:grpSpPr bwMode="auto">
          <a:xfrm>
            <a:off x="5105400" y="3643313"/>
            <a:ext cx="3810000" cy="914400"/>
            <a:chOff x="3216" y="2160"/>
            <a:chExt cx="2400" cy="576"/>
          </a:xfrm>
        </p:grpSpPr>
        <p:sp>
          <p:nvSpPr>
            <p:cNvPr id="81941" name="Rectangle 24"/>
            <p:cNvSpPr>
              <a:spLocks noChangeArrowheads="1"/>
            </p:cNvSpPr>
            <p:nvPr/>
          </p:nvSpPr>
          <p:spPr bwMode="auto">
            <a:xfrm>
              <a:off x="3216" y="2160"/>
              <a:ext cx="2400" cy="576"/>
            </a:xfrm>
            <a:prstGeom prst="rect">
              <a:avLst/>
            </a:prstGeom>
            <a:gradFill rotWithShape="1">
              <a:gsLst>
                <a:gs pos="0">
                  <a:srgbClr val="5E91E4"/>
                </a:gs>
                <a:gs pos="50000">
                  <a:srgbClr val="A9C4F0"/>
                </a:gs>
                <a:gs pos="100000">
                  <a:srgbClr val="5E91E4"/>
                </a:gs>
              </a:gsLst>
              <a:lin ang="2700000" scaled="1"/>
            </a:gradFill>
            <a:ln w="3175">
              <a:solidFill>
                <a:srgbClr val="FFFFFF"/>
              </a:solidFill>
              <a:miter lim="800000"/>
              <a:headEnd type="none" w="sm" len="sm"/>
              <a:tailEnd type="none" w="med" len="lg"/>
            </a:ln>
          </p:spPr>
          <p:txBody>
            <a:bodyPr wrap="none" anchor="ctr"/>
            <a:lstStyle/>
            <a:p>
              <a:pPr algn="ct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 followed by on-going evolution of support:</a:t>
              </a:r>
            </a:p>
            <a:p>
              <a:pPr algn="ct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 Micro-architectural (e.g., lower VM switch times)</a:t>
              </a:r>
            </a:p>
            <a:p>
              <a:pPr algn="ctr" defTabSz="914400" fontAlgn="base">
                <a:spcBef>
                  <a:spcPct val="0"/>
                </a:spcBef>
                <a:spcAft>
                  <a:spcPct val="0"/>
                </a:spcAft>
              </a:pPr>
              <a:r>
                <a:rPr kumimoji="1" lang="en-US" altLang="zh-TW" sz="1200" b="1">
                  <a:solidFill>
                    <a:srgbClr val="000000"/>
                  </a:solidFill>
                  <a:latin typeface="Arial" charset="0"/>
                  <a:ea typeface="新細明體" charset="0"/>
                  <a:cs typeface="新細明體" charset="0"/>
                </a:rPr>
                <a:t> Architectural (e.g., </a:t>
              </a:r>
              <a:r>
                <a:rPr kumimoji="1" lang="en-US" altLang="zh-TW" sz="1200" b="1">
                  <a:solidFill>
                    <a:srgbClr val="660066"/>
                  </a:solidFill>
                  <a:latin typeface="Arial" charset="0"/>
                  <a:ea typeface="新細明體" charset="0"/>
                  <a:cs typeface="新細明體" charset="0"/>
                </a:rPr>
                <a:t>Extended Page Tables</a:t>
              </a:r>
              <a:r>
                <a:rPr kumimoji="1" lang="en-US" altLang="zh-TW" sz="1200" b="1">
                  <a:solidFill>
                    <a:srgbClr val="000000"/>
                  </a:solidFill>
                  <a:latin typeface="Arial" charset="0"/>
                  <a:ea typeface="新細明體" charset="0"/>
                  <a:cs typeface="新細明體" charset="0"/>
                </a:rPr>
                <a:t>)</a:t>
              </a:r>
            </a:p>
          </p:txBody>
        </p:sp>
        <p:sp>
          <p:nvSpPr>
            <p:cNvPr id="271385" name="AutoShape 25"/>
            <p:cNvSpPr>
              <a:spLocks noChangeArrowheads="1"/>
            </p:cNvSpPr>
            <p:nvPr/>
          </p:nvSpPr>
          <p:spPr bwMode="auto">
            <a:xfrm>
              <a:off x="3552" y="2624"/>
              <a:ext cx="666" cy="101"/>
            </a:xfrm>
            <a:prstGeom prst="rightArrow">
              <a:avLst>
                <a:gd name="adj1" fmla="val 50000"/>
                <a:gd name="adj2" fmla="val 164851"/>
              </a:avLst>
            </a:prstGeom>
            <a:gradFill rotWithShape="1">
              <a:gsLst>
                <a:gs pos="0">
                  <a:srgbClr val="5E91E4"/>
                </a:gs>
                <a:gs pos="50000">
                  <a:srgbClr val="5E91E4">
                    <a:gamma/>
                    <a:tint val="53725"/>
                    <a:invGamma/>
                  </a:srgbClr>
                </a:gs>
                <a:gs pos="100000">
                  <a:srgbClr val="5E91E4"/>
                </a:gs>
              </a:gsLst>
              <a:lin ang="2700000" scaled="1"/>
            </a:gradFill>
            <a:ln w="3175" algn="ctr">
              <a:solidFill>
                <a:srgbClr val="FFFFFF"/>
              </a:solidFill>
              <a:miter lim="800000"/>
              <a:headEnd/>
              <a:tailEnd/>
            </a:ln>
            <a:effectLst/>
          </p:spPr>
          <p:txBody>
            <a:bodyPr wrap="none" anchor="ctr"/>
            <a:lstStyle/>
            <a:p>
              <a:pPr algn="ctr" defTabSz="914400" fontAlgn="base">
                <a:spcBef>
                  <a:spcPct val="0"/>
                </a:spcBef>
                <a:spcAft>
                  <a:spcPct val="0"/>
                </a:spcAft>
              </a:pPr>
              <a:endParaRPr kumimoji="1" lang="zh-TW" altLang="en-US" sz="1200" b="1">
                <a:solidFill>
                  <a:srgbClr val="000000"/>
                </a:solidFill>
                <a:latin typeface="Arial" charset="0"/>
                <a:ea typeface="新細明體" charset="0"/>
                <a:cs typeface="新細明體" charset="0"/>
              </a:endParaRPr>
            </a:p>
          </p:txBody>
        </p:sp>
      </p:grpSp>
      <p:grpSp>
        <p:nvGrpSpPr>
          <p:cNvPr id="11" name="Group 57"/>
          <p:cNvGrpSpPr>
            <a:grpSpLocks/>
          </p:cNvGrpSpPr>
          <p:nvPr/>
        </p:nvGrpSpPr>
        <p:grpSpPr bwMode="auto">
          <a:xfrm>
            <a:off x="5257800" y="4710113"/>
            <a:ext cx="3657600" cy="914400"/>
            <a:chOff x="3312" y="2832"/>
            <a:chExt cx="2304" cy="576"/>
          </a:xfrm>
        </p:grpSpPr>
        <p:sp>
          <p:nvSpPr>
            <p:cNvPr id="81939" name="Rectangle 33"/>
            <p:cNvSpPr>
              <a:spLocks noChangeArrowheads="1"/>
            </p:cNvSpPr>
            <p:nvPr/>
          </p:nvSpPr>
          <p:spPr bwMode="auto">
            <a:xfrm>
              <a:off x="3312" y="2832"/>
              <a:ext cx="2304" cy="576"/>
            </a:xfrm>
            <a:prstGeom prst="rect">
              <a:avLst/>
            </a:prstGeom>
            <a:gradFill rotWithShape="1">
              <a:gsLst>
                <a:gs pos="0">
                  <a:srgbClr val="66CC66"/>
                </a:gs>
                <a:gs pos="50000">
                  <a:srgbClr val="ADE4AD"/>
                </a:gs>
                <a:gs pos="100000">
                  <a:srgbClr val="66CC66"/>
                </a:gs>
              </a:gsLst>
              <a:lin ang="2700000" scaled="1"/>
            </a:gradFill>
            <a:ln w="3175">
              <a:solidFill>
                <a:srgbClr val="FFFFFF"/>
              </a:solidFill>
              <a:miter lim="800000"/>
              <a:headEnd type="none" w="sm" len="sm"/>
              <a:tailEnd type="none" w="med" len="lg"/>
            </a:ln>
          </p:spPr>
          <p:txBody>
            <a:bodyPr wrap="none" anchor="ctr"/>
            <a:lstStyle/>
            <a:p>
              <a:pPr algn="ctr" defTabSz="914400" eaLnBrk="0" fontAlgn="base" hangingPunct="0">
                <a:spcBef>
                  <a:spcPct val="0"/>
                </a:spcBef>
                <a:spcAft>
                  <a:spcPct val="0"/>
                </a:spcAft>
              </a:pPr>
              <a:r>
                <a:rPr kumimoji="1" lang="en-US" altLang="zh-TW" sz="1200" b="1">
                  <a:solidFill>
                    <a:srgbClr val="081D58"/>
                  </a:solidFill>
                  <a:latin typeface="Arial" charset="0"/>
                  <a:ea typeface="新細明體" charset="0"/>
                  <a:cs typeface="新細明體" charset="0"/>
                </a:rPr>
                <a:t>Increasingly better CPU and I/O virtualization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performance and functionality as I/O devices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and VMMs exploit infrastructure provided </a:t>
              </a:r>
              <a:br>
                <a:rPr kumimoji="1" lang="en-US" altLang="zh-TW" sz="1200" b="1">
                  <a:solidFill>
                    <a:srgbClr val="081D58"/>
                  </a:solidFill>
                  <a:latin typeface="Arial" charset="0"/>
                  <a:ea typeface="新細明體" charset="0"/>
                  <a:cs typeface="新細明體" charset="0"/>
                </a:rPr>
              </a:br>
              <a:r>
                <a:rPr kumimoji="1" lang="en-US" altLang="zh-TW" sz="1200" b="1">
                  <a:solidFill>
                    <a:srgbClr val="081D58"/>
                  </a:solidFill>
                  <a:latin typeface="Arial" charset="0"/>
                  <a:ea typeface="新細明體" charset="0"/>
                  <a:cs typeface="新細明體" charset="0"/>
                </a:rPr>
                <a:t>by VT-x, VT-i, VT-d</a:t>
              </a:r>
            </a:p>
          </p:txBody>
        </p:sp>
        <p:sp>
          <p:nvSpPr>
            <p:cNvPr id="271394" name="AutoShape 34"/>
            <p:cNvSpPr>
              <a:spLocks noChangeArrowheads="1"/>
            </p:cNvSpPr>
            <p:nvPr/>
          </p:nvSpPr>
          <p:spPr bwMode="auto">
            <a:xfrm>
              <a:off x="3320" y="3238"/>
              <a:ext cx="661" cy="112"/>
            </a:xfrm>
            <a:prstGeom prst="rightArrow">
              <a:avLst>
                <a:gd name="adj1" fmla="val 50000"/>
                <a:gd name="adj2" fmla="val 147545"/>
              </a:avLst>
            </a:prstGeom>
            <a:gradFill rotWithShape="1">
              <a:gsLst>
                <a:gs pos="0">
                  <a:srgbClr val="66CC66"/>
                </a:gs>
                <a:gs pos="50000">
                  <a:srgbClr val="66CC66">
                    <a:gamma/>
                    <a:tint val="53725"/>
                    <a:invGamma/>
                  </a:srgbClr>
                </a:gs>
                <a:gs pos="100000">
                  <a:srgbClr val="66CC66"/>
                </a:gs>
              </a:gsLst>
              <a:lin ang="2700000" scaled="1"/>
            </a:gradFill>
            <a:ln w="3175" algn="ctr">
              <a:solidFill>
                <a:srgbClr val="FFFFFF"/>
              </a:solidFill>
              <a:miter lim="800000"/>
              <a:headEnd/>
              <a:tailEnd/>
            </a:ln>
            <a:effectLst/>
          </p:spPr>
          <p:txBody>
            <a:bodyPr wrap="none" anchor="ctr"/>
            <a:lstStyle/>
            <a:p>
              <a:pPr algn="ctr" defTabSz="914400" fontAlgn="base">
                <a:spcBef>
                  <a:spcPct val="0"/>
                </a:spcBef>
                <a:spcAft>
                  <a:spcPct val="0"/>
                </a:spcAft>
              </a:pPr>
              <a:endParaRPr kumimoji="1" lang="zh-TW" altLang="en-US" b="1">
                <a:solidFill>
                  <a:srgbClr val="FFFFFF"/>
                </a:solidFill>
                <a:latin typeface="Arial" charset="0"/>
                <a:ea typeface="新細明體" charset="0"/>
                <a:cs typeface="新細明體" charset="0"/>
              </a:endParaRPr>
            </a:p>
          </p:txBody>
        </p:sp>
      </p:grpSp>
      <p:sp>
        <p:nvSpPr>
          <p:cNvPr id="81937" name="Text Box 45"/>
          <p:cNvSpPr txBox="1">
            <a:spLocks noChangeArrowheads="1"/>
          </p:cNvSpPr>
          <p:nvPr/>
        </p:nvSpPr>
        <p:spPr bwMode="auto">
          <a:xfrm>
            <a:off x="387350" y="6502400"/>
            <a:ext cx="44799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defTabSz="914400" eaLnBrk="1" fontAlgn="base" hangingPunct="1">
              <a:spcBef>
                <a:spcPct val="50000"/>
              </a:spcBef>
              <a:spcAft>
                <a:spcPct val="0"/>
              </a:spcAft>
            </a:pPr>
            <a:r>
              <a:rPr lang="en-US" altLang="zh-TW" sz="900">
                <a:solidFill>
                  <a:srgbClr val="FFFFFF"/>
                </a:solidFill>
              </a:rPr>
              <a:t>*Other names and brands may be claimed as the property of others</a:t>
            </a:r>
          </a:p>
        </p:txBody>
      </p:sp>
      <p:sp>
        <p:nvSpPr>
          <p:cNvPr id="81938" name="Text Box 46"/>
          <p:cNvSpPr txBox="1">
            <a:spLocks noChangeArrowheads="1"/>
          </p:cNvSpPr>
          <p:nvPr/>
        </p:nvSpPr>
        <p:spPr bwMode="auto">
          <a:xfrm>
            <a:off x="3605213" y="5700713"/>
            <a:ext cx="890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0">
                <a:solidFill>
                  <a:srgbClr val="000000"/>
                </a:solidFill>
                <a:miter lim="800000"/>
                <a:headEnd type="none" w="sm" len="sm"/>
                <a:tailEnd type="none" w="med" len="lg"/>
              </a14:hiddenLine>
            </a:ext>
          </a:extLst>
        </p:spPr>
        <p:txBody>
          <a:bodyPr wrap="none">
            <a:spAutoFit/>
          </a:bodyPr>
          <a:lstStyle>
            <a:lvl1pPr eaLnBrk="0" hangingPunct="0">
              <a:defRPr kumimoji="1">
                <a:solidFill>
                  <a:schemeClr val="tx1"/>
                </a:solidFill>
                <a:latin typeface="Arial" charset="0"/>
                <a:ea typeface="新細明體" charset="0"/>
                <a:cs typeface="新細明體" charset="0"/>
              </a:defRPr>
            </a:lvl1pPr>
            <a:lvl2pPr marL="742950" indent="-285750" eaLnBrk="0" hangingPunct="0">
              <a:defRPr kumimoji="1">
                <a:solidFill>
                  <a:schemeClr val="tx1"/>
                </a:solidFill>
                <a:latin typeface="Arial" charset="0"/>
                <a:ea typeface="新細明體" charset="0"/>
                <a:cs typeface="新細明體" charset="0"/>
              </a:defRPr>
            </a:lvl2pPr>
            <a:lvl3pPr marL="1143000" indent="-228600" eaLnBrk="0" hangingPunct="0">
              <a:defRPr kumimoji="1">
                <a:solidFill>
                  <a:schemeClr val="tx1"/>
                </a:solidFill>
                <a:latin typeface="Arial" charset="0"/>
                <a:ea typeface="新細明體" charset="0"/>
                <a:cs typeface="新細明體" charset="0"/>
              </a:defRPr>
            </a:lvl3pPr>
            <a:lvl4pPr marL="1600200" indent="-228600" eaLnBrk="0" hangingPunct="0">
              <a:defRPr kumimoji="1">
                <a:solidFill>
                  <a:schemeClr val="tx1"/>
                </a:solidFill>
                <a:latin typeface="Arial" charset="0"/>
                <a:ea typeface="新細明體" charset="0"/>
                <a:cs typeface="新細明體" charset="0"/>
              </a:defRPr>
            </a:lvl4pPr>
            <a:lvl5pPr marL="2057400" indent="-228600" eaLnBrk="0" hangingPunct="0">
              <a:defRPr kumimoji="1">
                <a:solidFill>
                  <a:schemeClr val="tx1"/>
                </a:solidFill>
                <a:latin typeface="Arial" charset="0"/>
                <a:ea typeface="新細明體" charset="0"/>
                <a:cs typeface="新細明體" charset="0"/>
              </a:defRPr>
            </a:lvl5pPr>
            <a:lvl6pPr marL="2514600" indent="-228600" eaLnBrk="0" fontAlgn="base" hangingPunct="0">
              <a:spcBef>
                <a:spcPct val="0"/>
              </a:spcBef>
              <a:spcAft>
                <a:spcPct val="0"/>
              </a:spcAft>
              <a:defRPr kumimoji="1">
                <a:solidFill>
                  <a:schemeClr val="tx1"/>
                </a:solidFill>
                <a:latin typeface="Arial" charset="0"/>
                <a:ea typeface="新細明體" charset="0"/>
                <a:cs typeface="新細明體" charset="0"/>
              </a:defRPr>
            </a:lvl6pPr>
            <a:lvl7pPr marL="2971800" indent="-228600" eaLnBrk="0" fontAlgn="base" hangingPunct="0">
              <a:spcBef>
                <a:spcPct val="0"/>
              </a:spcBef>
              <a:spcAft>
                <a:spcPct val="0"/>
              </a:spcAft>
              <a:defRPr kumimoji="1">
                <a:solidFill>
                  <a:schemeClr val="tx1"/>
                </a:solidFill>
                <a:latin typeface="Arial" charset="0"/>
                <a:ea typeface="新細明體" charset="0"/>
                <a:cs typeface="新細明體" charset="0"/>
              </a:defRPr>
            </a:lvl7pPr>
            <a:lvl8pPr marL="3429000" indent="-228600" eaLnBrk="0" fontAlgn="base" hangingPunct="0">
              <a:spcBef>
                <a:spcPct val="0"/>
              </a:spcBef>
              <a:spcAft>
                <a:spcPct val="0"/>
              </a:spcAft>
              <a:defRPr kumimoji="1">
                <a:solidFill>
                  <a:schemeClr val="tx1"/>
                </a:solidFill>
                <a:latin typeface="Arial" charset="0"/>
                <a:ea typeface="新細明體" charset="0"/>
                <a:cs typeface="新細明體" charset="0"/>
              </a:defRPr>
            </a:lvl8pPr>
            <a:lvl9pPr marL="3886200" indent="-228600" eaLnBrk="0" fontAlgn="base" hangingPunct="0">
              <a:spcBef>
                <a:spcPct val="0"/>
              </a:spcBef>
              <a:spcAft>
                <a:spcPct val="0"/>
              </a:spcAft>
              <a:defRPr kumimoji="1">
                <a:solidFill>
                  <a:schemeClr val="tx1"/>
                </a:solidFill>
                <a:latin typeface="Arial" charset="0"/>
                <a:ea typeface="新細明體" charset="0"/>
                <a:cs typeface="新細明體" charset="0"/>
              </a:defRPr>
            </a:lvl9pPr>
          </a:lstStyle>
          <a:p>
            <a:pPr algn="r" defTabSz="914400" fontAlgn="base">
              <a:spcBef>
                <a:spcPct val="0"/>
              </a:spcBef>
              <a:spcAft>
                <a:spcPct val="0"/>
              </a:spcAft>
            </a:pPr>
            <a:r>
              <a:rPr lang="en-US" altLang="zh-TW" sz="2000">
                <a:solidFill>
                  <a:srgbClr val="FFFFFF"/>
                </a:solidFill>
              </a:rPr>
              <a:t>Today</a:t>
            </a:r>
            <a:endParaRPr lang="en-US" altLang="zh-TW" sz="1400">
              <a:solidFill>
                <a:srgbClr val="FFFFFF"/>
              </a:solidFill>
            </a:endParaRPr>
          </a:p>
        </p:txBody>
      </p:sp>
    </p:spTree>
    <p:extLst>
      <p:ext uri="{BB962C8B-B14F-4D97-AF65-F5344CB8AC3E}">
        <p14:creationId xmlns:p14="http://schemas.microsoft.com/office/powerpoint/2010/main" val="2381174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13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13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6" grpId="0" animBg="1"/>
      <p:bldP spid="2713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66469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Computer System Organization</a:t>
            </a:r>
            <a:endParaRPr lang="en-US"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438400" y="2819400"/>
            <a:ext cx="1066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lumMod val="85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lumMod val="85000"/>
            </a:schemeClr>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5"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897" y="3390503"/>
            <a:ext cx="2278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152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4677" y="1475199"/>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Application</a:t>
            </a:r>
            <a:endParaRPr kumimoji="1" lang="zh-CN" altLang="en-US" dirty="0">
              <a:solidFill>
                <a:schemeClr val="tx1"/>
              </a:solidFill>
            </a:endParaRPr>
          </a:p>
        </p:txBody>
      </p:sp>
      <p:sp>
        <p:nvSpPr>
          <p:cNvPr id="5" name="矩形 4"/>
          <p:cNvSpPr/>
          <p:nvPr/>
        </p:nvSpPr>
        <p:spPr>
          <a:xfrm>
            <a:off x="984678" y="2303754"/>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TCP/IP Stack</a:t>
            </a:r>
            <a:endParaRPr kumimoji="1" lang="zh-CN" altLang="en-US" dirty="0">
              <a:solidFill>
                <a:schemeClr val="tx1"/>
              </a:solidFill>
            </a:endParaRPr>
          </a:p>
        </p:txBody>
      </p:sp>
      <p:sp>
        <p:nvSpPr>
          <p:cNvPr id="6" name="矩形 5"/>
          <p:cNvSpPr/>
          <p:nvPr/>
        </p:nvSpPr>
        <p:spPr>
          <a:xfrm>
            <a:off x="984677" y="3156091"/>
            <a:ext cx="2149780" cy="546975"/>
          </a:xfrm>
          <a:prstGeom prst="rect">
            <a:avLst/>
          </a:prstGeom>
          <a:solidFill>
            <a:srgbClr val="D9D9D9"/>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Device Driver (8139)</a:t>
            </a:r>
            <a:endParaRPr kumimoji="1" lang="zh-CN" altLang="en-US" dirty="0">
              <a:solidFill>
                <a:schemeClr val="tx1"/>
              </a:solidFill>
            </a:endParaRPr>
          </a:p>
        </p:txBody>
      </p:sp>
      <p:sp>
        <p:nvSpPr>
          <p:cNvPr id="7" name="矩形 6"/>
          <p:cNvSpPr/>
          <p:nvPr/>
        </p:nvSpPr>
        <p:spPr>
          <a:xfrm>
            <a:off x="5627782" y="2303754"/>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TCP/IP Stack</a:t>
            </a:r>
            <a:endParaRPr kumimoji="1" lang="zh-CN" altLang="en-US" dirty="0">
              <a:solidFill>
                <a:schemeClr val="tx1"/>
              </a:solidFill>
            </a:endParaRPr>
          </a:p>
        </p:txBody>
      </p:sp>
      <p:sp>
        <p:nvSpPr>
          <p:cNvPr id="9" name="矩形 8"/>
          <p:cNvSpPr/>
          <p:nvPr/>
        </p:nvSpPr>
        <p:spPr>
          <a:xfrm>
            <a:off x="5627782" y="3184660"/>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Real Device Driver</a:t>
            </a:r>
            <a:endParaRPr kumimoji="1" lang="zh-CN" altLang="en-US" dirty="0">
              <a:solidFill>
                <a:schemeClr val="tx1"/>
              </a:solidFill>
            </a:endParaRPr>
          </a:p>
        </p:txBody>
      </p:sp>
      <p:sp>
        <p:nvSpPr>
          <p:cNvPr id="11" name="矩形 10"/>
          <p:cNvSpPr/>
          <p:nvPr/>
        </p:nvSpPr>
        <p:spPr>
          <a:xfrm>
            <a:off x="5627782" y="5130948"/>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Physical Device</a:t>
            </a:r>
            <a:endParaRPr kumimoji="1" lang="zh-CN" altLang="en-US" dirty="0">
              <a:solidFill>
                <a:schemeClr val="tx1"/>
              </a:solidFill>
            </a:endParaRPr>
          </a:p>
        </p:txBody>
      </p:sp>
      <p:sp>
        <p:nvSpPr>
          <p:cNvPr id="12" name="矩形 11"/>
          <p:cNvSpPr/>
          <p:nvPr/>
        </p:nvSpPr>
        <p:spPr>
          <a:xfrm>
            <a:off x="770622" y="904444"/>
            <a:ext cx="2540198" cy="3044035"/>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3" name="矩形 12"/>
          <p:cNvSpPr/>
          <p:nvPr/>
        </p:nvSpPr>
        <p:spPr>
          <a:xfrm>
            <a:off x="3505646" y="904444"/>
            <a:ext cx="4874518" cy="3044529"/>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4" name="矩形 13"/>
          <p:cNvSpPr/>
          <p:nvPr/>
        </p:nvSpPr>
        <p:spPr>
          <a:xfrm>
            <a:off x="813048" y="4055496"/>
            <a:ext cx="7567116" cy="832353"/>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5" name="矩形 14"/>
          <p:cNvSpPr/>
          <p:nvPr/>
        </p:nvSpPr>
        <p:spPr>
          <a:xfrm>
            <a:off x="770622" y="4996350"/>
            <a:ext cx="7609542" cy="832353"/>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7" name="肘形连接符 16"/>
          <p:cNvCxnSpPr>
            <a:stCxn id="4" idx="2"/>
            <a:endCxn id="5" idx="0"/>
          </p:cNvCxnSpPr>
          <p:nvPr/>
        </p:nvCxnSpPr>
        <p:spPr>
          <a:xfrm rot="16200000" flipH="1">
            <a:off x="1918777" y="2162964"/>
            <a:ext cx="281580" cy="1"/>
          </a:xfrm>
          <a:prstGeom prst="bentConnector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肘形连接符 21"/>
          <p:cNvCxnSpPr>
            <a:stCxn id="5" idx="2"/>
            <a:endCxn id="6" idx="0"/>
          </p:cNvCxnSpPr>
          <p:nvPr/>
        </p:nvCxnSpPr>
        <p:spPr>
          <a:xfrm rot="5400000">
            <a:off x="1906887" y="3003411"/>
            <a:ext cx="305362" cy="1"/>
          </a:xfrm>
          <a:prstGeom prst="bent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 idx="2"/>
            <a:endCxn id="26" idx="1"/>
          </p:cNvCxnSpPr>
          <p:nvPr/>
        </p:nvCxnSpPr>
        <p:spPr>
          <a:xfrm rot="5400000" flipH="1" flipV="1">
            <a:off x="2871065" y="937190"/>
            <a:ext cx="1954379" cy="3577372"/>
          </a:xfrm>
          <a:prstGeom prst="bentConnector4">
            <a:avLst>
              <a:gd name="adj1" fmla="val -36126"/>
              <a:gd name="adj2" fmla="val 68209"/>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9" idx="2"/>
            <a:endCxn id="11" idx="0"/>
          </p:cNvCxnSpPr>
          <p:nvPr/>
        </p:nvCxnSpPr>
        <p:spPr>
          <a:xfrm>
            <a:off x="6702672" y="3731635"/>
            <a:ext cx="0" cy="139931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813048" y="908734"/>
            <a:ext cx="1659429" cy="369332"/>
          </a:xfrm>
          <a:prstGeom prst="rect">
            <a:avLst/>
          </a:prstGeom>
        </p:spPr>
        <p:txBody>
          <a:bodyPr wrap="none">
            <a:spAutoFit/>
          </a:bodyPr>
          <a:lstStyle/>
          <a:p>
            <a:r>
              <a:rPr kumimoji="1" lang="en-US" altLang="zh-CN" dirty="0" smtClean="0">
                <a:solidFill>
                  <a:schemeClr val="tx1"/>
                </a:solidFill>
              </a:rPr>
              <a:t>Guest Domain</a:t>
            </a:r>
            <a:endParaRPr lang="zh-CN" altLang="en-US" dirty="0"/>
          </a:p>
        </p:txBody>
      </p:sp>
      <p:sp>
        <p:nvSpPr>
          <p:cNvPr id="60" name="矩形 59"/>
          <p:cNvSpPr/>
          <p:nvPr/>
        </p:nvSpPr>
        <p:spPr>
          <a:xfrm>
            <a:off x="3463222" y="907845"/>
            <a:ext cx="1184940" cy="369332"/>
          </a:xfrm>
          <a:prstGeom prst="rect">
            <a:avLst/>
          </a:prstGeom>
        </p:spPr>
        <p:txBody>
          <a:bodyPr wrap="none">
            <a:spAutoFit/>
          </a:bodyPr>
          <a:lstStyle/>
          <a:p>
            <a:r>
              <a:rPr kumimoji="1" lang="en-US" altLang="zh-CN" dirty="0" smtClean="0">
                <a:solidFill>
                  <a:schemeClr val="tx1"/>
                </a:solidFill>
              </a:rPr>
              <a:t>Domain-0</a:t>
            </a:r>
            <a:endParaRPr lang="zh-CN" altLang="en-US" dirty="0"/>
          </a:p>
        </p:txBody>
      </p:sp>
      <p:sp>
        <p:nvSpPr>
          <p:cNvPr id="61" name="矩形 60"/>
          <p:cNvSpPr/>
          <p:nvPr/>
        </p:nvSpPr>
        <p:spPr>
          <a:xfrm>
            <a:off x="813048" y="4065607"/>
            <a:ext cx="595035" cy="369332"/>
          </a:xfrm>
          <a:prstGeom prst="rect">
            <a:avLst/>
          </a:prstGeom>
        </p:spPr>
        <p:txBody>
          <a:bodyPr wrap="none">
            <a:spAutoFit/>
          </a:bodyPr>
          <a:lstStyle/>
          <a:p>
            <a:r>
              <a:rPr kumimoji="1" lang="en-US" altLang="zh-CN" dirty="0" err="1" smtClean="0">
                <a:solidFill>
                  <a:schemeClr val="tx1"/>
                </a:solidFill>
              </a:rPr>
              <a:t>Xen</a:t>
            </a:r>
            <a:endParaRPr lang="zh-CN" altLang="en-US" dirty="0"/>
          </a:p>
        </p:txBody>
      </p:sp>
      <p:sp>
        <p:nvSpPr>
          <p:cNvPr id="62" name="矩形 61"/>
          <p:cNvSpPr/>
          <p:nvPr/>
        </p:nvSpPr>
        <p:spPr>
          <a:xfrm>
            <a:off x="801011" y="4996349"/>
            <a:ext cx="1184940" cy="369332"/>
          </a:xfrm>
          <a:prstGeom prst="rect">
            <a:avLst/>
          </a:prstGeom>
        </p:spPr>
        <p:txBody>
          <a:bodyPr wrap="none">
            <a:spAutoFit/>
          </a:bodyPr>
          <a:lstStyle/>
          <a:p>
            <a:r>
              <a:rPr lang="en-US" altLang="zh-CN" dirty="0" smtClean="0"/>
              <a:t>Hardware</a:t>
            </a:r>
            <a:endParaRPr lang="zh-CN" altLang="en-US" dirty="0"/>
          </a:p>
        </p:txBody>
      </p:sp>
      <p:sp>
        <p:nvSpPr>
          <p:cNvPr id="26" name="矩形 25"/>
          <p:cNvSpPr/>
          <p:nvPr/>
        </p:nvSpPr>
        <p:spPr>
          <a:xfrm>
            <a:off x="5636939" y="1475199"/>
            <a:ext cx="2149780" cy="546975"/>
          </a:xfrm>
          <a:prstGeom prst="rect">
            <a:avLst/>
          </a:prstGeom>
          <a:solidFill>
            <a:srgbClr val="D9D9D9"/>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Qemu (User-level)</a:t>
            </a:r>
            <a:endParaRPr kumimoji="1" lang="zh-CN" altLang="en-US" dirty="0">
              <a:solidFill>
                <a:schemeClr val="tx1"/>
              </a:solidFill>
            </a:endParaRPr>
          </a:p>
        </p:txBody>
      </p:sp>
      <p:cxnSp>
        <p:nvCxnSpPr>
          <p:cNvPr id="28" name="直线箭头连接符 27"/>
          <p:cNvCxnSpPr>
            <a:stCxn id="7" idx="2"/>
            <a:endCxn id="9" idx="0"/>
          </p:cNvCxnSpPr>
          <p:nvPr/>
        </p:nvCxnSpPr>
        <p:spPr>
          <a:xfrm>
            <a:off x="6702672" y="2850730"/>
            <a:ext cx="0" cy="33393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直线箭头连接符 30"/>
          <p:cNvCxnSpPr>
            <a:stCxn id="26" idx="2"/>
            <a:endCxn id="7" idx="0"/>
          </p:cNvCxnSpPr>
          <p:nvPr/>
        </p:nvCxnSpPr>
        <p:spPr>
          <a:xfrm flipH="1">
            <a:off x="6702674" y="2022173"/>
            <a:ext cx="9157" cy="2815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231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Virtualization</a:t>
            </a:r>
            <a:endParaRPr lang="en-US" dirty="0"/>
          </a:p>
        </p:txBody>
      </p:sp>
      <p:sp>
        <p:nvSpPr>
          <p:cNvPr id="3" name="Content Placeholder 2"/>
          <p:cNvSpPr>
            <a:spLocks noGrp="1"/>
          </p:cNvSpPr>
          <p:nvPr>
            <p:ph idx="1"/>
          </p:nvPr>
        </p:nvSpPr>
        <p:spPr/>
        <p:txBody>
          <a:bodyPr>
            <a:normAutofit/>
          </a:bodyPr>
          <a:lstStyle/>
          <a:p>
            <a:pPr marL="800100" indent="-742950">
              <a:lnSpc>
                <a:spcPct val="150000"/>
              </a:lnSpc>
              <a:buFont typeface="+mj-lt"/>
              <a:buAutoNum type="arabicPeriod"/>
            </a:pPr>
            <a:r>
              <a:rPr lang="en-US" altLang="zh-CN" sz="3200" dirty="0" smtClean="0"/>
              <a:t>Emulated</a:t>
            </a:r>
            <a:endParaRPr lang="en-US" altLang="zh-CN" sz="3200" dirty="0"/>
          </a:p>
          <a:p>
            <a:pPr marL="800100" indent="-742950">
              <a:lnSpc>
                <a:spcPct val="150000"/>
              </a:lnSpc>
              <a:buFont typeface="+mj-lt"/>
              <a:buAutoNum type="arabicPeriod"/>
            </a:pPr>
            <a:r>
              <a:rPr lang="en-US" sz="3200" dirty="0" smtClean="0"/>
              <a:t>Para-virtualized</a:t>
            </a:r>
            <a:endParaRPr lang="en-US" sz="3200" dirty="0"/>
          </a:p>
          <a:p>
            <a:pPr marL="800100" indent="-742950">
              <a:lnSpc>
                <a:spcPct val="150000"/>
              </a:lnSpc>
              <a:buFont typeface="+mj-lt"/>
              <a:buAutoNum type="arabicPeriod"/>
            </a:pPr>
            <a:r>
              <a:rPr lang="en-US" altLang="zh-CN" sz="3200" dirty="0"/>
              <a:t>Direct Access (</a:t>
            </a:r>
            <a:r>
              <a:rPr lang="en-US" altLang="zh-CN" sz="3200" dirty="0" err="1"/>
              <a:t>Passthrough</a:t>
            </a:r>
            <a:r>
              <a:rPr lang="en-US" altLang="zh-CN" sz="3200" dirty="0"/>
              <a:t>)</a:t>
            </a:r>
          </a:p>
          <a:p>
            <a:pPr marL="800100" indent="-742950">
              <a:lnSpc>
                <a:spcPct val="150000"/>
              </a:lnSpc>
              <a:buFont typeface="+mj-lt"/>
              <a:buAutoNum type="arabicPeriod"/>
            </a:pPr>
            <a:r>
              <a:rPr lang="en-US" sz="3200" dirty="0" smtClean="0"/>
              <a:t>Hardware assisted I/O virtualization</a:t>
            </a:r>
            <a:endParaRPr lang="en-US" sz="3200" baseline="0" dirty="0" smtClean="0"/>
          </a:p>
        </p:txBody>
      </p:sp>
    </p:spTree>
    <p:extLst>
      <p:ext uri="{BB962C8B-B14F-4D97-AF65-F5344CB8AC3E}">
        <p14:creationId xmlns:p14="http://schemas.microsoft.com/office/powerpoint/2010/main" val="7012386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4677" y="1475199"/>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Application</a:t>
            </a:r>
            <a:endParaRPr kumimoji="1" lang="zh-CN" altLang="en-US" dirty="0">
              <a:solidFill>
                <a:schemeClr val="tx1"/>
              </a:solidFill>
            </a:endParaRPr>
          </a:p>
        </p:txBody>
      </p:sp>
      <p:sp>
        <p:nvSpPr>
          <p:cNvPr id="5" name="矩形 4"/>
          <p:cNvSpPr/>
          <p:nvPr/>
        </p:nvSpPr>
        <p:spPr>
          <a:xfrm>
            <a:off x="984678" y="2303754"/>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TCP/IP Stack</a:t>
            </a:r>
            <a:endParaRPr kumimoji="1" lang="zh-CN" altLang="en-US" dirty="0">
              <a:solidFill>
                <a:schemeClr val="tx1"/>
              </a:solidFill>
            </a:endParaRPr>
          </a:p>
        </p:txBody>
      </p:sp>
      <p:sp>
        <p:nvSpPr>
          <p:cNvPr id="6" name="矩形 5"/>
          <p:cNvSpPr/>
          <p:nvPr/>
        </p:nvSpPr>
        <p:spPr>
          <a:xfrm>
            <a:off x="984677" y="3156091"/>
            <a:ext cx="2149780" cy="546975"/>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Frontend </a:t>
            </a:r>
            <a:r>
              <a:rPr kumimoji="1" lang="en-US" altLang="zh-CN" dirty="0" err="1" smtClean="0">
                <a:solidFill>
                  <a:schemeClr val="tx1"/>
                </a:solidFill>
              </a:rPr>
              <a:t>Dev</a:t>
            </a:r>
            <a:r>
              <a:rPr kumimoji="1" lang="en-US" altLang="zh-CN" dirty="0" smtClean="0">
                <a:solidFill>
                  <a:schemeClr val="tx1"/>
                </a:solidFill>
              </a:rPr>
              <a:t> Driver</a:t>
            </a:r>
            <a:endParaRPr kumimoji="1" lang="zh-CN" altLang="en-US" dirty="0">
              <a:solidFill>
                <a:schemeClr val="tx1"/>
              </a:solidFill>
            </a:endParaRPr>
          </a:p>
        </p:txBody>
      </p:sp>
      <p:sp>
        <p:nvSpPr>
          <p:cNvPr id="7" name="矩形 6"/>
          <p:cNvSpPr/>
          <p:nvPr/>
        </p:nvSpPr>
        <p:spPr>
          <a:xfrm>
            <a:off x="3663005" y="2296157"/>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TCP/IP Stack</a:t>
            </a:r>
            <a:endParaRPr kumimoji="1" lang="zh-CN" altLang="en-US" dirty="0">
              <a:solidFill>
                <a:schemeClr val="tx1"/>
              </a:solidFill>
            </a:endParaRPr>
          </a:p>
        </p:txBody>
      </p:sp>
      <p:sp>
        <p:nvSpPr>
          <p:cNvPr id="8" name="矩形 7"/>
          <p:cNvSpPr/>
          <p:nvPr/>
        </p:nvSpPr>
        <p:spPr>
          <a:xfrm>
            <a:off x="3663005" y="3148494"/>
            <a:ext cx="2149780" cy="546975"/>
          </a:xfrm>
          <a:prstGeom prst="rect">
            <a:avLst/>
          </a:prstGeom>
          <a:solidFill>
            <a:schemeClr val="bg1">
              <a:lumMod val="85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Backend </a:t>
            </a:r>
            <a:r>
              <a:rPr kumimoji="1" lang="en-US" altLang="zh-CN" dirty="0" err="1" smtClean="0">
                <a:solidFill>
                  <a:schemeClr val="tx1"/>
                </a:solidFill>
              </a:rPr>
              <a:t>Dev</a:t>
            </a:r>
            <a:r>
              <a:rPr kumimoji="1" lang="en-US" altLang="zh-CN" dirty="0" smtClean="0">
                <a:solidFill>
                  <a:schemeClr val="tx1"/>
                </a:solidFill>
              </a:rPr>
              <a:t> Driver</a:t>
            </a:r>
            <a:endParaRPr kumimoji="1" lang="zh-CN" altLang="en-US" dirty="0">
              <a:solidFill>
                <a:schemeClr val="tx1"/>
              </a:solidFill>
            </a:endParaRPr>
          </a:p>
        </p:txBody>
      </p:sp>
      <p:sp>
        <p:nvSpPr>
          <p:cNvPr id="9" name="矩形 8"/>
          <p:cNvSpPr/>
          <p:nvPr/>
        </p:nvSpPr>
        <p:spPr>
          <a:xfrm>
            <a:off x="6369874" y="3184660"/>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Real Device Driver</a:t>
            </a:r>
            <a:endParaRPr kumimoji="1" lang="zh-CN" altLang="en-US" dirty="0">
              <a:solidFill>
                <a:schemeClr val="tx1"/>
              </a:solidFill>
            </a:endParaRPr>
          </a:p>
        </p:txBody>
      </p:sp>
      <p:sp>
        <p:nvSpPr>
          <p:cNvPr id="10" name="矩形 9"/>
          <p:cNvSpPr/>
          <p:nvPr/>
        </p:nvSpPr>
        <p:spPr>
          <a:xfrm>
            <a:off x="2316973" y="4191083"/>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Split Device Driver</a:t>
            </a:r>
            <a:endParaRPr kumimoji="1" lang="zh-CN" altLang="en-US" dirty="0">
              <a:solidFill>
                <a:schemeClr val="tx1"/>
              </a:solidFill>
            </a:endParaRPr>
          </a:p>
        </p:txBody>
      </p:sp>
      <p:sp>
        <p:nvSpPr>
          <p:cNvPr id="11" name="矩形 10"/>
          <p:cNvSpPr/>
          <p:nvPr/>
        </p:nvSpPr>
        <p:spPr>
          <a:xfrm>
            <a:off x="6369874" y="5130948"/>
            <a:ext cx="2149780" cy="5469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solidFill>
                  <a:schemeClr val="tx1"/>
                </a:solidFill>
              </a:rPr>
              <a:t>Physical Device</a:t>
            </a:r>
            <a:endParaRPr kumimoji="1" lang="zh-CN" altLang="en-US" dirty="0">
              <a:solidFill>
                <a:schemeClr val="tx1"/>
              </a:solidFill>
            </a:endParaRPr>
          </a:p>
        </p:txBody>
      </p:sp>
      <p:sp>
        <p:nvSpPr>
          <p:cNvPr id="12" name="矩形 11"/>
          <p:cNvSpPr/>
          <p:nvPr/>
        </p:nvSpPr>
        <p:spPr>
          <a:xfrm>
            <a:off x="770622" y="904444"/>
            <a:ext cx="2540198" cy="3044035"/>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3" name="矩形 12"/>
          <p:cNvSpPr/>
          <p:nvPr/>
        </p:nvSpPr>
        <p:spPr>
          <a:xfrm>
            <a:off x="3463220" y="904444"/>
            <a:ext cx="5241954" cy="3044529"/>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4" name="矩形 13"/>
          <p:cNvSpPr/>
          <p:nvPr/>
        </p:nvSpPr>
        <p:spPr>
          <a:xfrm>
            <a:off x="770622" y="4055496"/>
            <a:ext cx="7934552" cy="832353"/>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5" name="矩形 14"/>
          <p:cNvSpPr/>
          <p:nvPr/>
        </p:nvSpPr>
        <p:spPr>
          <a:xfrm>
            <a:off x="770622" y="4996350"/>
            <a:ext cx="7934552" cy="832353"/>
          </a:xfrm>
          <a:prstGeom prst="rect">
            <a:avLst/>
          </a:prstGeom>
          <a:noFill/>
          <a:ln>
            <a:solidFill>
              <a:schemeClr val="tx1"/>
            </a:solidFill>
            <a:prstDash val="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chemeClr val="tx1"/>
              </a:solidFill>
            </a:endParaRPr>
          </a:p>
        </p:txBody>
      </p:sp>
      <p:cxnSp>
        <p:nvCxnSpPr>
          <p:cNvPr id="17" name="肘形连接符 16"/>
          <p:cNvCxnSpPr>
            <a:stCxn id="4" idx="2"/>
            <a:endCxn id="5" idx="0"/>
          </p:cNvCxnSpPr>
          <p:nvPr/>
        </p:nvCxnSpPr>
        <p:spPr>
          <a:xfrm rot="16200000" flipH="1">
            <a:off x="1918777" y="2162964"/>
            <a:ext cx="281580" cy="1"/>
          </a:xfrm>
          <a:prstGeom prst="bentConnector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2" name="肘形连接符 21"/>
          <p:cNvCxnSpPr>
            <a:stCxn id="5" idx="2"/>
            <a:endCxn id="6" idx="0"/>
          </p:cNvCxnSpPr>
          <p:nvPr/>
        </p:nvCxnSpPr>
        <p:spPr>
          <a:xfrm rot="5400000">
            <a:off x="1906887" y="3003411"/>
            <a:ext cx="305362" cy="1"/>
          </a:xfrm>
          <a:prstGeom prst="bentConnector3">
            <a:avLst>
              <a:gd name="adj1" fmla="val 5000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肘形连接符 24"/>
          <p:cNvCxnSpPr>
            <a:stCxn id="6" idx="2"/>
            <a:endCxn id="10" idx="1"/>
          </p:cNvCxnSpPr>
          <p:nvPr/>
        </p:nvCxnSpPr>
        <p:spPr>
          <a:xfrm rot="16200000" flipH="1">
            <a:off x="1807519" y="3955114"/>
            <a:ext cx="761504" cy="257406"/>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肘形连接符 29"/>
          <p:cNvCxnSpPr>
            <a:stCxn id="10" idx="3"/>
            <a:endCxn id="8" idx="2"/>
          </p:cNvCxnSpPr>
          <p:nvPr/>
        </p:nvCxnSpPr>
        <p:spPr>
          <a:xfrm flipV="1">
            <a:off x="4466753" y="3695467"/>
            <a:ext cx="271142" cy="769102"/>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肘形连接符 35"/>
          <p:cNvCxnSpPr>
            <a:stCxn id="7" idx="3"/>
            <a:endCxn id="9" idx="0"/>
          </p:cNvCxnSpPr>
          <p:nvPr/>
        </p:nvCxnSpPr>
        <p:spPr>
          <a:xfrm>
            <a:off x="5812787" y="2569644"/>
            <a:ext cx="1631979" cy="615016"/>
          </a:xfrm>
          <a:prstGeom prst="bent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直线箭头连接符 54"/>
          <p:cNvCxnSpPr>
            <a:stCxn id="8" idx="0"/>
            <a:endCxn id="7" idx="2"/>
          </p:cNvCxnSpPr>
          <p:nvPr/>
        </p:nvCxnSpPr>
        <p:spPr>
          <a:xfrm flipV="1">
            <a:off x="4737895" y="2843131"/>
            <a:ext cx="0" cy="30536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直线箭头连接符 55"/>
          <p:cNvCxnSpPr>
            <a:stCxn id="9" idx="2"/>
            <a:endCxn id="11" idx="0"/>
          </p:cNvCxnSpPr>
          <p:nvPr/>
        </p:nvCxnSpPr>
        <p:spPr>
          <a:xfrm>
            <a:off x="7444764" y="3731635"/>
            <a:ext cx="0" cy="139931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9" name="矩形 58"/>
          <p:cNvSpPr/>
          <p:nvPr/>
        </p:nvSpPr>
        <p:spPr>
          <a:xfrm>
            <a:off x="813048" y="908734"/>
            <a:ext cx="1659429" cy="369332"/>
          </a:xfrm>
          <a:prstGeom prst="rect">
            <a:avLst/>
          </a:prstGeom>
        </p:spPr>
        <p:txBody>
          <a:bodyPr wrap="none">
            <a:spAutoFit/>
          </a:bodyPr>
          <a:lstStyle/>
          <a:p>
            <a:r>
              <a:rPr kumimoji="1" lang="en-US" altLang="zh-CN" dirty="0" smtClean="0">
                <a:solidFill>
                  <a:schemeClr val="tx1"/>
                </a:solidFill>
              </a:rPr>
              <a:t>Guest Domain</a:t>
            </a:r>
            <a:endParaRPr lang="zh-CN" altLang="en-US" dirty="0"/>
          </a:p>
        </p:txBody>
      </p:sp>
      <p:sp>
        <p:nvSpPr>
          <p:cNvPr id="60" name="矩形 59"/>
          <p:cNvSpPr/>
          <p:nvPr/>
        </p:nvSpPr>
        <p:spPr>
          <a:xfrm>
            <a:off x="3463222" y="907845"/>
            <a:ext cx="1184940" cy="369332"/>
          </a:xfrm>
          <a:prstGeom prst="rect">
            <a:avLst/>
          </a:prstGeom>
        </p:spPr>
        <p:txBody>
          <a:bodyPr wrap="none">
            <a:spAutoFit/>
          </a:bodyPr>
          <a:lstStyle/>
          <a:p>
            <a:r>
              <a:rPr kumimoji="1" lang="en-US" altLang="zh-CN" dirty="0" smtClean="0">
                <a:solidFill>
                  <a:schemeClr val="tx1"/>
                </a:solidFill>
              </a:rPr>
              <a:t>Domain-0</a:t>
            </a:r>
            <a:endParaRPr lang="zh-CN" altLang="en-US" dirty="0"/>
          </a:p>
        </p:txBody>
      </p:sp>
      <p:sp>
        <p:nvSpPr>
          <p:cNvPr id="61" name="矩形 60"/>
          <p:cNvSpPr/>
          <p:nvPr/>
        </p:nvSpPr>
        <p:spPr>
          <a:xfrm>
            <a:off x="813048" y="4065607"/>
            <a:ext cx="595035" cy="369332"/>
          </a:xfrm>
          <a:prstGeom prst="rect">
            <a:avLst/>
          </a:prstGeom>
        </p:spPr>
        <p:txBody>
          <a:bodyPr wrap="none">
            <a:spAutoFit/>
          </a:bodyPr>
          <a:lstStyle/>
          <a:p>
            <a:r>
              <a:rPr kumimoji="1" lang="en-US" altLang="zh-CN" dirty="0" err="1" smtClean="0">
                <a:solidFill>
                  <a:schemeClr val="tx1"/>
                </a:solidFill>
              </a:rPr>
              <a:t>Xen</a:t>
            </a:r>
            <a:endParaRPr lang="zh-CN" altLang="en-US" dirty="0"/>
          </a:p>
        </p:txBody>
      </p:sp>
      <p:sp>
        <p:nvSpPr>
          <p:cNvPr id="62" name="矩形 61"/>
          <p:cNvSpPr/>
          <p:nvPr/>
        </p:nvSpPr>
        <p:spPr>
          <a:xfrm>
            <a:off x="801011" y="4996349"/>
            <a:ext cx="1184940" cy="369332"/>
          </a:xfrm>
          <a:prstGeom prst="rect">
            <a:avLst/>
          </a:prstGeom>
        </p:spPr>
        <p:txBody>
          <a:bodyPr wrap="none">
            <a:spAutoFit/>
          </a:bodyPr>
          <a:lstStyle/>
          <a:p>
            <a:r>
              <a:rPr lang="en-US" altLang="zh-CN" dirty="0" smtClean="0"/>
              <a:t>Hardware</a:t>
            </a:r>
            <a:endParaRPr lang="zh-CN" altLang="en-US" dirty="0"/>
          </a:p>
        </p:txBody>
      </p:sp>
    </p:spTree>
    <p:extLst>
      <p:ext uri="{BB962C8B-B14F-4D97-AF65-F5344CB8AC3E}">
        <p14:creationId xmlns:p14="http://schemas.microsoft.com/office/powerpoint/2010/main" val="4128154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altLang="zh-CN" dirty="0" smtClean="0"/>
              <a:t>Summary of I/O Virtualization</a:t>
            </a:r>
            <a:endParaRPr lang="en-US"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295400" y="1066800"/>
            <a:ext cx="5334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a:t>
            </a:r>
          </a:p>
          <a:p>
            <a:pPr algn="ctr"/>
            <a:r>
              <a:rPr lang="en-US" sz="1100" b="1" dirty="0" smtClean="0"/>
              <a:t>Guest OS</a:t>
            </a:r>
            <a:endParaRPr lang="en-US" sz="1100" b="1" dirty="0"/>
          </a:p>
        </p:txBody>
      </p:sp>
      <p:cxnSp>
        <p:nvCxnSpPr>
          <p:cNvPr id="63" name="Straight Connector 62"/>
          <p:cNvCxnSpPr>
            <a:stCxn id="60" idx="2"/>
          </p:cNvCxnSpPr>
          <p:nvPr/>
        </p:nvCxnSpPr>
        <p:spPr>
          <a:xfrm rot="16200000" flipH="1">
            <a:off x="552450" y="2838450"/>
            <a:ext cx="2057400" cy="38100"/>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8933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smtClean="0"/>
              <a:t>Memory Isolation w/ Direct Access Device</a:t>
            </a:r>
            <a:endParaRPr lang="en-US" sz="2800" dirty="0"/>
          </a:p>
        </p:txBody>
      </p:sp>
      <p:sp>
        <p:nvSpPr>
          <p:cNvPr id="4" name="Rectangle 3"/>
          <p:cNvSpPr/>
          <p:nvPr/>
        </p:nvSpPr>
        <p:spPr>
          <a:xfrm>
            <a:off x="16764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6764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      IOMMU</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20566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8" name="Freeform 47"/>
          <p:cNvSpPr/>
          <p:nvPr/>
        </p:nvSpPr>
        <p:spPr>
          <a:xfrm>
            <a:off x="1831427" y="2254469"/>
            <a:ext cx="2033752" cy="1702676"/>
          </a:xfrm>
          <a:custGeom>
            <a:avLst/>
            <a:gdLst>
              <a:gd name="connsiteX0" fmla="*/ 28904 w 2033752"/>
              <a:gd name="connsiteY0" fmla="*/ 1702676 h 1702676"/>
              <a:gd name="connsiteX1" fmla="*/ 186559 w 2033752"/>
              <a:gd name="connsiteY1" fmla="*/ 1308538 h 1702676"/>
              <a:gd name="connsiteX2" fmla="*/ 1148256 w 2033752"/>
              <a:gd name="connsiteY2" fmla="*/ 1229710 h 1702676"/>
              <a:gd name="connsiteX3" fmla="*/ 1148256 w 2033752"/>
              <a:gd name="connsiteY3" fmla="*/ 567559 h 1702676"/>
              <a:gd name="connsiteX4" fmla="*/ 1353207 w 2033752"/>
              <a:gd name="connsiteY4" fmla="*/ 315310 h 1702676"/>
              <a:gd name="connsiteX5" fmla="*/ 1857704 w 2033752"/>
              <a:gd name="connsiteY5" fmla="*/ 299545 h 1702676"/>
              <a:gd name="connsiteX6" fmla="*/ 2015359 w 2033752"/>
              <a:gd name="connsiteY6" fmla="*/ 157655 h 1702676"/>
              <a:gd name="connsiteX7" fmla="*/ 1968063 w 2033752"/>
              <a:gd name="connsiteY7" fmla="*/ 0 h 170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3752" h="1702676">
                <a:moveTo>
                  <a:pt x="28904" y="1702676"/>
                </a:moveTo>
                <a:cubicBezTo>
                  <a:pt x="14452" y="1545021"/>
                  <a:pt x="0" y="1387366"/>
                  <a:pt x="186559" y="1308538"/>
                </a:cubicBezTo>
                <a:cubicBezTo>
                  <a:pt x="373118" y="1229710"/>
                  <a:pt x="987973" y="1353207"/>
                  <a:pt x="1148256" y="1229710"/>
                </a:cubicBezTo>
                <a:cubicBezTo>
                  <a:pt x="1308539" y="1106214"/>
                  <a:pt x="1114097" y="719959"/>
                  <a:pt x="1148256" y="567559"/>
                </a:cubicBezTo>
                <a:cubicBezTo>
                  <a:pt x="1182415" y="415159"/>
                  <a:pt x="1234966" y="359979"/>
                  <a:pt x="1353207" y="315310"/>
                </a:cubicBezTo>
                <a:cubicBezTo>
                  <a:pt x="1471448" y="270641"/>
                  <a:pt x="1747345" y="325821"/>
                  <a:pt x="1857704" y="299545"/>
                </a:cubicBezTo>
                <a:cubicBezTo>
                  <a:pt x="1968063" y="273269"/>
                  <a:pt x="1996966" y="207579"/>
                  <a:pt x="2015359" y="157655"/>
                </a:cubicBezTo>
                <a:cubicBezTo>
                  <a:pt x="2033752" y="107731"/>
                  <a:pt x="2000907" y="53865"/>
                  <a:pt x="1968063" y="0"/>
                </a:cubicBezTo>
              </a:path>
            </a:pathLst>
          </a:cu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Rectangle 59"/>
          <p:cNvSpPr/>
          <p:nvPr/>
        </p:nvSpPr>
        <p:spPr>
          <a:xfrm>
            <a:off x="1295400" y="1066800"/>
            <a:ext cx="5334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a:t>
            </a:r>
          </a:p>
          <a:p>
            <a:pPr algn="ctr"/>
            <a:r>
              <a:rPr lang="en-US" sz="1100" b="1" dirty="0" smtClean="0"/>
              <a:t>Guest OS</a:t>
            </a:r>
            <a:endParaRPr lang="en-US" sz="1100" b="1" dirty="0"/>
          </a:p>
        </p:txBody>
      </p:sp>
      <p:cxnSp>
        <p:nvCxnSpPr>
          <p:cNvPr id="63" name="Straight Connector 62"/>
          <p:cNvCxnSpPr>
            <a:stCxn id="60" idx="2"/>
          </p:cNvCxnSpPr>
          <p:nvPr/>
        </p:nvCxnSpPr>
        <p:spPr>
          <a:xfrm rot="16200000" flipH="1">
            <a:off x="552450" y="2838450"/>
            <a:ext cx="2057400" cy="38100"/>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259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Virtualization Enabled Device</a:t>
            </a:r>
            <a:endParaRPr lang="en-US" dirty="0"/>
          </a:p>
        </p:txBody>
      </p:sp>
      <p:sp>
        <p:nvSpPr>
          <p:cNvPr id="4" name="Rectangle 3"/>
          <p:cNvSpPr/>
          <p:nvPr/>
        </p:nvSpPr>
        <p:spPr>
          <a:xfrm>
            <a:off x="1371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b="1" dirty="0" smtClean="0">
                <a:solidFill>
                  <a:schemeClr val="tx1"/>
                </a:solidFill>
              </a:rPr>
              <a:t>CPU</a:t>
            </a:r>
          </a:p>
        </p:txBody>
      </p:sp>
      <p:sp>
        <p:nvSpPr>
          <p:cNvPr id="5" name="Rectangle 4"/>
          <p:cNvSpPr/>
          <p:nvPr/>
        </p:nvSpPr>
        <p:spPr>
          <a:xfrm>
            <a:off x="1371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MMU</a:t>
            </a:r>
          </a:p>
        </p:txBody>
      </p:sp>
      <p:sp>
        <p:nvSpPr>
          <p:cNvPr id="6" name="Rectangle 5"/>
          <p:cNvSpPr/>
          <p:nvPr/>
        </p:nvSpPr>
        <p:spPr>
          <a:xfrm>
            <a:off x="3276600" y="1219200"/>
            <a:ext cx="1066800" cy="6858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Memory</a:t>
            </a:r>
          </a:p>
        </p:txBody>
      </p:sp>
      <p:sp>
        <p:nvSpPr>
          <p:cNvPr id="7" name="Rectangle 6"/>
          <p:cNvSpPr/>
          <p:nvPr/>
        </p:nvSpPr>
        <p:spPr>
          <a:xfrm>
            <a:off x="3276600" y="1905000"/>
            <a:ext cx="1066800" cy="3810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200" b="1" dirty="0" smtClean="0">
                <a:solidFill>
                  <a:schemeClr val="tx1"/>
                </a:solidFill>
              </a:rPr>
              <a:t>Controller</a:t>
            </a:r>
          </a:p>
        </p:txBody>
      </p:sp>
      <p:cxnSp>
        <p:nvCxnSpPr>
          <p:cNvPr id="9" name="Straight Connector 8"/>
          <p:cNvCxnSpPr/>
          <p:nvPr/>
        </p:nvCxnSpPr>
        <p:spPr>
          <a:xfrm>
            <a:off x="1295400" y="2590800"/>
            <a:ext cx="33528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48200" y="2438400"/>
            <a:ext cx="972126" cy="338554"/>
          </a:xfrm>
          <a:prstGeom prst="rect">
            <a:avLst/>
          </a:prstGeom>
          <a:noFill/>
        </p:spPr>
        <p:txBody>
          <a:bodyPr wrap="none" rtlCol="0">
            <a:spAutoFit/>
          </a:bodyPr>
          <a:lstStyle/>
          <a:p>
            <a:r>
              <a:rPr lang="en-US" sz="1600" b="1" dirty="0" smtClean="0"/>
              <a:t>Local Bus</a:t>
            </a:r>
            <a:endParaRPr lang="en-US" sz="1600" b="1" dirty="0"/>
          </a:p>
        </p:txBody>
      </p:sp>
      <p:sp>
        <p:nvSpPr>
          <p:cNvPr id="11" name="Rectangle 10"/>
          <p:cNvSpPr/>
          <p:nvPr/>
        </p:nvSpPr>
        <p:spPr>
          <a:xfrm>
            <a:off x="2057400" y="2819400"/>
            <a:ext cx="1828800" cy="457200"/>
          </a:xfrm>
          <a:prstGeom prst="rect">
            <a:avLst/>
          </a:prstGeom>
          <a:solidFill>
            <a:schemeClr val="bg1">
              <a:lumMod val="85000"/>
            </a:schemeClr>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Interface      IOMMU</a:t>
            </a:r>
          </a:p>
        </p:txBody>
      </p:sp>
      <p:cxnSp>
        <p:nvCxnSpPr>
          <p:cNvPr id="12" name="Straight Connector 11"/>
          <p:cNvCxnSpPr/>
          <p:nvPr/>
        </p:nvCxnSpPr>
        <p:spPr>
          <a:xfrm>
            <a:off x="1371600" y="3505200"/>
            <a:ext cx="51816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81800" y="3200400"/>
            <a:ext cx="1159292" cy="584775"/>
          </a:xfrm>
          <a:prstGeom prst="rect">
            <a:avLst/>
          </a:prstGeom>
          <a:noFill/>
        </p:spPr>
        <p:txBody>
          <a:bodyPr wrap="none" rtlCol="0">
            <a:spAutoFit/>
          </a:bodyPr>
          <a:lstStyle/>
          <a:p>
            <a:pPr algn="ctr"/>
            <a:r>
              <a:rPr lang="en-US" sz="1600" b="1" dirty="0" smtClean="0"/>
              <a:t>High-Speed</a:t>
            </a:r>
          </a:p>
          <a:p>
            <a:pPr algn="ctr"/>
            <a:r>
              <a:rPr lang="en-US" sz="1600" b="1" dirty="0" smtClean="0"/>
              <a:t>I/O Bus</a:t>
            </a:r>
            <a:endParaRPr lang="en-US" sz="1600" b="1" dirty="0"/>
          </a:p>
        </p:txBody>
      </p:sp>
      <p:sp>
        <p:nvSpPr>
          <p:cNvPr id="17" name="Rectangle 16"/>
          <p:cNvSpPr/>
          <p:nvPr/>
        </p:nvSpPr>
        <p:spPr>
          <a:xfrm>
            <a:off x="13716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NIC</a:t>
            </a:r>
          </a:p>
        </p:txBody>
      </p:sp>
      <p:sp>
        <p:nvSpPr>
          <p:cNvPr id="18" name="Rectangle 17"/>
          <p:cNvSpPr/>
          <p:nvPr/>
        </p:nvSpPr>
        <p:spPr>
          <a:xfrm>
            <a:off x="27432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Controller</a:t>
            </a:r>
          </a:p>
        </p:txBody>
      </p:sp>
      <p:sp>
        <p:nvSpPr>
          <p:cNvPr id="19" name="Rectangle 18"/>
          <p:cNvSpPr/>
          <p:nvPr/>
        </p:nvSpPr>
        <p:spPr>
          <a:xfrm>
            <a:off x="4114800" y="38862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Bridge</a:t>
            </a:r>
          </a:p>
        </p:txBody>
      </p:sp>
      <p:sp>
        <p:nvSpPr>
          <p:cNvPr id="20" name="Rectangle 19"/>
          <p:cNvSpPr/>
          <p:nvPr/>
        </p:nvSpPr>
        <p:spPr>
          <a:xfrm>
            <a:off x="5486400" y="3810000"/>
            <a:ext cx="1066800" cy="6096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Frame Buffer</a:t>
            </a:r>
          </a:p>
        </p:txBody>
      </p:sp>
      <p:sp>
        <p:nvSpPr>
          <p:cNvPr id="21" name="Can 20"/>
          <p:cNvSpPr/>
          <p:nvPr/>
        </p:nvSpPr>
        <p:spPr>
          <a:xfrm>
            <a:off x="2895600" y="46482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2" name="Can 21"/>
          <p:cNvSpPr/>
          <p:nvPr/>
        </p:nvSpPr>
        <p:spPr>
          <a:xfrm>
            <a:off x="3276600" y="4800600"/>
            <a:ext cx="457200" cy="533400"/>
          </a:xfrm>
          <a:prstGeom prst="can">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24" name="Cloud 23"/>
          <p:cNvSpPr/>
          <p:nvPr/>
        </p:nvSpPr>
        <p:spPr>
          <a:xfrm>
            <a:off x="1371600" y="4648200"/>
            <a:ext cx="838200" cy="533400"/>
          </a:xfrm>
          <a:prstGeom prst="cloud">
            <a:avLst/>
          </a:prstGeom>
          <a:solidFill>
            <a:schemeClr val="bg1"/>
          </a:solidFill>
          <a:ln w="9525">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bg1">
                    <a:lumMod val="50000"/>
                  </a:schemeClr>
                </a:solidFill>
              </a:rPr>
              <a:t>LAN</a:t>
            </a:r>
          </a:p>
        </p:txBody>
      </p:sp>
      <p:cxnSp>
        <p:nvCxnSpPr>
          <p:cNvPr id="25" name="Straight Connector 24"/>
          <p:cNvCxnSpPr/>
          <p:nvPr/>
        </p:nvCxnSpPr>
        <p:spPr>
          <a:xfrm>
            <a:off x="2209800" y="5791200"/>
            <a:ext cx="3886200" cy="1588"/>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0" y="5562600"/>
            <a:ext cx="1120435" cy="584775"/>
          </a:xfrm>
          <a:prstGeom prst="rect">
            <a:avLst/>
          </a:prstGeom>
          <a:noFill/>
        </p:spPr>
        <p:txBody>
          <a:bodyPr wrap="none" rtlCol="0">
            <a:spAutoFit/>
          </a:bodyPr>
          <a:lstStyle/>
          <a:p>
            <a:pPr algn="ctr"/>
            <a:r>
              <a:rPr lang="en-US" sz="1600" b="1" dirty="0" smtClean="0"/>
              <a:t>Low-Speed</a:t>
            </a:r>
          </a:p>
          <a:p>
            <a:pPr algn="ctr"/>
            <a:r>
              <a:rPr lang="en-US" sz="1600" b="1" dirty="0" smtClean="0"/>
              <a:t>I/O Bus</a:t>
            </a:r>
            <a:endParaRPr lang="en-US" sz="1600" b="1" dirty="0"/>
          </a:p>
        </p:txBody>
      </p:sp>
      <p:grpSp>
        <p:nvGrpSpPr>
          <p:cNvPr id="3" name="Group 34"/>
          <p:cNvGrpSpPr/>
          <p:nvPr/>
        </p:nvGrpSpPr>
        <p:grpSpPr>
          <a:xfrm>
            <a:off x="5791200" y="4724400"/>
            <a:ext cx="685800" cy="498764"/>
            <a:chOff x="5791200" y="1981200"/>
            <a:chExt cx="1066800" cy="685800"/>
          </a:xfrm>
        </p:grpSpPr>
        <p:sp>
          <p:nvSpPr>
            <p:cNvPr id="33" name="Rectangle 32"/>
            <p:cNvSpPr/>
            <p:nvPr/>
          </p:nvSpPr>
          <p:spPr>
            <a:xfrm>
              <a:off x="5791200" y="1981200"/>
              <a:ext cx="1066800" cy="685800"/>
            </a:xfrm>
            <a:prstGeom prst="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34" name="Rounded Rectangle 33"/>
            <p:cNvSpPr/>
            <p:nvPr/>
          </p:nvSpPr>
          <p:spPr>
            <a:xfrm>
              <a:off x="5867400" y="2057400"/>
              <a:ext cx="914400" cy="533400"/>
            </a:xfrm>
            <a:prstGeom prst="roundRect">
              <a:avLst/>
            </a:prstGeom>
            <a:solidFill>
              <a:schemeClr val="bg1"/>
            </a:solidFill>
            <a:ln w="9525">
              <a:solidFill>
                <a:schemeClr val="bg1">
                  <a:lumMod val="50000"/>
                </a:schemeClr>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sp>
        <p:nvSpPr>
          <p:cNvPr id="38" name="Rectangle 37"/>
          <p:cNvSpPr/>
          <p:nvPr/>
        </p:nvSpPr>
        <p:spPr>
          <a:xfrm>
            <a:off x="4419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USB</a:t>
            </a:r>
          </a:p>
        </p:txBody>
      </p:sp>
      <p:sp>
        <p:nvSpPr>
          <p:cNvPr id="39" name="Rectangle 38"/>
          <p:cNvSpPr/>
          <p:nvPr/>
        </p:nvSpPr>
        <p:spPr>
          <a:xfrm>
            <a:off x="2895600" y="6019800"/>
            <a:ext cx="1066800" cy="457200"/>
          </a:xfrm>
          <a:prstGeom prst="rect">
            <a:avLst/>
          </a:prstGeom>
          <a:solidFill>
            <a:schemeClr val="bg1"/>
          </a:solidFill>
          <a:ln w="9525">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CD-ROM</a:t>
            </a:r>
          </a:p>
        </p:txBody>
      </p:sp>
      <p:cxnSp>
        <p:nvCxnSpPr>
          <p:cNvPr id="41" name="Straight Arrow Connector 40"/>
          <p:cNvCxnSpPr>
            <a:stCxn id="5" idx="2"/>
          </p:cNvCxnSpPr>
          <p:nvPr/>
        </p:nvCxnSpPr>
        <p:spPr>
          <a:xfrm rot="5400000">
            <a:off x="1751806" y="2438400"/>
            <a:ext cx="305594"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2"/>
          </p:cNvCxnSpPr>
          <p:nvPr/>
        </p:nvCxnSpPr>
        <p:spPr>
          <a:xfrm rot="5400000">
            <a:off x="3657203" y="2438797"/>
            <a:ext cx="305594"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1" idx="0"/>
          </p:cNvCxnSpPr>
          <p:nvPr/>
        </p:nvCxnSpPr>
        <p:spPr>
          <a:xfrm rot="5400000">
            <a:off x="2858294" y="27051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p:cNvCxnSpPr>
          <p:nvPr/>
        </p:nvCxnSpPr>
        <p:spPr>
          <a:xfrm rot="5400000">
            <a:off x="2857103" y="3390503"/>
            <a:ext cx="228600"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rot="5400000">
            <a:off x="1714500" y="3695700"/>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8" idx="0"/>
          </p:cNvCxnSpPr>
          <p:nvPr/>
        </p:nvCxnSpPr>
        <p:spPr>
          <a:xfrm rot="5400000">
            <a:off x="30868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9" idx="0"/>
          </p:cNvCxnSpPr>
          <p:nvPr/>
        </p:nvCxnSpPr>
        <p:spPr>
          <a:xfrm rot="5400000">
            <a:off x="4458494" y="3694906"/>
            <a:ext cx="3810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0" idx="0"/>
          </p:cNvCxnSpPr>
          <p:nvPr/>
        </p:nvCxnSpPr>
        <p:spPr>
          <a:xfrm rot="5400000">
            <a:off x="5868194" y="3656806"/>
            <a:ext cx="304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7" idx="2"/>
            <a:endCxn id="24" idx="3"/>
          </p:cNvCxnSpPr>
          <p:nvPr/>
        </p:nvCxnSpPr>
        <p:spPr>
          <a:xfrm rot="5400000">
            <a:off x="1680201" y="4453899"/>
            <a:ext cx="335298"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2"/>
            <a:endCxn id="21" idx="1"/>
          </p:cNvCxnSpPr>
          <p:nvPr/>
        </p:nvCxnSpPr>
        <p:spPr>
          <a:xfrm rot="5400000">
            <a:off x="3048000" y="4419600"/>
            <a:ext cx="304800" cy="152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8" idx="2"/>
            <a:endCxn id="22" idx="1"/>
          </p:cNvCxnSpPr>
          <p:nvPr/>
        </p:nvCxnSpPr>
        <p:spPr>
          <a:xfrm rot="16200000" flipH="1">
            <a:off x="3162300" y="44577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9" idx="2"/>
          </p:cNvCxnSpPr>
          <p:nvPr/>
        </p:nvCxnSpPr>
        <p:spPr>
          <a:xfrm rot="5400000">
            <a:off x="3924300" y="5067300"/>
            <a:ext cx="14478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0" idx="2"/>
            <a:endCxn id="33" idx="0"/>
          </p:cNvCxnSpPr>
          <p:nvPr/>
        </p:nvCxnSpPr>
        <p:spPr>
          <a:xfrm rot="16200000" flipH="1">
            <a:off x="5924550" y="4514850"/>
            <a:ext cx="304800" cy="1143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38" idx="0"/>
          </p:cNvCxnSpPr>
          <p:nvPr/>
        </p:nvCxnSpPr>
        <p:spPr>
          <a:xfrm rot="5400000" flipH="1" flipV="1">
            <a:off x="4839494" y="5905500"/>
            <a:ext cx="227806" cy="794"/>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9" idx="0"/>
          </p:cNvCxnSpPr>
          <p:nvPr/>
        </p:nvCxnSpPr>
        <p:spPr>
          <a:xfrm rot="5400000" flipH="1" flipV="1">
            <a:off x="3314700" y="5905500"/>
            <a:ext cx="228600"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143000" y="1066800"/>
            <a:ext cx="6096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VM1</a:t>
            </a:r>
          </a:p>
          <a:p>
            <a:pPr algn="ctr"/>
            <a:r>
              <a:rPr lang="en-US" sz="1100" b="1" dirty="0" smtClean="0"/>
              <a:t>Guest OS</a:t>
            </a:r>
            <a:endParaRPr lang="en-US" sz="1100" b="1" dirty="0"/>
          </a:p>
        </p:txBody>
      </p:sp>
      <p:cxnSp>
        <p:nvCxnSpPr>
          <p:cNvPr id="63" name="Straight Connector 62"/>
          <p:cNvCxnSpPr>
            <a:stCxn id="60" idx="2"/>
            <a:endCxn id="44" idx="0"/>
          </p:cNvCxnSpPr>
          <p:nvPr/>
        </p:nvCxnSpPr>
        <p:spPr>
          <a:xfrm rot="5400000">
            <a:off x="495300" y="2781300"/>
            <a:ext cx="1905000" cy="1588"/>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1143000" y="3733800"/>
            <a:ext cx="609600" cy="3048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b="1" dirty="0" err="1" smtClean="0"/>
              <a:t>vNIC</a:t>
            </a:r>
            <a:r>
              <a:rPr lang="en-US" sz="1100" b="1" dirty="0" smtClean="0"/>
              <a:t> 1</a:t>
            </a:r>
            <a:endParaRPr lang="en-US" sz="1100" b="1" dirty="0"/>
          </a:p>
        </p:txBody>
      </p:sp>
      <p:sp>
        <p:nvSpPr>
          <p:cNvPr id="52" name="Rectangle 51"/>
          <p:cNvSpPr/>
          <p:nvPr/>
        </p:nvSpPr>
        <p:spPr>
          <a:xfrm>
            <a:off x="2058194" y="1066006"/>
            <a:ext cx="609600" cy="7620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smtClean="0"/>
              <a:t>VM2</a:t>
            </a:r>
          </a:p>
          <a:p>
            <a:pPr algn="ctr"/>
            <a:r>
              <a:rPr lang="en-US" sz="1100" b="1" dirty="0" smtClean="0"/>
              <a:t>Guest OS</a:t>
            </a:r>
            <a:endParaRPr lang="en-US" sz="1100" b="1" dirty="0"/>
          </a:p>
        </p:txBody>
      </p:sp>
      <p:cxnSp>
        <p:nvCxnSpPr>
          <p:cNvPr id="53" name="Straight Connector 52"/>
          <p:cNvCxnSpPr>
            <a:stCxn id="52" idx="2"/>
            <a:endCxn id="54" idx="0"/>
          </p:cNvCxnSpPr>
          <p:nvPr/>
        </p:nvCxnSpPr>
        <p:spPr>
          <a:xfrm rot="5400000">
            <a:off x="1410494" y="2780506"/>
            <a:ext cx="1905000" cy="1588"/>
          </a:xfrm>
          <a:prstGeom prst="line">
            <a:avLst/>
          </a:prstGeom>
          <a:ln w="57150">
            <a:solidFill>
              <a:schemeClr val="tx1">
                <a:lumMod val="75000"/>
                <a:lumOff val="2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058194" y="3733006"/>
            <a:ext cx="609600" cy="304800"/>
          </a:xfrm>
          <a:prstGeom prst="rect">
            <a:avLst/>
          </a:prstGeom>
          <a:solidFill>
            <a:schemeClr val="bg2">
              <a:lumMod val="90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100" b="1" dirty="0" err="1" smtClean="0"/>
              <a:t>vNIC</a:t>
            </a:r>
            <a:r>
              <a:rPr lang="en-US" sz="1100" b="1" dirty="0" smtClean="0"/>
              <a:t> 2</a:t>
            </a:r>
            <a:endParaRPr lang="en-US" sz="1100" b="1" dirty="0"/>
          </a:p>
        </p:txBody>
      </p:sp>
    </p:spTree>
    <p:extLst>
      <p:ext uri="{BB962C8B-B14F-4D97-AF65-F5344CB8AC3E}">
        <p14:creationId xmlns:p14="http://schemas.microsoft.com/office/powerpoint/2010/main" val="24875215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Control Flow of Pressing ‘a’ and Displaying ‘a’</a:t>
            </a:r>
            <a:endParaRPr kumimoji="1" lang="zh-CN" altLang="en-US" dirty="0"/>
          </a:p>
        </p:txBody>
      </p:sp>
      <p:sp>
        <p:nvSpPr>
          <p:cNvPr id="3" name="内容占位符 2"/>
          <p:cNvSpPr>
            <a:spLocks noGrp="1"/>
          </p:cNvSpPr>
          <p:nvPr>
            <p:ph idx="1"/>
          </p:nvPr>
        </p:nvSpPr>
        <p:spPr/>
        <p:txBody>
          <a:bodyPr>
            <a:noAutofit/>
          </a:bodyPr>
          <a:lstStyle/>
          <a:p>
            <a:r>
              <a:rPr kumimoji="1" lang="en-US" altLang="zh-CN" sz="2400" dirty="0"/>
              <a:t>Keyboard triggers an interrupt. (Suppose currently VM is running)</a:t>
            </a:r>
          </a:p>
          <a:p>
            <a:r>
              <a:rPr kumimoji="1" lang="en-US" altLang="zh-CN" sz="2400" dirty="0" err="1"/>
              <a:t>VMExit</a:t>
            </a:r>
            <a:r>
              <a:rPr kumimoji="1" lang="en-US" altLang="zh-CN" sz="2400" dirty="0"/>
              <a:t>! Jump to host Linux’s interrupt handler (non-root -&gt; root)</a:t>
            </a:r>
          </a:p>
          <a:p>
            <a:r>
              <a:rPr kumimoji="1" lang="en-US" altLang="zh-CN" sz="2400" dirty="0"/>
              <a:t>Host Linux driver gets the character ‘a’</a:t>
            </a:r>
          </a:p>
          <a:p>
            <a:r>
              <a:rPr kumimoji="1" lang="en-US" altLang="zh-CN" sz="2400" dirty="0"/>
              <a:t>Host Linux returns to Qemu (kernel -&gt; user)</a:t>
            </a:r>
          </a:p>
          <a:p>
            <a:r>
              <a:rPr kumimoji="1" lang="en-US" altLang="zh-CN" sz="2400" dirty="0"/>
              <a:t>Qemu notices an I/O inputs in its main loop, updates its emulated keyboard device states (write ‘a’ to an emulated register of the emulated keyboard)</a:t>
            </a:r>
          </a:p>
          <a:p>
            <a:r>
              <a:rPr kumimoji="1" lang="en-US" altLang="zh-CN" sz="2400" dirty="0"/>
              <a:t>Qemu puts a virtual interrupt in guest’s VMCS, and use </a:t>
            </a:r>
            <a:r>
              <a:rPr kumimoji="1" lang="en-US" altLang="zh-CN" sz="2400" dirty="0" err="1" smtClean="0"/>
              <a:t>ioctl</a:t>
            </a:r>
            <a:r>
              <a:rPr kumimoji="1" lang="en-US" altLang="zh-CN" sz="2400" dirty="0" smtClean="0"/>
              <a:t> </a:t>
            </a:r>
            <a:r>
              <a:rPr kumimoji="1" lang="en-US" altLang="zh-CN" sz="2400" dirty="0"/>
              <a:t>to resume VM (user -&gt; kernel) (root -&gt; non-root)</a:t>
            </a:r>
            <a:endParaRPr kumimoji="1" lang="zh-CN" altLang="en-US" sz="2400" dirty="0"/>
          </a:p>
        </p:txBody>
      </p:sp>
    </p:spTree>
    <p:extLst>
      <p:ext uri="{BB962C8B-B14F-4D97-AF65-F5344CB8AC3E}">
        <p14:creationId xmlns:p14="http://schemas.microsoft.com/office/powerpoint/2010/main" val="1224756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smtClean="0"/>
              <a:t>Control Flow of Pressing ‘a’ and Displaying ‘a’</a:t>
            </a:r>
            <a:endParaRPr kumimoji="1" lang="zh-CN" altLang="en-US" dirty="0"/>
          </a:p>
        </p:txBody>
      </p:sp>
      <p:sp>
        <p:nvSpPr>
          <p:cNvPr id="3" name="内容占位符 2"/>
          <p:cNvSpPr>
            <a:spLocks noGrp="1"/>
          </p:cNvSpPr>
          <p:nvPr>
            <p:ph idx="1"/>
          </p:nvPr>
        </p:nvSpPr>
        <p:spPr>
          <a:xfrm>
            <a:off x="457200" y="1905001"/>
            <a:ext cx="8229600" cy="4188295"/>
          </a:xfrm>
        </p:spPr>
        <p:txBody>
          <a:bodyPr>
            <a:normAutofit fontScale="85000" lnSpcReduction="10000"/>
          </a:bodyPr>
          <a:lstStyle/>
          <a:p>
            <a:r>
              <a:rPr kumimoji="1" lang="en-US" altLang="zh-CN" sz="2400" dirty="0"/>
              <a:t>VM finds the keyboard interrupt, jumps to interrupt handler (user -&gt; kernel)</a:t>
            </a:r>
          </a:p>
          <a:p>
            <a:r>
              <a:rPr kumimoji="1" lang="en-US" altLang="zh-CN" sz="2400" dirty="0"/>
              <a:t>VM driver starts to run, it tries to read keyboard’s register to find out which key is pressed</a:t>
            </a:r>
            <a:r>
              <a:rPr kumimoji="1" lang="en-US" altLang="en-US" sz="2400" dirty="0"/>
              <a:t>, by ‘in 0x100 %</a:t>
            </a:r>
            <a:r>
              <a:rPr kumimoji="1" lang="en-US" altLang="en-US" sz="2400" dirty="0" err="1"/>
              <a:t>eax</a:t>
            </a:r>
            <a:r>
              <a:rPr kumimoji="1" lang="en-US" altLang="en-US" sz="2400" dirty="0"/>
              <a:t>’, which will trap (non-root -&gt; root)</a:t>
            </a:r>
          </a:p>
          <a:p>
            <a:r>
              <a:rPr kumimoji="1" lang="en-US" altLang="en-US" sz="2400" dirty="0" err="1"/>
              <a:t>VMExit</a:t>
            </a:r>
            <a:r>
              <a:rPr kumimoji="1" lang="en-US" altLang="en-US" sz="2400" dirty="0"/>
              <a:t>! Host Linux gives control to Qemu (kernel -&gt; user)</a:t>
            </a:r>
          </a:p>
          <a:p>
            <a:r>
              <a:rPr kumimoji="1" lang="en-US" altLang="en-US" sz="2400" dirty="0"/>
              <a:t>Qemu finds the reason is I/O instruction, then retrieves the instruction and emulates it, by reading the states of emulated keyboard, gets a value ‘a’ (which is just written by Qemu itself)</a:t>
            </a:r>
          </a:p>
          <a:p>
            <a:r>
              <a:rPr kumimoji="1" lang="en-US" altLang="en-US" sz="2400" dirty="0"/>
              <a:t>Qemu updates VMCS-&gt;</a:t>
            </a:r>
            <a:r>
              <a:rPr kumimoji="1" lang="en-US" altLang="en-US" sz="2400" dirty="0" err="1"/>
              <a:t>eax</a:t>
            </a:r>
            <a:r>
              <a:rPr kumimoji="1" lang="en-US" altLang="en-US" sz="2400" dirty="0"/>
              <a:t>, and starts to run VM (user-&gt; kernel) (root -&gt; non-root)</a:t>
            </a:r>
          </a:p>
          <a:p>
            <a:r>
              <a:rPr kumimoji="1" lang="en-US" altLang="en-US" sz="2400" dirty="0"/>
              <a:t>VM resumes and gets the value in %</a:t>
            </a:r>
            <a:r>
              <a:rPr kumimoji="1" lang="en-US" altLang="en-US" sz="2400" dirty="0" err="1"/>
              <a:t>eax</a:t>
            </a:r>
            <a:r>
              <a:rPr kumimoji="1" lang="en-US" altLang="en-US" sz="2400" dirty="0"/>
              <a:t>, which is ‘a’</a:t>
            </a:r>
          </a:p>
          <a:p>
            <a:r>
              <a:rPr kumimoji="1" lang="en-US" altLang="en-US" sz="2400" dirty="0"/>
              <a:t>Guest OS returns the value to user application (kernel -&gt; user)</a:t>
            </a:r>
            <a:endParaRPr kumimoji="1" lang="en-US" altLang="zh-CN" sz="2400" dirty="0"/>
          </a:p>
        </p:txBody>
      </p:sp>
    </p:spTree>
    <p:extLst>
      <p:ext uri="{BB962C8B-B14F-4D97-AF65-F5344CB8AC3E}">
        <p14:creationId xmlns:p14="http://schemas.microsoft.com/office/powerpoint/2010/main" val="2389069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Virtualization</a:t>
            </a:r>
            <a:r>
              <a:rPr kumimoji="1" lang="zh-CN" altLang="en-US" dirty="0" smtClean="0"/>
              <a:t> </a:t>
            </a:r>
            <a:r>
              <a:rPr kumimoji="1" lang="en-US" altLang="zh-CN" dirty="0" smtClean="0"/>
              <a:t>Techs</a:t>
            </a:r>
            <a:endParaRPr kumimoji="1" lang="zh-CN" altLang="en-US" dirty="0"/>
          </a:p>
        </p:txBody>
      </p:sp>
      <p:graphicFrame>
        <p:nvGraphicFramePr>
          <p:cNvPr id="4" name="内容占位符 3"/>
          <p:cNvGraphicFramePr>
            <a:graphicFrameLocks noGrp="1"/>
          </p:cNvGraphicFramePr>
          <p:nvPr>
            <p:ph idx="1"/>
            <p:extLst/>
          </p:nvPr>
        </p:nvGraphicFramePr>
        <p:xfrm>
          <a:off x="457200" y="1600200"/>
          <a:ext cx="8229600" cy="431596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3581400">
                  <a:extLst>
                    <a:ext uri="{9D8B030D-6E8A-4147-A177-3AD203B41FA5}">
                      <a16:colId xmlns:a16="http://schemas.microsoft.com/office/drawing/2014/main" xmlns="" val="20001"/>
                    </a:ext>
                  </a:extLst>
                </a:gridCol>
                <a:gridCol w="3124200">
                  <a:extLst>
                    <a:ext uri="{9D8B030D-6E8A-4147-A177-3AD203B41FA5}">
                      <a16:colId xmlns:a16="http://schemas.microsoft.com/office/drawing/2014/main" xmlns="" val="20002"/>
                    </a:ext>
                  </a:extLst>
                </a:gridCol>
              </a:tblGrid>
              <a:tr h="370840">
                <a:tc>
                  <a:txBody>
                    <a:bodyPr/>
                    <a:lstStyle/>
                    <a:p>
                      <a:pPr>
                        <a:lnSpc>
                          <a:spcPct val="120000"/>
                        </a:lnSpc>
                      </a:pPr>
                      <a:r>
                        <a:rPr lang="en-US" altLang="zh-CN" dirty="0" smtClean="0"/>
                        <a:t>Virtualization</a:t>
                      </a:r>
                      <a:endParaRPr lang="zh-CN" altLang="en-US" dirty="0"/>
                    </a:p>
                  </a:txBody>
                  <a:tcPr/>
                </a:tc>
                <a:tc>
                  <a:txBody>
                    <a:bodyPr/>
                    <a:lstStyle/>
                    <a:p>
                      <a:pPr>
                        <a:lnSpc>
                          <a:spcPct val="120000"/>
                        </a:lnSpc>
                      </a:pPr>
                      <a:r>
                        <a:rPr lang="en-US" altLang="zh-CN" dirty="0" smtClean="0"/>
                        <a:t>Software</a:t>
                      </a:r>
                      <a:r>
                        <a:rPr lang="zh-CN" altLang="en-US" dirty="0" smtClean="0"/>
                        <a:t> </a:t>
                      </a:r>
                      <a:r>
                        <a:rPr lang="en-US" altLang="zh-CN" dirty="0" smtClean="0"/>
                        <a:t>Solution</a:t>
                      </a:r>
                      <a:endParaRPr lang="zh-CN" altLang="en-US" dirty="0"/>
                    </a:p>
                  </a:txBody>
                  <a:tcPr/>
                </a:tc>
                <a:tc>
                  <a:txBody>
                    <a:bodyPr/>
                    <a:lstStyle/>
                    <a:p>
                      <a:pPr>
                        <a:lnSpc>
                          <a:spcPct val="120000"/>
                        </a:lnSpc>
                      </a:pPr>
                      <a:r>
                        <a:rPr lang="en-US" altLang="zh-CN" dirty="0" smtClean="0"/>
                        <a:t>Hardware</a:t>
                      </a:r>
                      <a:r>
                        <a:rPr lang="zh-CN" altLang="en-US" dirty="0" smtClean="0"/>
                        <a:t> </a:t>
                      </a:r>
                      <a:r>
                        <a:rPr lang="en-US" altLang="zh-CN" dirty="0" smtClean="0"/>
                        <a:t>Solution</a:t>
                      </a:r>
                      <a:endParaRPr lang="zh-CN" altLang="en-US" dirty="0"/>
                    </a:p>
                  </a:txBody>
                  <a:tcPr/>
                </a:tc>
                <a:extLst>
                  <a:ext uri="{0D108BD9-81ED-4DB2-BD59-A6C34878D82A}">
                    <a16:rowId xmlns:a16="http://schemas.microsoft.com/office/drawing/2014/main" xmlns="" val="10000"/>
                  </a:ext>
                </a:extLst>
              </a:tr>
              <a:tr h="370840">
                <a:tc>
                  <a:txBody>
                    <a:bodyPr/>
                    <a:lstStyle/>
                    <a:p>
                      <a:pPr>
                        <a:lnSpc>
                          <a:spcPct val="120000"/>
                        </a:lnSpc>
                      </a:pPr>
                      <a:r>
                        <a:rPr lang="en-US" altLang="zh-CN" dirty="0" smtClean="0"/>
                        <a:t>CPU</a:t>
                      </a:r>
                      <a:endParaRPr lang="zh-CN" altLang="en-US" dirty="0"/>
                    </a:p>
                  </a:txBody>
                  <a:tcPr/>
                </a:tc>
                <a:tc>
                  <a:txBody>
                    <a:bodyPr/>
                    <a:lstStyle/>
                    <a:p>
                      <a:pPr marL="285750" indent="-285750">
                        <a:lnSpc>
                          <a:spcPct val="120000"/>
                        </a:lnSpc>
                        <a:buFont typeface="Arial" charset="0"/>
                        <a:buChar char="•"/>
                      </a:pPr>
                      <a:r>
                        <a:rPr lang="en-US" altLang="zh-CN" dirty="0" smtClean="0"/>
                        <a:t>Trap</a:t>
                      </a:r>
                      <a:r>
                        <a:rPr lang="zh-CN" altLang="en-US" dirty="0" smtClean="0"/>
                        <a:t> </a:t>
                      </a:r>
                      <a:r>
                        <a:rPr lang="en-US" altLang="zh-CN" dirty="0" smtClean="0"/>
                        <a:t>&amp;</a:t>
                      </a:r>
                      <a:r>
                        <a:rPr lang="zh-CN" altLang="en-US" dirty="0" smtClean="0"/>
                        <a:t> </a:t>
                      </a:r>
                      <a:r>
                        <a:rPr lang="en-US" altLang="zh-CN" dirty="0" smtClean="0"/>
                        <a:t>Emulate</a:t>
                      </a:r>
                      <a:endParaRPr lang="zh-CN" altLang="en-US" dirty="0" smtClean="0"/>
                    </a:p>
                    <a:p>
                      <a:pPr marL="285750" indent="-285750">
                        <a:lnSpc>
                          <a:spcPct val="120000"/>
                        </a:lnSpc>
                        <a:buFont typeface="Arial" charset="0"/>
                        <a:buChar char="•"/>
                      </a:pPr>
                      <a:r>
                        <a:rPr lang="en-US" altLang="zh-CN" dirty="0" smtClean="0"/>
                        <a:t>Instruction</a:t>
                      </a:r>
                      <a:r>
                        <a:rPr lang="zh-CN" altLang="en-US" baseline="0" dirty="0" smtClean="0"/>
                        <a:t> </a:t>
                      </a:r>
                      <a:r>
                        <a:rPr lang="en-US" altLang="zh-CN" baseline="0" dirty="0" smtClean="0"/>
                        <a:t>interpretation</a:t>
                      </a:r>
                      <a:endParaRPr lang="zh-CN" altLang="en-US" dirty="0" smtClean="0"/>
                    </a:p>
                    <a:p>
                      <a:pPr marL="285750" indent="-285750">
                        <a:lnSpc>
                          <a:spcPct val="120000"/>
                        </a:lnSpc>
                        <a:buFont typeface="Arial" charset="0"/>
                        <a:buChar char="•"/>
                      </a:pPr>
                      <a:r>
                        <a:rPr lang="en-US" altLang="zh-CN" dirty="0" smtClean="0"/>
                        <a:t>Binary</a:t>
                      </a:r>
                      <a:r>
                        <a:rPr lang="zh-CN" altLang="en-US" dirty="0" smtClean="0"/>
                        <a:t> </a:t>
                      </a:r>
                      <a:r>
                        <a:rPr lang="en-US" altLang="zh-CN" dirty="0" smtClean="0"/>
                        <a:t>translation</a:t>
                      </a:r>
                      <a:endParaRPr lang="zh-CN" altLang="en-US" dirty="0" smtClean="0"/>
                    </a:p>
                    <a:p>
                      <a:pPr marL="285750" indent="-285750">
                        <a:lnSpc>
                          <a:spcPct val="120000"/>
                        </a:lnSpc>
                        <a:buFont typeface="Arial" charset="0"/>
                        <a:buChar char="•"/>
                      </a:pPr>
                      <a:r>
                        <a:rPr lang="en-US" altLang="zh-CN" dirty="0" smtClean="0"/>
                        <a:t>Para-virtualization:</a:t>
                      </a:r>
                      <a:r>
                        <a:rPr lang="zh-CN" altLang="en-US" dirty="0" smtClean="0"/>
                        <a:t> </a:t>
                      </a:r>
                      <a:r>
                        <a:rPr lang="en-US" altLang="zh-CN" dirty="0" smtClean="0"/>
                        <a:t>no</a:t>
                      </a:r>
                      <a:r>
                        <a:rPr lang="zh-CN" altLang="en-US" dirty="0" smtClean="0"/>
                        <a:t> </a:t>
                      </a:r>
                      <a:r>
                        <a:rPr lang="en-US" altLang="zh-CN" dirty="0" smtClean="0"/>
                        <a:t>17</a:t>
                      </a:r>
                      <a:r>
                        <a:rPr lang="zh-CN" altLang="en-US" dirty="0" smtClean="0"/>
                        <a:t> </a:t>
                      </a:r>
                      <a:r>
                        <a:rPr lang="en-US" altLang="zh-CN" dirty="0" err="1" smtClean="0"/>
                        <a:t>insns</a:t>
                      </a:r>
                      <a:endParaRPr lang="zh-CN" altLang="en-US" dirty="0" smtClean="0"/>
                    </a:p>
                  </a:txBody>
                  <a:tcPr/>
                </a:tc>
                <a:tc>
                  <a:txBody>
                    <a:bodyPr/>
                    <a:lstStyle/>
                    <a:p>
                      <a:pPr marL="285750" indent="-285750">
                        <a:lnSpc>
                          <a:spcPct val="120000"/>
                        </a:lnSpc>
                        <a:buFont typeface="Arial" charset="0"/>
                        <a:buChar char="•"/>
                      </a:pPr>
                      <a:r>
                        <a:rPr lang="en-US" altLang="zh-CN" dirty="0" smtClean="0"/>
                        <a:t>VT-x</a:t>
                      </a:r>
                      <a:endParaRPr lang="zh-CN" altLang="en-US" dirty="0" smtClean="0"/>
                    </a:p>
                    <a:p>
                      <a:pPr marL="742950" lvl="1" indent="-285750">
                        <a:lnSpc>
                          <a:spcPct val="120000"/>
                        </a:lnSpc>
                        <a:buFont typeface="Arial" charset="0"/>
                        <a:buChar char="•"/>
                      </a:pPr>
                      <a:r>
                        <a:rPr lang="en-US" altLang="zh-CN" dirty="0" smtClean="0"/>
                        <a:t>Root</a:t>
                      </a:r>
                      <a:r>
                        <a:rPr lang="zh-CN" altLang="en-US" dirty="0" smtClean="0"/>
                        <a:t> </a:t>
                      </a:r>
                      <a:r>
                        <a:rPr lang="en-US" altLang="zh-CN" dirty="0" smtClean="0"/>
                        <a:t>/</a:t>
                      </a:r>
                      <a:r>
                        <a:rPr lang="zh-CN" altLang="en-US" dirty="0" smtClean="0"/>
                        <a:t> </a:t>
                      </a:r>
                      <a:r>
                        <a:rPr lang="en-US" altLang="zh-CN" dirty="0" smtClean="0"/>
                        <a:t>non-root</a:t>
                      </a:r>
                      <a:r>
                        <a:rPr lang="zh-CN" altLang="en-US" baseline="0" dirty="0" smtClean="0"/>
                        <a:t> </a:t>
                      </a:r>
                      <a:r>
                        <a:rPr lang="en-US" altLang="zh-CN" baseline="0" dirty="0" smtClean="0"/>
                        <a:t>mode</a:t>
                      </a:r>
                      <a:endParaRPr lang="zh-CN" altLang="en-US" baseline="0" dirty="0" smtClean="0"/>
                    </a:p>
                    <a:p>
                      <a:pPr marL="742950" lvl="1" indent="-285750">
                        <a:lnSpc>
                          <a:spcPct val="120000"/>
                        </a:lnSpc>
                        <a:buFont typeface="Arial" charset="0"/>
                        <a:buChar char="•"/>
                      </a:pPr>
                      <a:r>
                        <a:rPr lang="en-US" altLang="zh-CN" baseline="0" dirty="0" smtClean="0"/>
                        <a:t>VMCS</a:t>
                      </a:r>
                      <a:endParaRPr lang="zh-CN" altLang="en-US" dirty="0"/>
                    </a:p>
                  </a:txBody>
                  <a:tcPr/>
                </a:tc>
                <a:extLst>
                  <a:ext uri="{0D108BD9-81ED-4DB2-BD59-A6C34878D82A}">
                    <a16:rowId xmlns:a16="http://schemas.microsoft.com/office/drawing/2014/main" xmlns="" val="10001"/>
                  </a:ext>
                </a:extLst>
              </a:tr>
              <a:tr h="370840">
                <a:tc>
                  <a:txBody>
                    <a:bodyPr/>
                    <a:lstStyle/>
                    <a:p>
                      <a:pPr>
                        <a:lnSpc>
                          <a:spcPct val="120000"/>
                        </a:lnSpc>
                      </a:pPr>
                      <a:r>
                        <a:rPr lang="en-US" altLang="zh-CN" dirty="0" smtClean="0"/>
                        <a:t>Memory</a:t>
                      </a:r>
                      <a:endParaRPr lang="zh-CN" altLang="en-US" dirty="0"/>
                    </a:p>
                  </a:txBody>
                  <a:tcPr/>
                </a:tc>
                <a:tc>
                  <a:txBody>
                    <a:bodyPr/>
                    <a:lstStyle/>
                    <a:p>
                      <a:pPr marL="285750" indent="-285750">
                        <a:lnSpc>
                          <a:spcPct val="120000"/>
                        </a:lnSpc>
                        <a:buFont typeface="Arial" charset="0"/>
                        <a:buChar char="•"/>
                      </a:pPr>
                      <a:r>
                        <a:rPr lang="en-US" altLang="zh-CN" dirty="0" smtClean="0"/>
                        <a:t>Shadow</a:t>
                      </a:r>
                      <a:r>
                        <a:rPr lang="zh-CN" altLang="en-US" dirty="0" smtClean="0"/>
                        <a:t> </a:t>
                      </a:r>
                      <a:r>
                        <a:rPr lang="en-US" altLang="zh-CN" dirty="0" smtClean="0"/>
                        <a:t>page</a:t>
                      </a:r>
                      <a:r>
                        <a:rPr lang="zh-CN" altLang="en-US" dirty="0" smtClean="0"/>
                        <a:t> </a:t>
                      </a:r>
                      <a:r>
                        <a:rPr lang="en-US" altLang="zh-CN" dirty="0" smtClean="0"/>
                        <a:t>table</a:t>
                      </a:r>
                      <a:endParaRPr lang="zh-CN" altLang="en-US" dirty="0" smtClean="0"/>
                    </a:p>
                    <a:p>
                      <a:pPr marL="285750" indent="-285750">
                        <a:lnSpc>
                          <a:spcPct val="120000"/>
                        </a:lnSpc>
                        <a:buFont typeface="Arial" charset="0"/>
                        <a:buChar char="•"/>
                      </a:pPr>
                      <a:r>
                        <a:rPr lang="en-US" altLang="zh-CN" baseline="0" dirty="0" smtClean="0"/>
                        <a:t>Separating</a:t>
                      </a:r>
                      <a:r>
                        <a:rPr lang="zh-CN" altLang="en-US" baseline="0" dirty="0" smtClean="0"/>
                        <a:t> </a:t>
                      </a:r>
                      <a:r>
                        <a:rPr lang="en-US" altLang="zh-CN" baseline="0" dirty="0" smtClean="0"/>
                        <a:t>page</a:t>
                      </a:r>
                      <a:r>
                        <a:rPr lang="zh-CN" altLang="en-US" baseline="0" dirty="0" smtClean="0"/>
                        <a:t> </a:t>
                      </a:r>
                      <a:r>
                        <a:rPr lang="en-US" altLang="zh-CN" baseline="0" dirty="0" smtClean="0"/>
                        <a:t>tables</a:t>
                      </a:r>
                      <a:r>
                        <a:rPr lang="zh-CN" altLang="en-US" baseline="0" dirty="0" smtClean="0"/>
                        <a:t> </a:t>
                      </a:r>
                      <a:r>
                        <a:rPr lang="en-US" altLang="zh-CN" baseline="0" dirty="0" smtClean="0"/>
                        <a:t>for</a:t>
                      </a:r>
                      <a:r>
                        <a:rPr lang="zh-CN" altLang="en-US" baseline="0" dirty="0" smtClean="0"/>
                        <a:t> </a:t>
                      </a:r>
                      <a:r>
                        <a:rPr lang="en-US" altLang="zh-CN" baseline="0" dirty="0" smtClean="0"/>
                        <a:t>U/K</a:t>
                      </a:r>
                      <a:endParaRPr lang="zh-CN" altLang="en-US" baseline="0" dirty="0" smtClean="0"/>
                    </a:p>
                    <a:p>
                      <a:pPr marL="285750" indent="-285750">
                        <a:lnSpc>
                          <a:spcPct val="120000"/>
                        </a:lnSpc>
                        <a:buFont typeface="Arial" charset="0"/>
                        <a:buChar char="•"/>
                      </a:pPr>
                      <a:r>
                        <a:rPr lang="en-US" altLang="zh-CN" baseline="0" dirty="0" smtClean="0"/>
                        <a:t>Para-virtualization:</a:t>
                      </a:r>
                      <a:r>
                        <a:rPr lang="zh-CN" altLang="en-US" baseline="0" dirty="0" smtClean="0"/>
                        <a:t> </a:t>
                      </a:r>
                      <a:r>
                        <a:rPr lang="en-US" altLang="zh-CN" baseline="0" dirty="0" smtClean="0"/>
                        <a:t>Direct</a:t>
                      </a:r>
                      <a:r>
                        <a:rPr lang="zh-CN" altLang="en-US" baseline="0" dirty="0" smtClean="0"/>
                        <a:t> </a:t>
                      </a:r>
                      <a:r>
                        <a:rPr lang="en-US" altLang="zh-CN" baseline="0" dirty="0" smtClean="0"/>
                        <a:t>paging</a:t>
                      </a:r>
                      <a:endParaRPr lang="zh-CN" altLang="en-US" dirty="0"/>
                    </a:p>
                  </a:txBody>
                  <a:tcPr/>
                </a:tc>
                <a:tc>
                  <a:txBody>
                    <a:bodyPr/>
                    <a:lstStyle/>
                    <a:p>
                      <a:pPr marL="285750" indent="-285750">
                        <a:lnSpc>
                          <a:spcPct val="120000"/>
                        </a:lnSpc>
                        <a:buFont typeface="Arial" charset="0"/>
                        <a:buChar char="•"/>
                      </a:pPr>
                      <a:r>
                        <a:rPr lang="en-US" altLang="zh-CN" dirty="0" smtClean="0"/>
                        <a:t>EPT</a:t>
                      </a:r>
                      <a:endParaRPr lang="zh-CN" altLang="en-US" dirty="0"/>
                    </a:p>
                  </a:txBody>
                  <a:tcPr/>
                </a:tc>
                <a:extLst>
                  <a:ext uri="{0D108BD9-81ED-4DB2-BD59-A6C34878D82A}">
                    <a16:rowId xmlns:a16="http://schemas.microsoft.com/office/drawing/2014/main" xmlns="" val="10002"/>
                  </a:ext>
                </a:extLst>
              </a:tr>
              <a:tr h="370840">
                <a:tc>
                  <a:txBody>
                    <a:bodyPr/>
                    <a:lstStyle/>
                    <a:p>
                      <a:pPr>
                        <a:lnSpc>
                          <a:spcPct val="120000"/>
                        </a:lnSpc>
                      </a:pPr>
                      <a:r>
                        <a:rPr lang="en-US" altLang="zh-CN" dirty="0" smtClean="0"/>
                        <a:t>I/O</a:t>
                      </a:r>
                      <a:endParaRPr lang="zh-CN" altLang="en-US" dirty="0"/>
                    </a:p>
                  </a:txBody>
                  <a:tcPr/>
                </a:tc>
                <a:tc>
                  <a:txBody>
                    <a:bodyPr/>
                    <a:lstStyle/>
                    <a:p>
                      <a:pPr marL="285750" indent="-285750">
                        <a:lnSpc>
                          <a:spcPct val="120000"/>
                        </a:lnSpc>
                        <a:buFont typeface="Arial" charset="0"/>
                        <a:buChar char="•"/>
                      </a:pPr>
                      <a:r>
                        <a:rPr lang="en-US" altLang="zh-CN" dirty="0" smtClean="0"/>
                        <a:t>Direct</a:t>
                      </a:r>
                      <a:r>
                        <a:rPr lang="zh-CN" altLang="en-US" dirty="0" smtClean="0"/>
                        <a:t> </a:t>
                      </a:r>
                      <a:r>
                        <a:rPr lang="en-US" altLang="zh-CN" dirty="0" smtClean="0"/>
                        <a:t>I/O</a:t>
                      </a:r>
                      <a:endParaRPr lang="zh-CN" altLang="en-US" dirty="0" smtClean="0"/>
                    </a:p>
                    <a:p>
                      <a:pPr marL="285750" indent="-285750">
                        <a:lnSpc>
                          <a:spcPct val="120000"/>
                        </a:lnSpc>
                        <a:buFont typeface="Arial" charset="0"/>
                        <a:buChar char="•"/>
                      </a:pPr>
                      <a:r>
                        <a:rPr lang="en-US" altLang="zh-CN" dirty="0" smtClean="0"/>
                        <a:t>Device</a:t>
                      </a:r>
                      <a:r>
                        <a:rPr lang="zh-CN" altLang="en-US" baseline="0" dirty="0" smtClean="0"/>
                        <a:t> </a:t>
                      </a:r>
                      <a:r>
                        <a:rPr lang="en-US" altLang="zh-CN" baseline="0" dirty="0" smtClean="0"/>
                        <a:t>e</a:t>
                      </a:r>
                      <a:r>
                        <a:rPr lang="en-US" altLang="zh-CN" dirty="0" smtClean="0"/>
                        <a:t>mulation</a:t>
                      </a:r>
                      <a:endParaRPr lang="zh-CN" altLang="en-US" dirty="0" smtClean="0"/>
                    </a:p>
                    <a:p>
                      <a:pPr marL="285750" indent="-285750">
                        <a:lnSpc>
                          <a:spcPct val="120000"/>
                        </a:lnSpc>
                        <a:buFont typeface="Arial" charset="0"/>
                        <a:buChar char="•"/>
                      </a:pPr>
                      <a:r>
                        <a:rPr lang="en-US" altLang="zh-CN" dirty="0" smtClean="0"/>
                        <a:t>Para-virtualization:</a:t>
                      </a:r>
                      <a:r>
                        <a:rPr lang="zh-CN" altLang="en-US" dirty="0" smtClean="0"/>
                        <a:t> </a:t>
                      </a:r>
                      <a:r>
                        <a:rPr lang="en-US" altLang="zh-CN" dirty="0" smtClean="0"/>
                        <a:t>Front-end</a:t>
                      </a:r>
                      <a:r>
                        <a:rPr lang="zh-CN" altLang="en-US" baseline="0" dirty="0" smtClean="0"/>
                        <a:t> </a:t>
                      </a:r>
                      <a:r>
                        <a:rPr lang="en-US" altLang="zh-CN" baseline="0" dirty="0" smtClean="0"/>
                        <a:t>&amp;</a:t>
                      </a:r>
                      <a:r>
                        <a:rPr lang="zh-CN" altLang="en-US" baseline="0" dirty="0" smtClean="0"/>
                        <a:t> </a:t>
                      </a:r>
                      <a:r>
                        <a:rPr lang="en-US" altLang="zh-CN" baseline="0" dirty="0" smtClean="0"/>
                        <a:t>back-end</a:t>
                      </a:r>
                      <a:r>
                        <a:rPr lang="zh-CN" altLang="en-US" baseline="0" dirty="0" smtClean="0"/>
                        <a:t> </a:t>
                      </a:r>
                      <a:r>
                        <a:rPr lang="en-US" altLang="zh-CN" baseline="0" dirty="0" smtClean="0"/>
                        <a:t>driver</a:t>
                      </a:r>
                      <a:r>
                        <a:rPr lang="zh-CN" altLang="en-US" baseline="0" dirty="0" smtClean="0"/>
                        <a:t> </a:t>
                      </a:r>
                      <a:r>
                        <a:rPr lang="en-US" altLang="zh-CN" baseline="0" dirty="0" smtClean="0"/>
                        <a:t>(e.g.,</a:t>
                      </a:r>
                      <a:r>
                        <a:rPr lang="zh-CN" altLang="en-US" baseline="0" dirty="0" smtClean="0"/>
                        <a:t> </a:t>
                      </a:r>
                      <a:r>
                        <a:rPr lang="en-US" altLang="zh-CN" baseline="0" dirty="0" err="1" smtClean="0"/>
                        <a:t>virtio</a:t>
                      </a:r>
                      <a:r>
                        <a:rPr lang="en-US" altLang="zh-CN" baseline="0" dirty="0" smtClean="0"/>
                        <a:t>)</a:t>
                      </a:r>
                      <a:endParaRPr lang="zh-CN" altLang="en-US" baseline="0" dirty="0" smtClean="0"/>
                    </a:p>
                  </a:txBody>
                  <a:tcPr/>
                </a:tc>
                <a:tc>
                  <a:txBody>
                    <a:bodyPr/>
                    <a:lstStyle/>
                    <a:p>
                      <a:pPr marL="285750" indent="-285750">
                        <a:lnSpc>
                          <a:spcPct val="120000"/>
                        </a:lnSpc>
                        <a:buFont typeface="Arial" charset="0"/>
                        <a:buChar char="•"/>
                      </a:pPr>
                      <a:r>
                        <a:rPr lang="en-US" altLang="zh-CN" dirty="0" smtClean="0"/>
                        <a:t>IOMMU</a:t>
                      </a:r>
                      <a:endParaRPr lang="zh-CN" altLang="en-US" dirty="0" smtClean="0"/>
                    </a:p>
                    <a:p>
                      <a:pPr marL="285750" indent="-285750">
                        <a:lnSpc>
                          <a:spcPct val="120000"/>
                        </a:lnSpc>
                        <a:buFont typeface="Arial" charset="0"/>
                        <a:buChar char="•"/>
                      </a:pPr>
                      <a:r>
                        <a:rPr lang="en-US" altLang="zh-CN" dirty="0" smtClean="0"/>
                        <a:t>SR-IOV</a:t>
                      </a:r>
                      <a:endParaRPr lang="zh-CN" alt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66472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for Security</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373073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215" y="2648914"/>
            <a:ext cx="5889211" cy="2400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itle 2"/>
          <p:cNvSpPr>
            <a:spLocks noGrp="1"/>
          </p:cNvSpPr>
          <p:nvPr>
            <p:ph type="title"/>
          </p:nvPr>
        </p:nvSpPr>
        <p:spPr/>
        <p:txBody>
          <a:bodyPr>
            <a:normAutofit fontScale="90000"/>
          </a:bodyPr>
          <a:lstStyle/>
          <a:p>
            <a:r>
              <a:rPr lang="en-US" dirty="0" smtClean="0"/>
              <a:t>Virtualization Preliminary: VT-x</a:t>
            </a:r>
            <a:endParaRPr lang="en-US" dirty="0"/>
          </a:p>
        </p:txBody>
      </p:sp>
      <p:pic>
        <p:nvPicPr>
          <p:cNvPr id="2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4" y="4039199"/>
            <a:ext cx="7488833" cy="48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9" y="3489007"/>
            <a:ext cx="576063" cy="1312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9688">
            <a:off x="4321337" y="3501914"/>
            <a:ext cx="598780" cy="1274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6" name="Rectangle 25"/>
          <p:cNvSpPr/>
          <p:nvPr/>
        </p:nvSpPr>
        <p:spPr>
          <a:xfrm>
            <a:off x="4932040" y="1868828"/>
            <a:ext cx="2232248" cy="16801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VM</a:t>
            </a:r>
          </a:p>
        </p:txBody>
      </p:sp>
      <p:sp>
        <p:nvSpPr>
          <p:cNvPr id="27" name="Rectangle 26"/>
          <p:cNvSpPr/>
          <p:nvPr/>
        </p:nvSpPr>
        <p:spPr>
          <a:xfrm>
            <a:off x="4932040" y="4629134"/>
            <a:ext cx="2232248" cy="9601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Hypervisor</a:t>
            </a:r>
          </a:p>
        </p:txBody>
      </p:sp>
      <p:sp>
        <p:nvSpPr>
          <p:cNvPr id="29" name="TextBox 28"/>
          <p:cNvSpPr txBox="1"/>
          <p:nvPr/>
        </p:nvSpPr>
        <p:spPr>
          <a:xfrm>
            <a:off x="611560" y="4449114"/>
            <a:ext cx="1800200" cy="954107"/>
          </a:xfrm>
          <a:prstGeom prst="rect">
            <a:avLst/>
          </a:prstGeom>
          <a:noFill/>
        </p:spPr>
        <p:txBody>
          <a:bodyPr wrap="square" rtlCol="0">
            <a:spAutoFit/>
          </a:bodyPr>
          <a:lstStyle/>
          <a:p>
            <a:pPr algn="ctr"/>
            <a:r>
              <a:rPr lang="en-US" sz="2800" dirty="0">
                <a:solidFill>
                  <a:srgbClr val="000000"/>
                </a:solidFill>
              </a:rPr>
              <a:t>host mode</a:t>
            </a:r>
          </a:p>
        </p:txBody>
      </p:sp>
      <p:sp>
        <p:nvSpPr>
          <p:cNvPr id="30" name="TextBox 29"/>
          <p:cNvSpPr txBox="1"/>
          <p:nvPr/>
        </p:nvSpPr>
        <p:spPr>
          <a:xfrm>
            <a:off x="539552" y="3549013"/>
            <a:ext cx="2088232" cy="523220"/>
          </a:xfrm>
          <a:prstGeom prst="rect">
            <a:avLst/>
          </a:prstGeom>
          <a:noFill/>
        </p:spPr>
        <p:txBody>
          <a:bodyPr wrap="square" rtlCol="0">
            <a:spAutoFit/>
          </a:bodyPr>
          <a:lstStyle/>
          <a:p>
            <a:pPr algn="ctr"/>
            <a:r>
              <a:rPr lang="en-US" sz="2800" dirty="0">
                <a:solidFill>
                  <a:srgbClr val="000000"/>
                </a:solidFill>
              </a:rPr>
              <a:t>guest mode</a:t>
            </a:r>
          </a:p>
        </p:txBody>
      </p:sp>
      <p:sp>
        <p:nvSpPr>
          <p:cNvPr id="31" name="TextBox 30"/>
          <p:cNvSpPr txBox="1"/>
          <p:nvPr/>
        </p:nvSpPr>
        <p:spPr>
          <a:xfrm>
            <a:off x="4427983" y="3789041"/>
            <a:ext cx="1800200" cy="461665"/>
          </a:xfrm>
          <a:prstGeom prst="rect">
            <a:avLst/>
          </a:prstGeom>
          <a:noFill/>
        </p:spPr>
        <p:txBody>
          <a:bodyPr wrap="square" rtlCol="0">
            <a:spAutoFit/>
          </a:bodyPr>
          <a:lstStyle/>
          <a:p>
            <a:r>
              <a:rPr lang="en-US" sz="2400" i="1" dirty="0">
                <a:solidFill>
                  <a:srgbClr val="000000"/>
                </a:solidFill>
              </a:rPr>
              <a:t>VM entry</a:t>
            </a:r>
          </a:p>
        </p:txBody>
      </p:sp>
      <p:sp>
        <p:nvSpPr>
          <p:cNvPr id="32" name="TextBox 31"/>
          <p:cNvSpPr txBox="1"/>
          <p:nvPr/>
        </p:nvSpPr>
        <p:spPr>
          <a:xfrm>
            <a:off x="7668344" y="3789041"/>
            <a:ext cx="1800200" cy="461665"/>
          </a:xfrm>
          <a:prstGeom prst="rect">
            <a:avLst/>
          </a:prstGeom>
          <a:noFill/>
        </p:spPr>
        <p:txBody>
          <a:bodyPr wrap="square" rtlCol="0">
            <a:spAutoFit/>
          </a:bodyPr>
          <a:lstStyle/>
          <a:p>
            <a:r>
              <a:rPr lang="en-US" sz="2400" i="1" dirty="0">
                <a:solidFill>
                  <a:srgbClr val="000000"/>
                </a:solidFill>
              </a:rPr>
              <a:t>VM exit</a:t>
            </a:r>
          </a:p>
        </p:txBody>
      </p:sp>
      <p:sp>
        <p:nvSpPr>
          <p:cNvPr id="34" name="TextBox 33"/>
          <p:cNvSpPr txBox="1"/>
          <p:nvPr/>
        </p:nvSpPr>
        <p:spPr>
          <a:xfrm>
            <a:off x="7740352" y="3068961"/>
            <a:ext cx="1368152" cy="461665"/>
          </a:xfrm>
          <a:prstGeom prst="rect">
            <a:avLst/>
          </a:prstGeom>
          <a:noFill/>
        </p:spPr>
        <p:txBody>
          <a:bodyPr wrap="square" rtlCol="0">
            <a:spAutoFit/>
          </a:bodyPr>
          <a:lstStyle/>
          <a:p>
            <a:pPr algn="ctr"/>
            <a:r>
              <a:rPr lang="en-US" sz="2400" dirty="0">
                <a:solidFill>
                  <a:srgbClr val="000000"/>
                </a:solidFill>
              </a:rPr>
              <a:t>Ring 0</a:t>
            </a:r>
          </a:p>
        </p:txBody>
      </p:sp>
      <p:sp>
        <p:nvSpPr>
          <p:cNvPr id="35" name="TextBox 34"/>
          <p:cNvSpPr txBox="1"/>
          <p:nvPr/>
        </p:nvSpPr>
        <p:spPr>
          <a:xfrm>
            <a:off x="7745153" y="2108855"/>
            <a:ext cx="1368152" cy="461665"/>
          </a:xfrm>
          <a:prstGeom prst="rect">
            <a:avLst/>
          </a:prstGeom>
          <a:noFill/>
        </p:spPr>
        <p:txBody>
          <a:bodyPr wrap="square" rtlCol="0">
            <a:spAutoFit/>
          </a:bodyPr>
          <a:lstStyle/>
          <a:p>
            <a:pPr algn="ctr"/>
            <a:r>
              <a:rPr lang="en-US" sz="2400" dirty="0">
                <a:solidFill>
                  <a:srgbClr val="000000"/>
                </a:solidFill>
              </a:rPr>
              <a:t>Ring 3</a:t>
            </a:r>
          </a:p>
        </p:txBody>
      </p:sp>
    </p:spTree>
    <p:extLst>
      <p:ext uri="{BB962C8B-B14F-4D97-AF65-F5344CB8AC3E}">
        <p14:creationId xmlns:p14="http://schemas.microsoft.com/office/powerpoint/2010/main" val="73550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dissolv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p:bldP spid="30" grpId="0"/>
      <p:bldP spid="31"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Interposition with </a:t>
            </a:r>
            <a:r>
              <a:rPr lang="en-US" altLang="zh-CN" dirty="0" err="1"/>
              <a:t>CloudVisor</a:t>
            </a:r>
            <a:endParaRPr lang="zh-CN" altLang="en-US" dirty="0"/>
          </a:p>
        </p:txBody>
      </p:sp>
      <p:pic>
        <p:nvPicPr>
          <p:cNvPr id="3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3" y="2627740"/>
            <a:ext cx="6408713" cy="261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3" name="Rectangle 32"/>
          <p:cNvSpPr/>
          <p:nvPr/>
        </p:nvSpPr>
        <p:spPr>
          <a:xfrm>
            <a:off x="4932040" y="1868828"/>
            <a:ext cx="2232248" cy="16801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t>VM</a:t>
            </a:r>
          </a:p>
        </p:txBody>
      </p:sp>
      <p:pic>
        <p:nvPicPr>
          <p:cNvPr id="4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4" y="4039199"/>
            <a:ext cx="7488833" cy="480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81204">
            <a:off x="6543814" y="3573929"/>
            <a:ext cx="576063" cy="14317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4"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9688">
            <a:off x="5113535" y="3616938"/>
            <a:ext cx="422867" cy="12746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5" name="Rectangle 44"/>
          <p:cNvSpPr/>
          <p:nvPr/>
        </p:nvSpPr>
        <p:spPr>
          <a:xfrm>
            <a:off x="2555776" y="4989174"/>
            <a:ext cx="4320480" cy="600067"/>
          </a:xfrm>
          <a:prstGeom prst="rect">
            <a:avLst/>
          </a:prstGeom>
          <a:solidFill>
            <a:schemeClr val="tx1">
              <a:lumMod val="75000"/>
              <a:lumOff val="25000"/>
            </a:schemeClr>
          </a:solidFill>
          <a:ln>
            <a:solidFill>
              <a:srgbClr val="FFFF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err="1"/>
              <a:t>Cloudvisor</a:t>
            </a:r>
            <a:endParaRPr lang="en-US" sz="3200" dirty="0"/>
          </a:p>
        </p:txBody>
      </p:sp>
      <p:sp>
        <p:nvSpPr>
          <p:cNvPr id="46" name="TextBox 45"/>
          <p:cNvSpPr txBox="1"/>
          <p:nvPr/>
        </p:nvSpPr>
        <p:spPr>
          <a:xfrm>
            <a:off x="0" y="4629135"/>
            <a:ext cx="1800200" cy="461665"/>
          </a:xfrm>
          <a:prstGeom prst="rect">
            <a:avLst/>
          </a:prstGeom>
          <a:noFill/>
        </p:spPr>
        <p:txBody>
          <a:bodyPr wrap="square" rtlCol="0">
            <a:spAutoFit/>
          </a:bodyPr>
          <a:lstStyle/>
          <a:p>
            <a:r>
              <a:rPr lang="en-US" sz="2400" dirty="0">
                <a:solidFill>
                  <a:srgbClr val="000000"/>
                </a:solidFill>
              </a:rPr>
              <a:t>host mode</a:t>
            </a:r>
          </a:p>
        </p:txBody>
      </p:sp>
      <p:sp>
        <p:nvSpPr>
          <p:cNvPr id="47" name="TextBox 46"/>
          <p:cNvSpPr txBox="1"/>
          <p:nvPr/>
        </p:nvSpPr>
        <p:spPr>
          <a:xfrm>
            <a:off x="-36512" y="3549015"/>
            <a:ext cx="1800200" cy="461665"/>
          </a:xfrm>
          <a:prstGeom prst="rect">
            <a:avLst/>
          </a:prstGeom>
          <a:noFill/>
        </p:spPr>
        <p:txBody>
          <a:bodyPr wrap="square" rtlCol="0">
            <a:spAutoFit/>
          </a:bodyPr>
          <a:lstStyle/>
          <a:p>
            <a:r>
              <a:rPr lang="en-US" sz="2400" dirty="0">
                <a:solidFill>
                  <a:srgbClr val="000000"/>
                </a:solidFill>
              </a:rPr>
              <a:t>guest mode</a:t>
            </a:r>
          </a:p>
        </p:txBody>
      </p:sp>
      <p:sp>
        <p:nvSpPr>
          <p:cNvPr id="48" name="TextBox 47"/>
          <p:cNvSpPr txBox="1"/>
          <p:nvPr/>
        </p:nvSpPr>
        <p:spPr>
          <a:xfrm>
            <a:off x="4572000" y="3789041"/>
            <a:ext cx="1800200" cy="461665"/>
          </a:xfrm>
          <a:prstGeom prst="rect">
            <a:avLst/>
          </a:prstGeom>
          <a:noFill/>
        </p:spPr>
        <p:txBody>
          <a:bodyPr wrap="square" rtlCol="0">
            <a:spAutoFit/>
          </a:bodyPr>
          <a:lstStyle/>
          <a:p>
            <a:r>
              <a:rPr lang="en-US" sz="2400" i="1" dirty="0">
                <a:solidFill>
                  <a:srgbClr val="000000"/>
                </a:solidFill>
              </a:rPr>
              <a:t>VM entry</a:t>
            </a:r>
          </a:p>
        </p:txBody>
      </p:sp>
      <p:sp>
        <p:nvSpPr>
          <p:cNvPr id="49" name="TextBox 48"/>
          <p:cNvSpPr txBox="1"/>
          <p:nvPr/>
        </p:nvSpPr>
        <p:spPr>
          <a:xfrm>
            <a:off x="7164288" y="3824367"/>
            <a:ext cx="1800200" cy="461665"/>
          </a:xfrm>
          <a:prstGeom prst="rect">
            <a:avLst/>
          </a:prstGeom>
          <a:noFill/>
        </p:spPr>
        <p:txBody>
          <a:bodyPr wrap="square" rtlCol="0">
            <a:spAutoFit/>
          </a:bodyPr>
          <a:lstStyle/>
          <a:p>
            <a:r>
              <a:rPr lang="en-US" sz="2400" i="1" dirty="0">
                <a:solidFill>
                  <a:srgbClr val="000000"/>
                </a:solidFill>
              </a:rPr>
              <a:t>VM exit</a:t>
            </a:r>
          </a:p>
        </p:txBody>
      </p:sp>
      <p:sp>
        <p:nvSpPr>
          <p:cNvPr id="50" name="Rectangle 49"/>
          <p:cNvSpPr/>
          <p:nvPr/>
        </p:nvSpPr>
        <p:spPr>
          <a:xfrm>
            <a:off x="2051720" y="2888941"/>
            <a:ext cx="2232248" cy="6600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Hypervisor</a:t>
            </a:r>
          </a:p>
        </p:txBody>
      </p:sp>
      <p:pic>
        <p:nvPicPr>
          <p:cNvPr id="5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81204">
            <a:off x="3591362" y="3633965"/>
            <a:ext cx="576063" cy="14312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2"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40548">
            <a:off x="2108794" y="3648666"/>
            <a:ext cx="422867" cy="13179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3" name="TextBox 52"/>
          <p:cNvSpPr txBox="1"/>
          <p:nvPr/>
        </p:nvSpPr>
        <p:spPr>
          <a:xfrm>
            <a:off x="1619672" y="4269095"/>
            <a:ext cx="1800200" cy="461665"/>
          </a:xfrm>
          <a:prstGeom prst="rect">
            <a:avLst/>
          </a:prstGeom>
          <a:noFill/>
        </p:spPr>
        <p:txBody>
          <a:bodyPr wrap="square" rtlCol="0">
            <a:spAutoFit/>
          </a:bodyPr>
          <a:lstStyle/>
          <a:p>
            <a:r>
              <a:rPr lang="en-US" sz="2400" i="1" dirty="0">
                <a:solidFill>
                  <a:srgbClr val="000000"/>
                </a:solidFill>
              </a:rPr>
              <a:t>VM entry</a:t>
            </a:r>
          </a:p>
        </p:txBody>
      </p:sp>
      <p:sp>
        <p:nvSpPr>
          <p:cNvPr id="54" name="TextBox 53"/>
          <p:cNvSpPr txBox="1"/>
          <p:nvPr/>
        </p:nvSpPr>
        <p:spPr>
          <a:xfrm>
            <a:off x="3419872" y="4269095"/>
            <a:ext cx="1800200" cy="461665"/>
          </a:xfrm>
          <a:prstGeom prst="rect">
            <a:avLst/>
          </a:prstGeom>
          <a:noFill/>
        </p:spPr>
        <p:txBody>
          <a:bodyPr wrap="square" rtlCol="0">
            <a:spAutoFit/>
          </a:bodyPr>
          <a:lstStyle/>
          <a:p>
            <a:r>
              <a:rPr lang="en-US" sz="2400" i="1" dirty="0">
                <a:solidFill>
                  <a:srgbClr val="000000"/>
                </a:solidFill>
              </a:rPr>
              <a:t>VM exit</a:t>
            </a:r>
          </a:p>
        </p:txBody>
      </p:sp>
      <p:sp>
        <p:nvSpPr>
          <p:cNvPr id="71" name="TextBox 70"/>
          <p:cNvSpPr txBox="1"/>
          <p:nvPr/>
        </p:nvSpPr>
        <p:spPr>
          <a:xfrm>
            <a:off x="7740352" y="3068961"/>
            <a:ext cx="1368152" cy="461665"/>
          </a:xfrm>
          <a:prstGeom prst="rect">
            <a:avLst/>
          </a:prstGeom>
          <a:noFill/>
        </p:spPr>
        <p:txBody>
          <a:bodyPr wrap="square" rtlCol="0">
            <a:spAutoFit/>
          </a:bodyPr>
          <a:lstStyle/>
          <a:p>
            <a:pPr algn="ctr"/>
            <a:r>
              <a:rPr lang="en-US" sz="2400" dirty="0">
                <a:solidFill>
                  <a:srgbClr val="000000"/>
                </a:solidFill>
              </a:rPr>
              <a:t>Ring 0</a:t>
            </a:r>
          </a:p>
        </p:txBody>
      </p:sp>
      <p:sp>
        <p:nvSpPr>
          <p:cNvPr id="72" name="TextBox 71"/>
          <p:cNvSpPr txBox="1"/>
          <p:nvPr/>
        </p:nvSpPr>
        <p:spPr>
          <a:xfrm>
            <a:off x="7745153" y="2108855"/>
            <a:ext cx="1368152" cy="461665"/>
          </a:xfrm>
          <a:prstGeom prst="rect">
            <a:avLst/>
          </a:prstGeom>
          <a:noFill/>
        </p:spPr>
        <p:txBody>
          <a:bodyPr wrap="square" rtlCol="0">
            <a:spAutoFit/>
          </a:bodyPr>
          <a:lstStyle/>
          <a:p>
            <a:pPr algn="ctr"/>
            <a:r>
              <a:rPr lang="en-US" sz="2400" dirty="0">
                <a:solidFill>
                  <a:srgbClr val="000000"/>
                </a:solidFill>
              </a:rPr>
              <a:t>Ring 3</a:t>
            </a:r>
          </a:p>
        </p:txBody>
      </p:sp>
    </p:spTree>
    <p:extLst>
      <p:ext uri="{BB962C8B-B14F-4D97-AF65-F5344CB8AC3E}">
        <p14:creationId xmlns:p14="http://schemas.microsoft.com/office/powerpoint/2010/main" val="326980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childTnLst>
                                </p:cTn>
                              </p:par>
                              <p:par>
                                <p:cTn id="12" presetID="22" presetClass="entr" presetSubtype="1" fill="hold"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down)">
                                      <p:cBhvr>
                                        <p:cTn id="19" dur="500"/>
                                        <p:tgtEl>
                                          <p:spTgt spid="52"/>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par>
                                <p:cTn id="26" presetID="22" presetClass="entr" presetSubtype="1"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up)">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22" presetClass="entr" presetSubtype="4"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down)">
                                      <p:cBhvr>
                                        <p:cTn id="3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8" grpId="0"/>
      <p:bldP spid="49"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Emulated Device</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1870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en-US" dirty="0"/>
              <a:t>SGX : Isolated Execution</a:t>
            </a:r>
          </a:p>
        </p:txBody>
      </p:sp>
      <p:sp>
        <p:nvSpPr>
          <p:cNvPr id="4" name="내용 개체 틀 3"/>
          <p:cNvSpPr>
            <a:spLocks noGrp="1"/>
          </p:cNvSpPr>
          <p:nvPr>
            <p:ph idx="1"/>
          </p:nvPr>
        </p:nvSpPr>
        <p:spPr>
          <a:xfrm>
            <a:off x="766702" y="4653304"/>
            <a:ext cx="7485063" cy="1570726"/>
          </a:xfrm>
        </p:spPr>
        <p:txBody>
          <a:bodyPr>
            <a:normAutofit fontScale="92500"/>
          </a:bodyPr>
          <a:lstStyle/>
          <a:p>
            <a:r>
              <a:rPr lang="en-US" altLang="ko-KR" sz="2333" dirty="0"/>
              <a:t>Application keeps its data/code inside the “</a:t>
            </a:r>
            <a:r>
              <a:rPr lang="en-US" altLang="ko-KR" sz="2333" dirty="0">
                <a:solidFill>
                  <a:srgbClr val="FF0000"/>
                </a:solidFill>
              </a:rPr>
              <a:t>enclave</a:t>
            </a:r>
            <a:r>
              <a:rPr lang="en-US" altLang="ko-KR" sz="2333" dirty="0"/>
              <a:t>”</a:t>
            </a:r>
          </a:p>
          <a:p>
            <a:pPr lvl="1"/>
            <a:r>
              <a:rPr lang="en-US" altLang="ko-KR" sz="2000" dirty="0"/>
              <a:t>Smallest attack surface by reducing TCB (App + processor)</a:t>
            </a:r>
          </a:p>
          <a:p>
            <a:pPr lvl="1"/>
            <a:r>
              <a:rPr lang="en-US" altLang="ko-KR" sz="2000" dirty="0"/>
              <a:t>Protect app’s secret from untrusted privilege software (e.g., OS, VMM)</a:t>
            </a:r>
          </a:p>
        </p:txBody>
      </p:sp>
      <p:sp>
        <p:nvSpPr>
          <p:cNvPr id="3" name="Slide Number Placeholder 2"/>
          <p:cNvSpPr>
            <a:spLocks noGrp="1"/>
          </p:cNvSpPr>
          <p:nvPr>
            <p:ph type="sldNum" sz="quarter" idx="12"/>
          </p:nvPr>
        </p:nvSpPr>
        <p:spPr/>
        <p:txBody>
          <a:bodyPr/>
          <a:lstStyle/>
          <a:p>
            <a:fld id="{A691B666-3878-BD42-A439-D00B4D0C3E47}" type="slidenum">
              <a:rPr lang="en-US" smtClean="0"/>
              <a:t>50</a:t>
            </a:fld>
            <a:endParaRPr lang="en-US"/>
          </a:p>
        </p:txBody>
      </p:sp>
      <p:sp>
        <p:nvSpPr>
          <p:cNvPr id="5" name="TextBox 4"/>
          <p:cNvSpPr txBox="1"/>
          <p:nvPr/>
        </p:nvSpPr>
        <p:spPr>
          <a:xfrm>
            <a:off x="2074084" y="2053049"/>
            <a:ext cx="1840568" cy="400110"/>
          </a:xfrm>
          <a:prstGeom prst="rect">
            <a:avLst/>
          </a:prstGeom>
          <a:noFill/>
        </p:spPr>
        <p:txBody>
          <a:bodyPr wrap="none" rtlCol="0">
            <a:spAutoFit/>
          </a:bodyPr>
          <a:lstStyle/>
          <a:p>
            <a:r>
              <a:rPr lang="en-US" altLang="ko-KR" sz="2000" b="1" dirty="0"/>
              <a:t>CPU Package</a:t>
            </a:r>
            <a:endParaRPr lang="ko-KR" altLang="en-US" sz="2000" b="1" dirty="0"/>
          </a:p>
        </p:txBody>
      </p:sp>
      <p:sp>
        <p:nvSpPr>
          <p:cNvPr id="84" name="TextBox 83"/>
          <p:cNvSpPr txBox="1"/>
          <p:nvPr/>
        </p:nvSpPr>
        <p:spPr>
          <a:xfrm>
            <a:off x="4898705" y="1610280"/>
            <a:ext cx="2149948" cy="400110"/>
          </a:xfrm>
          <a:prstGeom prst="rect">
            <a:avLst/>
          </a:prstGeom>
          <a:noFill/>
        </p:spPr>
        <p:txBody>
          <a:bodyPr wrap="none" rtlCol="0">
            <a:spAutoFit/>
          </a:bodyPr>
          <a:lstStyle/>
          <a:p>
            <a:r>
              <a:rPr lang="en-US" altLang="ko-KR" sz="2000" b="1" dirty="0"/>
              <a:t>System Memory</a:t>
            </a:r>
            <a:endParaRPr lang="ko-KR" altLang="en-US" sz="2000" b="1" dirty="0"/>
          </a:p>
        </p:txBody>
      </p:sp>
      <p:sp>
        <p:nvSpPr>
          <p:cNvPr id="11" name="직사각형 10"/>
          <p:cNvSpPr/>
          <p:nvPr/>
        </p:nvSpPr>
        <p:spPr>
          <a:xfrm>
            <a:off x="5159389" y="2058867"/>
            <a:ext cx="1309688" cy="23146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pic>
        <p:nvPicPr>
          <p:cNvPr id="2050" name="Picture 2" descr="https://encrypted-tbn1.gstatic.com/images?q=tbn:ANd9GcS5Jhe31P4apttL3XnCuTtr3hhw6V8jIu4IPVZ2RJi0Cg2PPD0bq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084" y="2461583"/>
            <a:ext cx="1397688" cy="139768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직사각형 11"/>
          <p:cNvSpPr/>
          <p:nvPr/>
        </p:nvSpPr>
        <p:spPr>
          <a:xfrm>
            <a:off x="5159389" y="2453646"/>
            <a:ext cx="1309688" cy="1396747"/>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2000" b="1" dirty="0"/>
              <a:t>Enclave</a:t>
            </a:r>
          </a:p>
          <a:p>
            <a:pPr algn="ctr"/>
            <a:endParaRPr lang="en-US" altLang="ko-KR" sz="2000" b="1" dirty="0"/>
          </a:p>
          <a:p>
            <a:pPr algn="ctr"/>
            <a:endParaRPr lang="en-US" altLang="ko-KR" sz="2000" b="1" dirty="0"/>
          </a:p>
          <a:p>
            <a:pPr algn="ctr"/>
            <a:endParaRPr lang="en-US" altLang="ko-KR" sz="2000" b="1" dirty="0"/>
          </a:p>
        </p:txBody>
      </p:sp>
      <p:sp>
        <p:nvSpPr>
          <p:cNvPr id="13" name="직사각형 12"/>
          <p:cNvSpPr/>
          <p:nvPr/>
        </p:nvSpPr>
        <p:spPr>
          <a:xfrm>
            <a:off x="2569544" y="2987616"/>
            <a:ext cx="375504" cy="352341"/>
          </a:xfrm>
          <a:prstGeom prst="rect">
            <a:avLst/>
          </a:prstGeom>
          <a:solidFill>
            <a:schemeClr val="accent3">
              <a:lumMod val="20000"/>
              <a:lumOff val="8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nvGrpSpPr>
          <p:cNvPr id="16" name="그룹 15"/>
          <p:cNvGrpSpPr/>
          <p:nvPr/>
        </p:nvGrpSpPr>
        <p:grpSpPr>
          <a:xfrm>
            <a:off x="766702" y="3066317"/>
            <a:ext cx="1866343" cy="1015663"/>
            <a:chOff x="5641" y="2662480"/>
            <a:chExt cx="2239612" cy="1218795"/>
          </a:xfrm>
        </p:grpSpPr>
        <p:sp>
          <p:nvSpPr>
            <p:cNvPr id="94" name="TextBox 93"/>
            <p:cNvSpPr txBox="1"/>
            <p:nvPr/>
          </p:nvSpPr>
          <p:spPr>
            <a:xfrm>
              <a:off x="5641" y="2662480"/>
              <a:ext cx="2137509" cy="1218795"/>
            </a:xfrm>
            <a:prstGeom prst="rect">
              <a:avLst/>
            </a:prstGeom>
            <a:noFill/>
          </p:spPr>
          <p:txBody>
            <a:bodyPr wrap="none" rtlCol="0">
              <a:spAutoFit/>
            </a:bodyPr>
            <a:lstStyle/>
            <a:p>
              <a:pPr algn="just"/>
              <a:r>
                <a:rPr lang="en-US" altLang="ko-KR" sz="2000" dirty="0"/>
                <a:t>Memory</a:t>
              </a:r>
            </a:p>
            <a:p>
              <a:pPr algn="just"/>
              <a:r>
                <a:rPr lang="en-US" altLang="ko-KR" sz="2000" dirty="0"/>
                <a:t>Encryption</a:t>
              </a:r>
            </a:p>
            <a:p>
              <a:pPr algn="just"/>
              <a:r>
                <a:rPr lang="en-US" altLang="ko-KR" sz="2000" dirty="0"/>
                <a:t>Engine (MEE)</a:t>
              </a:r>
            </a:p>
          </p:txBody>
        </p:sp>
        <p:sp>
          <p:nvSpPr>
            <p:cNvPr id="15" name="오른쪽 화살표 14"/>
            <p:cNvSpPr/>
            <p:nvPr/>
          </p:nvSpPr>
          <p:spPr>
            <a:xfrm>
              <a:off x="1434177" y="2773769"/>
              <a:ext cx="811076" cy="263070"/>
            </a:xfrm>
            <a:prstGeom prst="rightArrow">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sp>
        <p:nvSpPr>
          <p:cNvPr id="17" name="직사각형 16"/>
          <p:cNvSpPr/>
          <p:nvPr/>
        </p:nvSpPr>
        <p:spPr>
          <a:xfrm>
            <a:off x="3135314" y="3090127"/>
            <a:ext cx="2016139" cy="164248"/>
          </a:xfrm>
          <a:prstGeom prst="rect">
            <a:avLst/>
          </a:prstGeom>
          <a:solidFill>
            <a:schemeClr val="accent6">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1500"/>
          </a:p>
        </p:txBody>
      </p:sp>
      <p:grpSp>
        <p:nvGrpSpPr>
          <p:cNvPr id="26" name="그룹 25"/>
          <p:cNvGrpSpPr/>
          <p:nvPr/>
        </p:nvGrpSpPr>
        <p:grpSpPr>
          <a:xfrm>
            <a:off x="3617815" y="3318646"/>
            <a:ext cx="1548331" cy="622241"/>
            <a:chOff x="3426976" y="3296574"/>
            <a:chExt cx="1857996" cy="746689"/>
          </a:xfrm>
        </p:grpSpPr>
        <p:sp>
          <p:nvSpPr>
            <p:cNvPr id="14" name="TextBox 13"/>
            <p:cNvSpPr txBox="1"/>
            <p:nvPr/>
          </p:nvSpPr>
          <p:spPr>
            <a:xfrm>
              <a:off x="3761094" y="3296574"/>
              <a:ext cx="1523878" cy="480132"/>
            </a:xfrm>
            <a:prstGeom prst="rect">
              <a:avLst/>
            </a:prstGeom>
            <a:noFill/>
          </p:spPr>
          <p:txBody>
            <a:bodyPr wrap="none" rtlCol="0">
              <a:spAutoFit/>
            </a:bodyPr>
            <a:lstStyle/>
            <a:p>
              <a:r>
                <a:rPr lang="en-US" altLang="ko-KR" sz="2000" dirty="0"/>
                <a:t>Snooping</a:t>
              </a:r>
            </a:p>
          </p:txBody>
        </p:sp>
        <p:sp>
          <p:nvSpPr>
            <p:cNvPr id="18" name="굽은 화살표 17"/>
            <p:cNvSpPr/>
            <p:nvPr/>
          </p:nvSpPr>
          <p:spPr>
            <a:xfrm rot="16200000">
              <a:off x="3614281" y="3111231"/>
              <a:ext cx="665642" cy="1040252"/>
            </a:xfrm>
            <a:prstGeom prst="bentArrow">
              <a:avLst>
                <a:gd name="adj1" fmla="val 25000"/>
                <a:gd name="adj2" fmla="val 25000"/>
                <a:gd name="adj3" fmla="val 27862"/>
                <a:gd name="adj4" fmla="val 43750"/>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solidFill>
                  <a:schemeClr val="tx1"/>
                </a:solidFill>
              </a:endParaRPr>
            </a:p>
          </p:txBody>
        </p:sp>
        <p:grpSp>
          <p:nvGrpSpPr>
            <p:cNvPr id="97" name="그룹 96"/>
            <p:cNvGrpSpPr/>
            <p:nvPr/>
          </p:nvGrpSpPr>
          <p:grpSpPr>
            <a:xfrm>
              <a:off x="3762375" y="3737224"/>
              <a:ext cx="306039" cy="306039"/>
              <a:chOff x="7259058" y="1737874"/>
              <a:chExt cx="457200" cy="457200"/>
            </a:xfrm>
          </p:grpSpPr>
          <p:cxnSp>
            <p:nvCxnSpPr>
              <p:cNvPr id="98" name="직선 연결선 97"/>
              <p:cNvCxnSpPr>
                <a:stCxn id="99" idx="1"/>
                <a:endCxn id="99" idx="5"/>
              </p:cNvCxnSpPr>
              <p:nvPr/>
            </p:nvCxnSpPr>
            <p:spPr>
              <a:xfrm>
                <a:off x="7326013" y="1804829"/>
                <a:ext cx="323290" cy="32329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99" name="타원 98"/>
              <p:cNvSpPr/>
              <p:nvPr/>
            </p:nvSpPr>
            <p:spPr>
              <a:xfrm>
                <a:off x="7259058" y="1737874"/>
                <a:ext cx="457200" cy="457200"/>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grpSp>
      <p:grpSp>
        <p:nvGrpSpPr>
          <p:cNvPr id="27" name="그룹 26"/>
          <p:cNvGrpSpPr/>
          <p:nvPr/>
        </p:nvGrpSpPr>
        <p:grpSpPr>
          <a:xfrm>
            <a:off x="6236006" y="2749975"/>
            <a:ext cx="2265583" cy="707886"/>
            <a:chOff x="6568807" y="2614169"/>
            <a:chExt cx="2718699" cy="849463"/>
          </a:xfrm>
        </p:grpSpPr>
        <p:sp>
          <p:nvSpPr>
            <p:cNvPr id="92" name="TextBox 91"/>
            <p:cNvSpPr txBox="1"/>
            <p:nvPr/>
          </p:nvSpPr>
          <p:spPr>
            <a:xfrm>
              <a:off x="7290421" y="2614169"/>
              <a:ext cx="1997085" cy="849463"/>
            </a:xfrm>
            <a:prstGeom prst="rect">
              <a:avLst/>
            </a:prstGeom>
            <a:noFill/>
          </p:spPr>
          <p:txBody>
            <a:bodyPr wrap="none" rtlCol="0">
              <a:spAutoFit/>
            </a:bodyPr>
            <a:lstStyle/>
            <a:p>
              <a:r>
                <a:rPr lang="en-US" altLang="ko-KR" sz="2000" dirty="0"/>
                <a:t>Access from </a:t>
              </a:r>
            </a:p>
            <a:p>
              <a:r>
                <a:rPr lang="en-US" altLang="ko-KR" sz="2000" dirty="0"/>
                <a:t>OS/VMM</a:t>
              </a:r>
            </a:p>
          </p:txBody>
        </p:sp>
        <p:sp>
          <p:nvSpPr>
            <p:cNvPr id="96" name="오른쪽 화살표 95"/>
            <p:cNvSpPr/>
            <p:nvPr/>
          </p:nvSpPr>
          <p:spPr>
            <a:xfrm rot="10800000">
              <a:off x="6568807" y="2818151"/>
              <a:ext cx="657646" cy="387723"/>
            </a:xfrm>
            <a:prstGeom prst="right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nvGrpSpPr>
            <p:cNvPr id="22" name="그룹 21"/>
            <p:cNvGrpSpPr/>
            <p:nvPr/>
          </p:nvGrpSpPr>
          <p:grpSpPr>
            <a:xfrm>
              <a:off x="6843984" y="2867668"/>
              <a:ext cx="306039" cy="306039"/>
              <a:chOff x="7259058" y="1737874"/>
              <a:chExt cx="457200" cy="457200"/>
            </a:xfrm>
          </p:grpSpPr>
          <p:cxnSp>
            <p:nvCxnSpPr>
              <p:cNvPr id="21" name="직선 연결선 20"/>
              <p:cNvCxnSpPr>
                <a:stCxn id="19" idx="1"/>
                <a:endCxn id="19" idx="5"/>
              </p:cNvCxnSpPr>
              <p:nvPr/>
            </p:nvCxnSpPr>
            <p:spPr>
              <a:xfrm>
                <a:off x="7326013" y="1804829"/>
                <a:ext cx="323290" cy="32329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타원 18"/>
              <p:cNvSpPr/>
              <p:nvPr/>
            </p:nvSpPr>
            <p:spPr>
              <a:xfrm>
                <a:off x="7259058" y="1737874"/>
                <a:ext cx="457200" cy="457200"/>
              </a:xfrm>
              <a:prstGeom prst="ellipse">
                <a:avLst/>
              </a:prstGeom>
              <a:noFill/>
              <a:ln w="571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grpSp>
      </p:grpSp>
      <p:sp>
        <p:nvSpPr>
          <p:cNvPr id="25" name="직사각형 24"/>
          <p:cNvSpPr/>
          <p:nvPr/>
        </p:nvSpPr>
        <p:spPr>
          <a:xfrm>
            <a:off x="5158882" y="3039510"/>
            <a:ext cx="341807" cy="166273"/>
          </a:xfrm>
          <a:prstGeom prst="rect">
            <a:avLst/>
          </a:prstGeom>
          <a:pattFill prst="wdUpDiag">
            <a:fgClr>
              <a:schemeClr val="tx1"/>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sp>
        <p:nvSpPr>
          <p:cNvPr id="103" name="직사각형 102"/>
          <p:cNvSpPr/>
          <p:nvPr/>
        </p:nvSpPr>
        <p:spPr>
          <a:xfrm>
            <a:off x="2586393" y="3044170"/>
            <a:ext cx="341807" cy="16627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500"/>
          </a:p>
        </p:txBody>
      </p:sp>
      <p:pic>
        <p:nvPicPr>
          <p:cNvPr id="104" name="Picture 4" descr="http://icons.iconarchive.com/icons/aha-soft/security/256/key-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8900" y="2765218"/>
            <a:ext cx="365213" cy="365213"/>
          </a:xfrm>
          <a:prstGeom prst="rect">
            <a:avLst/>
          </a:prstGeom>
          <a:noFill/>
          <a:extLst>
            <a:ext uri="{909E8E84-426E-40dd-AFC4-6F175D3DCCD1}">
              <a14:hiddenFill xmlns:a14="http://schemas.microsoft.com/office/drawing/2010/main" xmlns="">
                <a:solidFill>
                  <a:srgbClr val="FFFFFF"/>
                </a:solidFill>
              </a14:hiddenFill>
            </a:ext>
          </a:extLst>
        </p:spPr>
      </p:pic>
      <p:sp>
        <p:nvSpPr>
          <p:cNvPr id="28" name="직사각형 27"/>
          <p:cNvSpPr/>
          <p:nvPr/>
        </p:nvSpPr>
        <p:spPr>
          <a:xfrm>
            <a:off x="5109896" y="3165995"/>
            <a:ext cx="1355423" cy="656462"/>
          </a:xfrm>
          <a:prstGeom prst="rect">
            <a:avLst/>
          </a:prstGeom>
        </p:spPr>
        <p:txBody>
          <a:bodyPr wrap="square">
            <a:spAutoFit/>
          </a:bodyPr>
          <a:lstStyle/>
          <a:p>
            <a:pPr algn="ctr"/>
            <a:r>
              <a:rPr lang="en-US" altLang="ko-KR" sz="1833" dirty="0"/>
              <a:t>Encrypted</a:t>
            </a:r>
          </a:p>
          <a:p>
            <a:pPr algn="ctr"/>
            <a:r>
              <a:rPr lang="en-US" altLang="ko-KR" sz="1833" dirty="0"/>
              <a:t>code/data</a:t>
            </a:r>
          </a:p>
        </p:txBody>
      </p:sp>
    </p:spTree>
    <p:extLst>
      <p:ext uri="{BB962C8B-B14F-4D97-AF65-F5344CB8AC3E}">
        <p14:creationId xmlns:p14="http://schemas.microsoft.com/office/powerpoint/2010/main" val="71964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grpId="1" nodeType="clickEffect">
                                  <p:stCondLst>
                                    <p:cond delay="0"/>
                                  </p:stCondLst>
                                  <p:childTnLst>
                                    <p:animMotion origin="layout" path="M 8.33333E-7 3.7037E-6 L -0.33802 3.7037E-6 " pathEditMode="relative" rAng="0" ptsTypes="AA">
                                      <p:cBhvr>
                                        <p:cTn id="16" dur="2000" fill="hold"/>
                                        <p:tgtEl>
                                          <p:spTgt spid="25"/>
                                        </p:tgtEl>
                                        <p:attrNameLst>
                                          <p:attrName>ppt_x</p:attrName>
                                          <p:attrName>ppt_y</p:attrName>
                                        </p:attrNameLst>
                                      </p:cBhvr>
                                      <p:rCtr x="-16910" y="0"/>
                                    </p:animMotion>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2" nodeType="clickEffect">
                                  <p:stCondLst>
                                    <p:cond delay="0"/>
                                  </p:stCondLst>
                                  <p:childTnLst>
                                    <p:set>
                                      <p:cBhvr>
                                        <p:cTn id="20" dur="1" fill="hold">
                                          <p:stCondLst>
                                            <p:cond delay="0"/>
                                          </p:stCondLst>
                                        </p:cTn>
                                        <p:tgtEl>
                                          <p:spTgt spid="2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103"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Abstraction &amp; Virtualization</a:t>
            </a:r>
            <a:endParaRPr lang="zh-CN" altLang="en-US" dirty="0"/>
          </a:p>
        </p:txBody>
      </p:sp>
      <p:sp>
        <p:nvSpPr>
          <p:cNvPr id="5" name="AutoShape 4"/>
          <p:cNvSpPr>
            <a:spLocks noChangeArrowheads="1"/>
          </p:cNvSpPr>
          <p:nvPr/>
        </p:nvSpPr>
        <p:spPr bwMode="auto">
          <a:xfrm>
            <a:off x="2771512" y="4988719"/>
            <a:ext cx="1080823" cy="53975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500"/>
              <a:t>Real Disk</a:t>
            </a:r>
          </a:p>
        </p:txBody>
      </p:sp>
      <p:sp>
        <p:nvSpPr>
          <p:cNvPr id="6" name="Rectangle 5"/>
          <p:cNvSpPr>
            <a:spLocks noChangeArrowheads="1"/>
          </p:cNvSpPr>
          <p:nvPr/>
        </p:nvSpPr>
        <p:spPr bwMode="auto">
          <a:xfrm>
            <a:off x="1992313" y="4148668"/>
            <a:ext cx="779198" cy="30030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500"/>
              <a:t>File</a:t>
            </a:r>
          </a:p>
        </p:txBody>
      </p:sp>
      <p:sp>
        <p:nvSpPr>
          <p:cNvPr id="7" name="Rectangle 6"/>
          <p:cNvSpPr>
            <a:spLocks noChangeArrowheads="1"/>
          </p:cNvSpPr>
          <p:nvPr/>
        </p:nvSpPr>
        <p:spPr bwMode="auto">
          <a:xfrm>
            <a:off x="4182401" y="4142375"/>
            <a:ext cx="779198" cy="30030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500"/>
              <a:t>File</a:t>
            </a:r>
          </a:p>
        </p:txBody>
      </p:sp>
      <p:cxnSp>
        <p:nvCxnSpPr>
          <p:cNvPr id="8" name="AutoShape 7"/>
          <p:cNvCxnSpPr>
            <a:cxnSpLocks noChangeShapeType="1"/>
            <a:stCxn id="6" idx="2"/>
            <a:endCxn id="5" idx="1"/>
          </p:cNvCxnSpPr>
          <p:nvPr/>
        </p:nvCxnSpPr>
        <p:spPr bwMode="auto">
          <a:xfrm>
            <a:off x="2382573" y="4448969"/>
            <a:ext cx="930010" cy="53975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9" name="AutoShape 9"/>
          <p:cNvCxnSpPr>
            <a:cxnSpLocks noChangeShapeType="1"/>
            <a:stCxn id="5" idx="1"/>
            <a:endCxn id="7" idx="2"/>
          </p:cNvCxnSpPr>
          <p:nvPr/>
        </p:nvCxnSpPr>
        <p:spPr bwMode="auto">
          <a:xfrm flipV="1">
            <a:off x="3311924" y="4442677"/>
            <a:ext cx="1260077" cy="546042"/>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AutoShape 10"/>
          <p:cNvSpPr>
            <a:spLocks noChangeArrowheads="1"/>
          </p:cNvSpPr>
          <p:nvPr/>
        </p:nvSpPr>
        <p:spPr bwMode="auto">
          <a:xfrm>
            <a:off x="3672417" y="2889250"/>
            <a:ext cx="1619250" cy="539750"/>
          </a:xfrm>
          <a:prstGeom prst="can">
            <a:avLst>
              <a:gd name="adj" fmla="val 25000"/>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ko-KR" sz="1500" i="1" dirty="0"/>
              <a:t>Virtualized </a:t>
            </a:r>
            <a:r>
              <a:rPr lang="en-US" altLang="ko-KR" sz="1500" dirty="0"/>
              <a:t>Disk</a:t>
            </a:r>
          </a:p>
        </p:txBody>
      </p:sp>
      <p:sp>
        <p:nvSpPr>
          <p:cNvPr id="11" name="Line 11"/>
          <p:cNvSpPr>
            <a:spLocks noChangeShapeType="1"/>
          </p:cNvSpPr>
          <p:nvPr/>
        </p:nvSpPr>
        <p:spPr bwMode="auto">
          <a:xfrm>
            <a:off x="3672417" y="3369469"/>
            <a:ext cx="508661" cy="772904"/>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2" name="Line 12"/>
          <p:cNvSpPr>
            <a:spLocks noChangeShapeType="1"/>
          </p:cNvSpPr>
          <p:nvPr/>
        </p:nvSpPr>
        <p:spPr bwMode="auto">
          <a:xfrm flipV="1">
            <a:off x="4961599" y="3369469"/>
            <a:ext cx="302948" cy="772905"/>
          </a:xfrm>
          <a:prstGeom prst="line">
            <a:avLst/>
          </a:prstGeom>
          <a:noFill/>
          <a:ln w="127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3" name="Rectangle 14"/>
          <p:cNvSpPr>
            <a:spLocks noChangeArrowheads="1"/>
          </p:cNvSpPr>
          <p:nvPr/>
        </p:nvSpPr>
        <p:spPr bwMode="auto">
          <a:xfrm>
            <a:off x="5760029" y="4569354"/>
            <a:ext cx="1320271" cy="419365"/>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333" b="1" i="1"/>
              <a:t>Abstraction</a:t>
            </a:r>
          </a:p>
        </p:txBody>
      </p:sp>
      <p:sp>
        <p:nvSpPr>
          <p:cNvPr id="14" name="Rectangle 15"/>
          <p:cNvSpPr>
            <a:spLocks noChangeArrowheads="1"/>
          </p:cNvSpPr>
          <p:nvPr/>
        </p:nvSpPr>
        <p:spPr bwMode="auto">
          <a:xfrm>
            <a:off x="5712356" y="3554358"/>
            <a:ext cx="1320271" cy="419364"/>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333" b="1" i="1" dirty="0"/>
              <a:t>Virtualization</a:t>
            </a:r>
          </a:p>
        </p:txBody>
      </p:sp>
      <p:sp>
        <p:nvSpPr>
          <p:cNvPr id="15" name="Line 16"/>
          <p:cNvSpPr>
            <a:spLocks noChangeShapeType="1"/>
          </p:cNvSpPr>
          <p:nvPr/>
        </p:nvSpPr>
        <p:spPr bwMode="auto">
          <a:xfrm flipH="1">
            <a:off x="4500612" y="4779036"/>
            <a:ext cx="125941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6" name="Line 17"/>
          <p:cNvSpPr>
            <a:spLocks noChangeShapeType="1"/>
          </p:cNvSpPr>
          <p:nvPr/>
        </p:nvSpPr>
        <p:spPr bwMode="auto">
          <a:xfrm flipH="1">
            <a:off x="5291667" y="3789040"/>
            <a:ext cx="4206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7" name="Rectangle 18"/>
          <p:cNvSpPr>
            <a:spLocks noChangeArrowheads="1"/>
          </p:cNvSpPr>
          <p:nvPr/>
        </p:nvSpPr>
        <p:spPr bwMode="auto">
          <a:xfrm>
            <a:off x="3672417" y="2202495"/>
            <a:ext cx="1079500" cy="179917"/>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lang="en-US" altLang="ko-KR" sz="1400" dirty="0"/>
              <a:t>Applications or OS</a:t>
            </a:r>
          </a:p>
        </p:txBody>
      </p:sp>
      <p:sp>
        <p:nvSpPr>
          <p:cNvPr id="18" name="Line 19"/>
          <p:cNvSpPr>
            <a:spLocks noChangeShapeType="1"/>
          </p:cNvSpPr>
          <p:nvPr/>
        </p:nvSpPr>
        <p:spPr bwMode="auto">
          <a:xfrm>
            <a:off x="3852333"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19" name="Line 20"/>
          <p:cNvSpPr>
            <a:spLocks noChangeShapeType="1"/>
          </p:cNvSpPr>
          <p:nvPr/>
        </p:nvSpPr>
        <p:spPr bwMode="auto">
          <a:xfrm>
            <a:off x="4032250"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0" name="Line 21"/>
          <p:cNvSpPr>
            <a:spLocks noChangeShapeType="1"/>
          </p:cNvSpPr>
          <p:nvPr/>
        </p:nvSpPr>
        <p:spPr bwMode="auto">
          <a:xfrm>
            <a:off x="4212167"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1" name="Line 22"/>
          <p:cNvSpPr>
            <a:spLocks noChangeShapeType="1"/>
          </p:cNvSpPr>
          <p:nvPr/>
        </p:nvSpPr>
        <p:spPr bwMode="auto">
          <a:xfrm>
            <a:off x="4392083"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2" name="Line 23"/>
          <p:cNvSpPr>
            <a:spLocks noChangeShapeType="1"/>
          </p:cNvSpPr>
          <p:nvPr/>
        </p:nvSpPr>
        <p:spPr bwMode="auto">
          <a:xfrm>
            <a:off x="4572000" y="2529418"/>
            <a:ext cx="0" cy="2989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500"/>
          </a:p>
        </p:txBody>
      </p:sp>
      <p:sp>
        <p:nvSpPr>
          <p:cNvPr id="23" name="Rectangle 24"/>
          <p:cNvSpPr>
            <a:spLocks noChangeArrowheads="1"/>
          </p:cNvSpPr>
          <p:nvPr/>
        </p:nvSpPr>
        <p:spPr bwMode="auto">
          <a:xfrm>
            <a:off x="5130320" y="2442606"/>
            <a:ext cx="2988435" cy="419365"/>
          </a:xfrm>
          <a:prstGeom prst="rect">
            <a:avLst/>
          </a:prstGeom>
          <a:solidFill>
            <a:schemeClr val="bg1"/>
          </a:solidFill>
          <a:ln>
            <a:noFill/>
          </a:ln>
          <a:effectLst/>
          <a:extLs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l"/>
            <a:r>
              <a:rPr lang="en-US" altLang="ko-KR" sz="1400" dirty="0"/>
              <a:t>Application uses virtual disk as </a:t>
            </a:r>
            <a:r>
              <a:rPr lang="en-US" altLang="ko-KR" sz="1400" i="1" dirty="0"/>
              <a:t>Real</a:t>
            </a:r>
            <a:r>
              <a:rPr lang="en-US" altLang="ko-KR" sz="1400" dirty="0"/>
              <a:t> disk</a:t>
            </a:r>
          </a:p>
        </p:txBody>
      </p:sp>
    </p:spTree>
    <p:extLst>
      <p:ext uri="{BB962C8B-B14F-4D97-AF65-F5344CB8AC3E}">
        <p14:creationId xmlns:p14="http://schemas.microsoft.com/office/powerpoint/2010/main" val="2697462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Emulated Devices</a:t>
            </a:r>
            <a:endParaRPr lang="en-US" dirty="0"/>
          </a:p>
        </p:txBody>
      </p:sp>
      <p:sp>
        <p:nvSpPr>
          <p:cNvPr id="3" name="Content Placeholder 2"/>
          <p:cNvSpPr>
            <a:spLocks noGrp="1"/>
          </p:cNvSpPr>
          <p:nvPr>
            <p:ph idx="1"/>
          </p:nvPr>
        </p:nvSpPr>
        <p:spPr/>
        <p:txBody>
          <a:bodyPr/>
          <a:lstStyle/>
          <a:p>
            <a:r>
              <a:rPr lang="en-US" dirty="0" smtClean="0"/>
              <a:t>Emulate a device in class</a:t>
            </a:r>
          </a:p>
          <a:p>
            <a:pPr lvl="1"/>
            <a:r>
              <a:rPr lang="en-US" dirty="0" smtClean="0"/>
              <a:t>Emulated registers</a:t>
            </a:r>
          </a:p>
          <a:p>
            <a:pPr lvl="1"/>
            <a:r>
              <a:rPr lang="en-US" dirty="0" smtClean="0"/>
              <a:t>Memory mapped I/O or programmed I/O</a:t>
            </a:r>
          </a:p>
          <a:p>
            <a:r>
              <a:rPr lang="en-US" dirty="0" smtClean="0"/>
              <a:t>Convert </a:t>
            </a:r>
          </a:p>
          <a:p>
            <a:pPr lvl="1"/>
            <a:r>
              <a:rPr lang="en-US" dirty="0" smtClean="0"/>
              <a:t>Intermediate representation</a:t>
            </a:r>
          </a:p>
          <a:p>
            <a:r>
              <a:rPr lang="en-US" dirty="0" smtClean="0"/>
              <a:t>Back-ends per real device</a:t>
            </a:r>
          </a:p>
        </p:txBody>
      </p:sp>
    </p:spTree>
    <p:extLst>
      <p:ext uri="{BB962C8B-B14F-4D97-AF65-F5344CB8AC3E}">
        <p14:creationId xmlns:p14="http://schemas.microsoft.com/office/powerpoint/2010/main" val="729122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Port Example</a:t>
            </a:r>
            <a:endParaRPr lang="en-US" dirty="0"/>
          </a:p>
        </p:txBody>
      </p:sp>
      <p:sp>
        <p:nvSpPr>
          <p:cNvPr id="4" name="Rectangle 3"/>
          <p:cNvSpPr/>
          <p:nvPr/>
        </p:nvSpPr>
        <p:spPr>
          <a:xfrm>
            <a:off x="5638800" y="4267200"/>
            <a:ext cx="2667000" cy="12192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b"/>
          <a:lstStyle/>
          <a:p>
            <a:pPr algn="ctr"/>
            <a:r>
              <a:rPr lang="en-US" dirty="0" smtClean="0"/>
              <a:t>Monitor</a:t>
            </a:r>
            <a:endParaRPr lang="en-US" dirty="0"/>
          </a:p>
        </p:txBody>
      </p:sp>
      <p:sp>
        <p:nvSpPr>
          <p:cNvPr id="5" name="Rectangle 4"/>
          <p:cNvSpPr/>
          <p:nvPr/>
        </p:nvSpPr>
        <p:spPr>
          <a:xfrm>
            <a:off x="1066800" y="3657600"/>
            <a:ext cx="4114800" cy="1828800"/>
          </a:xfrm>
          <a:prstGeom prst="rect">
            <a:avLst/>
          </a:prstGeom>
          <a:solidFill>
            <a:schemeClr val="bg2"/>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dirty="0" smtClean="0"/>
              <a:t>Host OS</a:t>
            </a:r>
            <a:endParaRPr lang="en-US" dirty="0"/>
          </a:p>
        </p:txBody>
      </p:sp>
      <p:sp>
        <p:nvSpPr>
          <p:cNvPr id="6" name="Rectangle 5"/>
          <p:cNvSpPr/>
          <p:nvPr/>
        </p:nvSpPr>
        <p:spPr>
          <a:xfrm>
            <a:off x="914400" y="5867400"/>
            <a:ext cx="762000" cy="762000"/>
          </a:xfrm>
          <a:prstGeom prst="rect">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 XYZ</a:t>
            </a:r>
            <a:endParaRPr lang="en-US" sz="1400" b="1" dirty="0"/>
          </a:p>
        </p:txBody>
      </p:sp>
      <p:sp>
        <p:nvSpPr>
          <p:cNvPr id="9" name="Can 8"/>
          <p:cNvSpPr/>
          <p:nvPr/>
        </p:nvSpPr>
        <p:spPr>
          <a:xfrm>
            <a:off x="3200400" y="5867400"/>
            <a:ext cx="533400" cy="533400"/>
          </a:xfrm>
          <a:prstGeom prst="can">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1" name="Cloud 10"/>
          <p:cNvSpPr/>
          <p:nvPr/>
        </p:nvSpPr>
        <p:spPr>
          <a:xfrm>
            <a:off x="1981200" y="5867400"/>
            <a:ext cx="838200" cy="533400"/>
          </a:xfrm>
          <a:prstGeom prst="cloud">
            <a:avLst/>
          </a:prstGeom>
          <a:solidFill>
            <a:schemeClr val="bg1"/>
          </a:solidFill>
          <a:ln w="12700">
            <a:solidFill>
              <a:schemeClr val="tx1"/>
            </a:solidFill>
            <a:prstDash val="sysDot"/>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r>
              <a:rPr lang="en-US" sz="1400" b="1" dirty="0" smtClean="0">
                <a:solidFill>
                  <a:schemeClr val="tx1"/>
                </a:solidFill>
              </a:rPr>
              <a:t>LAN</a:t>
            </a:r>
          </a:p>
        </p:txBody>
      </p:sp>
      <p:grpSp>
        <p:nvGrpSpPr>
          <p:cNvPr id="17" name="Group 16"/>
          <p:cNvGrpSpPr/>
          <p:nvPr/>
        </p:nvGrpSpPr>
        <p:grpSpPr>
          <a:xfrm>
            <a:off x="4191000" y="5867400"/>
            <a:ext cx="685800" cy="498764"/>
            <a:chOff x="5791200" y="1981200"/>
            <a:chExt cx="1066800" cy="685800"/>
          </a:xfrm>
        </p:grpSpPr>
        <p:sp>
          <p:nvSpPr>
            <p:cNvPr id="18" name="Rectangle 17"/>
            <p:cNvSpPr/>
            <p:nvPr/>
          </p:nvSpPr>
          <p:spPr>
            <a:xfrm>
              <a:off x="5791200" y="1981200"/>
              <a:ext cx="1066800" cy="685800"/>
            </a:xfrm>
            <a:prstGeom prst="rect">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sp>
          <p:nvSpPr>
            <p:cNvPr id="19" name="Rounded Rectangle 18"/>
            <p:cNvSpPr/>
            <p:nvPr/>
          </p:nvSpPr>
          <p:spPr>
            <a:xfrm>
              <a:off x="5867400" y="2057400"/>
              <a:ext cx="914400" cy="533400"/>
            </a:xfrm>
            <a:prstGeom prst="roundRect">
              <a:avLst/>
            </a:prstGeom>
            <a:solidFill>
              <a:schemeClr val="bg1"/>
            </a:solidFill>
            <a:ln w="12700">
              <a:solidFill>
                <a:schemeClr val="tx1"/>
              </a:solidFill>
            </a:ln>
          </p:spPr>
          <p:style>
            <a:lnRef idx="2">
              <a:schemeClr val="accent1">
                <a:shade val="50000"/>
              </a:schemeClr>
            </a:lnRef>
            <a:fillRef idx="1001">
              <a:schemeClr val="lt1"/>
            </a:fillRef>
            <a:effectRef idx="0">
              <a:schemeClr val="accent1"/>
            </a:effectRef>
            <a:fontRef idx="minor">
              <a:schemeClr val="lt1"/>
            </a:fontRef>
          </p:style>
          <p:txBody>
            <a:bodyPr vert="horz" rtlCol="0" anchor="ctr"/>
            <a:lstStyle/>
            <a:p>
              <a:pPr algn="ctr"/>
              <a:endParaRPr lang="en-US" sz="1600" b="1" smtClean="0">
                <a:solidFill>
                  <a:schemeClr val="tx1"/>
                </a:solidFill>
              </a:endParaRPr>
            </a:p>
          </p:txBody>
        </p:sp>
      </p:grpSp>
      <p:cxnSp>
        <p:nvCxnSpPr>
          <p:cNvPr id="21" name="Straight Arrow Connector 20"/>
          <p:cNvCxnSpPr/>
          <p:nvPr/>
        </p:nvCxnSpPr>
        <p:spPr>
          <a:xfrm rot="5400000">
            <a:off x="1105694" y="56761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2172494" y="56761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239294" y="56761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4306094" y="5676106"/>
            <a:ext cx="3810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209800" y="1524000"/>
            <a:ext cx="2971800" cy="19812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r>
              <a:rPr lang="en-US" dirty="0" smtClean="0"/>
              <a:t>User App</a:t>
            </a:r>
            <a:endParaRPr lang="en-US" dirty="0"/>
          </a:p>
        </p:txBody>
      </p:sp>
      <p:sp>
        <p:nvSpPr>
          <p:cNvPr id="28" name="Rectangle 27"/>
          <p:cNvSpPr/>
          <p:nvPr/>
        </p:nvSpPr>
        <p:spPr>
          <a:xfrm>
            <a:off x="5638800" y="1828800"/>
            <a:ext cx="2667000" cy="2286000"/>
          </a:xfrm>
          <a:prstGeom prst="rect">
            <a:avLst/>
          </a:prstGeom>
          <a:solidFill>
            <a:schemeClr val="bg2"/>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t"/>
          <a:lstStyle/>
          <a:p>
            <a:pPr algn="ctr"/>
            <a:r>
              <a:rPr lang="en-US" dirty="0" smtClean="0"/>
              <a:t>Guest</a:t>
            </a:r>
            <a:endParaRPr lang="en-US" dirty="0"/>
          </a:p>
        </p:txBody>
      </p:sp>
      <p:sp>
        <p:nvSpPr>
          <p:cNvPr id="29" name="Rectangle 28"/>
          <p:cNvSpPr/>
          <p:nvPr/>
        </p:nvSpPr>
        <p:spPr>
          <a:xfrm>
            <a:off x="6248400" y="3048000"/>
            <a:ext cx="990600" cy="914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a:t>
            </a:r>
          </a:p>
          <a:p>
            <a:pPr algn="ctr"/>
            <a:r>
              <a:rPr lang="en-US" sz="1400" b="1" dirty="0" smtClean="0"/>
              <a:t>ABC</a:t>
            </a:r>
            <a:br>
              <a:rPr lang="en-US" sz="1400" b="1" dirty="0" smtClean="0"/>
            </a:br>
            <a:r>
              <a:rPr lang="en-US" sz="1400" b="1" dirty="0" smtClean="0"/>
              <a:t>Driver</a:t>
            </a:r>
            <a:endParaRPr lang="en-US" sz="1400" b="1" dirty="0"/>
          </a:p>
        </p:txBody>
      </p:sp>
      <p:sp>
        <p:nvSpPr>
          <p:cNvPr id="30" name="Rectangle 29"/>
          <p:cNvSpPr/>
          <p:nvPr/>
        </p:nvSpPr>
        <p:spPr>
          <a:xfrm>
            <a:off x="3200400" y="1905000"/>
            <a:ext cx="990600" cy="914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Serial Chip</a:t>
            </a:r>
          </a:p>
          <a:p>
            <a:pPr algn="ctr"/>
            <a:r>
              <a:rPr lang="en-US" sz="1400" b="1" dirty="0" smtClean="0"/>
              <a:t>ABC</a:t>
            </a:r>
          </a:p>
          <a:p>
            <a:pPr algn="ctr"/>
            <a:r>
              <a:rPr lang="en-US" sz="1400" b="1" dirty="0" smtClean="0"/>
              <a:t>Emulation</a:t>
            </a:r>
            <a:endParaRPr lang="en-US" sz="1400" b="1" dirty="0"/>
          </a:p>
        </p:txBody>
      </p:sp>
      <p:sp>
        <p:nvSpPr>
          <p:cNvPr id="31" name="Rectangle 30"/>
          <p:cNvSpPr/>
          <p:nvPr/>
        </p:nvSpPr>
        <p:spPr>
          <a:xfrm>
            <a:off x="2362200" y="2895600"/>
            <a:ext cx="1828800" cy="533400"/>
          </a:xfrm>
          <a:prstGeom prst="rect">
            <a:avLst/>
          </a:prstGeom>
          <a:solidFill>
            <a:schemeClr val="bg1"/>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b="1" dirty="0" smtClean="0"/>
              <a:t>Generic Serial Layer</a:t>
            </a:r>
            <a:endParaRPr lang="en-US" sz="1400" b="1" dirty="0"/>
          </a:p>
        </p:txBody>
      </p:sp>
      <p:sp>
        <p:nvSpPr>
          <p:cNvPr id="32" name="Rectangle 31"/>
          <p:cNvSpPr/>
          <p:nvPr/>
        </p:nvSpPr>
        <p:spPr>
          <a:xfrm>
            <a:off x="4343400" y="4191000"/>
            <a:ext cx="533400" cy="685800"/>
          </a:xfrm>
          <a:prstGeom prst="rect">
            <a:avLst/>
          </a:prstGeom>
          <a:solidFill>
            <a:schemeClr val="bg2">
              <a:lumMod val="75000"/>
            </a:schemeClr>
          </a:solidFill>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3736428" y="1579179"/>
            <a:ext cx="3150476" cy="3381704"/>
          </a:xfrm>
          <a:custGeom>
            <a:avLst/>
            <a:gdLst>
              <a:gd name="connsiteX0" fmla="*/ 2979682 w 3150476"/>
              <a:gd name="connsiteY0" fmla="*/ 2377966 h 3381704"/>
              <a:gd name="connsiteX1" fmla="*/ 2806262 w 3150476"/>
              <a:gd name="connsiteY1" fmla="*/ 2929759 h 3381704"/>
              <a:gd name="connsiteX2" fmla="*/ 914400 w 3150476"/>
              <a:gd name="connsiteY2" fmla="*/ 2992821 h 3381704"/>
              <a:gd name="connsiteX3" fmla="*/ 961696 w 3150476"/>
              <a:gd name="connsiteY3" fmla="*/ 596462 h 3381704"/>
              <a:gd name="connsiteX4" fmla="*/ 299544 w 3150476"/>
              <a:gd name="connsiteY4" fmla="*/ 44669 h 3381704"/>
              <a:gd name="connsiteX5" fmla="*/ 0 w 3150476"/>
              <a:gd name="connsiteY5" fmla="*/ 328449 h 338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0476" h="3381704">
                <a:moveTo>
                  <a:pt x="2979682" y="2377966"/>
                </a:moveTo>
                <a:cubicBezTo>
                  <a:pt x="3065079" y="2602624"/>
                  <a:pt x="3150476" y="2827283"/>
                  <a:pt x="2806262" y="2929759"/>
                </a:cubicBezTo>
                <a:cubicBezTo>
                  <a:pt x="2462048" y="3032235"/>
                  <a:pt x="1221828" y="3381704"/>
                  <a:pt x="914400" y="2992821"/>
                </a:cubicBezTo>
                <a:cubicBezTo>
                  <a:pt x="606972" y="2603938"/>
                  <a:pt x="1064172" y="1087821"/>
                  <a:pt x="961696" y="596462"/>
                </a:cubicBezTo>
                <a:cubicBezTo>
                  <a:pt x="859220" y="105103"/>
                  <a:pt x="459827" y="89338"/>
                  <a:pt x="299544" y="44669"/>
                </a:cubicBezTo>
                <a:cubicBezTo>
                  <a:pt x="139261" y="0"/>
                  <a:pt x="69630" y="164224"/>
                  <a:pt x="0" y="328449"/>
                </a:cubicBezTo>
              </a:path>
            </a:pathLst>
          </a:cu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Elbow Connector 33"/>
          <p:cNvCxnSpPr/>
          <p:nvPr/>
        </p:nvCxnSpPr>
        <p:spPr>
          <a:xfrm rot="5400000">
            <a:off x="914400" y="3810000"/>
            <a:ext cx="2057400" cy="1295400"/>
          </a:xfrm>
          <a:prstGeom prst="bentConnector3">
            <a:avLst>
              <a:gd name="adj1" fmla="val 60728"/>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rot="5400000">
            <a:off x="1638300" y="4152900"/>
            <a:ext cx="2057400" cy="609600"/>
          </a:xfrm>
          <a:prstGeom prst="bentConnector3">
            <a:avLst>
              <a:gd name="adj1" fmla="val 79119"/>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16200000" flipH="1">
            <a:off x="3162300" y="4152900"/>
            <a:ext cx="2057400" cy="609600"/>
          </a:xfrm>
          <a:prstGeom prst="bentConnector3">
            <a:avLst>
              <a:gd name="adj1" fmla="val 79885"/>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2401094" y="4457700"/>
            <a:ext cx="2056606" cy="794"/>
          </a:xfrm>
          <a:prstGeom prst="bentConnector3">
            <a:avLst>
              <a:gd name="adj1" fmla="val 50000"/>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818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27013"/>
            <a:ext cx="8534400" cy="1143000"/>
          </a:xfrm>
        </p:spPr>
        <p:txBody>
          <a:bodyPr>
            <a:normAutofit fontScale="90000"/>
          </a:bodyPr>
          <a:lstStyle/>
          <a:p>
            <a:r>
              <a:rPr kumimoji="1" lang="en-US" altLang="zh-CN" dirty="0" err="1" smtClean="0"/>
              <a:t>Xen’s</a:t>
            </a:r>
            <a:r>
              <a:rPr kumimoji="1" lang="en-US" altLang="zh-CN" dirty="0" smtClean="0"/>
              <a:t> Domain-0 (Full-Virtualization)</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Qemu for device </a:t>
            </a:r>
            <a:r>
              <a:rPr kumimoji="1" lang="en-US" altLang="zh-CN" dirty="0"/>
              <a:t>e</a:t>
            </a:r>
            <a:r>
              <a:rPr kumimoji="1" lang="en-US" altLang="zh-CN" dirty="0" smtClean="0"/>
              <a:t>mulation</a:t>
            </a:r>
          </a:p>
          <a:p>
            <a:pPr lvl="1"/>
            <a:r>
              <a:rPr kumimoji="1" lang="en-US" altLang="zh-CN" dirty="0" smtClean="0"/>
              <a:t>User-level application running in domain-0</a:t>
            </a:r>
          </a:p>
          <a:p>
            <a:pPr lvl="1"/>
            <a:r>
              <a:rPr kumimoji="1" lang="en-US" altLang="zh-CN" dirty="0" smtClean="0"/>
              <a:t>Implement NIC (e.g., 8139) in software</a:t>
            </a:r>
          </a:p>
          <a:p>
            <a:pPr lvl="1"/>
            <a:r>
              <a:rPr kumimoji="1" lang="en-US" altLang="zh-CN" dirty="0" smtClean="0"/>
              <a:t>Each VM has its own Qemu instance running</a:t>
            </a:r>
          </a:p>
          <a:p>
            <a:r>
              <a:rPr kumimoji="1" lang="en-US" altLang="zh-CN" dirty="0" smtClean="0"/>
              <a:t>I/O </a:t>
            </a:r>
            <a:r>
              <a:rPr kumimoji="1" lang="en-US" altLang="zh-CN" dirty="0"/>
              <a:t>r</a:t>
            </a:r>
            <a:r>
              <a:rPr kumimoji="1" lang="en-US" altLang="zh-CN" dirty="0" smtClean="0"/>
              <a:t>equest redirection</a:t>
            </a:r>
          </a:p>
          <a:p>
            <a:pPr lvl="1"/>
            <a:r>
              <a:rPr kumimoji="1" lang="en-US" altLang="zh-CN" dirty="0" smtClean="0"/>
              <a:t>Guest VM’s I/O requests are sent to domain-0</a:t>
            </a:r>
          </a:p>
          <a:p>
            <a:pPr lvl="1"/>
            <a:r>
              <a:rPr kumimoji="1" lang="en-US" altLang="zh-CN" dirty="0" smtClean="0"/>
              <a:t>Then Domain-0 sends to Qemu</a:t>
            </a:r>
          </a:p>
          <a:p>
            <a:pPr lvl="1"/>
            <a:r>
              <a:rPr kumimoji="1" lang="en-US" altLang="zh-CN" dirty="0" smtClean="0"/>
              <a:t>Eventually, Qemu will use domain-0’s NIC driver</a:t>
            </a:r>
            <a:endParaRPr kumimoji="1" lang="zh-CN" altLang="en-US" dirty="0"/>
          </a:p>
        </p:txBody>
      </p:sp>
      <p:sp>
        <p:nvSpPr>
          <p:cNvPr id="4" name="幻灯片编号占位符 3"/>
          <p:cNvSpPr>
            <a:spLocks noGrp="1"/>
          </p:cNvSpPr>
          <p:nvPr>
            <p:ph type="sldNum" sz="quarter" idx="12"/>
          </p:nvPr>
        </p:nvSpPr>
        <p:spPr/>
        <p:txBody>
          <a:bodyPr/>
          <a:lstStyle/>
          <a:p>
            <a:fld id="{8107FB38-4DA8-4D40-A1B7-468F17DAFC82}" type="slidenum">
              <a:rPr lang="zh-CN" altLang="en-US" smtClean="0"/>
              <a:t>9</a:t>
            </a:fld>
            <a:endParaRPr lang="zh-CN" altLang="en-US"/>
          </a:p>
        </p:txBody>
      </p:sp>
    </p:spTree>
    <p:extLst>
      <p:ext uri="{BB962C8B-B14F-4D97-AF65-F5344CB8AC3E}">
        <p14:creationId xmlns:p14="http://schemas.microsoft.com/office/powerpoint/2010/main" val="13127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CloudVisor-Aust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w="28575">
          <a:solidFill>
            <a:schemeClr val="bg2">
              <a:lumMod val="25000"/>
            </a:schemeClr>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CloudVisor-Austin.thmx</Template>
  <TotalTime>8680</TotalTime>
  <Words>2750</Words>
  <Application>Microsoft Macintosh PowerPoint</Application>
  <PresentationFormat>全屏显示(4:3)</PresentationFormat>
  <Paragraphs>452</Paragraphs>
  <Slides>50</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Arial</vt:lpstr>
      <vt:lpstr>Calibri</vt:lpstr>
      <vt:lpstr>Neo Sans Intel</vt:lpstr>
      <vt:lpstr>Tahoma</vt:lpstr>
      <vt:lpstr>Verdana</vt:lpstr>
      <vt:lpstr>Wingdings</vt:lpstr>
      <vt:lpstr>宋体</vt:lpstr>
      <vt:lpstr>맑은 고딕</vt:lpstr>
      <vt:lpstr>新細明體</vt:lpstr>
      <vt:lpstr>CloudVisor-Austin</vt:lpstr>
      <vt:lpstr>Virtualization: I/O</vt:lpstr>
      <vt:lpstr>Review: CPU Virtualization</vt:lpstr>
      <vt:lpstr>I/O Virtualization</vt:lpstr>
      <vt:lpstr>Device Virtualization</vt:lpstr>
      <vt:lpstr>Emulated Device</vt:lpstr>
      <vt:lpstr>Abstraction &amp; Virtualization</vt:lpstr>
      <vt:lpstr>Emulated Devices</vt:lpstr>
      <vt:lpstr>Serial Port Example</vt:lpstr>
      <vt:lpstr>Xen’s Domain-0 (Full-Virtualization)</vt:lpstr>
      <vt:lpstr>Emulated Devices</vt:lpstr>
      <vt:lpstr>Para-Virtualization</vt:lpstr>
      <vt:lpstr>Para-Virtualized Devices</vt:lpstr>
      <vt:lpstr>Para-virtualized Devices:  Front-end/Back-end</vt:lpstr>
      <vt:lpstr>VirtIO: Unified  Para-virtualized I/O</vt:lpstr>
      <vt:lpstr>Virtio in KVM</vt:lpstr>
      <vt:lpstr>PowerPoint 演示文稿</vt:lpstr>
      <vt:lpstr>PowerPoint 演示文稿</vt:lpstr>
      <vt:lpstr>PowerPoint 演示文稿</vt:lpstr>
      <vt:lpstr>PowerPoint 演示文稿</vt:lpstr>
      <vt:lpstr>PowerPoint 演示文稿</vt:lpstr>
      <vt:lpstr>PowerPoint 演示文稿</vt:lpstr>
      <vt:lpstr>Hardware assisted</vt:lpstr>
      <vt:lpstr>Directed I/O</vt:lpstr>
      <vt:lpstr>Direct Access Device Virtualization</vt:lpstr>
      <vt:lpstr>Issues to Address</vt:lpstr>
      <vt:lpstr>VT-d: Intel® Virtualization Technology for Directed I/O</vt:lpstr>
      <vt:lpstr>Address Translation Services</vt:lpstr>
      <vt:lpstr>DMA Remapping</vt:lpstr>
      <vt:lpstr>VT-d Feature: Interrupt Remapping</vt:lpstr>
      <vt:lpstr>Interrupt Remapping</vt:lpstr>
      <vt:lpstr>Drawbacks to Directed I/O</vt:lpstr>
      <vt:lpstr>Device multiplexiing: Single Root I/O Virtualization</vt:lpstr>
      <vt:lpstr>Device multiplexiing: Single Root I/O Virtualization</vt:lpstr>
      <vt:lpstr>Physical V.S. Virtual</vt:lpstr>
      <vt:lpstr>Single Root I/O Virtualization</vt:lpstr>
      <vt:lpstr>Intel Virtualization Technology Evolution</vt:lpstr>
      <vt:lpstr>Summary</vt:lpstr>
      <vt:lpstr>Computer System Organization</vt:lpstr>
      <vt:lpstr>PowerPoint 演示文稿</vt:lpstr>
      <vt:lpstr>PowerPoint 演示文稿</vt:lpstr>
      <vt:lpstr>Summary of I/O Virtualization</vt:lpstr>
      <vt:lpstr>Memory Isolation w/ Direct Access Device</vt:lpstr>
      <vt:lpstr> Virtualization Enabled Device</vt:lpstr>
      <vt:lpstr>Control Flow of Pressing ‘a’ and Displaying ‘a’</vt:lpstr>
      <vt:lpstr>Control Flow of Pressing ‘a’ and Displaying ‘a’</vt:lpstr>
      <vt:lpstr>Virtualization Techs</vt:lpstr>
      <vt:lpstr>for Security</vt:lpstr>
      <vt:lpstr>Virtualization Preliminary: VT-x</vt:lpstr>
      <vt:lpstr>Interposition with CloudVisor</vt:lpstr>
      <vt:lpstr>SGX : Isolated Execution</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CPU/MEM Virtualization</dc:title>
  <dc:creator>Xia Yubin</dc:creator>
  <cp:lastModifiedBy>Yubin Xia</cp:lastModifiedBy>
  <cp:revision>76</cp:revision>
  <dcterms:modified xsi:type="dcterms:W3CDTF">2018-05-29T10:58:05Z</dcterms:modified>
</cp:coreProperties>
</file>