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63"/>
  </p:handoutMasterIdLst>
  <p:sldIdLst>
    <p:sldId id="360" r:id="rId3"/>
    <p:sldId id="449" r:id="rId4"/>
    <p:sldId id="495" r:id="rId5"/>
    <p:sldId id="555" r:id="rId6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37" r:id="rId30"/>
    <p:sldId id="552" r:id="rId31"/>
    <p:sldId id="553" r:id="rId32"/>
    <p:sldId id="549" r:id="rId33"/>
    <p:sldId id="550" r:id="rId34"/>
    <p:sldId id="551" r:id="rId35"/>
    <p:sldId id="554" r:id="rId36"/>
    <p:sldId id="535" r:id="rId37"/>
    <p:sldId id="507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32" r:id="rId58"/>
    <p:sldId id="531" r:id="rId59"/>
    <p:sldId id="527" r:id="rId60"/>
    <p:sldId id="528" r:id="rId61"/>
    <p:sldId id="529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135" autoAdjust="0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installing?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apps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OS.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Libc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not?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Android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OS?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those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ISA?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zero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ISA.</a:t>
            </a:r>
            <a:endParaRPr kumimoji="1" lang="en-US" altLang="zh-CN" baseline="0" dirty="0" smtClean="0"/>
          </a:p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hardware’s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perspective)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perspective)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Wikipedia</a:t>
            </a:r>
            <a:r>
              <a:rPr lang="ko-KR" altLang="en-US" dirty="0" smtClean="0"/>
              <a:t>에 따르면 </a:t>
            </a:r>
            <a:r>
              <a:rPr lang="en-US" altLang="ko-KR" dirty="0" smtClean="0"/>
              <a:t>implemented</a:t>
            </a:r>
            <a:r>
              <a:rPr lang="en-US" altLang="ko-KR" baseline="0" dirty="0" smtClean="0"/>
              <a:t> application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libOS</a:t>
            </a:r>
            <a:r>
              <a:rPr lang="ko-KR" altLang="en-US" baseline="0" dirty="0" smtClean="0"/>
              <a:t>라고 한다고 함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The kernel only ensures that the requested resource is free, and </a:t>
            </a:r>
            <a:r>
              <a:rPr lang="en-US" altLang="ko-KR" dirty="0" smtClean="0">
                <a:solidFill>
                  <a:srgbClr val="FF0000"/>
                </a:solidFill>
              </a:rPr>
              <a:t>the application is allowed to access it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baseline="0" dirty="0" smtClean="0"/>
              <a:t> library</a:t>
            </a:r>
            <a:r>
              <a:rPr lang="ko-KR" altLang="en-US" baseline="0" dirty="0" smtClean="0"/>
              <a:t>는 그 자체로도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의 대부분의 기능을 수행하므로 </a:t>
            </a:r>
            <a:r>
              <a:rPr lang="en-US" altLang="ko-KR" baseline="0" dirty="0" err="1" smtClean="0"/>
              <a:t>libOS</a:t>
            </a:r>
            <a:r>
              <a:rPr lang="ko-KR" altLang="en-US" baseline="0" dirty="0" smtClean="0"/>
              <a:t>라고 불린다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dirty="0" smtClean="0"/>
              <a:t>Exokernel are much smaller than a normal kernel (monolithic kernel). They give more direct access to the hardware, thus removing most abstractions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Exokernel employs three techniques to export resources securely. First, by using</a:t>
            </a:r>
            <a:r>
              <a:rPr lang="en-US" altLang="ko-KR" baseline="0" dirty="0" smtClean="0"/>
              <a:t> secure bindings, applications can securely bind to machine resources and handle events. Second, by using visible resource revocation, applications participate in a resource revocation protocol. Third, by using an abort protocol, and exokernel can break secure bindings of uncooperative applications by force.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First, by using</a:t>
            </a:r>
            <a:r>
              <a:rPr lang="en-US" altLang="ko-KR" baseline="0" dirty="0" smtClean="0"/>
              <a:t> secure bindings, applications can securely bind to machine resources and handle events.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aseline="0" dirty="0" smtClean="0"/>
              <a:t>Second, by using visible resource revocation, applications participate in a resource revocation protocol.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aseline="0" dirty="0" smtClean="0"/>
              <a:t>Third, by using an abort protocol, and </a:t>
            </a:r>
            <a:r>
              <a:rPr lang="en-US" altLang="ko-KR" baseline="0" dirty="0" err="1" smtClean="0"/>
              <a:t>exokernel</a:t>
            </a:r>
            <a:r>
              <a:rPr lang="en-US" altLang="ko-KR" baseline="0" dirty="0" smtClean="0"/>
              <a:t> can break secure bindings of uncooperative applications by force.</a:t>
            </a:r>
            <a:endParaRPr lang="ko-KR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dirty="0" smtClean="0"/>
              <a:t>Each library operating system implements its own system objects and policies. Applications link against standard libraries (</a:t>
            </a:r>
            <a:r>
              <a:rPr lang="en-US" altLang="ko-KR" i="1" dirty="0" smtClean="0"/>
              <a:t>e.g., WWW, POSIX, and TCP libraries for Web applications) </a:t>
            </a:r>
            <a:r>
              <a:rPr lang="en-US" altLang="ko-KR" dirty="0" smtClean="0"/>
              <a:t>or against specialized libraries (</a:t>
            </a:r>
            <a:r>
              <a:rPr lang="en-US" altLang="ko-KR" i="1" dirty="0" smtClean="0"/>
              <a:t>e.g., a distributed shared </a:t>
            </a:r>
            <a:r>
              <a:rPr lang="en-US" altLang="ko-KR" dirty="0" smtClean="0"/>
              <a:t>memory library for parallel applications).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x86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DEC</a:t>
            </a:r>
            <a:r>
              <a:rPr lang="ko-KR" altLang="en-US" dirty="0" smtClean="0"/>
              <a:t>이랑 다른 것은 </a:t>
            </a:r>
            <a:r>
              <a:rPr lang="en-US" altLang="ko-KR" dirty="0" smtClean="0"/>
              <a:t>page table</a:t>
            </a:r>
            <a:r>
              <a:rPr lang="ko-KR" altLang="en-US" dirty="0" smtClean="0"/>
              <a:t>이 하드웨어 적으로 접근이 되어서 </a:t>
            </a:r>
            <a:r>
              <a:rPr lang="en-US" altLang="ko-KR" dirty="0" smtClean="0"/>
              <a:t>page</a:t>
            </a:r>
            <a:r>
              <a:rPr lang="en-US" altLang="ko-KR" baseline="0" dirty="0" smtClean="0"/>
              <a:t> table</a:t>
            </a:r>
            <a:r>
              <a:rPr lang="ko-KR" altLang="en-US" baseline="0" dirty="0" smtClean="0"/>
              <a:t>에 접근 하는 건 어쩔 수 없이 </a:t>
            </a:r>
            <a:r>
              <a:rPr lang="en-US" altLang="ko-KR" baseline="0" smtClean="0"/>
              <a:t>system call</a:t>
            </a:r>
            <a:r>
              <a:rPr lang="ko-KR" altLang="en-US" baseline="0" dirty="0" smtClean="0"/>
              <a:t>을 해야한다는 것이라고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mechanism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policy;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package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filter;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cache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policy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Q1: what are difference?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driver,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scheduling</a:t>
            </a:r>
            <a:endParaRPr lang="en-US" altLang="zh-CN" dirty="0" smtClean="0"/>
          </a:p>
          <a:p>
            <a:r>
              <a:rPr lang="en-US" altLang="zh-CN" dirty="0" smtClean="0"/>
              <a:t>Q2: what is address space? Note</a:t>
            </a:r>
            <a:r>
              <a:rPr lang="en-US" altLang="zh-CN" baseline="0" dirty="0" smtClean="0"/>
              <a:t> that the kernel and apps share the same space</a:t>
            </a:r>
            <a:endParaRPr lang="en-US" altLang="zh-CN" dirty="0" smtClean="0"/>
          </a:p>
          <a:p>
            <a:r>
              <a:rPr lang="en-US" altLang="zh-CN" dirty="0" smtClean="0"/>
              <a:t>Q3:</a:t>
            </a:r>
            <a:r>
              <a:rPr lang="en-US" altLang="zh-CN" baseline="0" dirty="0" smtClean="0"/>
              <a:t> which one has the best performance</a:t>
            </a:r>
            <a:endParaRPr lang="en-US" altLang="zh-CN" baseline="0" dirty="0" smtClean="0"/>
          </a:p>
          <a:p>
            <a:r>
              <a:rPr lang="en-US" altLang="zh-CN" baseline="0" dirty="0" smtClean="0"/>
              <a:t>Q4: what is virtual machine’s architecture? Both Xen and KVM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2C8B5-2FAE-A04D-A162-E918EBB942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dirty="0" err="1" smtClean="0">
                <a:latin typeface="Times" pitchFamily="18" charset="0"/>
              </a:rPr>
              <a:t>Exokernel</a:t>
            </a:r>
            <a:r>
              <a:rPr lang="zh-CN" altLang="en-US" dirty="0" smtClean="0">
                <a:latin typeface="Times" pitchFamily="18" charset="0"/>
              </a:rPr>
              <a:t>微内核的核心观点是：只要内核还提供对系统资源的抽象，就不能实现性能的最大优化 </a:t>
            </a:r>
            <a:r>
              <a:rPr lang="en-US" altLang="zh-CN" dirty="0" smtClean="0">
                <a:latin typeface="Times" pitchFamily="18" charset="0"/>
              </a:rPr>
              <a:t>-- </a:t>
            </a:r>
            <a:r>
              <a:rPr lang="zh-CN" altLang="en-US" dirty="0" smtClean="0">
                <a:latin typeface="Times" pitchFamily="18" charset="0"/>
              </a:rPr>
              <a:t>内核应该支持一个最小的、高度优化的原语集，而不是提供对系统资源的抽象。从这个观点上来说，</a:t>
            </a:r>
            <a:r>
              <a:rPr lang="en-US" altLang="zh-CN" dirty="0" smtClean="0">
                <a:latin typeface="Times" pitchFamily="18" charset="0"/>
              </a:rPr>
              <a:t>IPC</a:t>
            </a:r>
            <a:r>
              <a:rPr lang="zh-CN" altLang="en-US" dirty="0" smtClean="0">
                <a:latin typeface="Times" pitchFamily="18" charset="0"/>
              </a:rPr>
              <a:t>也是一个太高级的抽象因而不能达到最高的性能。</a:t>
            </a:r>
            <a:r>
              <a:rPr lang="en-US" altLang="zh-CN" dirty="0" err="1" smtClean="0">
                <a:latin typeface="Times" pitchFamily="18" charset="0"/>
              </a:rPr>
              <a:t>Exokernel</a:t>
            </a:r>
            <a:r>
              <a:rPr lang="zh-CN" altLang="en-US" dirty="0" smtClean="0">
                <a:latin typeface="Times" pitchFamily="18" charset="0"/>
              </a:rPr>
              <a:t>微内核的核心是支持一个高度优化的原语名叫保护控制转移</a:t>
            </a:r>
            <a:r>
              <a:rPr lang="en-US" altLang="zh-CN" dirty="0" smtClean="0">
                <a:latin typeface="Times" pitchFamily="18" charset="0"/>
              </a:rPr>
              <a:t>(protected control transfer, PCT)</a:t>
            </a:r>
            <a:r>
              <a:rPr lang="zh-CN" altLang="en-US" dirty="0" smtClean="0">
                <a:latin typeface="Times" pitchFamily="18" charset="0"/>
              </a:rPr>
              <a:t>。</a:t>
            </a:r>
            <a:r>
              <a:rPr lang="en-US" altLang="zh-CN" dirty="0" smtClean="0">
                <a:latin typeface="Times" pitchFamily="18" charset="0"/>
              </a:rPr>
              <a:t>PCT</a:t>
            </a:r>
            <a:r>
              <a:rPr lang="zh-CN" altLang="en-US" dirty="0" smtClean="0">
                <a:latin typeface="Times" pitchFamily="18" charset="0"/>
              </a:rPr>
              <a:t>是一个不带参数的跨地址空间的过程调用，其功能类似于一个硬件中断。在</a:t>
            </a:r>
            <a:r>
              <a:rPr lang="en-US" altLang="zh-CN" dirty="0" smtClean="0">
                <a:latin typeface="Times" pitchFamily="18" charset="0"/>
              </a:rPr>
              <a:t>PCT</a:t>
            </a:r>
            <a:r>
              <a:rPr lang="zh-CN" altLang="en-US" dirty="0" smtClean="0">
                <a:latin typeface="Times" pitchFamily="18" charset="0"/>
              </a:rPr>
              <a:t>的基础上，可以实现高级的</a:t>
            </a:r>
            <a:r>
              <a:rPr lang="en-US" altLang="zh-CN" dirty="0" smtClean="0">
                <a:latin typeface="Times" pitchFamily="18" charset="0"/>
              </a:rPr>
              <a:t>IPC</a:t>
            </a:r>
            <a:r>
              <a:rPr lang="zh-CN" altLang="en-US" dirty="0" smtClean="0">
                <a:latin typeface="Times" pitchFamily="18" charset="0"/>
              </a:rPr>
              <a:t>抽象如</a:t>
            </a:r>
            <a:r>
              <a:rPr lang="en-US" altLang="zh-CN" dirty="0" smtClean="0">
                <a:latin typeface="Times" pitchFamily="18" charset="0"/>
              </a:rPr>
              <a:t>RPC</a:t>
            </a:r>
            <a:r>
              <a:rPr lang="zh-CN" altLang="en-US" dirty="0" smtClean="0">
                <a:latin typeface="Times" pitchFamily="18" charset="0"/>
              </a:rPr>
              <a:t>。在</a:t>
            </a:r>
            <a:r>
              <a:rPr lang="en-US" altLang="zh-CN" dirty="0" smtClean="0">
                <a:latin typeface="Times" pitchFamily="18" charset="0"/>
              </a:rPr>
              <a:t>MIPS R3000</a:t>
            </a:r>
            <a:r>
              <a:rPr lang="zh-CN" altLang="en-US" dirty="0" smtClean="0">
                <a:latin typeface="Times" pitchFamily="18" charset="0"/>
              </a:rPr>
              <a:t>处理器上，一个基于</a:t>
            </a:r>
            <a:r>
              <a:rPr lang="en-US" altLang="zh-CN" dirty="0" smtClean="0">
                <a:latin typeface="Times" pitchFamily="18" charset="0"/>
              </a:rPr>
              <a:t>PCT</a:t>
            </a:r>
            <a:r>
              <a:rPr lang="zh-CN" altLang="en-US" dirty="0" smtClean="0">
                <a:latin typeface="Times" pitchFamily="18" charset="0"/>
              </a:rPr>
              <a:t>的</a:t>
            </a:r>
            <a:r>
              <a:rPr lang="en-US" altLang="zh-CN" dirty="0" smtClean="0">
                <a:latin typeface="Times" pitchFamily="18" charset="0"/>
              </a:rPr>
              <a:t>RPC</a:t>
            </a:r>
            <a:r>
              <a:rPr lang="zh-CN" altLang="en-US" dirty="0" smtClean="0">
                <a:latin typeface="Times" pitchFamily="18" charset="0"/>
              </a:rPr>
              <a:t>实现了仅</a:t>
            </a:r>
            <a:r>
              <a:rPr lang="en-US" altLang="zh-CN" dirty="0" smtClean="0">
                <a:latin typeface="Times" pitchFamily="18" charset="0"/>
              </a:rPr>
              <a:t>10µs</a:t>
            </a:r>
            <a:r>
              <a:rPr lang="zh-CN" altLang="en-US" dirty="0" smtClean="0">
                <a:latin typeface="Times" pitchFamily="18" charset="0"/>
              </a:rPr>
              <a:t>的开销，而在同一硬件上运行的</a:t>
            </a:r>
            <a:r>
              <a:rPr lang="en-US" altLang="zh-CN" dirty="0" smtClean="0">
                <a:latin typeface="Times" pitchFamily="18" charset="0"/>
              </a:rPr>
              <a:t>Mach RPC</a:t>
            </a:r>
            <a:r>
              <a:rPr lang="zh-CN" altLang="en-US" dirty="0" smtClean="0">
                <a:latin typeface="Times" pitchFamily="18" charset="0"/>
              </a:rPr>
              <a:t>为</a:t>
            </a:r>
            <a:r>
              <a:rPr lang="en-US" altLang="zh-CN" dirty="0" smtClean="0">
                <a:latin typeface="Times" pitchFamily="18" charset="0"/>
              </a:rPr>
              <a:t>95µs</a:t>
            </a:r>
            <a:r>
              <a:rPr lang="zh-CN" altLang="en-US" dirty="0" smtClean="0">
                <a:latin typeface="Times" pitchFamily="18" charset="0"/>
              </a:rPr>
              <a:t>。</a:t>
            </a:r>
            <a:endParaRPr lang="zh-CN" alt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 smtClean="0"/>
              <a:t>Papers about </a:t>
            </a:r>
            <a:r>
              <a:rPr lang="en-US" altLang="zh-CN" sz="2800" dirty="0" err="1" smtClean="0"/>
              <a:t>exokernel</a:t>
            </a:r>
            <a:endParaRPr lang="en-US" altLang="zh-CN" sz="2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dirty="0" smtClean="0"/>
          </a:p>
          <a:p>
            <a:r>
              <a:rPr lang="en-US" altLang="zh-CN" sz="1200" dirty="0" err="1" smtClean="0"/>
              <a:t>exokernel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 Traditional kernel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application program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abstraction model</a:t>
            </a:r>
            <a:r>
              <a:rPr lang="ko-KR" altLang="en-US" dirty="0" smtClean="0"/>
              <a:t>을 통해서만 </a:t>
            </a:r>
            <a:r>
              <a:rPr lang="en-US" altLang="ko-KR" dirty="0" smtClean="0"/>
              <a:t>hardware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interact </a:t>
            </a:r>
            <a:r>
              <a:rPr lang="ko-KR" altLang="en-US" dirty="0" smtClean="0"/>
              <a:t>할 수 있게 함</a:t>
            </a:r>
            <a:endParaRPr lang="en-US" altLang="ko-K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 One option is to remove the kernel completely and program directly to the hardware, but then the entire machine would be dedicated to the application being written</a:t>
            </a:r>
            <a:endParaRPr lang="en-US" altLang="ko-K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 Exokernel concept is a compromise</a:t>
            </a:r>
            <a:endParaRPr lang="en-US" altLang="ko-K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Exokernel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barebones system resources</a:t>
            </a:r>
            <a:r>
              <a:rPr lang="en-US" altLang="ko-KR" baseline="0" dirty="0" smtClean="0"/>
              <a:t> management</a:t>
            </a:r>
            <a:r>
              <a:rPr lang="ko-KR" altLang="en-US" baseline="0" dirty="0" smtClean="0"/>
              <a:t>라고도 불림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뼈대가 보이는 </a:t>
            </a:r>
            <a:r>
              <a:rPr lang="ko-KR" altLang="en-US" baseline="0" dirty="0" err="1" smtClean="0"/>
              <a:t>커널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The program can than link</a:t>
            </a:r>
            <a:r>
              <a:rPr lang="en-US" altLang="ko-KR" baseline="0" dirty="0" smtClean="0"/>
              <a:t> to a support library that implements the abstractions it needs ( or it can implements its own).</a:t>
            </a:r>
            <a:endParaRPr lang="en-US" altLang="ko-KR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protection and multiplexing of resources</a:t>
            </a:r>
            <a:r>
              <a:rPr lang="ko-KR" altLang="en-US" dirty="0" smtClean="0"/>
              <a:t>만 하면 되기때문에 필연적으로</a:t>
            </a:r>
            <a:r>
              <a:rPr lang="en-US" altLang="ko-KR" dirty="0" smtClean="0"/>
              <a:t>(side-effect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) tiny</a:t>
            </a:r>
            <a:r>
              <a:rPr lang="ko-KR" altLang="en-US" dirty="0" smtClean="0"/>
              <a:t>하다</a:t>
            </a:r>
            <a:endParaRPr lang="ko-KR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Microkernels</a:t>
            </a:r>
            <a:r>
              <a:rPr lang="en-US" altLang="ko-KR" dirty="0" smtClean="0"/>
              <a:t>’ implementation of message passing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Monolithic kernels; implementation of abstractions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delegate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위임하다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 panose="020B0604030504040204"/>
          <a:ea typeface="+mj-ea"/>
          <a:cs typeface="Tahoma" panose="020B060403050404020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oreilly.com/openbook/opensources/book/appa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OS </a:t>
            </a:r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Yubin</a:t>
            </a:r>
            <a:r>
              <a:rPr lang="zh-CN" altLang="en-US" dirty="0" smtClean="0"/>
              <a:t> </a:t>
            </a:r>
            <a:r>
              <a:rPr lang="en-US" altLang="zh-CN" dirty="0" smtClean="0"/>
              <a:t>Xia &amp; </a:t>
            </a:r>
            <a:r>
              <a:rPr lang="en-US" altLang="zh-CN" dirty="0" err="1" smtClean="0"/>
              <a:t>Rong</a:t>
            </a:r>
            <a:r>
              <a:rPr lang="en-US" altLang="zh-CN" dirty="0" smtClean="0"/>
              <a:t> Chen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Layered Approach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570" y="1600200"/>
            <a:ext cx="7655029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operating system is divided into a number of layers (levels)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en-US" altLang="zh-CN" dirty="0" smtClean="0">
                <a:ea typeface="宋体" panose="02010600030101010101" pitchFamily="2" charset="-122"/>
              </a:rPr>
              <a:t>ach built on top of lower layers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bottom layer (layer 0), is the hardware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ea typeface="宋体" panose="02010600030101010101" pitchFamily="2" charset="-122"/>
              </a:rPr>
              <a:t>he highest (layer N) is the user interface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With modularity, layers are selected such that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each uses functions (operations) and services of only lower-level layers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Layered Operating System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424963" name="Picture 3"/>
          <p:cNvPicPr>
            <a:picLocks noChangeAspect="1" noChangeArrowheads="1"/>
          </p:cNvPicPr>
          <p:nvPr/>
        </p:nvPicPr>
        <p:blipFill>
          <a:blip r:embed="rId1" cstate="print"/>
          <a:srcRect l="13089" t="708" r="13089" b="708"/>
          <a:stretch>
            <a:fillRect/>
          </a:stretch>
        </p:blipFill>
        <p:spPr bwMode="auto">
          <a:xfrm>
            <a:off x="2171700" y="1320800"/>
            <a:ext cx="5300663" cy="530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863" y="377825"/>
            <a:ext cx="8466137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UNIX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320" y="1423988"/>
            <a:ext cx="8054975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UNIX – limited by hardware functionality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original UNIX operating system had limited structuring. 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UNIX OS consists of two separable parts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Systems programs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kernel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Consists of everything below the system-call interface and above the physical hardware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Provides the file system, CPU scheduling, memory management, and other operating-system functions; a large number of functions for one level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UNIX System Structure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427011" name="Picture 3"/>
          <p:cNvPicPr>
            <a:picLocks noChangeAspect="1" noChangeArrowheads="1"/>
          </p:cNvPicPr>
          <p:nvPr/>
        </p:nvPicPr>
        <p:blipFill>
          <a:blip r:embed="rId1" cstate="print"/>
          <a:srcRect l="380" t="10139" r="380" b="10139"/>
          <a:stretch>
            <a:fillRect/>
          </a:stretch>
        </p:blipFill>
        <p:spPr bwMode="auto">
          <a:xfrm>
            <a:off x="625344" y="1631949"/>
            <a:ext cx="7980889" cy="480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Microkernel System Structure </a:t>
            </a:r>
            <a:endParaRPr lang="en-US" altLang="zh-CN" sz="1800" smtClean="0">
              <a:ea typeface="宋体" panose="02010600030101010101" pitchFamily="2" charset="-122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12" y="1340768"/>
            <a:ext cx="8143652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Moves as much from the kernel into “</a:t>
            </a:r>
            <a:r>
              <a:rPr lang="en-US" altLang="zh-CN" i="1" dirty="0" smtClean="0">
                <a:ea typeface="宋体" panose="02010600030101010101" pitchFamily="2" charset="-122"/>
              </a:rPr>
              <a:t>user</a:t>
            </a:r>
            <a:r>
              <a:rPr lang="en-US" altLang="zh-CN" dirty="0" smtClean="0">
                <a:ea typeface="宋体" panose="02010600030101010101" pitchFamily="2" charset="-122"/>
              </a:rPr>
              <a:t>” space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Communication takes place between user modules using message passing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Benefits: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Easier to extend a microkernel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Easier to port the operating system to new architectures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More reliable (less code is running in kernel mode)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More secure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Detriments: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Performance overhead of user space to kernel space communication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Microkernel Structure &amp; Instances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2906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03388" y="1760537"/>
            <a:ext cx="55451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4078288" y="3395346"/>
            <a:ext cx="865187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LPC</a:t>
            </a: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078288" y="4304300"/>
            <a:ext cx="865187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HAL</a:t>
            </a: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422525" y="202692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APP1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5375275" y="202692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APPn</a:t>
            </a:r>
            <a:endParaRPr kumimoji="1" lang="en-US" altLang="zh-CN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1990725" y="411607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APP2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6" name="Text Box 10"/>
          <p:cNvSpPr txBox="1">
            <a:spLocks noChangeArrowheads="1"/>
          </p:cNvSpPr>
          <p:nvPr/>
        </p:nvSpPr>
        <p:spPr bwMode="auto">
          <a:xfrm>
            <a:off x="3862388" y="5411471"/>
            <a:ext cx="115411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APP3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5662613" y="4116071"/>
            <a:ext cx="115411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APP4</a:t>
            </a:r>
            <a:endParaRPr kumimoji="1" lang="en-US" altLang="zh-CN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8" name="Line 12"/>
          <p:cNvSpPr>
            <a:spLocks noChangeShapeType="1"/>
          </p:cNvSpPr>
          <p:nvPr/>
        </p:nvSpPr>
        <p:spPr bwMode="auto">
          <a:xfrm flipH="1">
            <a:off x="4870450" y="2458721"/>
            <a:ext cx="720725" cy="936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69" name="Line 13"/>
          <p:cNvSpPr>
            <a:spLocks noChangeShapeType="1"/>
          </p:cNvSpPr>
          <p:nvPr/>
        </p:nvSpPr>
        <p:spPr bwMode="auto">
          <a:xfrm>
            <a:off x="3143250" y="2531746"/>
            <a:ext cx="1006475" cy="1223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0" name="Line 14"/>
          <p:cNvSpPr>
            <a:spLocks noChangeShapeType="1"/>
          </p:cNvSpPr>
          <p:nvPr/>
        </p:nvSpPr>
        <p:spPr bwMode="auto">
          <a:xfrm flipV="1">
            <a:off x="3143250" y="3755709"/>
            <a:ext cx="935038" cy="5762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1" name="Line 15"/>
          <p:cNvSpPr>
            <a:spLocks noChangeShapeType="1"/>
          </p:cNvSpPr>
          <p:nvPr/>
        </p:nvSpPr>
        <p:spPr bwMode="auto">
          <a:xfrm flipV="1">
            <a:off x="4222750" y="3827146"/>
            <a:ext cx="144463" cy="15843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2" name="Line 16"/>
          <p:cNvSpPr>
            <a:spLocks noChangeShapeType="1"/>
          </p:cNvSpPr>
          <p:nvPr/>
        </p:nvSpPr>
        <p:spPr bwMode="auto">
          <a:xfrm>
            <a:off x="4943475" y="3827146"/>
            <a:ext cx="719138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3" name="Line 17"/>
          <p:cNvSpPr>
            <a:spLocks noChangeShapeType="1"/>
          </p:cNvSpPr>
          <p:nvPr/>
        </p:nvSpPr>
        <p:spPr bwMode="auto">
          <a:xfrm flipV="1">
            <a:off x="3575050" y="3827146"/>
            <a:ext cx="719138" cy="10810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4" name="Line 18"/>
          <p:cNvSpPr>
            <a:spLocks noChangeShapeType="1"/>
          </p:cNvSpPr>
          <p:nvPr/>
        </p:nvSpPr>
        <p:spPr bwMode="auto">
          <a:xfrm flipV="1">
            <a:off x="4943475" y="3466784"/>
            <a:ext cx="790575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5" name="Line 19"/>
          <p:cNvSpPr>
            <a:spLocks noChangeShapeType="1"/>
          </p:cNvSpPr>
          <p:nvPr/>
        </p:nvSpPr>
        <p:spPr bwMode="auto">
          <a:xfrm>
            <a:off x="4799013" y="3827146"/>
            <a:ext cx="504825" cy="10810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6" name="Line 20"/>
          <p:cNvSpPr>
            <a:spLocks noChangeShapeType="1"/>
          </p:cNvSpPr>
          <p:nvPr/>
        </p:nvSpPr>
        <p:spPr bwMode="auto">
          <a:xfrm flipV="1">
            <a:off x="4438650" y="2819084"/>
            <a:ext cx="71438" cy="5762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7" name="Line 21"/>
          <p:cNvSpPr>
            <a:spLocks noChangeShapeType="1"/>
          </p:cNvSpPr>
          <p:nvPr/>
        </p:nvSpPr>
        <p:spPr bwMode="auto">
          <a:xfrm flipH="1" flipV="1">
            <a:off x="3214688" y="3466784"/>
            <a:ext cx="863600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8" name="Line 22"/>
          <p:cNvSpPr>
            <a:spLocks noChangeShapeType="1"/>
          </p:cNvSpPr>
          <p:nvPr/>
        </p:nvSpPr>
        <p:spPr bwMode="auto">
          <a:xfrm flipH="1" flipV="1">
            <a:off x="4583113" y="3827146"/>
            <a:ext cx="0" cy="431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4" y="493282"/>
            <a:ext cx="8850312" cy="857250"/>
          </a:xfrm>
        </p:spPr>
        <p:txBody>
          <a:bodyPr/>
          <a:lstStyle/>
          <a:p>
            <a:r>
              <a:rPr lang="en-US" dirty="0" smtClean="0"/>
              <a:t>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1924051"/>
            <a:ext cx="6275671" cy="36401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Developed at CMU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Led by Rick Rashid</a:t>
            </a:r>
            <a:endParaRPr lang="en-US" dirty="0" smtClean="0"/>
          </a:p>
          <a:p>
            <a:pPr lvl="1"/>
            <a:r>
              <a:rPr lang="en-US" dirty="0" smtClean="0"/>
              <a:t>Now VP of research at Microsoft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Initial release: 1985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Big impact (as we will see)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1310" y="1704075"/>
            <a:ext cx="2337172" cy="2517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5137" y="42060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Rick Rashid</a:t>
            </a:r>
            <a:endParaRPr lang="en-US" dirty="0">
              <a:latin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does a microkernel (Mach) do?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9808"/>
            <a:ext cx="8254206" cy="4528117"/>
          </a:xfrm>
        </p:spPr>
        <p:txBody>
          <a:bodyPr>
            <a:normAutofit/>
          </a:bodyPr>
          <a:lstStyle/>
          <a:p>
            <a:r>
              <a:rPr lang="en-US" dirty="0" smtClean="0"/>
              <a:t>Task and thread management:</a:t>
            </a:r>
            <a:endParaRPr lang="en-US" dirty="0" smtClean="0"/>
          </a:p>
          <a:p>
            <a:pPr lvl="1"/>
            <a:r>
              <a:rPr lang="en-US" dirty="0" smtClean="0"/>
              <a:t>Task (process) unit of allocation</a:t>
            </a:r>
            <a:endParaRPr lang="en-US" dirty="0" smtClean="0"/>
          </a:p>
          <a:p>
            <a:pPr lvl="1"/>
            <a:r>
              <a:rPr lang="en-US" dirty="0" smtClean="0"/>
              <a:t>Thread, unit of execution</a:t>
            </a:r>
            <a:endParaRPr lang="en-US" dirty="0" smtClean="0"/>
          </a:p>
          <a:p>
            <a:pPr lvl="1"/>
            <a:r>
              <a:rPr lang="en-US" dirty="0" smtClean="0"/>
              <a:t>Implements CPU scheduling: exposed to apps</a:t>
            </a:r>
            <a:endParaRPr lang="en-US" dirty="0" smtClean="0"/>
          </a:p>
          <a:p>
            <a:pPr lvl="2"/>
            <a:r>
              <a:rPr lang="en-US" dirty="0" smtClean="0"/>
              <a:t> Applications/environments can implement their own scheduling policies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  <a:endParaRPr lang="en-US" dirty="0" smtClean="0"/>
          </a:p>
          <a:p>
            <a:pPr lvl="1"/>
            <a:r>
              <a:rPr lang="en-US" dirty="0" smtClean="0"/>
              <a:t>Between threads via ports</a:t>
            </a:r>
            <a:endParaRPr lang="en-US" dirty="0" smtClean="0"/>
          </a:p>
          <a:p>
            <a:pPr lvl="1"/>
            <a:r>
              <a:rPr lang="en-US" dirty="0" smtClean="0"/>
              <a:t>Secured by capabilities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does a microkernel (Mach) do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object management:</a:t>
            </a:r>
            <a:endParaRPr lang="en-US" dirty="0" smtClean="0"/>
          </a:p>
          <a:p>
            <a:pPr lvl="1"/>
            <a:r>
              <a:rPr lang="en-US" dirty="0" smtClean="0"/>
              <a:t>Essentially virtual memory</a:t>
            </a:r>
            <a:endParaRPr lang="en-US" dirty="0" smtClean="0"/>
          </a:p>
          <a:p>
            <a:pPr lvl="1"/>
            <a:r>
              <a:rPr lang="en-US" dirty="0" smtClean="0"/>
              <a:t>Persistent store accessed via IPC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System call redirection:</a:t>
            </a:r>
            <a:endParaRPr lang="en-US" dirty="0" smtClean="0"/>
          </a:p>
          <a:p>
            <a:pPr lvl="1"/>
            <a:r>
              <a:rPr lang="en-US" dirty="0" smtClean="0"/>
              <a:t>Enable to trap system calls and transfer control to user mode</a:t>
            </a:r>
            <a:endParaRPr lang="en-US" dirty="0" smtClean="0"/>
          </a:p>
          <a:p>
            <a:pPr lvl="1"/>
            <a:r>
              <a:rPr lang="en-US" dirty="0" smtClean="0"/>
              <a:t>Essentially enable applications to modify/extend the behavior and functionality of system calls, e.g.,</a:t>
            </a:r>
            <a:endParaRPr lang="en-US" dirty="0" smtClean="0"/>
          </a:p>
          <a:p>
            <a:pPr lvl="2"/>
            <a:r>
              <a:rPr lang="en-US" dirty="0" smtClean="0"/>
              <a:t>Enable binary emulation of environments, tracing, debugging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</a:t>
            </a:r>
            <a:r>
              <a:rPr lang="en-US" sz="2800" dirty="0" smtClean="0"/>
              <a:t>else does </a:t>
            </a:r>
            <a:r>
              <a:rPr lang="en-US" sz="2800" dirty="0"/>
              <a:t>a microkernel (Mach) do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Device support:</a:t>
            </a:r>
            <a:endParaRPr lang="en-US" dirty="0" smtClean="0"/>
          </a:p>
          <a:p>
            <a:pPr lvl="1"/>
            <a:r>
              <a:rPr lang="en-US" dirty="0" smtClean="0"/>
              <a:t>Implemented using IPC (devices are contacted via ports)</a:t>
            </a:r>
            <a:endParaRPr lang="en-US" dirty="0" smtClean="0"/>
          </a:p>
          <a:p>
            <a:pPr lvl="1"/>
            <a:r>
              <a:rPr lang="en-US" dirty="0" smtClean="0"/>
              <a:t>Support both synchronous and asynchronous devices</a:t>
            </a:r>
            <a:endParaRPr lang="en-US" dirty="0" smtClean="0"/>
          </a:p>
          <a:p>
            <a:r>
              <a:rPr lang="en-US" dirty="0" smtClean="0"/>
              <a:t>User multiprocessing:</a:t>
            </a:r>
            <a:endParaRPr lang="en-US" dirty="0" smtClean="0"/>
          </a:p>
          <a:p>
            <a:pPr lvl="1"/>
            <a:r>
              <a:rPr lang="en-US" dirty="0" smtClean="0"/>
              <a:t>Essentially a user level thread package, with wait()/signal() primitives</a:t>
            </a:r>
            <a:endParaRPr lang="en-US" dirty="0" smtClean="0"/>
          </a:p>
          <a:p>
            <a:pPr lvl="1"/>
            <a:r>
              <a:rPr lang="en-US" dirty="0" smtClean="0"/>
              <a:t>One or more user threads can map to same kernel thread </a:t>
            </a:r>
            <a:endParaRPr lang="en-US" dirty="0" smtClean="0"/>
          </a:p>
          <a:p>
            <a:r>
              <a:rPr lang="en-US" dirty="0" smtClean="0"/>
              <a:t>Multicomputer support:</a:t>
            </a:r>
            <a:endParaRPr lang="en-US" dirty="0" smtClean="0"/>
          </a:p>
          <a:p>
            <a:pPr lvl="1"/>
            <a:r>
              <a:rPr lang="en-US" dirty="0" smtClean="0"/>
              <a:t>Can map transparently tasks/resources on different nodes in a 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1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Neumann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 smtClean="0"/>
          </a:p>
          <a:p>
            <a:r>
              <a:rPr lang="en-US" altLang="zh-CN" dirty="0" smtClean="0"/>
              <a:t>X86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SMM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Registers: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EFLAGS,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CR[0-4],</a:t>
            </a:r>
            <a:r>
              <a:rPr lang="zh-CN" altLang="en-US" dirty="0" smtClean="0"/>
              <a:t> </a:t>
            </a:r>
            <a:r>
              <a:rPr lang="en-US" altLang="zh-CN" dirty="0" smtClean="0"/>
              <a:t>GDTR,</a:t>
            </a:r>
            <a:r>
              <a:rPr lang="zh-CN" altLang="en-US" dirty="0" smtClean="0"/>
              <a:t> </a:t>
            </a:r>
            <a:r>
              <a:rPr lang="en-US" altLang="zh-CN" dirty="0" smtClean="0"/>
              <a:t>IDTR,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16-bit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20-bit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36-bit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64-bit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Memory-mapped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memory:</a:t>
            </a:r>
            <a:r>
              <a:rPr lang="zh-CN" altLang="en-US" dirty="0" smtClean="0"/>
              <a:t> </a:t>
            </a:r>
            <a:r>
              <a:rPr lang="en-US" altLang="zh-CN" dirty="0" smtClean="0"/>
              <a:t>0-640</a:t>
            </a:r>
            <a:r>
              <a:rPr lang="zh-CN" altLang="en-US" dirty="0" smtClean="0"/>
              <a:t> </a:t>
            </a:r>
            <a:r>
              <a:rPr lang="en-US" altLang="zh-CN" dirty="0" smtClean="0"/>
              <a:t>KB,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memory: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1MB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Booting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BIOS:</a:t>
            </a:r>
            <a:r>
              <a:rPr lang="zh-CN" altLang="en-US" dirty="0" smtClean="0"/>
              <a:t> </a:t>
            </a:r>
            <a:r>
              <a:rPr lang="en-US" altLang="zh-CN" dirty="0" smtClean="0"/>
              <a:t>0xFFFF0</a:t>
            </a:r>
            <a:r>
              <a:rPr lang="zh-CN" altLang="en-US" dirty="0" smtClean="0"/>
              <a:t> </a:t>
            </a:r>
            <a:r>
              <a:rPr lang="en-US" altLang="zh-CN" dirty="0" smtClean="0"/>
              <a:t>(what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offset?)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0x7c00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BSD code compatibility code, e.g., one-to-one mapping between tasks and processes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commercial success:</a:t>
            </a:r>
            <a:endParaRPr lang="en-US" dirty="0" smtClean="0"/>
          </a:p>
          <a:p>
            <a:pPr lvl="1"/>
            <a:r>
              <a:rPr lang="en-US" dirty="0" smtClean="0"/>
              <a:t>NeXT </a:t>
            </a:r>
            <a:endParaRPr lang="en-US" dirty="0" smtClean="0"/>
          </a:p>
          <a:p>
            <a:pPr lvl="2"/>
            <a:r>
              <a:rPr lang="en-US" dirty="0" smtClean="0"/>
              <a:t>Steve Jobs’ company after he left Apple</a:t>
            </a:r>
            <a:endParaRPr lang="en-US" dirty="0" smtClean="0"/>
          </a:p>
          <a:p>
            <a:pPr lvl="2"/>
            <a:r>
              <a:rPr lang="en-US" dirty="0" smtClean="0"/>
              <a:t>Used by Tim Berners-Lee to develop WWW</a:t>
            </a:r>
            <a:endParaRPr lang="en-US" dirty="0" smtClean="0"/>
          </a:p>
          <a:p>
            <a:pPr lvl="1"/>
            <a:r>
              <a:rPr lang="en-US" dirty="0" smtClean="0"/>
              <a:t>Encore, OSF (Open Software Foundation),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0649" y="2612934"/>
            <a:ext cx="2642719" cy="2070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8" y="1671050"/>
            <a:ext cx="8284234" cy="43164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Eliminate BSD code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R</a:t>
            </a:r>
            <a:r>
              <a:rPr lang="en-US" dirty="0" smtClean="0"/>
              <a:t>ewrite IPC to improve performance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RPC on (then) contemporary workstations: 95 </a:t>
            </a:r>
            <a:r>
              <a:rPr lang="en-US" dirty="0" err="1" smtClean="0"/>
              <a:t>usec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Expose device interface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Provide more control to user applications via continuation: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A</a:t>
            </a:r>
            <a:r>
              <a:rPr lang="en-US" dirty="0" smtClean="0"/>
              <a:t>ddress of an user function to be called when thread is rescheduled plus some data: essentially a callback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Enable application to save restore state, so that the microkernel doesn’t need to do it, e.g., saving and restoring register state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OSes</a:t>
            </a:r>
            <a:r>
              <a:rPr lang="en-US" dirty="0" smtClean="0"/>
              <a:t> and Application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allows application to implement:</a:t>
            </a:r>
            <a:endParaRPr lang="en-US" dirty="0" smtClean="0"/>
          </a:p>
          <a:p>
            <a:pPr lvl="1"/>
            <a:r>
              <a:rPr lang="en-US" dirty="0" smtClean="0"/>
              <a:t>Paging</a:t>
            </a:r>
            <a:endParaRPr lang="en-US" dirty="0" smtClean="0"/>
          </a:p>
          <a:p>
            <a:pPr lvl="1"/>
            <a:r>
              <a:rPr lang="en-US" dirty="0" smtClean="0"/>
              <a:t>Control data cached by virtual memory</a:t>
            </a:r>
            <a:endParaRPr lang="en-US" dirty="0" smtClean="0"/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Redirection allows call traps to link directly to executable binaries without modifying the kernel!</a:t>
            </a:r>
            <a:endParaRPr lang="en-US" dirty="0" smtClean="0"/>
          </a:p>
          <a:p>
            <a:pPr lvl="1"/>
            <a:r>
              <a:rPr lang="en-US" dirty="0" smtClean="0"/>
              <a:t>Just need an emulation library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L3 -&gt; L4(Microkernel </a:t>
            </a:r>
            <a:r>
              <a:rPr lang="zh-CN" altLang="en-US" dirty="0" smtClean="0"/>
              <a:t>的版本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started? (1993)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2170114"/>
            <a:ext cx="7083768" cy="3394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Microkernels (e.g., Mach) still too slow</a:t>
            </a:r>
            <a:endParaRPr lang="en-US" dirty="0" smtClean="0"/>
          </a:p>
          <a:p>
            <a:pPr lvl="1"/>
            <a:r>
              <a:rPr lang="en-US" dirty="0" smtClean="0"/>
              <a:t>Mostly because IPCs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Tide was turning towards monolithic kernels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Jochen</a:t>
            </a:r>
            <a:r>
              <a:rPr lang="en-US" b="1" dirty="0"/>
              <a:t> </a:t>
            </a:r>
            <a:r>
              <a:rPr lang="en-US" b="1" dirty="0" err="1" smtClean="0"/>
              <a:t>Liedtke</a:t>
            </a:r>
            <a:r>
              <a:rPr lang="en-US" b="1" dirty="0" smtClean="0"/>
              <a:t> (</a:t>
            </a:r>
            <a:r>
              <a:rPr lang="en-US" dirty="0" smtClean="0"/>
              <a:t>GMD – </a:t>
            </a:r>
            <a:r>
              <a:rPr lang="en-US" dirty="0"/>
              <a:t>Society for Mathematics and Information technology</a:t>
            </a:r>
            <a:r>
              <a:rPr lang="en-US" dirty="0" smtClean="0"/>
              <a:t>) aimed to show that IPC can be supper-fast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2752" y="2111258"/>
            <a:ext cx="1738768" cy="2410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801" y="447675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 Light"/>
                <a:cs typeface="Helvetica Neue Light"/>
              </a:rPr>
              <a:t>Jochen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err="1">
                <a:latin typeface="Helvetica Neue Light"/>
                <a:cs typeface="Helvetica Neue Light"/>
              </a:rPr>
              <a:t>Liedtke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fast?</a:t>
            </a:r>
            <a:endParaRPr lang="en-US" dirty="0"/>
          </a:p>
        </p:txBody>
      </p:sp>
      <p:pic>
        <p:nvPicPr>
          <p:cNvPr id="4" name="Picture 3" descr="Screen Shot 2016-09-20 at 7.53.55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7" y="1994455"/>
            <a:ext cx="6984265" cy="3867781"/>
          </a:xfrm>
          <a:prstGeom prst="rect">
            <a:avLst/>
          </a:prstGeom>
        </p:spPr>
      </p:pic>
      <p:pic>
        <p:nvPicPr>
          <p:cNvPr id="5" name="Picture 4" descr="Screen Shot 2016-09-20 at 7.5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1" y="5655798"/>
            <a:ext cx="1554922" cy="28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006975" y="2167030"/>
            <a:ext cx="2095500" cy="307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60575" y="2154330"/>
            <a:ext cx="1981200" cy="3086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he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445466"/>
            <a:ext cx="8850312" cy="681036"/>
          </a:xfrm>
        </p:spPr>
        <p:txBody>
          <a:bodyPr/>
          <a:lstStyle/>
          <a:p>
            <a:r>
              <a:rPr lang="en-US" dirty="0" smtClean="0"/>
              <a:t>Synchronous IPC </a:t>
            </a:r>
            <a:r>
              <a:rPr lang="en-US" dirty="0" smtClean="0">
                <a:sym typeface="Wingdings" panose="05000000000000000000"/>
              </a:rPr>
              <a:t> Rendezvous model</a:t>
            </a:r>
            <a:endParaRPr lang="en-US" dirty="0" smtClean="0">
              <a:sym typeface="Wingdings" panose="0500000000000000000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62175" y="2560730"/>
            <a:ext cx="1876836" cy="1125954"/>
            <a:chOff x="4076700" y="2286000"/>
            <a:chExt cx="1876836" cy="1125954"/>
          </a:xfrm>
        </p:grpSpPr>
        <p:sp>
          <p:nvSpPr>
            <p:cNvPr id="7" name="Freeform 6"/>
            <p:cNvSpPr/>
            <p:nvPr/>
          </p:nvSpPr>
          <p:spPr>
            <a:xfrm>
              <a:off x="4867275" y="26035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700" y="3073400"/>
              <a:ext cx="1876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send(</a:t>
              </a:r>
              <a:r>
                <a:rPr lang="en-US" sz="1600" dirty="0" err="1">
                  <a:latin typeface="Consolas" panose="020B0609020204030204"/>
                  <a:cs typeface="Consolas" panose="020B0609020204030204"/>
                </a:rPr>
                <a:t>dest</a:t>
              </a:r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, </a:t>
              </a:r>
              <a:r>
                <a:rPr lang="en-US" sz="1600" dirty="0" err="1">
                  <a:latin typeface="Consolas" panose="020B0609020204030204"/>
                  <a:cs typeface="Consolas" panose="020B0609020204030204"/>
                </a:rPr>
                <a:t>msg</a:t>
              </a:r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)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00" y="2286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Running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3476" y="216703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Thread </a:t>
            </a:r>
            <a:r>
              <a:rPr lang="en-US" sz="1600" dirty="0" err="1">
                <a:latin typeface="Consolas" panose="020B0609020204030204"/>
                <a:cs typeface="Consolas" panose="020B0609020204030204"/>
              </a:rPr>
              <a:t>src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60976" y="2217830"/>
            <a:ext cx="1425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Thread </a:t>
            </a:r>
            <a:r>
              <a:rPr lang="en-US" sz="1600" dirty="0" err="1">
                <a:latin typeface="Consolas" panose="020B0609020204030204"/>
                <a:cs typeface="Consolas" panose="020B0609020204030204"/>
              </a:rPr>
              <a:t>dest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205536" y="2560730"/>
            <a:ext cx="1764025" cy="1672054"/>
            <a:chOff x="7120060" y="2286000"/>
            <a:chExt cx="1764025" cy="1672054"/>
          </a:xfrm>
        </p:grpSpPr>
        <p:sp>
          <p:nvSpPr>
            <p:cNvPr id="14" name="TextBox 13"/>
            <p:cNvSpPr txBox="1"/>
            <p:nvPr/>
          </p:nvSpPr>
          <p:spPr>
            <a:xfrm>
              <a:off x="7120060" y="3619500"/>
              <a:ext cx="1764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wait(</a:t>
              </a:r>
              <a:r>
                <a:rPr lang="en-US" sz="1600" dirty="0" err="1">
                  <a:latin typeface="Consolas" panose="020B0609020204030204"/>
                  <a:cs typeface="Consolas" panose="020B0609020204030204"/>
                </a:rPr>
                <a:t>src</a:t>
              </a:r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, </a:t>
              </a:r>
              <a:r>
                <a:rPr lang="en-US" sz="1600" dirty="0" err="1">
                  <a:latin typeface="Consolas" panose="020B0609020204030204"/>
                  <a:cs typeface="Consolas" panose="020B0609020204030204"/>
                </a:rPr>
                <a:t>msg</a:t>
              </a:r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)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826375" y="2762452"/>
              <a:ext cx="92075" cy="778816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9500" y="2286000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Running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05076" y="4199030"/>
            <a:ext cx="3971545" cy="920750"/>
            <a:chOff x="4419600" y="3924300"/>
            <a:chExt cx="3971545" cy="920750"/>
          </a:xfrm>
        </p:grpSpPr>
        <p:sp>
          <p:nvSpPr>
            <p:cNvPr id="8" name="Freeform 7"/>
            <p:cNvSpPr/>
            <p:nvPr/>
          </p:nvSpPr>
          <p:spPr>
            <a:xfrm>
              <a:off x="4867275" y="43053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26375" y="42672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16800" y="39243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Running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3937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Running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60988" y="3652930"/>
            <a:ext cx="745223" cy="742286"/>
            <a:chOff x="4475512" y="3378200"/>
            <a:chExt cx="745223" cy="742286"/>
          </a:xfrm>
        </p:grpSpPr>
        <p:sp>
          <p:nvSpPr>
            <p:cNvPr id="22" name="TextBox 21"/>
            <p:cNvSpPr txBox="1"/>
            <p:nvPr/>
          </p:nvSpPr>
          <p:spPr>
            <a:xfrm>
              <a:off x="4572000" y="3378200"/>
              <a:ext cx="648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/>
                  <a:cs typeface="Consolas" panose="020B0609020204030204"/>
                </a:rPr>
                <a:t>Wait</a:t>
              </a:r>
              <a:endParaRPr lang="en-US" sz="16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533901" y="3594100"/>
              <a:ext cx="4679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>
                  <a:solidFill>
                    <a:srgbClr val="FF0000"/>
                  </a:solidFill>
                </a:rPr>
                <a:t>…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24486" y="2934886"/>
            <a:ext cx="3017750" cy="817990"/>
            <a:chOff x="3824669" y="2698833"/>
            <a:chExt cx="3376508" cy="749812"/>
          </a:xfrm>
        </p:grpSpPr>
        <p:cxnSp>
          <p:nvCxnSpPr>
            <p:cNvPr id="6" name="Straight Arrow Connector 5"/>
            <p:cNvCxnSpPr>
              <a:stCxn id="9" idx="3"/>
              <a:endCxn id="14" idx="1"/>
            </p:cNvCxnSpPr>
            <p:nvPr/>
          </p:nvCxnSpPr>
          <p:spPr>
            <a:xfrm>
              <a:off x="3824669" y="2698833"/>
              <a:ext cx="1305204" cy="500583"/>
            </a:xfrm>
            <a:prstGeom prst="straightConnector1">
              <a:avLst/>
            </a:prstGeom>
            <a:ln w="5715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835870">
              <a:off x="5731883" y="3138309"/>
              <a:ext cx="1469294" cy="310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Kernel copy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8312" y="5401363"/>
            <a:ext cx="8513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Helvetica Neue Light"/>
                <a:cs typeface="Helvetica Neue Light"/>
              </a:rPr>
              <a:t>Kernel executes in sender’s context</a:t>
            </a:r>
            <a:endParaRPr lang="en-US" sz="2000" dirty="0">
              <a:latin typeface="Helvetica Neue Light"/>
              <a:cs typeface="Helvetica Neue Light"/>
            </a:endParaRPr>
          </a:p>
          <a:p>
            <a:pPr marL="285750" indent="-285750">
              <a:lnSpc>
                <a:spcPct val="110000"/>
              </a:lnSpc>
              <a:buFont typeface="Arial" panose="020B0604020202020204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copies memory data directly </a:t>
            </a:r>
            <a:r>
              <a:rPr lang="en-US" sz="2000" dirty="0" smtClean="0">
                <a:latin typeface="Helvetica Neue Light"/>
                <a:cs typeface="Helvetica Neue Light"/>
              </a:rPr>
              <a:t>to</a:t>
            </a:r>
            <a:r>
              <a:rPr lang="zh-CN" altLang="en-US" sz="2000" dirty="0" smtClean="0"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latin typeface="Helvetica Neue Light"/>
                <a:cs typeface="Helvetica Neue Light"/>
              </a:rPr>
              <a:t>receiver </a:t>
            </a:r>
            <a:r>
              <a:rPr lang="en-US" sz="2000" dirty="0">
                <a:latin typeface="Helvetica Neue Light"/>
                <a:cs typeface="Helvetica Neue Light"/>
              </a:rPr>
              <a:t>(</a:t>
            </a:r>
            <a:r>
              <a:rPr lang="en-US" sz="2000" dirty="0">
                <a:latin typeface="Helvetica Neue"/>
                <a:cs typeface="Helvetica Neue"/>
              </a:rPr>
              <a:t>single-copy</a:t>
            </a:r>
            <a:r>
              <a:rPr lang="en-US" sz="2000" dirty="0">
                <a:latin typeface="Helvetica Neue Light"/>
                <a:cs typeface="Helvetica Neue Light"/>
              </a:rPr>
              <a:t>)</a:t>
            </a:r>
            <a:endParaRPr lang="en-US" sz="2000" dirty="0">
              <a:latin typeface="Helvetica Neue Light"/>
              <a:cs typeface="Helvetica Neue Light"/>
            </a:endParaRPr>
          </a:p>
          <a:p>
            <a:pPr marL="285750" indent="-285750">
              <a:lnSpc>
                <a:spcPct val="110000"/>
              </a:lnSpc>
              <a:buFont typeface="Arial" panose="020B0604020202020204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leaves message registers </a:t>
            </a:r>
            <a:r>
              <a:rPr lang="en-US" sz="2000" dirty="0" smtClean="0">
                <a:latin typeface="Helvetica Neue Light"/>
                <a:cs typeface="Helvetica Neue Light"/>
              </a:rPr>
              <a:t>unchanged </a:t>
            </a:r>
            <a:r>
              <a:rPr lang="en-US" sz="2000" dirty="0">
                <a:latin typeface="Helvetica Neue Light"/>
                <a:cs typeface="Helvetica Neue Light"/>
              </a:rPr>
              <a:t>during context switch </a:t>
            </a:r>
            <a:r>
              <a:rPr lang="en-US" sz="2000" dirty="0" smtClean="0">
                <a:latin typeface="Helvetica Neue Light"/>
                <a:cs typeface="Helvetica Neue Light"/>
              </a:rPr>
              <a:t>(</a:t>
            </a:r>
            <a:r>
              <a:rPr lang="en-US" sz="2000" dirty="0">
                <a:latin typeface="Helvetica Neue"/>
                <a:cs typeface="Helvetica Neue"/>
              </a:rPr>
              <a:t>zero copy</a:t>
            </a:r>
            <a:r>
              <a:rPr lang="en-US" sz="2000" dirty="0">
                <a:latin typeface="Helvetica Neue Light"/>
                <a:cs typeface="Helvetica Neue Light"/>
              </a:rPr>
              <a:t>)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424" y="2220688"/>
            <a:ext cx="6537151" cy="38528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r>
              <a:rPr lang="en-US" altLang="zh-CN" dirty="0" smtClean="0"/>
              <a:t>Synchronous IPC Issues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727994"/>
            <a:ext cx="6331330" cy="4430711"/>
          </a:xfrm>
        </p:spPr>
        <p:txBody>
          <a:bodyPr>
            <a:normAutofit/>
          </a:bodyPr>
          <a:lstStyle/>
          <a:p>
            <a:r>
              <a:rPr lang="en-US" smtClean="0"/>
              <a:t>Disadvantages </a:t>
            </a:r>
            <a:r>
              <a:rPr lang="en-US" dirty="0" smtClean="0"/>
              <a:t>of synchronous IPCs</a:t>
            </a:r>
            <a:endParaRPr lang="en-US" dirty="0" smtClean="0"/>
          </a:p>
          <a:p>
            <a:pPr lvl="1"/>
            <a:r>
              <a:rPr lang="en-US" dirty="0" smtClean="0"/>
              <a:t>Have to block on IO operations</a:t>
            </a:r>
            <a:endParaRPr lang="en-US" dirty="0" smtClean="0"/>
          </a:p>
          <a:p>
            <a:pPr lvl="1"/>
            <a:r>
              <a:rPr lang="en-US" dirty="0" smtClean="0"/>
              <a:t>Forces apps to use multithreading</a:t>
            </a:r>
            <a:endParaRPr lang="en-US" dirty="0" smtClean="0"/>
          </a:p>
          <a:p>
            <a:pPr lvl="1"/>
            <a:r>
              <a:rPr lang="en-US" dirty="0" smtClean="0"/>
              <a:t>Poor choice for multicores (no need to block if IO executes on another core!)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Want </a:t>
            </a:r>
            <a:r>
              <a:rPr lang="en-US" dirty="0" err="1" smtClean="0"/>
              <a:t>async</a:t>
            </a:r>
            <a:r>
              <a:rPr lang="en-US" dirty="0" smtClean="0"/>
              <a:t> IPCs</a:t>
            </a:r>
            <a:endParaRPr lang="en-US" dirty="0" smtClean="0"/>
          </a:p>
          <a:p>
            <a:pPr lvl="1"/>
            <a:r>
              <a:rPr lang="en-US" dirty="0" smtClean="0"/>
              <a:t>Want something like select()/poll()/</a:t>
            </a:r>
            <a:r>
              <a:rPr lang="en-US" dirty="0" err="1" smtClean="0"/>
              <a:t>epoll</a:t>
            </a:r>
            <a:r>
              <a:rPr lang="en-US" dirty="0" smtClean="0"/>
              <a:t>() in Unix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02400" y="2393950"/>
            <a:ext cx="1981200" cy="3098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369176" y="27241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369176" y="47688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8601" y="3194050"/>
            <a:ext cx="176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/>
                <a:cs typeface="Consolas" panose="020B0609020204030204"/>
              </a:rPr>
              <a:t>initiate_IO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(</a:t>
            </a:r>
            <a:r>
              <a:rPr lang="is-IS" sz="1600" dirty="0">
                <a:latin typeface="Consolas" panose="020B0609020204030204"/>
                <a:cs typeface="Consolas" panose="020B0609020204030204"/>
              </a:rPr>
              <a:t>…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)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6901" y="24066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Running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8500" y="20637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Thread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369176" y="35369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2601" y="400685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/>
                <a:cs typeface="Consolas" panose="020B0609020204030204"/>
              </a:rPr>
              <a:t>wait_IO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(</a:t>
            </a:r>
            <a:r>
              <a:rPr lang="is-IS" sz="1600" dirty="0">
                <a:latin typeface="Consolas" panose="020B0609020204030204"/>
                <a:cs typeface="Consolas" panose="020B0609020204030204"/>
              </a:rPr>
              <a:t>…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)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53201" y="4337050"/>
            <a:ext cx="90281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Helvetica Neue Light"/>
                <a:cs typeface="Helvetica Neue Light"/>
              </a:rPr>
              <a:t>receive</a:t>
            </a:r>
            <a:endParaRPr lang="en-US" sz="1600" dirty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endParaRPr lang="en-US" sz="1600" dirty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>
                <a:latin typeface="Helvetica Neue Light"/>
                <a:cs typeface="Helvetica Neue Light"/>
              </a:rPr>
              <a:t>msg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048501" y="419735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642100" y="4658728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2005014"/>
            <a:ext cx="6281737" cy="33940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ending </a:t>
            </a:r>
            <a:r>
              <a:rPr lang="en-US" dirty="0"/>
              <a:t>is non-blocking </a:t>
            </a:r>
            <a:r>
              <a:rPr lang="en-US" dirty="0" smtClean="0"/>
              <a:t>and asynchronous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Receiver</a:t>
            </a:r>
            <a:r>
              <a:rPr lang="en-US" dirty="0"/>
              <a:t>, who </a:t>
            </a:r>
            <a:r>
              <a:rPr lang="en-US" dirty="0" smtClean="0"/>
              <a:t>can block or poll for message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seL4: Asynchronous Endpoints (AEP)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ingle</a:t>
            </a:r>
            <a:r>
              <a:rPr lang="en-US" dirty="0"/>
              <a:t>-</a:t>
            </a:r>
            <a:r>
              <a:rPr lang="en-US" dirty="0" smtClean="0"/>
              <a:t>word notification field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Send sets a bit in notification field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Bits in notification field are </a:t>
            </a:r>
            <a:r>
              <a:rPr lang="en-US" dirty="0" err="1" smtClean="0"/>
              <a:t>ORed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/>
              </a:rPr>
              <a:t> notification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ait(), effectively select() across notification fields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92900" y="2038350"/>
            <a:ext cx="1981200" cy="30607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559676" y="23304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59676" y="43751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1201" y="28003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poll(</a:t>
            </a:r>
            <a:r>
              <a:rPr lang="is-IS" sz="1600" dirty="0">
                <a:latin typeface="Consolas" panose="020B0609020204030204"/>
                <a:cs typeface="Consolas" panose="020B0609020204030204"/>
              </a:rPr>
              <a:t>…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)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1" y="20129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Running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8200" y="16700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Thread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559676" y="31686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4400" y="36385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wait()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1" y="3968750"/>
            <a:ext cx="785921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cs typeface="Helvetica Neue Light"/>
              </a:rPr>
              <a:t>receive</a:t>
            </a:r>
            <a:endParaRPr lang="en-US" sz="1600" dirty="0">
              <a:cs typeface="Helvetica Neue Light"/>
            </a:endParaRPr>
          </a:p>
          <a:p>
            <a:pPr>
              <a:lnSpc>
                <a:spcPct val="70000"/>
              </a:lnSpc>
            </a:pPr>
            <a:endParaRPr lang="en-US" sz="1600" dirty="0"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>
                <a:cs typeface="Helvetica Neue Light"/>
              </a:rPr>
              <a:t>msg</a:t>
            </a:r>
            <a:endParaRPr lang="en-US" sz="1600" dirty="0">
              <a:cs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200901" y="382905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94500" y="4290428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5334" y="5509212"/>
            <a:ext cx="7264400" cy="6096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cs typeface="Helvetica Neue"/>
              </a:rPr>
              <a:t>Added </a:t>
            </a:r>
            <a:r>
              <a:rPr lang="en-US" sz="2400" dirty="0" err="1">
                <a:solidFill>
                  <a:srgbClr val="FF0000"/>
                </a:solidFill>
                <a:cs typeface="Helvetica Neue"/>
              </a:rPr>
              <a:t>async</a:t>
            </a:r>
            <a:r>
              <a:rPr lang="en-US" sz="2400" dirty="0">
                <a:solidFill>
                  <a:srgbClr val="FF0000"/>
                </a:solidFill>
                <a:cs typeface="Helvetica Neue"/>
              </a:rPr>
              <a:t> notifications to complement </a:t>
            </a:r>
            <a:r>
              <a:rPr lang="en-US" sz="2400" dirty="0" err="1">
                <a:solidFill>
                  <a:srgbClr val="FF0000"/>
                </a:solidFill>
                <a:cs typeface="Helvetica Neue"/>
              </a:rPr>
              <a:t>syn</a:t>
            </a:r>
            <a:r>
              <a:rPr lang="en-US" sz="2400" dirty="0">
                <a:solidFill>
                  <a:srgbClr val="FF0000"/>
                </a:solidFill>
                <a:cs typeface="Helvetica Neue"/>
              </a:rPr>
              <a:t> IPCs</a:t>
            </a:r>
            <a:endParaRPr lang="en-US" sz="2400" dirty="0">
              <a:solidFill>
                <a:srgbClr val="FF0000"/>
              </a:solidFill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0 at 7.58.21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540"/>
            <a:ext cx="9144000" cy="455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family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935" y="1551663"/>
            <a:ext cx="8343577" cy="513230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r>
              <a:rPr lang="en-US" altLang="zh-CN" sz="3200" dirty="0"/>
              <a:t>L4 Deployments – in the Billions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464" y="1539417"/>
            <a:ext cx="7866763" cy="497561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r>
              <a:rPr lang="en-US" altLang="zh-CN" sz="3200" dirty="0"/>
              <a:t>seL4: Unprecedented Dependability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87081"/>
            <a:ext cx="8850312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why didn’t take over entire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751014"/>
            <a:ext cx="8732838" cy="46911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Hardware standardization: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Intel and ARM dominating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Less need for portability, one of main goals of Mach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Software standardization: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iOS</a:t>
            </a:r>
            <a:r>
              <a:rPr lang="en-US" dirty="0" smtClean="0"/>
              <a:t>, Linux/Android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Less need to factor out common functionality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Maybe just a fluke?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Linux could have been very well adopted the microkernel approach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Philosophical debate between Linus and Andy </a:t>
            </a:r>
            <a:r>
              <a:rPr lang="en-US" dirty="0" err="1" smtClean="0"/>
              <a:t>Tanembaum</a:t>
            </a:r>
            <a:r>
              <a:rPr lang="en-US" dirty="0" smtClean="0"/>
              <a:t> 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One of Linus main arguments: there is only i386 I need to write code for!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6013926"/>
            <a:ext cx="698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hlinkClick r:id="rId1"/>
              </a:rPr>
              <a:t>http://www.oreilly.com/openbook/opensources/book/appa.html</a:t>
            </a:r>
            <a:r>
              <a:rPr lang="en-US" sz="1400" dirty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Exokernel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Exokernel</a:t>
            </a:r>
            <a:r>
              <a:rPr lang="en-US" altLang="zh-CN" dirty="0" smtClean="0">
                <a:ea typeface="宋体" panose="02010600030101010101" pitchFamily="2" charset="-122"/>
              </a:rPr>
              <a:t> Structure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73062" y="873124"/>
            <a:ext cx="8085137" cy="545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Overview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let the kernel allocate the physical resources of the machine to multiple application programs, and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let each program decide what to do with these resources.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The program can link to an operating system library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libOS</a:t>
            </a:r>
            <a:r>
              <a:rPr lang="en-US" altLang="zh-CN" sz="2400" dirty="0" smtClean="0">
                <a:ea typeface="宋体" panose="02010600030101010101" pitchFamily="2" charset="-122"/>
              </a:rPr>
              <a:t>) that implements OS abstractions. 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5872468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Exokernel</a:t>
            </a:r>
            <a:r>
              <a:rPr lang="en-US" dirty="0"/>
              <a:t>: An operating system architecture for application-level resource </a:t>
            </a:r>
            <a:r>
              <a:rPr lang="en-US" dirty="0" smtClean="0"/>
              <a:t>management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SOSP’95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Exokernel</a:t>
            </a:r>
            <a:r>
              <a:rPr lang="en-US" cap="none" dirty="0" smtClean="0"/>
              <a:t> &amp; Corey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700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Exokernel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[SOSP’95]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/>
              <a:t>Kernel classification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Motivation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Design and Implementation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Evaluation</a:t>
            </a:r>
            <a:endParaRPr lang="en-US" sz="26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Corey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[OSDI’08]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2600" dirty="0" smtClean="0"/>
              <a:t>Multi-core era and scalability problem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Sharing and Address range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Summery </a:t>
            </a: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155700"/>
            <a:ext cx="8331200" cy="49704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Kernel classification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dirty="0" smtClean="0"/>
              <a:t>Monolithic kernel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zh-CN" sz="2000" dirty="0"/>
              <a:t>A </a:t>
            </a:r>
            <a:r>
              <a:rPr lang="en-US" altLang="zh-CN" sz="2000" b="1" dirty="0"/>
              <a:t>monolithic kernel</a:t>
            </a:r>
            <a:r>
              <a:rPr lang="en-US" altLang="zh-CN" sz="2000" dirty="0"/>
              <a:t> is an operating system architecture where the entire operating system is working in kernel space and is alone in supervisor mode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ko-KR" dirty="0" smtClean="0"/>
              <a:t>Linux, BSD…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7814" y="1896344"/>
          <a:ext cx="7283403" cy="8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68587"/>
                <a:gridCol w="1493379"/>
                <a:gridCol w="1552172"/>
                <a:gridCol w="1399307"/>
                <a:gridCol w="1269958"/>
              </a:tblGrid>
              <a:tr h="8352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Kernel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b="0" dirty="0" smtClean="0"/>
                        <a:t>(architecture)</a:t>
                      </a:r>
                      <a:endParaRPr lang="en-US" b="0" dirty="0"/>
                    </a:p>
                  </a:txBody>
                  <a:tcPr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Monolithic</a:t>
                      </a:r>
                      <a:endParaRPr lang="en-US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Microkernel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Exokernel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hybrid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Microkernel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is </a:t>
            </a:r>
            <a:r>
              <a:rPr lang="en-US" altLang="zh-CN" sz="2000" dirty="0"/>
              <a:t>the near-minimum amount of software that can provide the mechanisms needed to implement an operating system (OS). 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800" dirty="0"/>
              <a:t> low-level address space management, thread management, and inter-process communication (IPC</a:t>
            </a:r>
            <a:r>
              <a:rPr lang="en-US" altLang="zh-CN" sz="1800" dirty="0" smtClean="0"/>
              <a:t>) and so on …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Mach, L4 kerne</a:t>
            </a:r>
            <a:r>
              <a:rPr lang="en-US" altLang="zh-CN" sz="1800" dirty="0"/>
              <a:t>l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ko-KR" sz="2200" dirty="0" smtClean="0">
              <a:latin typeface="HY강M" pitchFamily="18" charset="-127"/>
              <a:ea typeface="HY강M" pitchFamily="18" charset="-127"/>
            </a:endParaRPr>
          </a:p>
          <a:p>
            <a:pPr marL="0" indent="0">
              <a:buNone/>
            </a:pPr>
            <a:r>
              <a:rPr lang="en-US" altLang="ko-KR" dirty="0"/>
              <a:t>Hybrid kernel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zh-CN" sz="2000" dirty="0" smtClean="0"/>
              <a:t>is </a:t>
            </a:r>
            <a:r>
              <a:rPr lang="en-US" altLang="zh-CN" sz="2000" dirty="0"/>
              <a:t>a kernel architecture based on combining aspects of microkernel and monolithic kernel architectures used in computer operating systems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Windows NT kernel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1026" name="Picture 2" descr="http://upload.wikimedia.org/wikipedia/commons/thumb/d/d0/OS-structure2.svg/2000px-OS-structure2.svg.pn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5457" y="1924144"/>
            <a:ext cx="10599457" cy="2708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1320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800" dirty="0" smtClean="0"/>
              <a:t>What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is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OS?</a:t>
            </a:r>
            <a:endParaRPr kumimoji="1"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What’s the shortcoming of those kernels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Hint: that’s the reason to create </a:t>
            </a:r>
            <a:r>
              <a:rPr lang="en-US" altLang="zh-CN" dirty="0" err="1" smtClean="0"/>
              <a:t>exokernel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Exokernel’s Motivation</a:t>
            </a:r>
            <a:endParaRPr lang="en-US" dirty="0" smtClean="0"/>
          </a:p>
          <a:p>
            <a:pPr marL="457200" lvl="1" indent="0">
              <a:buNone/>
            </a:pPr>
            <a:r>
              <a:rPr lang="en-US" altLang="ko-KR" dirty="0" smtClean="0"/>
              <a:t>In traditional operating systems, </a:t>
            </a:r>
            <a:r>
              <a:rPr lang="en-US" altLang="ko-KR" i="1" dirty="0" smtClean="0"/>
              <a:t>only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privileged servers </a:t>
            </a:r>
            <a:r>
              <a:rPr lang="en-US" altLang="ko-KR" dirty="0" smtClean="0"/>
              <a:t>and </a:t>
            </a:r>
            <a:r>
              <a:rPr lang="en-US" altLang="ko-KR" u="sng" dirty="0" smtClean="0"/>
              <a:t>the kernel</a:t>
            </a:r>
            <a:r>
              <a:rPr lang="en-US" altLang="ko-KR" dirty="0" smtClean="0"/>
              <a:t> can manage system resources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Un-trusted applications are required to interact with the hardware via some </a:t>
            </a:r>
            <a:r>
              <a:rPr lang="en-US" altLang="ko-KR" u="sng" dirty="0" smtClean="0"/>
              <a:t>abstraction model</a:t>
            </a:r>
            <a:endParaRPr lang="en-US" altLang="ko-KR" u="sng" dirty="0" smtClean="0"/>
          </a:p>
          <a:p>
            <a:pPr marL="914400" lvl="2" indent="0">
              <a:buNone/>
            </a:pPr>
            <a:r>
              <a:rPr lang="en-US" altLang="ko-KR" i="1" dirty="0" smtClean="0"/>
              <a:t>File systems </a:t>
            </a:r>
            <a:r>
              <a:rPr lang="en-US" altLang="ko-KR" dirty="0" smtClean="0"/>
              <a:t>for disk storage, </a:t>
            </a:r>
            <a:r>
              <a:rPr lang="en-US" altLang="ko-KR" i="1" dirty="0" smtClean="0"/>
              <a:t>virtual address spaces </a:t>
            </a:r>
            <a:r>
              <a:rPr lang="en-US" altLang="ko-KR" dirty="0" smtClean="0"/>
              <a:t>for memory, etc.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sz="1200" dirty="0" smtClean="0"/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ko-KR" u="dottedHeavy" dirty="0" smtClean="0">
                <a:uFill>
                  <a:solidFill>
                    <a:srgbClr val="FF0000"/>
                  </a:solidFill>
                </a:uFill>
              </a:rPr>
              <a:t> Application demands vary widely!!</a:t>
            </a:r>
            <a:endParaRPr lang="en-US" altLang="ko-KR" u="dottedHeavy" dirty="0" smtClean="0">
              <a:uFill>
                <a:solidFill>
                  <a:srgbClr val="FF0000"/>
                </a:solidFill>
              </a:uFill>
            </a:endParaRPr>
          </a:p>
          <a:p>
            <a:pPr marL="914400" lvl="2" indent="0">
              <a:buNone/>
            </a:pPr>
            <a:r>
              <a:rPr lang="en-US" altLang="ko-KR" dirty="0" smtClean="0"/>
              <a:t>An interface designed to accommodate every application must anticipate </a:t>
            </a:r>
            <a:r>
              <a:rPr lang="en-US" altLang="ko-KR" b="1" dirty="0" smtClean="0"/>
              <a:t>all possible needs</a:t>
            </a:r>
            <a:endParaRPr lang="en-US" altLang="ko-KR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/>
              <a:t>Exokernel’s</a:t>
            </a:r>
            <a:r>
              <a:rPr lang="en-US" dirty="0"/>
              <a:t>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smtClean="0"/>
              <a:t>Give un-trusted applications as </a:t>
            </a:r>
            <a:r>
              <a:rPr lang="en-US" b="1" dirty="0" smtClean="0"/>
              <a:t>much control </a:t>
            </a:r>
            <a:r>
              <a:rPr lang="en-US" dirty="0" smtClean="0"/>
              <a:t>over physical resources as possible</a:t>
            </a: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To force as </a:t>
            </a:r>
            <a:r>
              <a:rPr lang="en-US" b="1" dirty="0" smtClean="0"/>
              <a:t>few abstraction </a:t>
            </a:r>
            <a:r>
              <a:rPr lang="en-US" dirty="0" smtClean="0"/>
              <a:t>as possible on developers, enabling them to make as </a:t>
            </a:r>
            <a:r>
              <a:rPr lang="en-US" b="1" dirty="0" smtClean="0"/>
              <a:t>many decisions </a:t>
            </a:r>
            <a:r>
              <a:rPr lang="en-US" dirty="0" smtClean="0"/>
              <a:t>as possible about hardware abstractions.</a:t>
            </a:r>
            <a:endParaRPr lang="en-US" dirty="0" smtClean="0"/>
          </a:p>
          <a:p>
            <a:pPr marL="514350" lvl="1" indent="0">
              <a:buNone/>
            </a:pPr>
            <a:r>
              <a:rPr lang="en-US" altLang="ko-KR" dirty="0" smtClean="0"/>
              <a:t>Let </a:t>
            </a:r>
            <a:r>
              <a:rPr lang="en-US" altLang="ko-KR" i="1" dirty="0" smtClean="0"/>
              <a:t>the kernel </a:t>
            </a:r>
            <a:r>
              <a:rPr lang="en-US" altLang="ko-KR" dirty="0" smtClean="0"/>
              <a:t>allocate the basic physical resources of the machine</a:t>
            </a:r>
            <a:endParaRPr lang="en-US" altLang="ko-KR" dirty="0" smtClean="0"/>
          </a:p>
          <a:p>
            <a:pPr marL="514350" lvl="1" indent="0">
              <a:buNone/>
            </a:pPr>
            <a:r>
              <a:rPr lang="en-US" altLang="ko-KR" dirty="0" smtClean="0"/>
              <a:t>Let </a:t>
            </a:r>
            <a:r>
              <a:rPr lang="en-US" altLang="ko-KR" i="1" dirty="0" smtClean="0"/>
              <a:t>each program </a:t>
            </a:r>
            <a:r>
              <a:rPr lang="en-US" altLang="ko-KR" dirty="0" smtClean="0"/>
              <a:t>decide what to do with these resources</a:t>
            </a:r>
            <a:endParaRPr lang="en-US" altLang="ko-KR" dirty="0" smtClean="0"/>
          </a:p>
          <a:p>
            <a:pPr marL="514350" lvl="1" indent="0">
              <a:buNone/>
            </a:pPr>
            <a:endParaRPr lang="en-US" altLang="ko-KR" sz="1600" dirty="0" smtClean="0"/>
          </a:p>
          <a:p>
            <a:pPr marL="57150" indent="0">
              <a:buNone/>
            </a:pPr>
            <a:r>
              <a:rPr lang="en-US" altLang="ko-KR" dirty="0" smtClean="0"/>
              <a:t>Exokernel separate </a:t>
            </a:r>
            <a:r>
              <a:rPr lang="en-US" altLang="ko-KR" i="1" dirty="0" smtClean="0"/>
              <a:t>protection</a:t>
            </a:r>
            <a:r>
              <a:rPr lang="en-US" altLang="ko-KR" dirty="0" smtClean="0"/>
              <a:t> from </a:t>
            </a:r>
            <a:r>
              <a:rPr lang="en-US" altLang="ko-KR" i="1" dirty="0" smtClean="0"/>
              <a:t>management</a:t>
            </a:r>
            <a:endParaRPr lang="en-US" altLang="ko-KR" i="1" dirty="0" smtClean="0"/>
          </a:p>
          <a:p>
            <a:pPr marL="514350" lvl="1" indent="0">
              <a:buNone/>
            </a:pPr>
            <a:r>
              <a:rPr lang="en-US" altLang="ko-KR" dirty="0" smtClean="0"/>
              <a:t>They </a:t>
            </a:r>
            <a:r>
              <a:rPr lang="en-US" altLang="ko-KR" b="1" u="sng" dirty="0" smtClean="0"/>
              <a:t>protect</a:t>
            </a:r>
            <a:r>
              <a:rPr lang="en-US" altLang="ko-KR" dirty="0" smtClean="0"/>
              <a:t> resources but delegate </a:t>
            </a:r>
            <a:r>
              <a:rPr lang="en-US" altLang="ko-KR" b="1" u="sng" dirty="0" smtClean="0"/>
              <a:t>management</a:t>
            </a:r>
            <a:r>
              <a:rPr lang="en-US" altLang="ko-KR" dirty="0" smtClean="0"/>
              <a:t> to application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 smtClean="0"/>
              <a:t>Most programs to be linked with </a:t>
            </a:r>
            <a:r>
              <a:rPr lang="en-US" i="1" dirty="0" smtClean="0"/>
              <a:t>libraries </a:t>
            </a:r>
            <a:r>
              <a:rPr lang="en-US" dirty="0" smtClean="0"/>
              <a:t>instead of communicating with the exokernel directly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The libraries hide low-level resources</a:t>
            </a:r>
            <a:endParaRPr lang="en-US" dirty="0" smtClean="0"/>
          </a:p>
          <a:p>
            <a:pPr marL="57150" indent="0">
              <a:buNone/>
            </a:pPr>
            <a:endParaRPr lang="en-US" sz="1600" dirty="0" smtClean="0"/>
          </a:p>
          <a:p>
            <a:pPr marL="57150" indent="0">
              <a:buNone/>
            </a:pPr>
            <a:r>
              <a:rPr lang="en-US" dirty="0" smtClean="0"/>
              <a:t>An applications can choose the library which best suits its needs, or even build its own</a:t>
            </a:r>
            <a:endParaRPr lang="en-US" dirty="0" smtClean="0"/>
          </a:p>
          <a:p>
            <a:pPr marL="5715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The kernel </a:t>
            </a:r>
            <a:r>
              <a:rPr lang="en-US" altLang="ko-KR" dirty="0" smtClean="0"/>
              <a:t>only ensures that the requested resource is free, and </a:t>
            </a:r>
            <a:r>
              <a:rPr lang="en-US" altLang="ko-KR" dirty="0" smtClean="0">
                <a:solidFill>
                  <a:srgbClr val="FF0000"/>
                </a:solidFill>
              </a:rPr>
              <a:t>the application </a:t>
            </a:r>
            <a:r>
              <a:rPr lang="en-US" altLang="ko-KR" dirty="0" smtClean="0"/>
              <a:t>is allowed to access it.</a:t>
            </a:r>
            <a:endParaRPr lang="en-US" altLang="ko-KR" dirty="0" smtClean="0"/>
          </a:p>
          <a:p>
            <a:pPr marL="514350" lvl="1" indent="0">
              <a:buNone/>
            </a:pPr>
            <a:r>
              <a:rPr lang="en-US" dirty="0" smtClean="0"/>
              <a:t>Allow programmer to implement custom abstractions, omit unnecessary ones, most commonly to improve performance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Exokernel Example 1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3145" y="1180473"/>
            <a:ext cx="6145594" cy="43954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63145" y="5552759"/>
            <a:ext cx="614559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Exokernel give more direct access to the hardware, thus removing most abstractions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Exokernel Example 2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grpSp>
        <p:nvGrpSpPr>
          <p:cNvPr id="6" name="Group 19"/>
          <p:cNvGrpSpPr/>
          <p:nvPr/>
        </p:nvGrpSpPr>
        <p:grpSpPr bwMode="auto">
          <a:xfrm>
            <a:off x="1125295" y="2408756"/>
            <a:ext cx="5911860" cy="2834746"/>
            <a:chOff x="1225" y="2211"/>
            <a:chExt cx="3724" cy="1541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845" y="3120"/>
              <a:ext cx="22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25" y="2995"/>
              <a:ext cx="635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rgbClr val="FF0000"/>
                  </a:solidFill>
                  <a:latin typeface="+mn-lt"/>
                  <a:ea typeface="굴림" charset="-127"/>
                </a:rPr>
                <a:t>FIXED</a:t>
              </a:r>
              <a:endParaRPr lang="en-US" altLang="ko-KR" dirty="0">
                <a:solidFill>
                  <a:srgbClr val="FF000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312" y="3416"/>
              <a:ext cx="2521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Hardware</a:t>
              </a:r>
              <a:endParaRPr lang="en-US" altLang="ko-KR" dirty="0">
                <a:latin typeface="+mn-lt"/>
                <a:ea typeface="굴림" charset="-127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305" y="2216"/>
              <a:ext cx="105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Apache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650" y="2976"/>
              <a:ext cx="11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Interface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304" y="2976"/>
              <a:ext cx="12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Abstractions</a:t>
              </a:r>
              <a:endParaRPr lang="en-US" altLang="ko-KR" dirty="0">
                <a:latin typeface="+mn-lt"/>
                <a:ea typeface="굴림" charset="-127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208" y="2911"/>
              <a:ext cx="2741" cy="411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790" y="2211"/>
              <a:ext cx="1151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SQL Server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725" y="2586"/>
              <a:ext cx="214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3986" y="2586"/>
              <a:ext cx="205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385275" y="1273213"/>
            <a:ext cx="266130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lt"/>
                <a:ea typeface="굴림" charset="-127"/>
              </a:rPr>
              <a:t>Traditional </a:t>
            </a:r>
            <a:r>
              <a:rPr lang="en-US" altLang="ko-KR" sz="3200" b="1" dirty="0">
                <a:latin typeface="+mn-lt"/>
                <a:ea typeface="굴림" charset="-127"/>
              </a:rPr>
              <a:t>OS</a:t>
            </a:r>
            <a:endParaRPr lang="en-US" altLang="ko-KR" sz="3200" b="1" dirty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Exokernel Example 2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586600" y="1273213"/>
            <a:ext cx="4397358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atin typeface="+mn-lt"/>
                <a:ea typeface="굴림" charset="-127"/>
              </a:rPr>
              <a:t>Exo</a:t>
            </a:r>
            <a:r>
              <a:rPr lang="en-US" altLang="ko-KR" sz="3200" b="1" dirty="0" smtClean="0">
                <a:latin typeface="+mn-lt"/>
                <a:ea typeface="굴림" charset="-127"/>
              </a:rPr>
              <a:t>kernel</a:t>
            </a:r>
            <a:r>
              <a:rPr lang="en-US" altLang="ko-KR" sz="3200" dirty="0" smtClean="0">
                <a:latin typeface="+mn-lt"/>
                <a:ea typeface="굴림" charset="-127"/>
              </a:rPr>
              <a:t> + Library </a:t>
            </a:r>
            <a:r>
              <a:rPr lang="en-US" altLang="ko-KR" sz="3200" b="1" dirty="0" smtClean="0">
                <a:latin typeface="+mn-lt"/>
                <a:ea typeface="굴림" charset="-127"/>
              </a:rPr>
              <a:t>OS</a:t>
            </a:r>
            <a:endParaRPr lang="en-US" altLang="ko-KR" sz="3200" b="1" dirty="0">
              <a:latin typeface="+mn-lt"/>
              <a:ea typeface="굴림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41719" y="2129742"/>
            <a:ext cx="7784400" cy="3877710"/>
            <a:chOff x="845894" y="2129742"/>
            <a:chExt cx="7784400" cy="387771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850910" y="5389363"/>
              <a:ext cx="4002094" cy="618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Hardware</a:t>
              </a:r>
              <a:endParaRPr lang="en-US" altLang="ko-KR" dirty="0">
                <a:latin typeface="+mn-lt"/>
                <a:ea typeface="굴림" charset="-127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920571" y="2327731"/>
              <a:ext cx="1676403" cy="529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Apache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065115" y="3900386"/>
              <a:ext cx="1451086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+mn-lt"/>
                  <a:ea typeface="굴림" charset="-127"/>
                </a:rPr>
                <a:t>Interface</a:t>
              </a:r>
              <a:endParaRPr lang="en-US" altLang="ko-KR" dirty="0">
                <a:solidFill>
                  <a:srgbClr val="FF000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963061" y="3900386"/>
              <a:ext cx="1876738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+mn-lt"/>
                  <a:ea typeface="굴림" charset="-127"/>
                </a:rPr>
                <a:t>Abstractions</a:t>
              </a:r>
              <a:endParaRPr lang="en-US" altLang="ko-KR" dirty="0">
                <a:solidFill>
                  <a:srgbClr val="FF000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45894" y="2129742"/>
              <a:ext cx="3816000" cy="224172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868589" y="2327731"/>
              <a:ext cx="1827216" cy="529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SQL Server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769885" y="2959687"/>
              <a:ext cx="0" cy="2812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017104" y="4942391"/>
              <a:ext cx="7441096" cy="2758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+mn-lt"/>
                  <a:ea typeface="굴림" charset="-127"/>
                </a:rPr>
                <a:t>Exokernel </a:t>
              </a:r>
              <a:endParaRPr lang="en-US" altLang="ko-KR" dirty="0">
                <a:latin typeface="+mn-lt"/>
                <a:ea typeface="굴림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2273" y="3240910"/>
              <a:ext cx="3543928" cy="659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Library </a:t>
              </a:r>
              <a:r>
                <a:rPr lang="en-US" altLang="ko-KR" sz="2400" b="1" dirty="0" smtClean="0">
                  <a:solidFill>
                    <a:srgbClr val="FF0000"/>
                  </a:solidFill>
                </a:rPr>
                <a:t>OS</a:t>
              </a:r>
              <a:endParaRPr lang="en-US" altLang="ko-KR" sz="2400" b="1" dirty="0" smtClean="0">
                <a:solidFill>
                  <a:srgbClr val="FF0000"/>
                </a:solidFill>
              </a:endParaRPr>
            </a:p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chosen from available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814294" y="2129742"/>
              <a:ext cx="3816000" cy="2241729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738699" y="2983264"/>
              <a:ext cx="0" cy="281223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7059577" y="3923963"/>
              <a:ext cx="1451086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+mn-lt"/>
                  <a:ea typeface="굴림" charset="-127"/>
                </a:rPr>
                <a:t>Interface</a:t>
              </a:r>
              <a:endParaRPr lang="en-US" altLang="ko-KR" dirty="0">
                <a:solidFill>
                  <a:srgbClr val="0070C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957523" y="3923963"/>
              <a:ext cx="1876738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+mn-lt"/>
                  <a:ea typeface="굴림" charset="-127"/>
                </a:rPr>
                <a:t>Abstractions</a:t>
              </a:r>
              <a:endParaRPr lang="en-US" altLang="ko-KR" dirty="0">
                <a:solidFill>
                  <a:srgbClr val="0070C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47104" y="3264487"/>
              <a:ext cx="3783190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0070C0"/>
                  </a:solidFill>
                </a:rPr>
                <a:t>Library </a:t>
              </a:r>
              <a:r>
                <a:rPr lang="en-US" altLang="ko-KR" sz="2400" b="1" dirty="0" smtClean="0">
                  <a:solidFill>
                    <a:srgbClr val="0070C0"/>
                  </a:solidFill>
                </a:rPr>
                <a:t>OS</a:t>
              </a:r>
              <a:endParaRPr lang="en-US" altLang="ko-KR" sz="2400" b="1" dirty="0" smtClean="0">
                <a:solidFill>
                  <a:srgbClr val="0070C0"/>
                </a:solidFill>
              </a:endParaRPr>
            </a:p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0070C0"/>
                  </a:solidFill>
                </a:rPr>
                <a:t>customized for SQL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656377" y="4536000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754777" y="4536000"/>
              <a:ext cx="3048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Exokernel Design Challenge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Kernel’s new role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Tracking ownership of resources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Ensuring resource protection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Revoking resource access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dirty="0" smtClean="0"/>
              <a:t>Three techniques</a:t>
            </a:r>
            <a:endParaRPr lang="en-US" altLang="ko-KR" dirty="0" smtClean="0"/>
          </a:p>
          <a:p>
            <a:pPr marL="868680" lvl="2" indent="0">
              <a:buNone/>
            </a:pPr>
            <a:r>
              <a:rPr lang="en-US" altLang="ko-KR" sz="2400" b="1" dirty="0" smtClean="0"/>
              <a:t>Secure binding</a:t>
            </a:r>
            <a:endParaRPr lang="en-US" altLang="ko-KR" sz="2400" b="1" dirty="0" smtClean="0"/>
          </a:p>
          <a:p>
            <a:pPr marL="868680" lvl="2" indent="0">
              <a:buNone/>
            </a:pPr>
            <a:r>
              <a:rPr lang="en-US" altLang="ko-KR" sz="2400" b="1" dirty="0" smtClean="0"/>
              <a:t>Visible revocation</a:t>
            </a:r>
            <a:endParaRPr lang="en-US" altLang="ko-KR" sz="2400" b="1" dirty="0" smtClean="0"/>
          </a:p>
          <a:p>
            <a:pPr marL="868680" lvl="2" indent="0">
              <a:buNone/>
            </a:pPr>
            <a:r>
              <a:rPr lang="en-US" altLang="ko-KR" sz="2400" b="1" dirty="0" smtClean="0"/>
              <a:t>Abort protocol</a:t>
            </a:r>
            <a:endParaRPr lang="ko-KR" altLang="en-US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Secure binding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31200" cy="492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It is a protection mechanism that decouples authorization from actual use of a resource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Can improve performance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The protection checks involved in enforcing a secure binding are expressed in terms of simple operations that the kernel can implement quickly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A secure binding performs authorization only at bind time, which allows management to be decoupled from protection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Three techniques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Hardware mechanism, software caching, and downloading application code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88900"/>
            <a:ext cx="8623300" cy="15113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Visible </a:t>
            </a:r>
            <a:r>
              <a:rPr lang="en-US" altLang="ko-KR" dirty="0"/>
              <a:t>resource </a:t>
            </a:r>
            <a:r>
              <a:rPr lang="en-US" altLang="ko-KR" dirty="0" smtClean="0"/>
              <a:t>revocation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ko-KR" dirty="0" smtClean="0"/>
              <a:t>A way to reclaim resources and break their(application &amp; resources) secure binding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An exokernel uses visible revocation for most resources</a:t>
            </a:r>
            <a:endParaRPr lang="en-US" altLang="ko-KR" dirty="0" smtClean="0"/>
          </a:p>
          <a:p>
            <a:pPr marL="514350" lvl="1" indent="0">
              <a:buNone/>
            </a:pPr>
            <a:r>
              <a:rPr lang="en-US" altLang="ko-KR" dirty="0" smtClean="0"/>
              <a:t>Traditionally, OS have performed revocation invisibly, de-allocating resources without application involvement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Dialogue between an </a:t>
            </a:r>
            <a:r>
              <a:rPr lang="en-US" altLang="ko-KR" dirty="0" err="1" smtClean="0"/>
              <a:t>exokernel</a:t>
            </a:r>
            <a:r>
              <a:rPr lang="en-US" altLang="ko-KR" dirty="0" smtClean="0"/>
              <a:t> and a library OS</a:t>
            </a:r>
            <a:endParaRPr lang="en-US" altLang="ko-KR" dirty="0" smtClean="0"/>
          </a:p>
          <a:p>
            <a:pPr marL="514350" lvl="1" indent="0">
              <a:buNone/>
            </a:pPr>
            <a:r>
              <a:rPr lang="en-US" altLang="ko-KR" dirty="0" smtClean="0"/>
              <a:t>Library OS should organize resource lists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9" y="2405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Operating System Design and Implementation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385888"/>
            <a:ext cx="8482012" cy="5096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Design and Implementation of OS not “solvable”, but some approaches have proven successful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Internal structure of different Operating Systems can vary widely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Start by defining goals and specifications 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Affected by choice of hardware, type of system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723" y="5248949"/>
            <a:ext cx="8482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/>
              <a:t>Remember “</a:t>
            </a:r>
            <a:r>
              <a:rPr kumimoji="1" lang="en-US" altLang="zh-CN" sz="4000" dirty="0">
                <a:solidFill>
                  <a:srgbClr val="FF0000"/>
                </a:solidFill>
              </a:rPr>
              <a:t>Worse is better design</a:t>
            </a:r>
            <a:r>
              <a:rPr kumimoji="1" lang="en-US" altLang="zh-CN" sz="4000" dirty="0"/>
              <a:t>”</a:t>
            </a:r>
            <a:endParaRPr kumimoji="1" lang="zh-CN" alt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abort </a:t>
            </a:r>
            <a:r>
              <a:rPr lang="en-US" altLang="ko-KR" dirty="0" smtClean="0"/>
              <a:t>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ko-KR" dirty="0" smtClean="0"/>
              <a:t>An exokernel must also be able to take resources from library operating systems that fail to respond satisfactorily to revocation requests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If a library OS fails to respond quickly, the secure bindings need to be broken “</a:t>
            </a:r>
            <a:r>
              <a:rPr lang="en-US" altLang="ko-KR" b="1" dirty="0" smtClean="0"/>
              <a:t>by force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An exokernel simply breaks all secure bindings to the resource and informs the library operating system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Exokernel Example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 l="2309" t="7533" b="4043"/>
          <a:stretch>
            <a:fillRect/>
          </a:stretch>
        </p:blipFill>
        <p:spPr bwMode="auto">
          <a:xfrm>
            <a:off x="1683698" y="1448823"/>
            <a:ext cx="6198662" cy="36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83698" y="5099801"/>
            <a:ext cx="6198662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An example exokernel-based system consisting of a thin exokernel veneer that exports resources to library operating systems through secure bindings. 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05783" y="4068000"/>
            <a:ext cx="1331088" cy="52086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Prototype</a:t>
            </a:r>
            <a:r>
              <a:rPr lang="ko-KR" altLang="en-US" dirty="0" smtClean="0"/>
              <a:t> </a:t>
            </a:r>
            <a:r>
              <a:rPr lang="en-US" altLang="ko-KR" dirty="0" smtClean="0"/>
              <a:t>( Xok / ExOS 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Xok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b="1" u="sng" dirty="0" smtClean="0"/>
              <a:t>Exokernel</a:t>
            </a:r>
            <a:endParaRPr lang="en-US" altLang="ko-KR" b="1" u="sng" dirty="0" smtClean="0"/>
          </a:p>
          <a:p>
            <a:pPr marL="914400" lvl="2" indent="0">
              <a:buNone/>
            </a:pPr>
            <a:r>
              <a:rPr lang="en-US" altLang="ko-KR" dirty="0" smtClean="0"/>
              <a:t>Runs on x86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(Aegis runs on DEC)</a:t>
            </a:r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ko-KR" dirty="0" smtClean="0"/>
              <a:t>Safely multiplexes the physical resources 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dirty="0" smtClean="0"/>
              <a:t>ExOS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b="1" u="sng" dirty="0" smtClean="0"/>
              <a:t>Library OS</a:t>
            </a:r>
            <a:endParaRPr lang="en-US" altLang="ko-KR" b="1" u="sng" dirty="0" smtClean="0"/>
          </a:p>
          <a:p>
            <a:pPr marL="914400" lvl="2" indent="0">
              <a:buNone/>
            </a:pPr>
            <a:r>
              <a:rPr lang="en-US" altLang="ko-KR" dirty="0" smtClean="0"/>
              <a:t>Manages fundamental OS abstractions at application level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sz="2100" dirty="0" smtClean="0"/>
              <a:t>completely within the address space of the application that is using it</a:t>
            </a:r>
            <a:endParaRPr lang="en-US" altLang="ko-KR" sz="21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3060" y="1289093"/>
            <a:ext cx="7106540" cy="48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213" y="6353100"/>
            <a:ext cx="7060037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Application Performance and Flexibility on </a:t>
            </a:r>
            <a:r>
              <a:rPr lang="en-US" altLang="ko-KR" dirty="0" err="1"/>
              <a:t>Exokernel</a:t>
            </a:r>
            <a:r>
              <a:rPr lang="en-US" altLang="ko-KR" dirty="0"/>
              <a:t> </a:t>
            </a:r>
            <a:r>
              <a:rPr lang="en-US" altLang="ko-KR" dirty="0" smtClean="0"/>
              <a:t>Systems</a:t>
            </a:r>
            <a:r>
              <a:rPr lang="en-US" altLang="en-US" dirty="0" smtClean="0"/>
              <a:t>, SOSP’97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3059" y="1245101"/>
            <a:ext cx="6893715" cy="463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84177" y="5868560"/>
            <a:ext cx="5419412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Application-level control can significantly improve the performance of applications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Criticisms of </a:t>
            </a:r>
            <a:r>
              <a:rPr kumimoji="1" lang="en-US" altLang="zh-CN" dirty="0" smtClean="0"/>
              <a:t>Exokernel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ustomer-Support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“</a:t>
            </a:r>
            <a:r>
              <a:rPr kumimoji="1" lang="en-US" altLang="zh-CN" i="1" dirty="0"/>
              <a:t>Extensibility has its problems. For example, it makes the customer-support issues a lot more complicated, because you no longer know which OS each of your customers is running</a:t>
            </a:r>
            <a:r>
              <a:rPr kumimoji="1" lang="en-US" altLang="zh-CN" dirty="0"/>
              <a:t>” (</a:t>
            </a:r>
            <a:r>
              <a:rPr kumimoji="1" lang="en-US" altLang="zh-CN" dirty="0" err="1"/>
              <a:t>Milojicic</a:t>
            </a:r>
            <a:r>
              <a:rPr kumimoji="1" lang="en-US" altLang="zh-CN" dirty="0"/>
              <a:t>, 1999</a:t>
            </a:r>
            <a:r>
              <a:rPr kumimoji="1" lang="en-US" altLang="zh-CN" dirty="0" smtClean="0"/>
              <a:t>).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449051" y="4053868"/>
            <a:ext cx="1111771" cy="765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Comparison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051" y="4813973"/>
            <a:ext cx="1111771" cy="7167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9378" y="3881771"/>
            <a:ext cx="70516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16200000">
            <a:off x="532762" y="2817614"/>
            <a:ext cx="11833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User-Mode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40777" y="4448659"/>
            <a:ext cx="13468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Kernel-Mode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8952" y="415779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8624" y="441128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9555" y="4053868"/>
            <a:ext cx="1252305" cy="814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5311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4983" y="446124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36231" y="4896632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8985" y="512028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4359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84359" y="4053868"/>
            <a:ext cx="1252306" cy="514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09210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34066" y="2370264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83772" y="2370264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17149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66855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16562" y="268265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23787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23786" y="4053868"/>
            <a:ext cx="1280296" cy="153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56577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23787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56577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17149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66855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16562" y="335784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7488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20278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7488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20278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51190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83980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51190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83980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48986" y="56612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97836" y="56612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UNIX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48512" y="56612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MicroKernel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01934" y="56612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ExoKernel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14292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30590" y="453237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58372" y="45105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136182" y="520259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9" name="直接箭头连接符 68"/>
          <p:cNvCxnSpPr>
            <a:stCxn id="46" idx="2"/>
            <a:endCxn id="25" idx="0"/>
          </p:cNvCxnSpPr>
          <p:nvPr/>
        </p:nvCxnSpPr>
        <p:spPr>
          <a:xfrm>
            <a:off x="4960806" y="3567774"/>
            <a:ext cx="192061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5" idx="0"/>
            <a:endCxn id="47" idx="2"/>
          </p:cNvCxnSpPr>
          <p:nvPr/>
        </p:nvCxnSpPr>
        <p:spPr>
          <a:xfrm flipV="1">
            <a:off x="5152867" y="3567774"/>
            <a:ext cx="257645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2"/>
            <a:endCxn id="16" idx="0"/>
          </p:cNvCxnSpPr>
          <p:nvPr/>
        </p:nvCxnSpPr>
        <p:spPr>
          <a:xfrm flipH="1">
            <a:off x="2079888" y="4634934"/>
            <a:ext cx="162393" cy="261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1" idx="2"/>
            <a:endCxn id="45" idx="0"/>
          </p:cNvCxnSpPr>
          <p:nvPr/>
        </p:nvCxnSpPr>
        <p:spPr>
          <a:xfrm>
            <a:off x="6700233" y="3079958"/>
            <a:ext cx="0" cy="273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556577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20278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483980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71292" y="854398"/>
            <a:ext cx="287171" cy="31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135590" y="824094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771292" y="1254693"/>
            <a:ext cx="287171" cy="313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35590" y="1224389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771292" y="1654464"/>
            <a:ext cx="287171" cy="31381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135590" y="1624160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Logic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049554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9261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48967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82344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32050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981757" y="268265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082344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532050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981757" y="335784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endCxn id="15" idx="0"/>
          </p:cNvCxnSpPr>
          <p:nvPr/>
        </p:nvCxnSpPr>
        <p:spPr>
          <a:xfrm flipH="1">
            <a:off x="3978640" y="3581497"/>
            <a:ext cx="156147" cy="879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3995812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981100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193877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Application </a:t>
            </a:r>
            <a:r>
              <a:rPr lang="en-US" dirty="0"/>
              <a:t>can gain a better performance of memory and file system in </a:t>
            </a:r>
            <a:r>
              <a:rPr lang="en-US" dirty="0" err="1"/>
              <a:t>exokernel</a:t>
            </a:r>
            <a:r>
              <a:rPr lang="en-US" dirty="0"/>
              <a:t> compared with microkernel or monolithic kernel, why? And what's the price of performance profit?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Exokernel</a:t>
            </a:r>
            <a:r>
              <a:rPr lang="en-US" dirty="0" smtClean="0"/>
              <a:t> </a:t>
            </a:r>
            <a:r>
              <a:rPr lang="en-US" dirty="0"/>
              <a:t>grants the applications more control over hardware resource. How does </a:t>
            </a:r>
            <a:r>
              <a:rPr lang="en-US" dirty="0" err="1"/>
              <a:t>exokernel</a:t>
            </a:r>
            <a:r>
              <a:rPr lang="en-US" dirty="0"/>
              <a:t> protect application against each other? And how to understand this goal of paper: to separate protection from management?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question - do you think why has not </a:t>
            </a:r>
            <a:r>
              <a:rPr lang="en-US" dirty="0" err="1"/>
              <a:t>exokernel</a:t>
            </a:r>
            <a:r>
              <a:rPr lang="en-US" dirty="0"/>
              <a:t> been as popular as monolithic kernel(Linux) and Hybrid kernel(Windows NT)?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 err="1"/>
              <a:t>Exokernel</a:t>
            </a:r>
            <a:r>
              <a:rPr lang="en-US" dirty="0"/>
              <a:t>: an </a:t>
            </a:r>
            <a:r>
              <a:rPr lang="en-US" dirty="0" smtClean="0"/>
              <a:t>operating</a:t>
            </a:r>
            <a:r>
              <a:rPr lang="zh-CN" altLang="en-US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architecture for application-speciﬁc resource </a:t>
            </a:r>
            <a:r>
              <a:rPr lang="en-US" dirty="0" smtClean="0"/>
              <a:t>management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SOSP’95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Application </a:t>
            </a:r>
            <a:r>
              <a:rPr lang="en-US" dirty="0"/>
              <a:t>Performance and Flexibility on </a:t>
            </a:r>
            <a:r>
              <a:rPr lang="en-US" dirty="0" err="1"/>
              <a:t>Exokernel</a:t>
            </a:r>
            <a:r>
              <a:rPr lang="en-US" dirty="0"/>
              <a:t> </a:t>
            </a:r>
            <a:r>
              <a:rPr lang="en-US" dirty="0" smtClean="0"/>
              <a:t>Systems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SOSP’97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altLang="zh-CN" dirty="0" smtClean="0"/>
              <a:t>Corey: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OSDI’05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OS evolve constantly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Exokernel</a:t>
            </a:r>
            <a:r>
              <a:rPr lang="en-US" dirty="0" smtClean="0"/>
              <a:t>: application manages resources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9" y="2405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Operating System Design and Implementation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482012" cy="5429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i="1" dirty="0" smtClean="0">
                <a:ea typeface="宋体" panose="02010600030101010101" pitchFamily="2" charset="-122"/>
              </a:rPr>
              <a:t>User</a:t>
            </a:r>
            <a:r>
              <a:rPr lang="en-US" altLang="zh-CN" sz="2600" dirty="0" smtClean="0">
                <a:ea typeface="宋体" panose="02010600030101010101" pitchFamily="2" charset="-122"/>
              </a:rPr>
              <a:t> goals and </a:t>
            </a:r>
            <a:r>
              <a:rPr lang="en-US" altLang="zh-CN" sz="2600" i="1" dirty="0" smtClean="0">
                <a:ea typeface="宋体" panose="02010600030101010101" pitchFamily="2" charset="-122"/>
              </a:rPr>
              <a:t>System</a:t>
            </a:r>
            <a:r>
              <a:rPr lang="en-US" altLang="zh-CN" sz="2600" dirty="0" smtClean="0">
                <a:ea typeface="宋体" panose="02010600030101010101" pitchFamily="2" charset="-122"/>
              </a:rPr>
              <a:t> goals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User goals 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operating system should be convenient to use, easy to learn, reliable, safe, and fast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6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System goals 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operating system should be easy to design, implement, and maintain, as well as flexible, reliable, error-free, and efficient</a:t>
            </a:r>
            <a:endParaRPr lang="en-US" altLang="zh-CN" sz="2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Operating System Design and Implementation (Cont.)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0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Important principle to separate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	Policy:   </a:t>
            </a:r>
            <a:r>
              <a:rPr lang="en-US" altLang="zh-CN" dirty="0" smtClean="0">
                <a:ea typeface="宋体" panose="02010600030101010101" pitchFamily="2" charset="-122"/>
              </a:rPr>
              <a:t>What will be done?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         Mechanism:  </a:t>
            </a:r>
            <a:r>
              <a:rPr lang="en-US" altLang="zh-CN" dirty="0" smtClean="0">
                <a:ea typeface="宋体" panose="02010600030101010101" pitchFamily="2" charset="-122"/>
              </a:rPr>
              <a:t>How to do it?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Mechanisms determine how to do something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Policies decide what will be done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separation of policy from mechanism is a very important principle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It allows maximum flexibility if policy decisions are to be changed later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67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 Structure </a:t>
            </a:r>
            <a:endParaRPr lang="en-US" altLang="zh-CN" sz="1800" smtClean="0">
              <a:ea typeface="宋体" panose="02010600030101010101" pitchFamily="2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8248" y="1600200"/>
            <a:ext cx="782135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MS-DOS – written to provide the most functionality in the least space  (1981~1994)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Not divided into modules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Although MS-DOS has some structure, its interfaces and levels of functionality are not well separated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21894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0287" y="4185669"/>
            <a:ext cx="1880191" cy="2354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2" y="4185669"/>
            <a:ext cx="3923732" cy="23542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MS-DOS Layer Structure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422915" name="Picture 3"/>
          <p:cNvPicPr>
            <a:picLocks noChangeAspect="1" noChangeArrowheads="1"/>
          </p:cNvPicPr>
          <p:nvPr/>
        </p:nvPicPr>
        <p:blipFill>
          <a:blip r:embed="rId1" cstate="print"/>
          <a:srcRect l="11720" t="757" r="11531" b="757"/>
          <a:stretch>
            <a:fillRect/>
          </a:stretch>
        </p:blipFill>
        <p:spPr bwMode="auto">
          <a:xfrm>
            <a:off x="2002360" y="1496770"/>
            <a:ext cx="5156200" cy="4962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13018</Words>
  <Application>WPS 演示</Application>
  <PresentationFormat>全屏显示(4:3)</PresentationFormat>
  <Paragraphs>618</Paragraphs>
  <Slides>59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82" baseType="lpstr">
      <vt:lpstr>Arial</vt:lpstr>
      <vt:lpstr>宋体</vt:lpstr>
      <vt:lpstr>Wingdings</vt:lpstr>
      <vt:lpstr>Tahoma</vt:lpstr>
      <vt:lpstr>Arial</vt:lpstr>
      <vt:lpstr>Monotype Sorts</vt:lpstr>
      <vt:lpstr>微软雅黑</vt:lpstr>
      <vt:lpstr>Times New Roman</vt:lpstr>
      <vt:lpstr>Helvetica Neue</vt:lpstr>
      <vt:lpstr>Helvetica Neue Light</vt:lpstr>
      <vt:lpstr>Wingdings</vt:lpstr>
      <vt:lpstr>Consolas</vt:lpstr>
      <vt:lpstr>Times</vt:lpstr>
      <vt:lpstr>HY강M</vt:lpstr>
      <vt:lpstr>굴림</vt:lpstr>
      <vt:lpstr>等线</vt:lpstr>
      <vt:lpstr>Calibri</vt:lpstr>
      <vt:lpstr>Arial Unicode MS</vt:lpstr>
      <vt:lpstr>Wingdings</vt:lpstr>
      <vt:lpstr>Malgun Gothic</vt:lpstr>
      <vt:lpstr>BatangChe</vt:lpstr>
      <vt:lpstr>Segoe Print</vt:lpstr>
      <vt:lpstr>CloudVisor-Austin</vt:lpstr>
      <vt:lpstr>OS Structure</vt:lpstr>
      <vt:lpstr>Review</vt:lpstr>
      <vt:lpstr>Operating System Architecture</vt:lpstr>
      <vt:lpstr>What is OS?</vt:lpstr>
      <vt:lpstr>Operating System Design and Implementation</vt:lpstr>
      <vt:lpstr>Operating System Design and Implementation</vt:lpstr>
      <vt:lpstr>Operating System Design and Implementation (Cont.)</vt:lpstr>
      <vt:lpstr>Simple Structure </vt:lpstr>
      <vt:lpstr>MS-DOS Layer Structure</vt:lpstr>
      <vt:lpstr>Layered Approach</vt:lpstr>
      <vt:lpstr>Layered Operating System</vt:lpstr>
      <vt:lpstr>UNIX</vt:lpstr>
      <vt:lpstr>UNIX System Structure</vt:lpstr>
      <vt:lpstr>Microkernel System Structure </vt:lpstr>
      <vt:lpstr>Microkernel Structure &amp; Instances</vt:lpstr>
      <vt:lpstr>Mach</vt:lpstr>
      <vt:lpstr>What does a microkernel (Mach) do?</vt:lpstr>
      <vt:lpstr>What does a microkernel (Mach) do?</vt:lpstr>
      <vt:lpstr>What else does a microkernel (Mach) do?</vt:lpstr>
      <vt:lpstr>Mach 2.5</vt:lpstr>
      <vt:lpstr>Mach 3</vt:lpstr>
      <vt:lpstr>OSes and Application Programs</vt:lpstr>
      <vt:lpstr>L3 -&gt; L4</vt:lpstr>
      <vt:lpstr>How it started? (1993)</vt:lpstr>
      <vt:lpstr>How fast?</vt:lpstr>
      <vt:lpstr>How did he do it?</vt:lpstr>
      <vt:lpstr>PowerPoint 演示文稿</vt:lpstr>
      <vt:lpstr>Asynchronous IPCs</vt:lpstr>
      <vt:lpstr>Async notifications</vt:lpstr>
      <vt:lpstr>L4 family tree</vt:lpstr>
      <vt:lpstr>PowerPoint 演示文稿</vt:lpstr>
      <vt:lpstr>PowerPoint 演示文稿</vt:lpstr>
      <vt:lpstr>So why didn’t take over entire world!</vt:lpstr>
      <vt:lpstr>Exokernel</vt:lpstr>
      <vt:lpstr>Exokernel Structure</vt:lpstr>
      <vt:lpstr>Exokernel &amp; Corey</vt:lpstr>
      <vt:lpstr>Kernels</vt:lpstr>
      <vt:lpstr>Kernels</vt:lpstr>
      <vt:lpstr>PowerPoint 演示文稿</vt:lpstr>
      <vt:lpstr>Questions</vt:lpstr>
      <vt:lpstr>Motivation</vt:lpstr>
      <vt:lpstr>Exokernel’s Idea</vt:lpstr>
      <vt:lpstr>Library Operating System</vt:lpstr>
      <vt:lpstr>Exokernel Example 1</vt:lpstr>
      <vt:lpstr>Exokernel Example 2</vt:lpstr>
      <vt:lpstr>Exokernel Example 2</vt:lpstr>
      <vt:lpstr>Exokernel Design Challenge</vt:lpstr>
      <vt:lpstr>Secure binding</vt:lpstr>
      <vt:lpstr>Visible resource revocation</vt:lpstr>
      <vt:lpstr>The abort protocol</vt:lpstr>
      <vt:lpstr>Exokernel Example 3</vt:lpstr>
      <vt:lpstr>Implementation </vt:lpstr>
      <vt:lpstr>Evaluation</vt:lpstr>
      <vt:lpstr>Evaluation </vt:lpstr>
      <vt:lpstr>Criticisms of Exokernel</vt:lpstr>
      <vt:lpstr>Comparison</vt:lpstr>
      <vt:lpstr>Homework</vt:lpstr>
      <vt:lpstr>References</vt:lpstr>
      <vt:lpstr>Summary</vt:lpstr>
    </vt:vector>
  </TitlesOfParts>
  <Company>ppi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星乐</cp:lastModifiedBy>
  <cp:revision>134</cp:revision>
  <cp:lastPrinted>2012-03-06T02:02:00Z</cp:lastPrinted>
  <dcterms:created xsi:type="dcterms:W3CDTF">2012-03-02T02:20:00Z</dcterms:created>
  <dcterms:modified xsi:type="dcterms:W3CDTF">2018-06-14T06:50:41Z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