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82A3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" hidden="0"/>
          <p:cNvGrpSpPr/>
          <p:nvPr isPhoto="0" userDrawn="0"/>
        </p:nvGrpSpPr>
        <p:grpSpPr bwMode="auto">
          <a:xfrm>
            <a:off x="238910" y="2477003"/>
            <a:ext cx="8049022" cy="1964585"/>
            <a:chOff x="0" y="0"/>
            <a:chExt cx="8049022" cy="1964585"/>
          </a:xfrm>
        </p:grpSpPr>
        <p:grpSp>
          <p:nvGrpSpPr>
            <p:cNvPr id="5" name="" hidden="0"/>
            <p:cNvGrpSpPr/>
            <p:nvPr isPhoto="0" userDrawn="0"/>
          </p:nvGrpSpPr>
          <p:grpSpPr bwMode="auto">
            <a:xfrm>
              <a:off x="2074250" y="0"/>
              <a:ext cx="5974771" cy="1964585"/>
              <a:chOff x="0" y="0"/>
              <a:chExt cx="5974771" cy="1964585"/>
            </a:xfrm>
          </p:grpSpPr>
          <p:sp>
            <p:nvSpPr>
              <p:cNvPr id="6" name="" hidden="0"/>
              <p:cNvSpPr/>
              <p:nvPr isPhoto="0" userDrawn="0"/>
            </p:nvSpPr>
            <p:spPr bwMode="auto">
              <a:xfrm rot="5399977" flipH="0" flipV="0">
                <a:off x="2005092" y="-2005092"/>
                <a:ext cx="1964586" cy="5974772"/>
              </a:xfrm>
              <a:prstGeom prst="can">
                <a:avLst>
                  <a:gd name="adj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7" name="" hidden="0"/>
              <p:cNvSpPr/>
              <p:nvPr isPhoto="0" userDrawn="0"/>
            </p:nvSpPr>
            <p:spPr bwMode="auto">
              <a:xfrm flipH="0" flipV="0">
                <a:off x="412777" y="575920"/>
                <a:ext cx="1232968" cy="812745"/>
              </a:xfrm>
              <a:prstGeom prst="flowChartAlternateProcess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clip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2400">
                    <a:latin typeface="Poppins"/>
                    <a:ea typeface="Poppins"/>
                    <a:cs typeface="Poppins"/>
                  </a:rPr>
                  <a:t>step 1</a:t>
                </a:r>
                <a:endParaRPr sz="2400">
                  <a:latin typeface="Poppins"/>
                  <a:ea typeface="Poppins"/>
                  <a:cs typeface="Poppins"/>
                </a:endParaRPr>
              </a:p>
            </p:txBody>
          </p:sp>
          <p:sp>
            <p:nvSpPr>
              <p:cNvPr id="8" name="" hidden="0"/>
              <p:cNvSpPr/>
              <p:nvPr isPhoto="0" userDrawn="0"/>
            </p:nvSpPr>
            <p:spPr bwMode="auto">
              <a:xfrm flipH="0" flipV="0">
                <a:off x="2214873" y="575920"/>
                <a:ext cx="1232968" cy="812745"/>
              </a:xfrm>
              <a:prstGeom prst="flowChartAlternateProcess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clip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2400">
                    <a:latin typeface="Poppins"/>
                    <a:ea typeface="Poppins"/>
                    <a:cs typeface="Poppins"/>
                  </a:rPr>
                  <a:t>step 2</a:t>
                </a:r>
                <a:endParaRPr sz="2400">
                  <a:latin typeface="Poppins"/>
                  <a:ea typeface="Poppins"/>
                  <a:cs typeface="Poppins"/>
                </a:endParaRPr>
              </a:p>
            </p:txBody>
          </p:sp>
          <p:sp>
            <p:nvSpPr>
              <p:cNvPr id="9" name="" hidden="0"/>
              <p:cNvSpPr/>
              <p:nvPr isPhoto="0" userDrawn="0"/>
            </p:nvSpPr>
            <p:spPr bwMode="auto">
              <a:xfrm flipH="0" flipV="0">
                <a:off x="4016969" y="575920"/>
                <a:ext cx="1232968" cy="812745"/>
              </a:xfrm>
              <a:prstGeom prst="flowChartAlternateProcess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clip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2400">
                    <a:latin typeface="Poppins"/>
                    <a:ea typeface="Poppins"/>
                    <a:cs typeface="Poppins"/>
                  </a:rPr>
                  <a:t>step 3</a:t>
                </a:r>
                <a:endParaRPr sz="2400">
                  <a:latin typeface="Poppins"/>
                  <a:ea typeface="Poppins"/>
                  <a:cs typeface="Poppins"/>
                </a:endParaRPr>
              </a:p>
            </p:txBody>
          </p:sp>
          <p:cxnSp>
            <p:nvCxnSpPr>
              <p:cNvPr id="10" name="" hidden="0"/>
              <p:cNvCxnSpPr>
                <a:cxnSpLocks/>
                <a:stCxn id="7" idx="3"/>
                <a:endCxn id="8" idx="1"/>
              </p:cNvCxnSpPr>
              <p:nvPr isPhoto="0" userDrawn="0"/>
            </p:nvCxnSpPr>
            <p:spPr bwMode="auto">
              <a:xfrm rot="0" flipH="0" flipV="0">
                <a:off x="1645746" y="982292"/>
                <a:ext cx="569127" cy="0"/>
              </a:xfrm>
              <a:prstGeom prst="line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  <a:tailEnd type="arrow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" hidden="0"/>
              <p:cNvCxnSpPr>
                <a:cxnSpLocks/>
                <a:stCxn id="8" idx="3"/>
                <a:endCxn id="9" idx="1"/>
              </p:cNvCxnSpPr>
              <p:nvPr isPhoto="0" userDrawn="0"/>
            </p:nvCxnSpPr>
            <p:spPr bwMode="auto">
              <a:xfrm rot="0" flipH="0" flipV="0">
                <a:off x="3447842" y="982292"/>
                <a:ext cx="569127" cy="0"/>
              </a:xfrm>
              <a:prstGeom prst="line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  <a:tailEnd type="arrow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" hidden="0"/>
            <p:cNvGrpSpPr/>
            <p:nvPr isPhoto="0" userDrawn="0"/>
          </p:nvGrpSpPr>
          <p:grpSpPr bwMode="auto">
            <a:xfrm>
              <a:off x="0" y="177049"/>
              <a:ext cx="2074250" cy="805262"/>
              <a:chOff x="0" y="0"/>
              <a:chExt cx="2074250" cy="805262"/>
            </a:xfrm>
          </p:grpSpPr>
          <p:sp>
            <p:nvSpPr>
              <p:cNvPr id="13" name="" hidden="0"/>
              <p:cNvSpPr/>
              <p:nvPr isPhoto="0" userDrawn="0"/>
            </p:nvSpPr>
            <p:spPr bwMode="auto">
              <a:xfrm flipH="0" flipV="0">
                <a:off x="0" y="0"/>
                <a:ext cx="2062208" cy="462378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ctr" anchorCtr="0" forceAA="0" upright="0" compatLnSpc="0">
                <a:noAutofit/>
              </a:bodyPr>
              <a:p>
                <a:pPr algn="ctr">
                  <a:defRPr/>
                </a:pPr>
                <a:r>
                  <a:rPr sz="24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Poppins"/>
                    <a:ea typeface="Poppins"/>
                    <a:cs typeface="Poppins"/>
                  </a:rPr>
                  <a:t>parameters</a:t>
                </a:r>
                <a:endParaRPr sz="24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oppins"/>
                  <a:ea typeface="Poppins"/>
                  <a:cs typeface="Poppins"/>
                </a:endParaRPr>
              </a:p>
            </p:txBody>
          </p:sp>
          <p:cxnSp>
            <p:nvCxnSpPr>
              <p:cNvPr id="14" name="" hidden="0"/>
              <p:cNvCxnSpPr>
                <a:cxnSpLocks/>
                <a:stCxn id="13" idx="2"/>
                <a:endCxn id="6" idx="3"/>
              </p:cNvCxnSpPr>
              <p:nvPr isPhoto="0" userDrawn="0"/>
            </p:nvCxnSpPr>
            <p:spPr bwMode="auto">
              <a:xfrm rot="5399978" flipH="0" flipV="1">
                <a:off x="1381235" y="112247"/>
                <a:ext cx="342883" cy="1043146"/>
              </a:xfrm>
              <a:prstGeom prst="bentConnector2">
                <a:avLst/>
              </a:prstGeom>
              <a:ln w="38099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  <a:tailEnd type="arrow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" hidden="0"/>
          <p:cNvSpPr/>
          <p:nvPr isPhoto="0" userDrawn="0"/>
        </p:nvSpPr>
        <p:spPr bwMode="auto">
          <a:xfrm flipH="0" flipV="0">
            <a:off x="9136601" y="2570825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4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results</a:t>
            </a:r>
            <a:endParaRPr sz="2400">
              <a:solidFill>
                <a:schemeClr val="accent4">
                  <a:lumMod val="60000"/>
                  <a:lumOff val="40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9136601" y="3837742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4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best parameters</a:t>
            </a:r>
            <a:endParaRPr sz="2400">
              <a:solidFill>
                <a:schemeClr val="accent4">
                  <a:lumMod val="60000"/>
                  <a:lumOff val="40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17" name="" hidden="0"/>
          <p:cNvCxnSpPr>
            <a:cxnSpLocks/>
            <a:endCxn id="15" idx="1"/>
          </p:cNvCxnSpPr>
          <p:nvPr isPhoto="0" userDrawn="0"/>
        </p:nvCxnSpPr>
        <p:spPr bwMode="auto">
          <a:xfrm rot="0" flipH="0" flipV="1">
            <a:off x="8046334" y="2802013"/>
            <a:ext cx="1090266" cy="656577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  <a:endCxn id="16" idx="1"/>
          </p:cNvCxnSpPr>
          <p:nvPr isPhoto="0" userDrawn="0"/>
        </p:nvCxnSpPr>
        <p:spPr bwMode="auto">
          <a:xfrm rot="0" flipH="0" flipV="0">
            <a:off x="8055582" y="3440097"/>
            <a:ext cx="1081019" cy="628834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2524587" y="1668323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scaling</a:t>
            </a:r>
            <a:endParaRPr sz="24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20" name="" hidden="0"/>
          <p:cNvCxnSpPr>
            <a:cxnSpLocks/>
            <a:stCxn id="19" idx="2"/>
            <a:endCxn id="7" idx="0"/>
          </p:cNvCxnSpPr>
          <p:nvPr isPhoto="0" userDrawn="0"/>
        </p:nvCxnSpPr>
        <p:spPr bwMode="auto">
          <a:xfrm rot="5399978" flipH="0" flipV="0">
            <a:off x="2987946" y="2485178"/>
            <a:ext cx="922222" cy="213267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 hidden="0"/>
          <p:cNvSpPr/>
          <p:nvPr isPhoto="0" userDrawn="0"/>
        </p:nvSpPr>
        <p:spPr bwMode="auto">
          <a:xfrm flipH="0" flipV="0">
            <a:off x="4586795" y="1648602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lang="en-US" sz="2400" b="0" i="0" u="none" strike="noStrike" cap="none" spc="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SVM</a:t>
            </a:r>
            <a:endParaRPr sz="22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22" name="" hidden="0"/>
          <p:cNvCxnSpPr>
            <a:cxnSpLocks/>
            <a:stCxn id="21" idx="2"/>
            <a:endCxn id="8" idx="0"/>
          </p:cNvCxnSpPr>
          <p:nvPr isPhoto="0" userDrawn="0"/>
        </p:nvCxnSpPr>
        <p:spPr bwMode="auto">
          <a:xfrm rot="5399978" flipH="0" flipV="0">
            <a:off x="4910237" y="2345262"/>
            <a:ext cx="941943" cy="473379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 hidden="0"/>
          <p:cNvSpPr/>
          <p:nvPr isPhoto="0" userDrawn="0"/>
        </p:nvSpPr>
        <p:spPr bwMode="auto">
          <a:xfrm flipH="0" flipV="0">
            <a:off x="6529260" y="1668323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lang="en-US" sz="2400" b="0" i="0" u="none" strike="noStrike" cap="none" spc="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PCA</a:t>
            </a:r>
            <a:endParaRPr sz="22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24" name="" hidden="0"/>
          <p:cNvCxnSpPr>
            <a:cxnSpLocks/>
            <a:stCxn id="23" idx="2"/>
            <a:endCxn id="9" idx="0"/>
          </p:cNvCxnSpPr>
          <p:nvPr isPhoto="0" userDrawn="0"/>
        </p:nvCxnSpPr>
        <p:spPr bwMode="auto">
          <a:xfrm rot="5399978" flipH="0" flipV="0">
            <a:off x="6792378" y="2284938"/>
            <a:ext cx="922222" cy="613748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B3F082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>
            <a:off x="6004541" y="3246102"/>
            <a:ext cx="182988" cy="36579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82A3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323349" y="1470363"/>
            <a:ext cx="3301383" cy="404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" hidden="0"/>
          <p:cNvSpPr/>
          <p:nvPr isPhoto="0" userDrawn="0"/>
        </p:nvSpPr>
        <p:spPr bwMode="auto">
          <a:xfrm flipH="0" flipV="0">
            <a:off x="2040349" y="2166502"/>
            <a:ext cx="1881567" cy="812745"/>
          </a:xfrm>
          <a:prstGeom prst="flowChartAlternateProcess">
            <a:avLst/>
          </a:prstGeom>
          <a:ln w="38099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>
                <a:latin typeface="Poppins"/>
                <a:ea typeface="Poppins"/>
                <a:cs typeface="Poppins"/>
              </a:rPr>
              <a:t>scaling each fold</a:t>
            </a:r>
            <a:endParaRPr sz="2400">
              <a:latin typeface="Poppins"/>
              <a:ea typeface="Poppins"/>
              <a:cs typeface="Poppins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735179" y="3932788"/>
            <a:ext cx="2491907" cy="812745"/>
          </a:xfrm>
          <a:prstGeom prst="flowChartAlternateProcess">
            <a:avLst/>
          </a:prstGeom>
          <a:ln w="38099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>
                <a:latin typeface="Poppins"/>
                <a:ea typeface="Poppins"/>
                <a:cs typeface="Poppins"/>
              </a:rPr>
              <a:t>training with X_test</a:t>
            </a:r>
            <a:endParaRPr sz="2400">
              <a:latin typeface="Poppins"/>
              <a:ea typeface="Poppins"/>
              <a:cs typeface="Poppins"/>
            </a:endParaRPr>
          </a:p>
        </p:txBody>
      </p:sp>
      <p:cxnSp>
        <p:nvCxnSpPr>
          <p:cNvPr id="7" name="" hidden="0"/>
          <p:cNvCxnSpPr>
            <a:cxnSpLocks/>
            <a:stCxn id="5" idx="2"/>
            <a:endCxn id="6" idx="0"/>
          </p:cNvCxnSpPr>
          <p:nvPr isPhoto="0" userDrawn="0"/>
        </p:nvCxnSpPr>
        <p:spPr bwMode="auto">
          <a:xfrm rot="5399978" flipH="0" flipV="0">
            <a:off x="2504362" y="3456018"/>
            <a:ext cx="953541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 hidden="0"/>
          <p:cNvSpPr/>
          <p:nvPr isPhoto="0" userDrawn="0"/>
        </p:nvSpPr>
        <p:spPr bwMode="auto">
          <a:xfrm flipH="0" flipV="0">
            <a:off x="7288033" y="1461116"/>
            <a:ext cx="3393858" cy="1072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>
                <a:latin typeface="Poppins"/>
                <a:ea typeface="Poppins"/>
                <a:cs typeface="Poppins"/>
              </a:rPr>
              <a:t>scaling for X</a:t>
            </a:r>
            <a:endParaRPr sz="2400">
              <a:latin typeface="Poppins"/>
              <a:ea typeface="Poppins"/>
              <a:cs typeface="Poppins"/>
            </a:endParaRPr>
          </a:p>
          <a:p>
            <a:pPr algn="ctr">
              <a:defRPr/>
            </a:pPr>
            <a:r>
              <a:rPr sz="2400">
                <a:latin typeface="Poppins"/>
                <a:ea typeface="Poppins"/>
                <a:cs typeface="Poppins"/>
              </a:rPr>
              <a:t>(once)</a:t>
            </a:r>
            <a:endParaRPr sz="2400">
              <a:latin typeface="Poppins"/>
              <a:ea typeface="Poppins"/>
              <a:cs typeface="Poppins"/>
            </a:endParaRPr>
          </a:p>
        </p:txBody>
      </p:sp>
      <p:grpSp>
        <p:nvGrpSpPr>
          <p:cNvPr id="9" name="" hidden="0"/>
          <p:cNvGrpSpPr/>
          <p:nvPr isPhoto="0" userDrawn="0"/>
        </p:nvGrpSpPr>
        <p:grpSpPr bwMode="auto">
          <a:xfrm rot="0" flipH="0" flipV="0">
            <a:off x="5489380" y="1470363"/>
            <a:ext cx="980242" cy="1553591"/>
            <a:chOff x="0" y="0"/>
            <a:chExt cx="980242" cy="1553591"/>
          </a:xfrm>
        </p:grpSpPr>
        <p:sp>
          <p:nvSpPr>
            <p:cNvPr id="10" name="" hidden="0"/>
            <p:cNvSpPr/>
            <p:nvPr isPhoto="0" userDrawn="0"/>
          </p:nvSpPr>
          <p:spPr bwMode="auto">
            <a:xfrm flipH="0" flipV="0">
              <a:off x="0" y="0"/>
              <a:ext cx="980242" cy="1553591"/>
            </a:xfrm>
            <a:prstGeom prst="rect">
              <a:avLst/>
            </a:prstGeom>
            <a:noFill/>
            <a:ln w="19049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" hidden="0"/>
            <p:cNvSpPr/>
            <p:nvPr isPhoto="0" userDrawn="0"/>
          </p:nvSpPr>
          <p:spPr bwMode="auto">
            <a:xfrm flipH="0" flipV="0">
              <a:off x="0" y="573349"/>
              <a:ext cx="980242" cy="980242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220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/>
                  <a:ea typeface="Poppins"/>
                  <a:cs typeface="Poppins"/>
                </a:rPr>
                <a:t>fold 1</a:t>
              </a:r>
              <a:endParaRPr sz="2200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ea typeface="Poppins"/>
                <a:cs typeface="Poppins"/>
              </a:endParaRPr>
            </a:p>
          </p:txBody>
        </p:sp>
      </p:grpSp>
      <p:sp>
        <p:nvSpPr>
          <p:cNvPr id="12" name="" hidden="0"/>
          <p:cNvSpPr/>
          <p:nvPr isPhoto="0" userDrawn="0"/>
        </p:nvSpPr>
        <p:spPr bwMode="auto">
          <a:xfrm flipH="0" flipV="0">
            <a:off x="7334271" y="3736019"/>
            <a:ext cx="3301383" cy="177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US" sz="2400" b="0" i="0" u="none" strike="noStrike" cap="none" spc="0">
                <a:solidFill>
                  <a:schemeClr val="lt1"/>
                </a:solidFill>
                <a:latin typeface="Poppins"/>
                <a:ea typeface="Poppins"/>
                <a:cs typeface="Poppins"/>
              </a:rPr>
              <a:t>training with different X</a:t>
            </a:r>
            <a:endParaRPr lang="en-US" sz="2400" b="0" i="0" u="none" strike="noStrike" cap="none" spc="0">
              <a:solidFill>
                <a:schemeClr val="lt1"/>
              </a:solidFill>
              <a:latin typeface="Poppins"/>
              <a:ea typeface="Poppins"/>
              <a:cs typeface="Poppins"/>
            </a:endParaRPr>
          </a:p>
          <a:p>
            <a:pPr algn="ctr">
              <a:defRPr/>
            </a:pPr>
            <a:r>
              <a:rPr lang="en-US" sz="2400" b="0" i="0" u="none" strike="noStrike" cap="none" spc="0">
                <a:solidFill>
                  <a:schemeClr val="lt1"/>
                </a:solidFill>
                <a:latin typeface="Poppins"/>
                <a:ea typeface="Poppins"/>
                <a:cs typeface="Poppins"/>
              </a:rPr>
              <a:t>(different folds)</a:t>
            </a:r>
            <a:endParaRPr sz="2400" b="0" i="0" u="none" strike="noStrike" cap="none" spc="0">
              <a:solidFill>
                <a:schemeClr val="lt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4980764" y="517863"/>
            <a:ext cx="2062207" cy="7805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cross validation</a:t>
            </a:r>
            <a:endParaRPr sz="24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14" name="" hidden="0"/>
          <p:cNvCxnSpPr>
            <a:cxnSpLocks/>
            <a:stCxn id="8" idx="2"/>
            <a:endCxn id="12" idx="0"/>
          </p:cNvCxnSpPr>
          <p:nvPr isPhoto="0" userDrawn="0"/>
        </p:nvCxnSpPr>
        <p:spPr bwMode="auto">
          <a:xfrm rot="5399978" flipH="0" flipV="0">
            <a:off x="8383871" y="3134927"/>
            <a:ext cx="1202184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 hidden="0"/>
          <p:cNvSpPr/>
          <p:nvPr isPhoto="0" userDrawn="0"/>
        </p:nvSpPr>
        <p:spPr bwMode="auto">
          <a:xfrm flipH="0" flipV="0">
            <a:off x="8984963" y="2903907"/>
            <a:ext cx="1539720" cy="5521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0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separately</a:t>
            </a:r>
            <a:endParaRPr sz="20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7093834" y="2903907"/>
            <a:ext cx="1155947" cy="5521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000">
                <a:solidFill>
                  <a:schemeClr val="accent4"/>
                </a:solidFill>
                <a:latin typeface="Poppins"/>
                <a:ea typeface="Poppins"/>
                <a:cs typeface="Poppins"/>
              </a:rPr>
              <a:t>wrong scaling</a:t>
            </a:r>
            <a:endParaRPr sz="2000">
              <a:solidFill>
                <a:schemeClr val="accent4"/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17" name="" hidden="0"/>
          <p:cNvCxnSpPr>
            <a:cxnSpLocks/>
            <a:stCxn id="8" idx="1"/>
            <a:endCxn id="12" idx="1"/>
          </p:cNvCxnSpPr>
          <p:nvPr isPhoto="0" userDrawn="0"/>
        </p:nvCxnSpPr>
        <p:spPr bwMode="auto">
          <a:xfrm rot="10799990" flipH="1" flipV="1">
            <a:off x="7288033" y="1997475"/>
            <a:ext cx="46237" cy="2626310"/>
          </a:xfrm>
          <a:prstGeom prst="bentConnector3">
            <a:avLst>
              <a:gd name="adj1" fmla="val -300000"/>
            </a:avLst>
          </a:prstGeom>
          <a:ln w="38099" cap="flat" cmpd="sng" algn="ctr">
            <a:solidFill>
              <a:schemeClr val="accent4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" hidden="0"/>
          <p:cNvGrpSpPr/>
          <p:nvPr isPhoto="0" userDrawn="0"/>
        </p:nvGrpSpPr>
        <p:grpSpPr bwMode="auto">
          <a:xfrm rot="0" flipH="0" flipV="0">
            <a:off x="5521747" y="3957960"/>
            <a:ext cx="980242" cy="1553591"/>
            <a:chOff x="0" y="0"/>
            <a:chExt cx="980242" cy="1553591"/>
          </a:xfrm>
        </p:grpSpPr>
        <p:sp>
          <p:nvSpPr>
            <p:cNvPr id="19" name="" hidden="0"/>
            <p:cNvSpPr/>
            <p:nvPr isPhoto="0" userDrawn="0"/>
          </p:nvSpPr>
          <p:spPr bwMode="auto">
            <a:xfrm flipH="0" flipV="0">
              <a:off x="0" y="0"/>
              <a:ext cx="980242" cy="1553591"/>
            </a:xfrm>
            <a:prstGeom prst="rect">
              <a:avLst/>
            </a:prstGeom>
            <a:noFill/>
            <a:ln w="19049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" hidden="0"/>
            <p:cNvSpPr/>
            <p:nvPr isPhoto="0" userDrawn="0"/>
          </p:nvSpPr>
          <p:spPr bwMode="auto">
            <a:xfrm flipH="0" flipV="0">
              <a:off x="0" y="0"/>
              <a:ext cx="980242" cy="980242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220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/>
                  <a:ea typeface="Poppins"/>
                  <a:cs typeface="Poppins"/>
                </a:rPr>
                <a:t>fold 2</a:t>
              </a:r>
              <a:endParaRPr sz="2200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ea typeface="Poppins"/>
                <a:cs typeface="Poppins"/>
              </a:endParaRPr>
            </a:p>
          </p:txBody>
        </p:sp>
      </p:grpSp>
      <p:sp>
        <p:nvSpPr>
          <p:cNvPr id="21" name="" hidden="0"/>
          <p:cNvSpPr/>
          <p:nvPr isPhoto="0" userDrawn="0"/>
        </p:nvSpPr>
        <p:spPr bwMode="auto">
          <a:xfrm rot="16199969" flipH="0" flipV="0">
            <a:off x="5748660" y="3281686"/>
            <a:ext cx="2341684" cy="3486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5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scaling not for this set</a:t>
            </a:r>
            <a:endParaRPr sz="15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22" name="" hidden="0"/>
          <p:cNvCxnSpPr>
            <a:cxnSpLocks/>
            <a:stCxn id="21" idx="3"/>
            <a:endCxn id="11" idx="3"/>
          </p:cNvCxnSpPr>
          <p:nvPr isPhoto="0" userDrawn="0"/>
        </p:nvCxnSpPr>
        <p:spPr bwMode="auto">
          <a:xfrm rot="16199969" flipH="1" flipV="1">
            <a:off x="6570233" y="2184565"/>
            <a:ext cx="248659" cy="449879"/>
          </a:xfrm>
          <a:prstGeom prst="bentConnector4">
            <a:avLst>
              <a:gd name="adj1" fmla="val -91933"/>
              <a:gd name="adj2" fmla="val 69375"/>
            </a:avLst>
          </a:prstGeom>
          <a:ln w="19049" cap="flat" cmpd="sng" algn="ctr">
            <a:solidFill>
              <a:schemeClr val="bg1">
                <a:lumMod val="74901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  <a:stCxn id="21" idx="1"/>
          </p:cNvCxnSpPr>
          <p:nvPr isPhoto="0" userDrawn="0"/>
        </p:nvCxnSpPr>
        <p:spPr bwMode="auto">
          <a:xfrm rot="5399978" flipH="1" flipV="0">
            <a:off x="6667595" y="4374952"/>
            <a:ext cx="123292" cy="380522"/>
          </a:xfrm>
          <a:prstGeom prst="bentConnector4">
            <a:avLst>
              <a:gd name="adj1" fmla="val -185412"/>
              <a:gd name="adj2" fmla="val 72906"/>
            </a:avLst>
          </a:prstGeom>
          <a:ln w="19049" cap="flat" cmpd="sng" algn="ctr">
            <a:solidFill>
              <a:schemeClr val="bg1">
                <a:lumMod val="74901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  <a:stCxn id="5" idx="3"/>
            <a:endCxn id="6" idx="3"/>
          </p:cNvCxnSpPr>
          <p:nvPr isPhoto="0" userDrawn="0"/>
        </p:nvCxnSpPr>
        <p:spPr bwMode="auto">
          <a:xfrm rot="0" flipH="0" flipV="0">
            <a:off x="3921917" y="2572875"/>
            <a:ext cx="305169" cy="1766286"/>
          </a:xfrm>
          <a:prstGeom prst="bentConnector3">
            <a:avLst>
              <a:gd name="adj1" fmla="val 174909"/>
            </a:avLst>
          </a:prstGeom>
          <a:ln w="38099" cap="flat" cmpd="sng" algn="ctr">
            <a:solidFill>
              <a:schemeClr val="accent4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4587742" y="3151796"/>
            <a:ext cx="1262293" cy="67832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5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each fold has a right scaling</a:t>
            </a:r>
            <a:endParaRPr sz="15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26" name="" hidden="0"/>
          <p:cNvCxnSpPr>
            <a:cxnSpLocks/>
            <a:stCxn id="11" idx="1"/>
          </p:cNvCxnSpPr>
          <p:nvPr isPhoto="0" userDrawn="0"/>
        </p:nvCxnSpPr>
        <p:spPr bwMode="auto">
          <a:xfrm rot="10799990" flipH="0" flipV="1">
            <a:off x="5225825" y="2533834"/>
            <a:ext cx="263555" cy="554854"/>
          </a:xfrm>
          <a:prstGeom prst="bentConnector2">
            <a:avLst/>
          </a:prstGeom>
          <a:ln w="19049" cap="flat" cmpd="sng" algn="ctr">
            <a:solidFill>
              <a:schemeClr val="bg1">
                <a:lumMod val="74901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 hidden="0"/>
          <p:cNvCxnSpPr>
            <a:cxnSpLocks/>
            <a:stCxn id="20" idx="1"/>
            <a:endCxn id="25" idx="2"/>
          </p:cNvCxnSpPr>
          <p:nvPr isPhoto="0" userDrawn="0"/>
        </p:nvCxnSpPr>
        <p:spPr bwMode="auto">
          <a:xfrm rot="10799990" flipH="0" flipV="0">
            <a:off x="5218889" y="3830120"/>
            <a:ext cx="302857" cy="617961"/>
          </a:xfrm>
          <a:prstGeom prst="bentConnector2">
            <a:avLst/>
          </a:prstGeom>
          <a:ln w="19049" cap="flat" cmpd="sng" algn="ctr">
            <a:solidFill>
              <a:schemeClr val="bg1">
                <a:lumMod val="74901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 hidden="0"/>
          <p:cNvSpPr/>
          <p:nvPr isPhoto="0" userDrawn="0"/>
        </p:nvSpPr>
        <p:spPr bwMode="auto">
          <a:xfrm flipH="0" flipV="0">
            <a:off x="3339319" y="3214903"/>
            <a:ext cx="1155947" cy="5521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000">
                <a:solidFill>
                  <a:schemeClr val="accent4"/>
                </a:solidFill>
                <a:latin typeface="Poppins"/>
                <a:ea typeface="Poppins"/>
                <a:cs typeface="Poppins"/>
              </a:rPr>
              <a:t>right</a:t>
            </a:r>
            <a:endParaRPr sz="2000">
              <a:solidFill>
                <a:schemeClr val="accent4"/>
              </a:solidFill>
              <a:latin typeface="Poppins"/>
              <a:ea typeface="Poppins"/>
              <a:cs typeface="Poppins"/>
            </a:endParaRPr>
          </a:p>
          <a:p>
            <a:pPr algn="ctr">
              <a:defRPr/>
            </a:pPr>
            <a:r>
              <a:rPr sz="2000">
                <a:solidFill>
                  <a:schemeClr val="accent4"/>
                </a:solidFill>
                <a:latin typeface="Poppins"/>
                <a:ea typeface="Poppins"/>
                <a:cs typeface="Poppins"/>
              </a:rPr>
              <a:t>scaling</a:t>
            </a:r>
            <a:endParaRPr sz="2000">
              <a:solidFill>
                <a:schemeClr val="accent4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29" name="" hidden="0"/>
          <p:cNvSpPr/>
          <p:nvPr isPhoto="0" userDrawn="0"/>
        </p:nvSpPr>
        <p:spPr bwMode="auto">
          <a:xfrm flipH="0" flipV="0">
            <a:off x="1323349" y="749053"/>
            <a:ext cx="3319878" cy="41614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>
                <a:latin typeface="Poppins"/>
                <a:ea typeface="Poppins"/>
                <a:cs typeface="Poppins"/>
              </a:rPr>
              <a:t>with pipeline</a:t>
            </a:r>
            <a:endParaRPr b="1">
              <a:latin typeface="Poppins"/>
              <a:ea typeface="Poppins"/>
              <a:cs typeface="Poppins"/>
            </a:endParaRPr>
          </a:p>
        </p:txBody>
      </p:sp>
      <p:sp>
        <p:nvSpPr>
          <p:cNvPr id="30" name="" hidden="0"/>
          <p:cNvSpPr/>
          <p:nvPr isPhoto="0" userDrawn="0"/>
        </p:nvSpPr>
        <p:spPr bwMode="auto">
          <a:xfrm flipH="0" flipV="0">
            <a:off x="7311152" y="749053"/>
            <a:ext cx="3319878" cy="41614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>
                <a:latin typeface="Poppins"/>
                <a:ea typeface="Poppins"/>
                <a:cs typeface="Poppins"/>
              </a:rPr>
              <a:t>without pipeline</a:t>
            </a:r>
            <a:endParaRPr b="1">
              <a:latin typeface="Poppins"/>
              <a:ea typeface="Poppins"/>
              <a:cs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2020-12-16T15:53:27Z</dcterms:modified>
  <cp:category/>
  <cp:contentStatus/>
  <cp:version/>
</cp:coreProperties>
</file>