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0" r:id="rId3"/>
    <p:sldId id="258" r:id="rId4"/>
    <p:sldId id="261" r:id="rId5"/>
    <p:sldId id="354" r:id="rId6"/>
    <p:sldId id="269" r:id="rId7"/>
    <p:sldId id="344" r:id="rId8"/>
    <p:sldId id="340" r:id="rId9"/>
    <p:sldId id="367" r:id="rId10"/>
    <p:sldId id="358" r:id="rId11"/>
    <p:sldId id="359" r:id="rId12"/>
    <p:sldId id="362" r:id="rId13"/>
    <p:sldId id="360" r:id="rId14"/>
    <p:sldId id="364" r:id="rId15"/>
    <p:sldId id="365" r:id="rId16"/>
    <p:sldId id="366" r:id="rId17"/>
    <p:sldId id="369" r:id="rId18"/>
    <p:sldId id="262" r:id="rId19"/>
    <p:sldId id="349" r:id="rId20"/>
    <p:sldId id="363" r:id="rId21"/>
    <p:sldId id="361" r:id="rId22"/>
    <p:sldId id="370" r:id="rId23"/>
    <p:sldId id="372" r:id="rId24"/>
    <p:sldId id="374" r:id="rId25"/>
  </p:sldIdLst>
  <p:sldSz cx="9144000" cy="5143500" type="screen16x9"/>
  <p:notesSz cx="6858000" cy="9144000"/>
  <p:embeddedFontLst>
    <p:embeddedFont>
      <p:font typeface="MS Mincho" panose="02020609040205080304" pitchFamily="49" charset="-128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Bai Jamjuree" panose="020B0604020202020204" charset="-34"/>
      <p:regular r:id="rId32"/>
      <p:bold r:id="rId33"/>
      <p:italic r:id="rId34"/>
      <p:boldItalic r:id="rId35"/>
    </p:embeddedFont>
    <p:embeddedFont>
      <p:font typeface="Aldri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CF7652-5290-40E6-97BC-E37CF032EB35}">
  <a:tblStyle styleId="{FCCF7652-5290-40E6-97BC-E37CF032E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207" autoAdjust="0"/>
  </p:normalViewPr>
  <p:slideViewPr>
    <p:cSldViewPr snapToGrid="0">
      <p:cViewPr varScale="1">
        <p:scale>
          <a:sx n="147" d="100"/>
          <a:sy n="147" d="100"/>
        </p:scale>
        <p:origin x="12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158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0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8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25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9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46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02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4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3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82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24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1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9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1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45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9" r:id="rId6"/>
    <p:sldLayoutId id="2147483680" r:id="rId7"/>
    <p:sldLayoutId id="2147483684" r:id="rId8"/>
    <p:sldLayoutId id="2147483697" r:id="rId9"/>
    <p:sldLayoutId id="2147483698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ithub.com/dinhanit/FPT_Cha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ithub.com/dinhanit/FPT_Cha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 SCIENCE</a:t>
            </a:r>
            <a:r>
              <a:rPr lang="en" dirty="0"/>
              <a:t> </a:t>
            </a:r>
            <a:r>
              <a:rPr lang="en" sz="5050" dirty="0">
                <a:solidFill>
                  <a:schemeClr val="dk2"/>
                </a:solidFill>
              </a:rPr>
              <a:t>Project Proposal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344-DFE1-BF42-2220-323D971E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0" y="382868"/>
            <a:ext cx="8061662" cy="714411"/>
          </a:xfrm>
        </p:spPr>
        <p:txBody>
          <a:bodyPr/>
          <a:lstStyle/>
          <a:p>
            <a:pPr algn="ctr"/>
            <a:r>
              <a:rPr lang="en-US" sz="3200"/>
              <a:t>Percentage of student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39A6D-C69C-AED3-A042-E75C486A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9" y="1197855"/>
            <a:ext cx="3851405" cy="356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ECAE3-98F4-AEF4-94B0-B74D7FB2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2" y="1192825"/>
            <a:ext cx="3738989" cy="35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0F07-D3EF-CA34-49C0-5D278F8F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30" y="-21388"/>
            <a:ext cx="3396300" cy="371700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5FBD-D482-5211-E90A-F13E7B5E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4460"/>
            <a:ext cx="3396300" cy="4763637"/>
          </a:xfrm>
        </p:spPr>
        <p:txBody>
          <a:bodyPr/>
          <a:lstStyle/>
          <a:p>
            <a:pPr marL="482600" indent="-342900" algn="l">
              <a:buAutoNum type="arabicPeriod"/>
            </a:pPr>
            <a:r>
              <a:rPr lang="en-US" dirty="0" smtClean="0"/>
              <a:t>Stop Words</a:t>
            </a:r>
          </a:p>
          <a:p>
            <a:pPr marL="482600" indent="-342900" algn="l">
              <a:buAutoNum type="arabicPeriod"/>
            </a:pPr>
            <a:endParaRPr lang="en-US" dirty="0" smtClean="0"/>
          </a:p>
          <a:p>
            <a:pPr marL="482600" indent="-342900" algn="l">
              <a:buAutoNum type="arabicPeriod"/>
            </a:pPr>
            <a:endParaRPr lang="en-US" dirty="0"/>
          </a:p>
          <a:p>
            <a:pPr marL="482600" indent="-342900" algn="l">
              <a:buAutoNum type="arabicPeriod"/>
            </a:pPr>
            <a:endParaRPr lang="en-US" dirty="0" smtClean="0"/>
          </a:p>
          <a:p>
            <a:pPr marL="482600" indent="-342900" algn="l">
              <a:buAutoNum type="arabicPeriod"/>
            </a:pPr>
            <a:endParaRPr lang="en-US" dirty="0"/>
          </a:p>
          <a:p>
            <a:pPr marL="139700" indent="0" algn="l"/>
            <a:endParaRPr lang="en-US" dirty="0" smtClean="0"/>
          </a:p>
          <a:p>
            <a:pPr marL="139700" indent="0" algn="l"/>
            <a:endParaRPr lang="en-US" dirty="0"/>
          </a:p>
          <a:p>
            <a:pPr marL="139700" indent="0" algn="l"/>
            <a:r>
              <a:rPr lang="en-US" dirty="0"/>
              <a:t>2. </a:t>
            </a:r>
            <a:r>
              <a:rPr lang="en-US" dirty="0" smtClean="0"/>
              <a:t>Punctuation</a:t>
            </a:r>
          </a:p>
          <a:p>
            <a:pPr marL="139700" indent="0" algn="l"/>
            <a:endParaRPr lang="en-US" dirty="0" smtClean="0"/>
          </a:p>
          <a:p>
            <a:pPr marL="139700" indent="0" algn="l"/>
            <a:endParaRPr lang="en-US" dirty="0"/>
          </a:p>
          <a:p>
            <a:pPr marL="139700" indent="0" algn="l"/>
            <a:endParaRPr lang="en-US" dirty="0" smtClean="0"/>
          </a:p>
          <a:p>
            <a:pPr marL="139700" indent="0" algn="l"/>
            <a:endParaRPr lang="en-US" dirty="0"/>
          </a:p>
          <a:p>
            <a:pPr marL="139700" indent="0" algn="l"/>
            <a:endParaRPr lang="en-US" dirty="0" smtClean="0"/>
          </a:p>
          <a:p>
            <a:pPr marL="139700" indent="0" algn="l"/>
            <a:r>
              <a:rPr lang="en-US" sz="1400" dirty="0" smtClean="0"/>
              <a:t>3</a:t>
            </a:r>
            <a:r>
              <a:rPr lang="en-US" sz="1400" dirty="0"/>
              <a:t>. </a:t>
            </a:r>
            <a:r>
              <a:rPr lang="en-US" sz="1400" dirty="0" smtClean="0"/>
              <a:t>Pronoun</a:t>
            </a:r>
          </a:p>
          <a:p>
            <a:pPr marL="139700" indent="0" algn="l"/>
            <a:endParaRPr lang="en-US" sz="1400" dirty="0" smtClean="0"/>
          </a:p>
          <a:p>
            <a:pPr marL="139700" indent="0" algn="l"/>
            <a:endParaRPr lang="en-GB" sz="1400" dirty="0"/>
          </a:p>
          <a:p>
            <a:pPr marL="596900" lvl="1" indent="0"/>
            <a:endParaRPr lang="en-GB" dirty="0"/>
          </a:p>
          <a:p>
            <a:pPr marL="482600" indent="-342900" algn="l">
              <a:buFont typeface="+mj-lt"/>
              <a:buAutoNum type="arabicPeriod"/>
            </a:pPr>
            <a:endParaRPr lang="vi-VN" sz="1400" dirty="0"/>
          </a:p>
          <a:p>
            <a:pPr marL="482600" indent="-342900" algn="l">
              <a:buFont typeface="+mj-lt"/>
              <a:buAutoNum type="arabicPeriod"/>
            </a:pPr>
            <a:endParaRPr lang="en-US" sz="1400" dirty="0"/>
          </a:p>
          <a:p>
            <a:pPr marL="482600" indent="-342900" algn="l">
              <a:buFont typeface="+mj-lt"/>
              <a:buAutoNum type="arabicPeriod"/>
            </a:pPr>
            <a:endParaRPr lang="en-GB" sz="1400" dirty="0"/>
          </a:p>
          <a:p>
            <a:pPr marL="482600" indent="-342900" algn="l">
              <a:buFont typeface="+mj-lt"/>
              <a:buAutoNum type="arabicPeriod"/>
            </a:pPr>
            <a:endParaRPr lang="en-US" dirty="0"/>
          </a:p>
          <a:p>
            <a:pPr marL="482600" indent="-3429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77" y="494298"/>
            <a:ext cx="8150631" cy="1198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7" y="1959924"/>
            <a:ext cx="6918837" cy="1096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7" y="3323425"/>
            <a:ext cx="8143149" cy="119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0613"/>
            <a:ext cx="634180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4. Spelling </a:t>
            </a:r>
            <a:r>
              <a:rPr lang="en-US" dirty="0" smtClean="0">
                <a:solidFill>
                  <a:schemeClr val="bg1"/>
                </a:solidFill>
              </a:rPr>
              <a:t>mistake</a:t>
            </a:r>
          </a:p>
          <a:p>
            <a:pPr marL="139700"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r>
              <a:rPr lang="en-GB" dirty="0" smtClean="0">
                <a:solidFill>
                  <a:schemeClr val="bg1"/>
                </a:solidFill>
              </a:rPr>
              <a:t>5. English</a:t>
            </a:r>
          </a:p>
          <a:p>
            <a:pPr marL="139700">
              <a:buClr>
                <a:schemeClr val="bg1"/>
              </a:buClr>
            </a:pPr>
            <a:endParaRPr lang="en-GB" dirty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r>
              <a:rPr lang="en-GB" dirty="0" smtClean="0">
                <a:solidFill>
                  <a:schemeClr val="bg1"/>
                </a:solidFill>
              </a:rPr>
              <a:t>6. Icon</a:t>
            </a:r>
          </a:p>
          <a:p>
            <a:pPr marL="139700">
              <a:buClr>
                <a:schemeClr val="bg1"/>
              </a:buClr>
            </a:pPr>
            <a:endParaRPr lang="en-GB" dirty="0" smtClean="0">
              <a:solidFill>
                <a:schemeClr val="bg1"/>
              </a:solidFill>
            </a:endParaRPr>
          </a:p>
          <a:p>
            <a:pPr marL="139700">
              <a:buClr>
                <a:schemeClr val="bg1"/>
              </a:buClr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7" y="424574"/>
            <a:ext cx="7759187" cy="1245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17" y="1926340"/>
            <a:ext cx="7702956" cy="1181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17" y="4179448"/>
            <a:ext cx="5346908" cy="713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17" y="3274118"/>
            <a:ext cx="5651454" cy="9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83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smtClean="0">
                <a:solidFill>
                  <a:schemeClr val="dk2"/>
                </a:solidFill>
              </a:rPr>
              <a:t>Create </a:t>
            </a:r>
            <a:r>
              <a:rPr lang="en-US" sz="4500" dirty="0">
                <a:solidFill>
                  <a:schemeClr val="dk2"/>
                </a:solidFill>
              </a:rPr>
              <a:t>B</a:t>
            </a:r>
            <a:r>
              <a:rPr lang="en-US" sz="4500" dirty="0" smtClean="0">
                <a:solidFill>
                  <a:schemeClr val="dk2"/>
                </a:solidFill>
              </a:rPr>
              <a:t>ag Of Word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408C253-33AE-A8CB-6C72-CD493B46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356746"/>
            <a:ext cx="5578938" cy="475151"/>
          </a:xfrm>
        </p:spPr>
        <p:txBody>
          <a:bodyPr/>
          <a:lstStyle/>
          <a:p>
            <a:pPr algn="ctr"/>
            <a:r>
              <a:rPr lang="vi-VN" dirty="0"/>
              <a:t>Using </a:t>
            </a:r>
            <a:r>
              <a:rPr lang="vi-VN" dirty="0" err="1"/>
              <a:t>PhoBERT</a:t>
            </a:r>
            <a:r>
              <a:rPr lang="vi-VN" dirty="0"/>
              <a:t> </a:t>
            </a:r>
            <a:r>
              <a:rPr lang="vi-VN" dirty="0" err="1"/>
              <a:t>tokenizer</a:t>
            </a:r>
            <a:endParaRPr lang="en-US" dirty="0"/>
          </a:p>
        </p:txBody>
      </p:sp>
      <p:sp>
        <p:nvSpPr>
          <p:cNvPr id="16" name="Google Shape;2998;p70">
            <a:extLst>
              <a:ext uri="{FF2B5EF4-FFF2-40B4-BE49-F238E27FC236}">
                <a16:creationId xmlns:a16="http://schemas.microsoft.com/office/drawing/2014/main" id="{677F0584-B61D-9549-8D67-BE8B4EB3832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99;p70">
            <a:extLst>
              <a:ext uri="{FF2B5EF4-FFF2-40B4-BE49-F238E27FC236}">
                <a16:creationId xmlns:a16="http://schemas.microsoft.com/office/drawing/2014/main" id="{69774BA2-9872-D781-0FFB-42A1C6EA64A3}"/>
              </a:ext>
            </a:extLst>
          </p:cNvPr>
          <p:cNvSpPr/>
          <p:nvPr/>
        </p:nvSpPr>
        <p:spPr>
          <a:xfrm rot="162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0;p70">
            <a:hlinkClick r:id="rId2" action="ppaction://hlinksldjump"/>
            <a:extLst>
              <a:ext uri="{FF2B5EF4-FFF2-40B4-BE49-F238E27FC236}">
                <a16:creationId xmlns:a16="http://schemas.microsoft.com/office/drawing/2014/main" id="{0EA836CF-A9D3-E4AB-10F2-E7D32B3BEFA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01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99AD08-734F-95B5-A5D1-251D1277CD51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02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C1C27A-ABE6-0079-1620-EE551D5800DA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AB86C9BB-7F38-E3EC-3F21-89A4EC5B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1105595"/>
            <a:ext cx="890711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408C253-33AE-A8CB-6C72-CD493B46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356746"/>
            <a:ext cx="5578938" cy="475151"/>
          </a:xfrm>
        </p:spPr>
        <p:txBody>
          <a:bodyPr/>
          <a:lstStyle/>
          <a:p>
            <a:pPr algn="ctr"/>
            <a:r>
              <a:rPr lang="vi-VN" dirty="0"/>
              <a:t>Using </a:t>
            </a:r>
            <a:r>
              <a:rPr lang="vi-VN" dirty="0" err="1"/>
              <a:t>PhoBERT</a:t>
            </a:r>
            <a:r>
              <a:rPr lang="vi-VN" dirty="0"/>
              <a:t> </a:t>
            </a:r>
            <a:r>
              <a:rPr lang="vi-VN" dirty="0" err="1"/>
              <a:t>tokenizer</a:t>
            </a:r>
            <a:endParaRPr lang="en-US" dirty="0"/>
          </a:p>
        </p:txBody>
      </p:sp>
      <p:sp>
        <p:nvSpPr>
          <p:cNvPr id="14" name="Google Shape;2995;p70">
            <a:extLst>
              <a:ext uri="{FF2B5EF4-FFF2-40B4-BE49-F238E27FC236}">
                <a16:creationId xmlns:a16="http://schemas.microsoft.com/office/drawing/2014/main" id="{E46155FA-CCED-8621-079B-F2F3753E7AE6}"/>
              </a:ext>
            </a:extLst>
          </p:cNvPr>
          <p:cNvSpPr txBox="1">
            <a:spLocks/>
          </p:cNvSpPr>
          <p:nvPr/>
        </p:nvSpPr>
        <p:spPr>
          <a:xfrm>
            <a:off x="344027" y="1246013"/>
            <a:ext cx="4015175" cy="6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-GB" dirty="0"/>
              <a:t>Available dataset:</a:t>
            </a:r>
          </a:p>
        </p:txBody>
      </p:sp>
      <p:sp>
        <p:nvSpPr>
          <p:cNvPr id="16" name="Google Shape;2998;p70">
            <a:extLst>
              <a:ext uri="{FF2B5EF4-FFF2-40B4-BE49-F238E27FC236}">
                <a16:creationId xmlns:a16="http://schemas.microsoft.com/office/drawing/2014/main" id="{677F0584-B61D-9549-8D67-BE8B4EB3832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99;p70">
            <a:extLst>
              <a:ext uri="{FF2B5EF4-FFF2-40B4-BE49-F238E27FC236}">
                <a16:creationId xmlns:a16="http://schemas.microsoft.com/office/drawing/2014/main" id="{69774BA2-9872-D781-0FFB-42A1C6EA64A3}"/>
              </a:ext>
            </a:extLst>
          </p:cNvPr>
          <p:cNvSpPr/>
          <p:nvPr/>
        </p:nvSpPr>
        <p:spPr>
          <a:xfrm rot="162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0;p70">
            <a:hlinkClick r:id="rId2" action="ppaction://hlinksldjump"/>
            <a:extLst>
              <a:ext uri="{FF2B5EF4-FFF2-40B4-BE49-F238E27FC236}">
                <a16:creationId xmlns:a16="http://schemas.microsoft.com/office/drawing/2014/main" id="{0EA836CF-A9D3-E4AB-10F2-E7D32B3BEFA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01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99AD08-734F-95B5-A5D1-251D1277CD51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02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C1C27A-ABE6-0079-1620-EE551D5800DA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95;p70">
            <a:extLst>
              <a:ext uri="{FF2B5EF4-FFF2-40B4-BE49-F238E27FC236}">
                <a16:creationId xmlns:a16="http://schemas.microsoft.com/office/drawing/2014/main" id="{FC7B99AC-175B-E58C-0379-F01F57614228}"/>
              </a:ext>
            </a:extLst>
          </p:cNvPr>
          <p:cNvSpPr txBox="1">
            <a:spLocks/>
          </p:cNvSpPr>
          <p:nvPr/>
        </p:nvSpPr>
        <p:spPr>
          <a:xfrm>
            <a:off x="4784798" y="1246013"/>
            <a:ext cx="4015175" cy="50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-GB" dirty="0"/>
              <a:t>External dataset:</a:t>
            </a: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7A2191F1-000C-653F-3237-DD3138241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4847"/>
            <a:ext cx="4500409" cy="1173807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EA5EC658-4A01-DDB4-C090-D58F46887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30" y="1984846"/>
            <a:ext cx="4440770" cy="1173808"/>
          </a:xfrm>
          <a:prstGeom prst="rect">
            <a:avLst/>
          </a:prstGeom>
        </p:spPr>
      </p:pic>
      <p:sp>
        <p:nvSpPr>
          <p:cNvPr id="7" name="Mũi tên: Xuống 6">
            <a:extLst>
              <a:ext uri="{FF2B5EF4-FFF2-40B4-BE49-F238E27FC236}">
                <a16:creationId xmlns:a16="http://schemas.microsoft.com/office/drawing/2014/main" id="{DD60FA31-9672-10A3-8A4A-32729D01BC6C}"/>
              </a:ext>
            </a:extLst>
          </p:cNvPr>
          <p:cNvSpPr/>
          <p:nvPr/>
        </p:nvSpPr>
        <p:spPr>
          <a:xfrm>
            <a:off x="1923633" y="3217588"/>
            <a:ext cx="653142" cy="7692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89C0E64-2582-B9F1-7FE9-68C1D830E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5758"/>
            <a:ext cx="4500409" cy="1009791"/>
          </a:xfrm>
          <a:prstGeom prst="rect">
            <a:avLst/>
          </a:prstGeom>
        </p:spPr>
      </p:pic>
      <p:sp>
        <p:nvSpPr>
          <p:cNvPr id="22" name="Mũi tên: Xuống 21">
            <a:extLst>
              <a:ext uri="{FF2B5EF4-FFF2-40B4-BE49-F238E27FC236}">
                <a16:creationId xmlns:a16="http://schemas.microsoft.com/office/drawing/2014/main" id="{1CC56C9F-A4AC-1110-EF00-51D1F27E4D7C}"/>
              </a:ext>
            </a:extLst>
          </p:cNvPr>
          <p:cNvSpPr/>
          <p:nvPr/>
        </p:nvSpPr>
        <p:spPr>
          <a:xfrm>
            <a:off x="6597044" y="3217588"/>
            <a:ext cx="653142" cy="7692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8313867C-7B43-BBFF-0C3C-6EACFE181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41" y="4045758"/>
            <a:ext cx="446115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9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408C253-33AE-A8CB-6C72-CD493B46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356746"/>
            <a:ext cx="5578938" cy="475151"/>
          </a:xfrm>
        </p:spPr>
        <p:txBody>
          <a:bodyPr/>
          <a:lstStyle/>
          <a:p>
            <a:pPr algn="ctr"/>
            <a:r>
              <a:rPr lang="vi-VN" dirty="0"/>
              <a:t>Using </a:t>
            </a:r>
            <a:r>
              <a:rPr lang="vi-VN" dirty="0" err="1"/>
              <a:t>PhoBERT</a:t>
            </a:r>
            <a:r>
              <a:rPr lang="vi-VN" dirty="0"/>
              <a:t> </a:t>
            </a:r>
            <a:r>
              <a:rPr lang="vi-VN" dirty="0" err="1"/>
              <a:t>tokenizer</a:t>
            </a:r>
            <a:endParaRPr lang="en-US" dirty="0"/>
          </a:p>
        </p:txBody>
      </p:sp>
      <p:sp>
        <p:nvSpPr>
          <p:cNvPr id="16" name="Google Shape;2998;p70">
            <a:extLst>
              <a:ext uri="{FF2B5EF4-FFF2-40B4-BE49-F238E27FC236}">
                <a16:creationId xmlns:a16="http://schemas.microsoft.com/office/drawing/2014/main" id="{677F0584-B61D-9549-8D67-BE8B4EB3832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99;p70">
            <a:extLst>
              <a:ext uri="{FF2B5EF4-FFF2-40B4-BE49-F238E27FC236}">
                <a16:creationId xmlns:a16="http://schemas.microsoft.com/office/drawing/2014/main" id="{69774BA2-9872-D781-0FFB-42A1C6EA64A3}"/>
              </a:ext>
            </a:extLst>
          </p:cNvPr>
          <p:cNvSpPr/>
          <p:nvPr/>
        </p:nvSpPr>
        <p:spPr>
          <a:xfrm rot="162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0;p70">
            <a:hlinkClick r:id="rId2" action="ppaction://hlinksldjump"/>
            <a:extLst>
              <a:ext uri="{FF2B5EF4-FFF2-40B4-BE49-F238E27FC236}">
                <a16:creationId xmlns:a16="http://schemas.microsoft.com/office/drawing/2014/main" id="{0EA836CF-A9D3-E4AB-10F2-E7D32B3BEFA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01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99AD08-734F-95B5-A5D1-251D1277CD51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02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C1C27A-ABE6-0079-1620-EE551D5800DA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8B96D81-1F75-C83B-C867-C9E91D1D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733"/>
            <a:ext cx="9144000" cy="40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797894"/>
            <a:ext cx="8496479" cy="18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2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vi-VN" sz="4500" dirty="0">
                <a:solidFill>
                  <a:schemeClr val="dk2"/>
                </a:solidFill>
              </a:rPr>
              <a:t>Data Processing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70"/>
          <p:cNvSpPr txBox="1">
            <a:spLocks noGrp="1"/>
          </p:cNvSpPr>
          <p:nvPr>
            <p:ph type="subTitle" idx="1"/>
          </p:nvPr>
        </p:nvSpPr>
        <p:spPr>
          <a:xfrm>
            <a:off x="661589" y="819677"/>
            <a:ext cx="5183615" cy="3462708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vi-VN" sz="1800" dirty="0" smtClean="0"/>
              <a:t>Stop words</a:t>
            </a:r>
            <a:r>
              <a:rPr lang="en-US" sz="1800" dirty="0" smtClean="0"/>
              <a:t> (127 word)</a:t>
            </a: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Punctuation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sz="1800" dirty="0"/>
              <a:t>Pro </a:t>
            </a:r>
            <a:r>
              <a:rPr lang="vi-VN" sz="1800" dirty="0" smtClean="0"/>
              <a:t>noun</a:t>
            </a:r>
            <a:r>
              <a:rPr lang="en-US" sz="1800" dirty="0" smtClean="0"/>
              <a:t> (419 word)</a:t>
            </a: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vi-VN" sz="1800" dirty="0"/>
              <a:t>S</a:t>
            </a:r>
            <a:r>
              <a:rPr lang="en-GB" sz="1800" dirty="0" err="1" smtClean="0"/>
              <a:t>pell</a:t>
            </a:r>
            <a:r>
              <a:rPr lang="en-GB" sz="1800" dirty="0" smtClean="0"/>
              <a:t> correct word (160 word)</a:t>
            </a:r>
            <a:endParaRPr lang="en-GB" sz="1800" dirty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Translate English to Vietnamese (98 word)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ranslate emoticon </a:t>
            </a:r>
            <a:r>
              <a:rPr lang="en-US" sz="1800" dirty="0"/>
              <a:t>to </a:t>
            </a:r>
            <a:r>
              <a:rPr lang="en-US" sz="1800" dirty="0" smtClean="0"/>
              <a:t>Vietnamese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Emoticon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Emoji (Add more)</a:t>
            </a:r>
            <a:endParaRPr lang="vi-VN" sz="1800" dirty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vi-VN" sz="1800" dirty="0"/>
          </a:p>
        </p:txBody>
      </p:sp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64;p64">
            <a:extLst>
              <a:ext uri="{FF2B5EF4-FFF2-40B4-BE49-F238E27FC236}">
                <a16:creationId xmlns:a16="http://schemas.microsoft.com/office/drawing/2014/main" id="{E48F1322-2FE1-4E67-B82C-D85521D126C8}"/>
              </a:ext>
            </a:extLst>
          </p:cNvPr>
          <p:cNvSpPr txBox="1">
            <a:spLocks/>
          </p:cNvSpPr>
          <p:nvPr/>
        </p:nvSpPr>
        <p:spPr>
          <a:xfrm>
            <a:off x="331012" y="115524"/>
            <a:ext cx="526093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4500" dirty="0" smtClean="0">
                <a:solidFill>
                  <a:schemeClr val="dk2"/>
                </a:solidFill>
              </a:rPr>
              <a:t>Technique</a:t>
            </a:r>
            <a:endParaRPr lang="vi-VN" sz="6000" dirty="0"/>
          </a:p>
        </p:txBody>
      </p:sp>
      <p:sp>
        <p:nvSpPr>
          <p:cNvPr id="2" name="Rectangle 1"/>
          <p:cNvSpPr/>
          <p:nvPr/>
        </p:nvSpPr>
        <p:spPr>
          <a:xfrm>
            <a:off x="12955" y="1130162"/>
            <a:ext cx="17988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026028" y="1424515"/>
            <a:ext cx="5943600" cy="817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6284" y="219206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After: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8" y="2542870"/>
            <a:ext cx="5943600" cy="99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5" y="1385095"/>
            <a:ext cx="17988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1026028" y="1709613"/>
            <a:ext cx="5943600" cy="1026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86" y="2682891"/>
            <a:ext cx="16466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032920" y="3003521"/>
            <a:ext cx="5943600" cy="1053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39" y="1715283"/>
            <a:ext cx="17988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8"/>
          <a:srcRect b="12693"/>
          <a:stretch/>
        </p:blipFill>
        <p:spPr>
          <a:xfrm>
            <a:off x="1032920" y="2025704"/>
            <a:ext cx="5943600" cy="761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78" y="2909098"/>
            <a:ext cx="16466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9"/>
          <a:srcRect t="-1" b="665"/>
          <a:stretch/>
        </p:blipFill>
        <p:spPr>
          <a:xfrm>
            <a:off x="1026028" y="3210999"/>
            <a:ext cx="5943600" cy="10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ABOUT US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54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/>
              <a:t>Nguyễn Thành Đạt - QE170110 (Leader)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/>
              <a:t>Ngô Đình Ẩn - QE170066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/>
              <a:t>Hoàng Thanh Lâm - QE170013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/>
              <a:t>Dương Thành Duy - QE170105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/>
              <a:t>Trương Phước Trung - QE170090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917" y="812967"/>
            <a:ext cx="6753644" cy="470143"/>
          </a:xfrm>
        </p:spPr>
        <p:txBody>
          <a:bodyPr/>
          <a:lstStyle/>
          <a:p>
            <a:pPr marL="285750" indent="-285750" algn="l">
              <a:buSzPct val="100000"/>
              <a:buFont typeface="Wingdings" panose="05000000000000000000" pitchFamily="2" charset="2"/>
              <a:buChar char="Ø"/>
            </a:pPr>
            <a:r>
              <a:rPr lang="vi-VN" sz="1800" dirty="0" smtClean="0"/>
              <a:t>S</a:t>
            </a:r>
            <a:r>
              <a:rPr lang="en-GB" sz="1800" dirty="0" err="1"/>
              <a:t>pell</a:t>
            </a:r>
            <a:r>
              <a:rPr lang="en-GB" sz="1800" dirty="0"/>
              <a:t> correct word (160 word</a:t>
            </a:r>
            <a:r>
              <a:rPr lang="en-GB" sz="1800" dirty="0" smtClean="0"/>
              <a:t>)</a:t>
            </a:r>
          </a:p>
          <a:p>
            <a:pPr marL="285750" lvl="0" indent="-285750" algn="l">
              <a:buSzPct val="100000"/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7640" y="1112630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Before</a:t>
            </a:r>
            <a:r>
              <a:rPr lang="en-GB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640" y="1424670"/>
            <a:ext cx="5943600" cy="9537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099" y="2321147"/>
            <a:ext cx="1688283" cy="370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800" dirty="0" smtClean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After:</a:t>
            </a:r>
            <a:endParaRPr lang="en-US" sz="1800" dirty="0">
              <a:solidFill>
                <a:schemeClr val="bg2"/>
              </a:solidFill>
              <a:effectLst/>
              <a:latin typeface="Bai Jamjuree" panose="020B0604020202020204" charset="-34"/>
              <a:ea typeface="MS Mincho" panose="02020609040205080304" pitchFamily="49" charset="-128"/>
              <a:cs typeface="Bai Jamjuree" panose="020B060402020202020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17640" y="2657580"/>
            <a:ext cx="5943600" cy="1131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544" y="48660"/>
            <a:ext cx="31646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solidFill>
                  <a:schemeClr val="dk2"/>
                </a:solidFill>
                <a:latin typeface="Aldrich" panose="020B0604020202020204" charset="0"/>
              </a:rPr>
              <a:t>Technique</a:t>
            </a:r>
            <a:endParaRPr lang="vi-VN" sz="4500" dirty="0"/>
          </a:p>
        </p:txBody>
      </p:sp>
      <p:sp>
        <p:nvSpPr>
          <p:cNvPr id="10" name="Rectangle 9"/>
          <p:cNvSpPr/>
          <p:nvPr/>
        </p:nvSpPr>
        <p:spPr>
          <a:xfrm>
            <a:off x="686917" y="868737"/>
            <a:ext cx="5316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Icon</a:t>
            </a:r>
            <a:r>
              <a:rPr lang="en-US" sz="1800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: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Translate emoticon to Vietnamese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Emoticon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Emoji (Add more)</a:t>
            </a:r>
            <a:endParaRPr lang="vi-VN" sz="1800" dirty="0">
              <a:solidFill>
                <a:schemeClr val="bg1"/>
              </a:solidFill>
              <a:latin typeface="Bai Jamjuree" panose="020B0604020202020204" charset="-34"/>
              <a:cs typeface="Bai Jamjuree" panose="020B0604020202020204" charset="-34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Bai Jamjuree" panose="020B0604020202020204" charset="-34"/>
              <a:cs typeface="Bai Jamjuree" panose="020B0604020202020204" charset="-34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vi-VN" sz="1800" dirty="0">
              <a:solidFill>
                <a:schemeClr val="bg1"/>
              </a:solidFill>
              <a:latin typeface="Bai Jamjuree" panose="020B0604020202020204" charset="-34"/>
              <a:cs typeface="Bai Jamjuree" panose="020B060402020202020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917" y="868737"/>
            <a:ext cx="495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Translate English to Vietnamese (98 word)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7640" y="111263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Before: </a:t>
            </a:r>
            <a:endParaRPr lang="en-US" sz="1800" dirty="0">
              <a:solidFill>
                <a:schemeClr val="bg2"/>
              </a:solidFill>
              <a:latin typeface="Bai Jamjuree" panose="020B0604020202020204" charset="-34"/>
              <a:cs typeface="Bai Jamjuree" panose="020B0604020202020204" charset="-34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017639" y="1423205"/>
            <a:ext cx="5943600" cy="911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099" y="2316872"/>
            <a:ext cx="16995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After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017640" y="2657580"/>
            <a:ext cx="5943600" cy="10401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1325" y="1892929"/>
            <a:ext cx="18726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Before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1017639" y="2238747"/>
            <a:ext cx="5650865" cy="9048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878" y="3077690"/>
            <a:ext cx="16995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2"/>
                </a:solidFill>
                <a:latin typeface="Bai Jamjuree" panose="020B0604020202020204" charset="-34"/>
                <a:ea typeface="MS Mincho" panose="02020609040205080304" pitchFamily="49" charset="-128"/>
                <a:cs typeface="Bai Jamjuree" panose="020B0604020202020204" charset="-34"/>
              </a:rPr>
              <a:t>After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1017639" y="3436599"/>
            <a:ext cx="594360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6" grpId="0"/>
      <p:bldP spid="6" grpId="1"/>
      <p:bldP spid="10" grpId="0"/>
      <p:bldP spid="11" grpId="0"/>
      <p:bldP spid="11" grpId="1"/>
      <p:bldP spid="12" grpId="0"/>
      <p:bldP spid="12" grpId="1"/>
      <p:bldP spid="15" grpId="0"/>
      <p:bldP spid="15" grpId="1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4;p64">
            <a:extLst>
              <a:ext uri="{FF2B5EF4-FFF2-40B4-BE49-F238E27FC236}">
                <a16:creationId xmlns:a16="http://schemas.microsoft.com/office/drawing/2014/main" id="{E48F1322-2FE1-4E67-B82C-D85521D126C8}"/>
              </a:ext>
            </a:extLst>
          </p:cNvPr>
          <p:cNvSpPr txBox="1">
            <a:spLocks/>
          </p:cNvSpPr>
          <p:nvPr/>
        </p:nvSpPr>
        <p:spPr>
          <a:xfrm>
            <a:off x="301515" y="51619"/>
            <a:ext cx="68809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4500" dirty="0" smtClean="0">
                <a:solidFill>
                  <a:schemeClr val="dk2"/>
                </a:solidFill>
              </a:rPr>
              <a:t>Data After Processing</a:t>
            </a:r>
            <a:endParaRPr lang="vi-V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49826" y="704221"/>
            <a:ext cx="20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Before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078" y="2813680"/>
            <a:ext cx="124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After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59" y="1011998"/>
            <a:ext cx="6700697" cy="1778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9" y="3181967"/>
            <a:ext cx="6523486" cy="18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smtClean="0">
                <a:solidFill>
                  <a:schemeClr val="dk2"/>
                </a:solidFill>
              </a:rPr>
              <a:t>Modeling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2" descr="Top Data Scientists to Follow &amp; Best Data Science Tutorials on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86" y="3818164"/>
            <a:ext cx="4279395" cy="9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3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smtClean="0">
                <a:solidFill>
                  <a:schemeClr val="dk2"/>
                </a:solidFill>
              </a:rPr>
              <a:t>Web Application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2" descr="Top Data Scientists to Follow &amp; Best Data Science Tutorials on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86" y="3818164"/>
            <a:ext cx="4279395" cy="9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2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561024" y="239778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vi-VN" sz="4500" smtClean="0">
                <a:solidFill>
                  <a:schemeClr val="dk2"/>
                </a:solidFill>
              </a:rPr>
              <a:t>Thanks for listening</a:t>
            </a:r>
            <a:endParaRPr sz="6000"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3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25" y="1586164"/>
            <a:ext cx="2887200" cy="6878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/>
              <a:t>Exploratory Data Analysis </a:t>
            </a:r>
            <a:endParaRPr lang="en-US" dirty="0">
              <a:effectLst/>
            </a:endParaRPr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742100" y="3759319"/>
            <a:ext cx="2932325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/>
              <a:t>Data Processing </a:t>
            </a:r>
            <a:endParaRPr lang="en-US" dirty="0">
              <a:effectLst/>
            </a:endParaRPr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6"/>
          </p:nvPr>
        </p:nvSpPr>
        <p:spPr>
          <a:xfrm>
            <a:off x="5595781" y="2647199"/>
            <a:ext cx="2887200" cy="354600"/>
          </a:xfrm>
        </p:spPr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2" name="Google Shape;2615;p60">
            <a:extLst>
              <a:ext uri="{FF2B5EF4-FFF2-40B4-BE49-F238E27FC236}">
                <a16:creationId xmlns:a16="http://schemas.microsoft.com/office/drawing/2014/main" id="{724D1285-335C-9F32-9320-7311C7F08630}"/>
              </a:ext>
            </a:extLst>
          </p:cNvPr>
          <p:cNvSpPr/>
          <p:nvPr/>
        </p:nvSpPr>
        <p:spPr>
          <a:xfrm>
            <a:off x="951017" y="364419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22;p60">
            <a:extLst>
              <a:ext uri="{FF2B5EF4-FFF2-40B4-BE49-F238E27FC236}">
                <a16:creationId xmlns:a16="http://schemas.microsoft.com/office/drawing/2014/main" id="{1802E473-C688-4034-D609-66AB619F8952}"/>
              </a:ext>
            </a:extLst>
          </p:cNvPr>
          <p:cNvSpPr txBox="1">
            <a:spLocks/>
          </p:cNvSpPr>
          <p:nvPr/>
        </p:nvSpPr>
        <p:spPr>
          <a:xfrm>
            <a:off x="817925" y="3559519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5" name="Google Shape;2623;p60">
            <a:extLst>
              <a:ext uri="{FF2B5EF4-FFF2-40B4-BE49-F238E27FC236}">
                <a16:creationId xmlns:a16="http://schemas.microsoft.com/office/drawing/2014/main" id="{73DC8D26-EFDA-1B76-54CA-B0CFBCD76A6E}"/>
              </a:ext>
            </a:extLst>
          </p:cNvPr>
          <p:cNvSpPr txBox="1">
            <a:spLocks/>
          </p:cNvSpPr>
          <p:nvPr/>
        </p:nvSpPr>
        <p:spPr>
          <a:xfrm>
            <a:off x="1875192" y="2731823"/>
            <a:ext cx="3098703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US" dirty="0" smtClean="0"/>
              <a:t>Create Bag Of Word</a:t>
            </a:r>
            <a:endParaRPr lang="en-US" dirty="0"/>
          </a:p>
        </p:txBody>
      </p:sp>
      <p:sp>
        <p:nvSpPr>
          <p:cNvPr id="8" name="Google Shape;2615;p60">
            <a:extLst>
              <a:ext uri="{FF2B5EF4-FFF2-40B4-BE49-F238E27FC236}">
                <a16:creationId xmlns:a16="http://schemas.microsoft.com/office/drawing/2014/main" id="{28431E12-BBE2-AC2A-CD01-CDC9C06A0EAA}"/>
              </a:ext>
            </a:extLst>
          </p:cNvPr>
          <p:cNvSpPr/>
          <p:nvPr/>
        </p:nvSpPr>
        <p:spPr>
          <a:xfrm>
            <a:off x="4807517" y="14909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22;p60">
            <a:extLst>
              <a:ext uri="{FF2B5EF4-FFF2-40B4-BE49-F238E27FC236}">
                <a16:creationId xmlns:a16="http://schemas.microsoft.com/office/drawing/2014/main" id="{6980D07E-088C-0F26-A297-9CA91C663BF7}"/>
              </a:ext>
            </a:extLst>
          </p:cNvPr>
          <p:cNvSpPr txBox="1">
            <a:spLocks/>
          </p:cNvSpPr>
          <p:nvPr/>
        </p:nvSpPr>
        <p:spPr>
          <a:xfrm>
            <a:off x="4674425" y="1406317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0" name="Google Shape;2623;p60">
            <a:extLst>
              <a:ext uri="{FF2B5EF4-FFF2-40B4-BE49-F238E27FC236}">
                <a16:creationId xmlns:a16="http://schemas.microsoft.com/office/drawing/2014/main" id="{11BDF5CF-15C5-FF91-BEA7-D3EC1510844E}"/>
              </a:ext>
            </a:extLst>
          </p:cNvPr>
          <p:cNvSpPr txBox="1">
            <a:spLocks/>
          </p:cNvSpPr>
          <p:nvPr/>
        </p:nvSpPr>
        <p:spPr>
          <a:xfrm>
            <a:off x="5496175" y="1590841"/>
            <a:ext cx="29323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lvl="0" indent="0">
              <a:spcAft>
                <a:spcPts val="1200"/>
              </a:spcAft>
            </a:pPr>
            <a:r>
              <a:rPr lang="en-US" dirty="0"/>
              <a:t> Model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6444" y="1322501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873953" y="2217014"/>
            <a:ext cx="7252571" cy="1262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Students’ feedback is a vital resource for the inter- disciplinary research combining of two fields: sentiment analysis and education.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After </a:t>
            </a:r>
            <a:r>
              <a:rPr lang="vi-VN" dirty="0">
                <a:solidFill>
                  <a:schemeClr val="bg1"/>
                </a:solidFill>
              </a:rPr>
              <a:t>having</a:t>
            </a:r>
            <a:r>
              <a:rPr lang="en-GB" dirty="0">
                <a:solidFill>
                  <a:schemeClr val="bg1"/>
                </a:solidFill>
              </a:rPr>
              <a:t> the dataset, we plan to build automatic students’ feedback classification tools to support effective management of training and learning activities of a university.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vi-VN" sz="4500" dirty="0">
                <a:solidFill>
                  <a:schemeClr val="dk2"/>
                </a:solidFill>
              </a:rPr>
              <a:t>Data </a:t>
            </a:r>
            <a:r>
              <a:rPr lang="en-US" sz="4500" dirty="0">
                <a:solidFill>
                  <a:schemeClr val="dk2"/>
                </a:solidFill>
              </a:rPr>
              <a:t>Analysis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7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1"/>
          <p:cNvSpPr txBox="1">
            <a:spLocks noGrp="1"/>
          </p:cNvSpPr>
          <p:nvPr>
            <p:ph type="title"/>
          </p:nvPr>
        </p:nvSpPr>
        <p:spPr>
          <a:xfrm>
            <a:off x="709769" y="1870750"/>
            <a:ext cx="4192423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GB" dirty="0"/>
              <a:t>The UIT-VSFC corpus</a:t>
            </a:r>
            <a:endParaRPr dirty="0"/>
          </a:p>
        </p:txBody>
      </p:sp>
      <p:sp>
        <p:nvSpPr>
          <p:cNvPr id="3008" name="Google Shape;3008;p71"/>
          <p:cNvSpPr txBox="1">
            <a:spLocks noGrp="1"/>
          </p:cNvSpPr>
          <p:nvPr>
            <p:ph type="subTitle" idx="1"/>
          </p:nvPr>
        </p:nvSpPr>
        <p:spPr>
          <a:xfrm>
            <a:off x="709769" y="2411693"/>
            <a:ext cx="3396000" cy="60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sentiment-based classifications 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topic-based classifications</a:t>
            </a:r>
            <a:endParaRPr dirty="0"/>
          </a:p>
        </p:txBody>
      </p:sp>
      <p:pic>
        <p:nvPicPr>
          <p:cNvPr id="3009" name="Google Shape;3009;p71"/>
          <p:cNvPicPr preferRelativeResize="0"/>
          <p:nvPr/>
        </p:nvPicPr>
        <p:blipFill rotWithShape="1">
          <a:blip r:embed="rId3">
            <a:alphaModFix/>
          </a:blip>
          <a:srcRect l="16352" r="16352"/>
          <a:stretch/>
        </p:blipFill>
        <p:spPr>
          <a:xfrm>
            <a:off x="5534166" y="1511389"/>
            <a:ext cx="3036541" cy="29377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96;p70">
            <a:extLst>
              <a:ext uri="{FF2B5EF4-FFF2-40B4-BE49-F238E27FC236}">
                <a16:creationId xmlns:a16="http://schemas.microsoft.com/office/drawing/2014/main" id="{C568A030-9CD0-431B-99BD-564B7BAC4BF5}"/>
              </a:ext>
            </a:extLst>
          </p:cNvPr>
          <p:cNvSpPr txBox="1">
            <a:spLocks/>
          </p:cNvSpPr>
          <p:nvPr/>
        </p:nvSpPr>
        <p:spPr>
          <a:xfrm>
            <a:off x="709769" y="886523"/>
            <a:ext cx="5766094" cy="7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GB" dirty="0"/>
              <a:t>Students’ feedback is not only a powerful source for improvement of education quality, but also an important resource for research on sentiment analysis and education.</a:t>
            </a:r>
          </a:p>
        </p:txBody>
      </p:sp>
      <p:sp>
        <p:nvSpPr>
          <p:cNvPr id="12" name="Google Shape;2996;p70">
            <a:extLst>
              <a:ext uri="{FF2B5EF4-FFF2-40B4-BE49-F238E27FC236}">
                <a16:creationId xmlns:a16="http://schemas.microsoft.com/office/drawing/2014/main" id="{18C698A7-DB26-4EA5-9CA5-36F779F5A984}"/>
              </a:ext>
            </a:extLst>
          </p:cNvPr>
          <p:cNvSpPr txBox="1">
            <a:spLocks/>
          </p:cNvSpPr>
          <p:nvPr/>
        </p:nvSpPr>
        <p:spPr>
          <a:xfrm>
            <a:off x="709769" y="3177365"/>
            <a:ext cx="4563725" cy="60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GB" dirty="0"/>
              <a:t>The resource consists of over 16,000 sentences which are human annotated on the two tasks.</a:t>
            </a:r>
          </a:p>
        </p:txBody>
      </p:sp>
      <p:sp>
        <p:nvSpPr>
          <p:cNvPr id="15" name="Google Shape;2764;p64">
            <a:extLst>
              <a:ext uri="{FF2B5EF4-FFF2-40B4-BE49-F238E27FC236}">
                <a16:creationId xmlns:a16="http://schemas.microsoft.com/office/drawing/2014/main" id="{61FCD17E-A3B8-4A07-8D29-A07E231B4783}"/>
              </a:ext>
            </a:extLst>
          </p:cNvPr>
          <p:cNvSpPr txBox="1">
            <a:spLocks/>
          </p:cNvSpPr>
          <p:nvPr/>
        </p:nvSpPr>
        <p:spPr>
          <a:xfrm>
            <a:off x="488116" y="94035"/>
            <a:ext cx="620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vi-VN" sz="4500">
                <a:solidFill>
                  <a:schemeClr val="dk2"/>
                </a:solidFill>
              </a:rPr>
              <a:t>Data </a:t>
            </a:r>
            <a:r>
              <a:rPr lang="en-US" sz="4500">
                <a:solidFill>
                  <a:schemeClr val="dk2"/>
                </a:solidFill>
              </a:rPr>
              <a:t>Analysis</a:t>
            </a:r>
            <a:endParaRPr lang="vi-VN" sz="6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70"/>
          <p:cNvSpPr txBox="1">
            <a:spLocks noGrp="1"/>
          </p:cNvSpPr>
          <p:nvPr>
            <p:ph type="title"/>
          </p:nvPr>
        </p:nvSpPr>
        <p:spPr>
          <a:xfrm>
            <a:off x="709769" y="1193546"/>
            <a:ext cx="3672313" cy="495021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 algn="l"/>
            <a:r>
              <a:rPr lang="en-GB" dirty="0"/>
              <a:t>Sentiment-based task:</a:t>
            </a:r>
            <a:endParaRPr dirty="0"/>
          </a:p>
        </p:txBody>
      </p:sp>
      <p:sp>
        <p:nvSpPr>
          <p:cNvPr id="2996" name="Google Shape;2996;p70"/>
          <p:cNvSpPr txBox="1">
            <a:spLocks noGrp="1"/>
          </p:cNvSpPr>
          <p:nvPr>
            <p:ph type="subTitle" idx="1"/>
          </p:nvPr>
        </p:nvSpPr>
        <p:spPr>
          <a:xfrm>
            <a:off x="847775" y="2145767"/>
            <a:ext cx="3396300" cy="1089697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GB" sz="1800" dirty="0"/>
              <a:t>Positive</a:t>
            </a:r>
            <a:endParaRPr lang="vi-VN" sz="1800" dirty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GB" sz="1800" dirty="0"/>
              <a:t>Negative</a:t>
            </a:r>
            <a:endParaRPr lang="vi-VN" sz="1800" dirty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vi-VN" sz="1800" dirty="0"/>
              <a:t>N</a:t>
            </a:r>
            <a:r>
              <a:rPr lang="en-GB" sz="1800" dirty="0" err="1"/>
              <a:t>eutral</a:t>
            </a:r>
            <a:r>
              <a:rPr lang="en-GB" sz="1800" dirty="0"/>
              <a:t>/</a:t>
            </a:r>
            <a:r>
              <a:rPr lang="vi-VN" sz="1800" dirty="0"/>
              <a:t>O</a:t>
            </a:r>
            <a:r>
              <a:rPr lang="en-GB" sz="1800" dirty="0" err="1"/>
              <a:t>bjective</a:t>
            </a:r>
            <a:endParaRPr sz="1800" dirty="0"/>
          </a:p>
        </p:txBody>
      </p:sp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95;p70">
            <a:extLst>
              <a:ext uri="{FF2B5EF4-FFF2-40B4-BE49-F238E27FC236}">
                <a16:creationId xmlns:a16="http://schemas.microsoft.com/office/drawing/2014/main" id="{F1B09E37-5E28-8261-5B4A-62902CC94723}"/>
              </a:ext>
            </a:extLst>
          </p:cNvPr>
          <p:cNvSpPr txBox="1">
            <a:spLocks/>
          </p:cNvSpPr>
          <p:nvPr/>
        </p:nvSpPr>
        <p:spPr>
          <a:xfrm>
            <a:off x="4651173" y="1246013"/>
            <a:ext cx="4015175" cy="50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GB"/>
              <a:t>Topic-based task:</a:t>
            </a:r>
            <a:endParaRPr lang="en-GB" dirty="0"/>
          </a:p>
        </p:txBody>
      </p:sp>
      <p:sp>
        <p:nvSpPr>
          <p:cNvPr id="3" name="Google Shape;2996;p70">
            <a:extLst>
              <a:ext uri="{FF2B5EF4-FFF2-40B4-BE49-F238E27FC236}">
                <a16:creationId xmlns:a16="http://schemas.microsoft.com/office/drawing/2014/main" id="{9B4E71A3-7247-9B40-D298-09A1E0DC4400}"/>
              </a:ext>
            </a:extLst>
          </p:cNvPr>
          <p:cNvSpPr txBox="1">
            <a:spLocks/>
          </p:cNvSpPr>
          <p:nvPr/>
        </p:nvSpPr>
        <p:spPr>
          <a:xfrm>
            <a:off x="4693241" y="1872812"/>
            <a:ext cx="3396300" cy="136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/>
              <a:t>For lecturers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/>
              <a:t>For curriculum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/>
              <a:t>For facilities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/>
              <a:t>Others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2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3A8669-4EE8-407A-8618-5196ABB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04" y="1167657"/>
            <a:ext cx="8573591" cy="28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864EB-D968-46EB-1917-A40D6A08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816191"/>
            <a:ext cx="5410955" cy="3553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66AC2-8043-AB93-318C-C2F212068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51" y="92291"/>
            <a:ext cx="1143000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17B6C-A16F-BA38-F88B-4AFB22DFD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251" y="82766"/>
            <a:ext cx="1257300" cy="742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0D9B15-5574-AADB-C97B-324B10E50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522" y="825716"/>
            <a:ext cx="5395803" cy="35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335</Words>
  <Application>Microsoft Office PowerPoint</Application>
  <PresentationFormat>On-screen Show (16:9)</PresentationFormat>
  <Paragraphs>121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MS Mincho</vt:lpstr>
      <vt:lpstr>Wingdings</vt:lpstr>
      <vt:lpstr>Calibri</vt:lpstr>
      <vt:lpstr>Bai Jamjuree</vt:lpstr>
      <vt:lpstr>Aldrich</vt:lpstr>
      <vt:lpstr>Arial</vt:lpstr>
      <vt:lpstr>Times New Roman</vt:lpstr>
      <vt:lpstr>Data Science Project Proposal XL by Slidesgo</vt:lpstr>
      <vt:lpstr>DATA SCIENCE Project Proposal</vt:lpstr>
      <vt:lpstr>ABOUT US</vt:lpstr>
      <vt:lpstr>TABLE OF CONTENTS</vt:lpstr>
      <vt:lpstr>INTRODUCTION</vt:lpstr>
      <vt:lpstr>Data Analysis</vt:lpstr>
      <vt:lpstr>The UIT-VSFC corpus</vt:lpstr>
      <vt:lpstr>Sentiment-based task:</vt:lpstr>
      <vt:lpstr>PowerPoint Presentation</vt:lpstr>
      <vt:lpstr>PowerPoint Presentation</vt:lpstr>
      <vt:lpstr>Percentage of student feedback</vt:lpstr>
      <vt:lpstr>Problem</vt:lpstr>
      <vt:lpstr>PowerPoint Presentation</vt:lpstr>
      <vt:lpstr>Create Bag Of Word</vt:lpstr>
      <vt:lpstr>Using PhoBERT tokenizer</vt:lpstr>
      <vt:lpstr>Using PhoBERT tokenizer</vt:lpstr>
      <vt:lpstr>Using PhoBERT tokenizer</vt:lpstr>
      <vt:lpstr>PowerPoint Presentation</vt:lpstr>
      <vt:lpstr>Data Processing</vt:lpstr>
      <vt:lpstr>PowerPoint Presentation</vt:lpstr>
      <vt:lpstr>PowerPoint Presentation</vt:lpstr>
      <vt:lpstr>PowerPoint Presentation</vt:lpstr>
      <vt:lpstr>Modeling</vt:lpstr>
      <vt:lpstr>Web Application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Duy</dc:creator>
  <cp:lastModifiedBy>PC</cp:lastModifiedBy>
  <cp:revision>57</cp:revision>
  <dcterms:modified xsi:type="dcterms:W3CDTF">2023-08-24T00:25:54Z</dcterms:modified>
</cp:coreProperties>
</file>