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8" r:id="rId3"/>
    <p:sldId id="285" r:id="rId4"/>
    <p:sldId id="280" r:id="rId5"/>
    <p:sldId id="286" r:id="rId6"/>
    <p:sldId id="287" r:id="rId7"/>
    <p:sldId id="288" r:id="rId8"/>
    <p:sldId id="289" r:id="rId9"/>
    <p:sldId id="291" r:id="rId10"/>
    <p:sldId id="290" r:id="rId11"/>
    <p:sldId id="279" r:id="rId12"/>
  </p:sldIdLst>
  <p:sldSz cx="9144000" cy="5143500" type="screen16x9"/>
  <p:notesSz cx="6858000" cy="9144000"/>
  <p:embeddedFontLst>
    <p:embeddedFont>
      <p:font typeface="Karla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D56218-6149-4B11-AD75-522474479207}">
  <a:tblStyle styleId="{53D56218-6149-4B11-AD75-5224744792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90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083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982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82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786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021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454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41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ctrTitle"/>
          </p:nvPr>
        </p:nvSpPr>
        <p:spPr>
          <a:xfrm>
            <a:off x="1244463" y="1630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Báo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LẬP TRÌNH THIẾT 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BỊ DI ĐỘNG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AC0FE0-795C-448D-A219-368F636C61F1}"/>
              </a:ext>
            </a:extLst>
          </p:cNvPr>
          <p:cNvSpPr txBox="1"/>
          <p:nvPr/>
        </p:nvSpPr>
        <p:spPr>
          <a:xfrm>
            <a:off x="743067" y="1759352"/>
            <a:ext cx="784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/>
              <a:t>ĐỀ TÀI: CustomLayuot LisView ( Adapter, AdapterView)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40D1B-84B3-49FE-9144-247C829F6854}"/>
              </a:ext>
            </a:extLst>
          </p:cNvPr>
          <p:cNvSpPr txBox="1"/>
          <p:nvPr/>
        </p:nvSpPr>
        <p:spPr>
          <a:xfrm>
            <a:off x="304011" y="2922484"/>
            <a:ext cx="2427268" cy="2262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600" dirty="0">
                <a:solidFill>
                  <a:schemeClr val="bg1"/>
                </a:solidFill>
              </a:rPr>
              <a:t>Thành Viên:</a:t>
            </a:r>
          </a:p>
          <a:p>
            <a:pPr>
              <a:lnSpc>
                <a:spcPct val="150000"/>
              </a:lnSpc>
            </a:pPr>
            <a:r>
              <a:rPr lang="vi-VN" sz="1600" dirty="0">
                <a:solidFill>
                  <a:schemeClr val="bg1"/>
                </a:solidFill>
              </a:rPr>
              <a:t>Nguyễn Phước Định Đạt</a:t>
            </a:r>
          </a:p>
          <a:p>
            <a:pPr>
              <a:lnSpc>
                <a:spcPct val="150000"/>
              </a:lnSpc>
            </a:pPr>
            <a:r>
              <a:rPr lang="vi-VN" sz="1600" dirty="0">
                <a:solidFill>
                  <a:schemeClr val="bg1"/>
                </a:solidFill>
              </a:rPr>
              <a:t>Lâm Tuấn Thanh</a:t>
            </a:r>
          </a:p>
          <a:p>
            <a:pPr>
              <a:lnSpc>
                <a:spcPct val="150000"/>
              </a:lnSpc>
            </a:pPr>
            <a:r>
              <a:rPr lang="vi-VN" sz="1600" dirty="0">
                <a:solidFill>
                  <a:schemeClr val="bg1"/>
                </a:solidFill>
              </a:rPr>
              <a:t>Lê Quốc Huy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Võ </a:t>
            </a:r>
            <a:r>
              <a:rPr lang="vi-VN" sz="1600" dirty="0">
                <a:solidFill>
                  <a:schemeClr val="bg1"/>
                </a:solidFill>
              </a:rPr>
              <a:t>Hoàng Vũ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</a:rPr>
              <a:t>Trần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Văn</a:t>
            </a:r>
            <a:r>
              <a:rPr lang="en-US" sz="1600" dirty="0">
                <a:solidFill>
                  <a:schemeClr val="bg1"/>
                </a:solidFill>
              </a:rPr>
              <a:t> Minh </a:t>
            </a:r>
            <a:r>
              <a:rPr lang="en-US" sz="1600" dirty="0" err="1">
                <a:solidFill>
                  <a:schemeClr val="bg1"/>
                </a:solidFill>
              </a:rPr>
              <a:t>Chiến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5B64C-089A-44C5-9154-28AB79C4651D}"/>
              </a:ext>
            </a:extLst>
          </p:cNvPr>
          <p:cNvSpPr txBox="1"/>
          <p:nvPr/>
        </p:nvSpPr>
        <p:spPr>
          <a:xfrm>
            <a:off x="575822" y="208344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3. </a:t>
            </a:r>
            <a:r>
              <a:rPr lang="en-US" sz="3600" dirty="0"/>
              <a:t>Demo:</a:t>
            </a:r>
          </a:p>
          <a:p>
            <a:r>
              <a:rPr lang="en-US" sz="3600" dirty="0"/>
              <a:t>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146CF-4695-4175-9EE2-1CEE7760C89B}"/>
              </a:ext>
            </a:extLst>
          </p:cNvPr>
          <p:cNvSpPr txBox="1"/>
          <p:nvPr/>
        </p:nvSpPr>
        <p:spPr>
          <a:xfrm>
            <a:off x="575822" y="947008"/>
            <a:ext cx="79923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400" dirty="0"/>
              <a:t>- B</a:t>
            </a:r>
            <a:r>
              <a:rPr lang="vi-VN" sz="2400" dirty="0"/>
              <a:t>3</a:t>
            </a:r>
            <a:r>
              <a:rPr lang="en-US" sz="2400" dirty="0"/>
              <a:t>: </a:t>
            </a:r>
            <a:r>
              <a:rPr lang="vi-VN" sz="2400" dirty="0"/>
              <a:t>Khai báo lv_contact kết nối lv_contact bên xml </a:t>
            </a:r>
            <a:endParaRPr lang="en-US" sz="24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0B3CBD-C5CB-4056-A885-FA18CB61C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41" y="1490911"/>
            <a:ext cx="4039090" cy="504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D888E7-873E-460D-AC0C-E284C81E0740}"/>
              </a:ext>
            </a:extLst>
          </p:cNvPr>
          <p:cNvSpPr txBox="1"/>
          <p:nvPr/>
        </p:nvSpPr>
        <p:spPr>
          <a:xfrm>
            <a:off x="575822" y="2194649"/>
            <a:ext cx="3299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/>
              <a:t>- B4: Khai báo Adapter</a:t>
            </a:r>
          </a:p>
          <a:p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6094CB-3769-4366-8737-4DCC1965D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01" y="2847900"/>
            <a:ext cx="6772275" cy="523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86F4AC-CF9E-469F-8B16-69F59E5F0C50}"/>
              </a:ext>
            </a:extLst>
          </p:cNvPr>
          <p:cNvSpPr txBox="1"/>
          <p:nvPr/>
        </p:nvSpPr>
        <p:spPr>
          <a:xfrm>
            <a:off x="575822" y="3611078"/>
            <a:ext cx="4701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/>
              <a:t>- B5: Gắn Adapter vào lv_contact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72E2BA-D579-4438-A700-CEDEA720F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925" y="4318069"/>
            <a:ext cx="33242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9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ctrTitle" idx="4294967295"/>
          </p:nvPr>
        </p:nvSpPr>
        <p:spPr>
          <a:xfrm>
            <a:off x="3952893" y="1947596"/>
            <a:ext cx="382223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ABE33F"/>
                </a:solidFill>
              </a:rPr>
              <a:t>Thanks!</a:t>
            </a:r>
            <a:endParaRPr sz="6000" dirty="0">
              <a:solidFill>
                <a:srgbClr val="ABE33F"/>
              </a:solidFill>
            </a:endParaRPr>
          </a:p>
        </p:txBody>
      </p:sp>
      <p:grpSp>
        <p:nvGrpSpPr>
          <p:cNvPr id="306" name="Google Shape;306;p34"/>
          <p:cNvGrpSpPr/>
          <p:nvPr/>
        </p:nvGrpSpPr>
        <p:grpSpPr>
          <a:xfrm>
            <a:off x="685795" y="1814227"/>
            <a:ext cx="1681779" cy="1179949"/>
            <a:chOff x="559275" y="1683950"/>
            <a:chExt cx="466500" cy="327300"/>
          </a:xfrm>
        </p:grpSpPr>
        <p:sp>
          <p:nvSpPr>
            <p:cNvPr id="307" name="Google Shape;307;p34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34"/>
          <p:cNvSpPr/>
          <p:nvPr/>
        </p:nvSpPr>
        <p:spPr>
          <a:xfrm>
            <a:off x="1681875" y="2683100"/>
            <a:ext cx="1274938" cy="115980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E0074C-20C7-468B-965D-74BA34C7B633}"/>
              </a:ext>
            </a:extLst>
          </p:cNvPr>
          <p:cNvSpPr txBox="1"/>
          <p:nvPr/>
        </p:nvSpPr>
        <p:spPr>
          <a:xfrm>
            <a:off x="659757" y="416688"/>
            <a:ext cx="747724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1.Adapter:</a:t>
            </a:r>
          </a:p>
          <a:p>
            <a:pPr marL="285750" indent="-285750">
              <a:buFontTx/>
              <a:buChar char="-"/>
            </a:pPr>
            <a:r>
              <a:rPr lang="vi-VN" sz="2400" dirty="0"/>
              <a:t>Một Adapter là một đối tượng của một lớp cài đặt giao diện</a:t>
            </a:r>
            <a:r>
              <a:rPr lang="en-US" sz="2400" dirty="0"/>
              <a:t> Adapter. </a:t>
            </a:r>
          </a:p>
          <a:p>
            <a:pPr marL="457200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0070C0"/>
                </a:solidFill>
              </a:rPr>
              <a:t>Vai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vi-VN" sz="3200" b="1" dirty="0">
                <a:solidFill>
                  <a:srgbClr val="0070C0"/>
                </a:solidFill>
              </a:rPr>
              <a:t>trò.</a:t>
            </a:r>
            <a:endParaRPr lang="en-US" sz="3200" b="1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vi-VN" sz="2400" b="1" dirty="0"/>
              <a:t>liên kết </a:t>
            </a:r>
            <a:r>
              <a:rPr lang="vi-VN" sz="2400" dirty="0"/>
              <a:t>giữ</a:t>
            </a:r>
            <a:r>
              <a:rPr lang="en-US" sz="2400" dirty="0"/>
              <a:t>a</a:t>
            </a:r>
            <a:r>
              <a:rPr lang="vi-VN" sz="2400" b="1" dirty="0"/>
              <a:t> dữ liệu </a:t>
            </a:r>
            <a:r>
              <a:rPr lang="vi-VN" sz="2400" dirty="0"/>
              <a:t>và một </a:t>
            </a:r>
            <a:r>
              <a:rPr lang="vi-VN" sz="2400" b="1" dirty="0"/>
              <a:t>Adapter View</a:t>
            </a:r>
            <a:endParaRPr lang="en-US" sz="2400" b="1" dirty="0"/>
          </a:p>
          <a:p>
            <a:pPr marL="285750" indent="-285750">
              <a:buFontTx/>
              <a:buChar char="-"/>
            </a:pPr>
            <a:endParaRPr lang="vi-VN" sz="2400" b="1" dirty="0"/>
          </a:p>
          <a:p>
            <a:pPr marL="285750" indent="-285750">
              <a:buFontTx/>
              <a:buChar char="-"/>
            </a:pPr>
            <a:r>
              <a:rPr lang="en-US" sz="2400" b="1" i="1" dirty="0"/>
              <a:t>Adapter</a:t>
            </a:r>
            <a:r>
              <a:rPr lang="en-US" sz="2400" dirty="0"/>
              <a:t> 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thô</a:t>
            </a:r>
            <a:r>
              <a:rPr lang="en-US" sz="2400" dirty="0"/>
              <a:t> (</a:t>
            </a:r>
            <a:r>
              <a:rPr lang="en-US" sz="2400" b="1" i="1" dirty="0" err="1"/>
              <a:t>DataSource</a:t>
            </a:r>
            <a:r>
              <a:rPr lang="en-US" sz="2400" dirty="0"/>
              <a:t> )</a:t>
            </a:r>
            <a:r>
              <a:rPr lang="vi-VN" sz="2400" dirty="0"/>
              <a:t> lên </a:t>
            </a:r>
            <a:r>
              <a:rPr lang="vi-VN" sz="2400" b="1" i="1" dirty="0"/>
              <a:t>View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Chúng</a:t>
            </a:r>
            <a:r>
              <a:rPr lang="en-US" sz="2400" dirty="0"/>
              <a:t> </a:t>
            </a:r>
            <a:r>
              <a:rPr lang="vi-VN" sz="2400" dirty="0"/>
              <a:t>được hiển thị dưới dạng </a:t>
            </a:r>
            <a:r>
              <a:rPr lang="vi-VN" sz="2400" b="1" dirty="0"/>
              <a:t>danh sách. </a:t>
            </a:r>
            <a:r>
              <a:rPr lang="vi-VN" sz="2400" dirty="0"/>
              <a:t>Từ đây chúng ta gọi nó là </a:t>
            </a:r>
            <a:r>
              <a:rPr lang="vi-VN" sz="2400" b="1" dirty="0"/>
              <a:t>AdapterView</a:t>
            </a:r>
            <a:endParaRPr lang="en-US" sz="2400" b="1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EC53A-CD07-4DAE-B89B-7E802218D842}"/>
              </a:ext>
            </a:extLst>
          </p:cNvPr>
          <p:cNvSpPr txBox="1"/>
          <p:nvPr/>
        </p:nvSpPr>
        <p:spPr>
          <a:xfrm>
            <a:off x="1362557" y="462764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6F095-3CEF-463C-9A75-347868F28C40}"/>
              </a:ext>
            </a:extLst>
          </p:cNvPr>
          <p:cNvSpPr txBox="1"/>
          <p:nvPr/>
        </p:nvSpPr>
        <p:spPr>
          <a:xfrm>
            <a:off x="1408619" y="3743046"/>
            <a:ext cx="17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11" descr="Sơ đồ cho thấy vai trò của Adapter (cập nhật)">
            <a:extLst>
              <a:ext uri="{FF2B5EF4-FFF2-40B4-BE49-F238E27FC236}">
                <a16:creationId xmlns:a16="http://schemas.microsoft.com/office/drawing/2014/main" id="{51FE1C4D-00A6-43F8-B0DA-9D82C4374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02" y="1738372"/>
            <a:ext cx="7130004" cy="253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3C3355-D93D-4CFE-8328-3FE33798CA53}"/>
              </a:ext>
            </a:extLst>
          </p:cNvPr>
          <p:cNvSpPr txBox="1"/>
          <p:nvPr/>
        </p:nvSpPr>
        <p:spPr>
          <a:xfrm>
            <a:off x="451413" y="266217"/>
            <a:ext cx="8435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/>
              <a:t>Sơ đồ chuyển đổi dữ liệu từ Datasource thành AdapterView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543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63ED3-FE28-4CF9-A098-12CA9C8AB5F4}"/>
              </a:ext>
            </a:extLst>
          </p:cNvPr>
          <p:cNvSpPr txBox="1"/>
          <p:nvPr/>
        </p:nvSpPr>
        <p:spPr>
          <a:xfrm>
            <a:off x="694482" y="625033"/>
            <a:ext cx="708370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/>
              <a:t>2. AdapterView.</a:t>
            </a:r>
          </a:p>
          <a:p>
            <a:pPr marL="285750" indent="-285750">
              <a:buFontTx/>
              <a:buChar char="-"/>
            </a:pPr>
            <a:r>
              <a:rPr lang="vi-VN" sz="2400" b="1" dirty="0"/>
              <a:t>AdapterView</a:t>
            </a:r>
            <a:r>
              <a:rPr lang="en-US" sz="2400" b="1" dirty="0"/>
              <a:t> </a:t>
            </a:r>
            <a:r>
              <a:rPr lang="en-US" sz="2400" dirty="0" err="1"/>
              <a:t>rất</a:t>
            </a:r>
            <a:r>
              <a:rPr lang="en-US" sz="2400" dirty="0"/>
              <a:t> </a:t>
            </a:r>
            <a:r>
              <a:rPr lang="en-US" sz="2400" dirty="0" err="1"/>
              <a:t>phô</a:t>
            </a:r>
            <a:r>
              <a:rPr lang="en-US" sz="2400" dirty="0"/>
              <a:t>̉  </a:t>
            </a:r>
            <a:r>
              <a:rPr lang="en-US" sz="2400" dirty="0" err="1"/>
              <a:t>biến</a:t>
            </a:r>
            <a:r>
              <a:rPr lang="vi-VN" sz="2400" dirty="0"/>
              <a:t> ứng dụng </a:t>
            </a:r>
            <a:r>
              <a:rPr lang="vi-VN" sz="2400" b="1" dirty="0"/>
              <a:t>Android</a:t>
            </a:r>
            <a:r>
              <a:rPr lang="en-US" sz="2400" b="1" dirty="0"/>
              <a:t>.</a:t>
            </a:r>
          </a:p>
          <a:p>
            <a:endParaRPr lang="vi-VN" sz="2400" dirty="0"/>
          </a:p>
          <a:p>
            <a:pPr marL="285750" indent="-285750">
              <a:buFontTx/>
              <a:buChar char="-"/>
            </a:pPr>
            <a:r>
              <a:rPr lang="vi-VN" sz="2400" b="1" dirty="0"/>
              <a:t>Android</a:t>
            </a:r>
            <a:r>
              <a:rPr lang="vi-VN" sz="2400" dirty="0"/>
              <a:t> hiển thị giao</a:t>
            </a:r>
            <a:r>
              <a:rPr lang="en-US" sz="2400" dirty="0"/>
              <a:t> </a:t>
            </a:r>
            <a:r>
              <a:rPr lang="en-US" sz="2400" dirty="0" err="1"/>
              <a:t>diện</a:t>
            </a:r>
            <a:r>
              <a:rPr lang="en-US" sz="2400" dirty="0"/>
              <a:t> </a:t>
            </a:r>
            <a:r>
              <a:rPr lang="vi-VN" sz="2400" dirty="0"/>
              <a:t>dưới dạng</a:t>
            </a:r>
            <a:r>
              <a:rPr lang="en-US" sz="2400" dirty="0"/>
              <a:t>: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r>
              <a:rPr lang="vi-VN" sz="2400" dirty="0"/>
              <a:t> một </a:t>
            </a:r>
            <a:r>
              <a:rPr lang="vi-VN" sz="2400" b="1" dirty="0"/>
              <a:t>danh sách</a:t>
            </a:r>
            <a:r>
              <a:rPr lang="vi-VN" sz="2400" dirty="0"/>
              <a:t>, </a:t>
            </a:r>
            <a:r>
              <a:rPr lang="vi-VN" sz="2400" b="1" dirty="0"/>
              <a:t>một lướ</a:t>
            </a:r>
            <a:r>
              <a:rPr lang="vi-VN" sz="2400" dirty="0"/>
              <a:t>i hoặc </a:t>
            </a:r>
            <a:r>
              <a:rPr lang="vi-VN" sz="2400" b="1" dirty="0"/>
              <a:t>ngăn xếp</a:t>
            </a:r>
            <a:r>
              <a:rPr lang="vi-VN" sz="2400" dirty="0"/>
              <a:t>, tức là bạn đã nhìn thấy một </a:t>
            </a:r>
            <a:r>
              <a:rPr lang="vi-VN" sz="2400" b="1" dirty="0"/>
              <a:t>Adapter View </a:t>
            </a:r>
            <a:r>
              <a:rPr lang="vi-VN" sz="2400" dirty="0"/>
              <a:t>trong thực tế.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0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050" name="Picture 2" descr="Bạn có nhìn thấy các danh sách mà mình muốn nói đến không?">
            <a:extLst>
              <a:ext uri="{FF2B5EF4-FFF2-40B4-BE49-F238E27FC236}">
                <a16:creationId xmlns:a16="http://schemas.microsoft.com/office/drawing/2014/main" id="{4CEECC70-C87D-457E-A7EC-C2737B175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388962"/>
            <a:ext cx="7715250" cy="320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C6F47E-8376-4612-8B9A-564F327A5340}"/>
              </a:ext>
            </a:extLst>
          </p:cNvPr>
          <p:cNvSpPr txBox="1"/>
          <p:nvPr/>
        </p:nvSpPr>
        <p:spPr>
          <a:xfrm>
            <a:off x="1192192" y="219919"/>
            <a:ext cx="6152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/>
              <a:t>Ví dụ: 1 số dạng AdapterView trong thực tế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62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E34DEA-F359-4566-BD60-3DB7FE7EB997}"/>
              </a:ext>
            </a:extLst>
          </p:cNvPr>
          <p:cNvSpPr txBox="1"/>
          <p:nvPr/>
        </p:nvSpPr>
        <p:spPr>
          <a:xfrm>
            <a:off x="740780" y="1048256"/>
            <a:ext cx="7338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AdapterView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làm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việc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nh</a:t>
            </a:r>
            <a:r>
              <a:rPr lang="vi-VN" sz="2400" b="1" dirty="0">
                <a:solidFill>
                  <a:srgbClr val="0070C0"/>
                </a:solidFill>
              </a:rPr>
              <a:t>ư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thê</a:t>
            </a:r>
            <a:r>
              <a:rPr lang="en-US" sz="2400" b="1" dirty="0">
                <a:solidFill>
                  <a:srgbClr val="0070C0"/>
                </a:solidFill>
              </a:rPr>
              <a:t>́ </a:t>
            </a:r>
            <a:r>
              <a:rPr lang="en-US" sz="2400" b="1" dirty="0" err="1">
                <a:solidFill>
                  <a:srgbClr val="0070C0"/>
                </a:solidFill>
              </a:rPr>
              <a:t>nào</a:t>
            </a:r>
            <a:r>
              <a:rPr lang="en-US" sz="2400" b="1" dirty="0">
                <a:solidFill>
                  <a:srgbClr val="0070C0"/>
                </a:solidFill>
              </a:rPr>
              <a:t>?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b="1" dirty="0" err="1"/>
              <a:t>AdapterView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. 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vi-VN" sz="2400" dirty="0"/>
              <a:t> Các </a:t>
            </a:r>
            <a:r>
              <a:rPr lang="vi-VN" sz="2400" b="1" dirty="0"/>
              <a:t>AdapterView</a:t>
            </a:r>
            <a:r>
              <a:rPr lang="vi-VN" sz="2400" dirty="0"/>
              <a:t> khác nhau tuân theo những chiến lược khác nhau. Tuy nhiên, đây là những gì mà hầu hết chúng thường làm.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73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E34DEA-F359-4566-BD60-3DB7FE7EB997}"/>
              </a:ext>
            </a:extLst>
          </p:cNvPr>
          <p:cNvSpPr txBox="1"/>
          <p:nvPr/>
        </p:nvSpPr>
        <p:spPr>
          <a:xfrm>
            <a:off x="902825" y="1076446"/>
            <a:ext cx="73383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 </a:t>
            </a:r>
            <a:r>
              <a:rPr lang="vi-VN" sz="2400" dirty="0"/>
              <a:t>Chúng chỉ kết xuất những đối tượng</a:t>
            </a:r>
            <a:r>
              <a:rPr lang="en-US" sz="2400" dirty="0"/>
              <a:t> </a:t>
            </a:r>
            <a:r>
              <a:rPr lang="en-US" sz="2400" b="1" dirty="0"/>
              <a:t>View </a:t>
            </a:r>
            <a:r>
              <a:rPr lang="vi-VN" sz="2400" dirty="0"/>
              <a:t>mà đã trên màn hình hoặc nó đang di chuyển vào màn hình. Bằng cách này, bộ nhớ tiêu thụ bởi một </a:t>
            </a:r>
            <a:r>
              <a:rPr lang="vi-VN" sz="2400" b="1" dirty="0"/>
              <a:t>AdapterView </a:t>
            </a:r>
            <a:r>
              <a:rPr lang="vi-VN" sz="2400" dirty="0"/>
              <a:t>có thể được </a:t>
            </a:r>
            <a:r>
              <a:rPr lang="vi-VN" sz="2400" b="1" dirty="0"/>
              <a:t>cố định </a:t>
            </a:r>
            <a:r>
              <a:rPr lang="vi-VN" sz="2400" dirty="0"/>
              <a:t>và </a:t>
            </a:r>
            <a:r>
              <a:rPr lang="vi-VN" sz="2400" b="1" dirty="0"/>
              <a:t>độc lập </a:t>
            </a:r>
            <a:r>
              <a:rPr lang="vi-VN" sz="2400" dirty="0"/>
              <a:t>với kích thước của tập dữ liệu.</a:t>
            </a:r>
            <a:endParaRPr lang="en-US" sz="2400" dirty="0"/>
          </a:p>
          <a:p>
            <a:r>
              <a:rPr lang="en-US" sz="2400" dirty="0"/>
              <a:t>+ </a:t>
            </a:r>
            <a:r>
              <a:rPr lang="vi-VN" sz="2400" dirty="0"/>
              <a:t>Chúng </a:t>
            </a:r>
            <a:r>
              <a:rPr lang="vi-VN" sz="2400" b="1" dirty="0"/>
              <a:t>giảm thiểu công sức </a:t>
            </a:r>
            <a:r>
              <a:rPr lang="vi-VN" sz="2400" dirty="0"/>
              <a:t>cho các hoạt động </a:t>
            </a:r>
            <a:r>
              <a:rPr lang="vi-VN" sz="2400" b="1" dirty="0"/>
              <a:t>inflate layout </a:t>
            </a:r>
            <a:r>
              <a:rPr lang="vi-VN" sz="2400" dirty="0"/>
              <a:t>và </a:t>
            </a:r>
            <a:r>
              <a:rPr lang="vi-VN" sz="2400" b="1" dirty="0"/>
              <a:t>tái sử dụng </a:t>
            </a:r>
            <a:r>
              <a:rPr lang="vi-VN" sz="2400" dirty="0"/>
              <a:t>các đối tượng</a:t>
            </a:r>
            <a:r>
              <a:rPr lang="en-US" sz="2400" dirty="0"/>
              <a:t> </a:t>
            </a:r>
            <a:r>
              <a:rPr lang="en-US" sz="2400" b="1" dirty="0"/>
              <a:t>View</a:t>
            </a:r>
            <a:r>
              <a:rPr lang="en-US" sz="2400" dirty="0"/>
              <a:t> </a:t>
            </a:r>
            <a:r>
              <a:rPr lang="en-US" sz="2400" dirty="0" err="1"/>
              <a:t>sẵn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di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khỏi</a:t>
            </a:r>
            <a:r>
              <a:rPr lang="en-US" sz="2400" dirty="0"/>
              <a:t> </a:t>
            </a:r>
            <a:r>
              <a:rPr lang="en-US" sz="2400" dirty="0" err="1"/>
              <a:t>màn</a:t>
            </a:r>
            <a:r>
              <a:rPr lang="en-US" sz="2400" dirty="0"/>
              <a:t>.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b="1" dirty="0" err="1"/>
              <a:t>tiêu</a:t>
            </a:r>
            <a:r>
              <a:rPr lang="en-US" sz="2400" b="1" dirty="0"/>
              <a:t> </a:t>
            </a:r>
            <a:r>
              <a:rPr lang="en-US" sz="2400" b="1" dirty="0" err="1"/>
              <a:t>thụ</a:t>
            </a:r>
            <a:r>
              <a:rPr lang="en-US" sz="2400" b="1" dirty="0"/>
              <a:t> CPU </a:t>
            </a:r>
            <a:r>
              <a:rPr lang="en-US" sz="2400" b="1" dirty="0" err="1"/>
              <a:t>thấp</a:t>
            </a:r>
            <a:r>
              <a:rPr lang="en-US" sz="2400" b="1" dirty="0"/>
              <a:t>.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760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5B64C-089A-44C5-9154-28AB79C4651D}"/>
              </a:ext>
            </a:extLst>
          </p:cNvPr>
          <p:cNvSpPr txBox="1"/>
          <p:nvPr/>
        </p:nvSpPr>
        <p:spPr>
          <a:xfrm>
            <a:off x="575822" y="208344"/>
            <a:ext cx="84353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3. </a:t>
            </a:r>
            <a:r>
              <a:rPr lang="en-US" sz="3600" dirty="0"/>
              <a:t>Demo:</a:t>
            </a:r>
            <a:r>
              <a:rPr lang="vi-VN" sz="3600" dirty="0"/>
              <a:t> </a:t>
            </a:r>
            <a:r>
              <a:rPr lang="vi-VN" sz="3200" dirty="0"/>
              <a:t>Tạo danh sách danh bạ điên thoại</a:t>
            </a:r>
            <a:endParaRPr lang="en-US" sz="3600" dirty="0"/>
          </a:p>
          <a:p>
            <a:r>
              <a:rPr lang="en-US" sz="3600" dirty="0"/>
              <a:t>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146CF-4695-4175-9EE2-1CEE7760C89B}"/>
              </a:ext>
            </a:extLst>
          </p:cNvPr>
          <p:cNvSpPr txBox="1"/>
          <p:nvPr/>
        </p:nvSpPr>
        <p:spPr>
          <a:xfrm>
            <a:off x="575822" y="947008"/>
            <a:ext cx="466459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Có </a:t>
            </a:r>
            <a:r>
              <a:rPr lang="vi-VN" sz="2400" dirty="0"/>
              <a:t>5</a:t>
            </a:r>
            <a:r>
              <a:rPr lang="en-US" sz="2400" dirty="0"/>
              <a:t> b</a:t>
            </a:r>
            <a:r>
              <a:rPr lang="vi-VN" sz="2400" dirty="0"/>
              <a:t>ư</a:t>
            </a:r>
            <a:r>
              <a:rPr lang="en-US" sz="2400" dirty="0" err="1"/>
              <a:t>ớc</a:t>
            </a:r>
            <a:r>
              <a:rPr lang="en-US" sz="2400" dirty="0"/>
              <a:t> c</a:t>
            </a:r>
            <a:r>
              <a:rPr lang="vi-VN" sz="2400" dirty="0"/>
              <a:t>ơ</a:t>
            </a:r>
            <a:r>
              <a:rPr lang="en-US" sz="2400" dirty="0"/>
              <a:t> </a:t>
            </a:r>
            <a:r>
              <a:rPr lang="en-US" sz="2400" dirty="0" err="1"/>
              <a:t>bản</a:t>
            </a:r>
            <a:r>
              <a:rPr lang="en-US" sz="2400" dirty="0"/>
              <a:t>:</a:t>
            </a:r>
          </a:p>
          <a:p>
            <a:pPr>
              <a:buClr>
                <a:schemeClr val="accent1"/>
              </a:buClr>
            </a:pPr>
            <a:r>
              <a:rPr lang="en-US" sz="2400" dirty="0"/>
              <a:t>- B1: </a:t>
            </a:r>
            <a:r>
              <a:rPr lang="en-US" sz="2400" dirty="0" err="1"/>
              <a:t>tạo</a:t>
            </a:r>
            <a:r>
              <a:rPr lang="en-US" sz="2400" dirty="0"/>
              <a:t> </a:t>
            </a:r>
            <a:r>
              <a:rPr lang="en-US" sz="2400" dirty="0" err="1"/>
              <a:t>ListView</a:t>
            </a:r>
            <a:r>
              <a:rPr lang="en-US" sz="2400" dirty="0"/>
              <a:t> </a:t>
            </a:r>
            <a:r>
              <a:rPr lang="vi-VN" sz="2400" dirty="0"/>
              <a:t>ở file xml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45346-6FE9-4765-88D5-CCD668FE3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52" y="1863524"/>
            <a:ext cx="7465671" cy="307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5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5B64C-089A-44C5-9154-28AB79C4651D}"/>
              </a:ext>
            </a:extLst>
          </p:cNvPr>
          <p:cNvSpPr txBox="1"/>
          <p:nvPr/>
        </p:nvSpPr>
        <p:spPr>
          <a:xfrm>
            <a:off x="575822" y="208344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3. </a:t>
            </a:r>
            <a:r>
              <a:rPr lang="en-US" sz="3600" dirty="0"/>
              <a:t>Demo:</a:t>
            </a:r>
          </a:p>
          <a:p>
            <a:r>
              <a:rPr lang="en-US" sz="3600" dirty="0"/>
              <a:t>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146CF-4695-4175-9EE2-1CEE7760C89B}"/>
              </a:ext>
            </a:extLst>
          </p:cNvPr>
          <p:cNvSpPr txBox="1"/>
          <p:nvPr/>
        </p:nvSpPr>
        <p:spPr>
          <a:xfrm>
            <a:off x="575822" y="947008"/>
            <a:ext cx="46645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400" dirty="0"/>
              <a:t>- B</a:t>
            </a:r>
            <a:r>
              <a:rPr lang="vi-VN" sz="2400" dirty="0"/>
              <a:t>2</a:t>
            </a:r>
            <a:r>
              <a:rPr lang="en-US" sz="2400" dirty="0"/>
              <a:t>:</a:t>
            </a:r>
            <a:r>
              <a:rPr lang="vi-VN" sz="2400" dirty="0"/>
              <a:t>Tạo Datasource</a:t>
            </a:r>
            <a:endParaRPr lang="en-US" sz="2400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0C373C-AD87-46D0-A2A8-71473E51E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69" y="1400537"/>
            <a:ext cx="733021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20360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4C52"/>
      </a:dk1>
      <a:lt1>
        <a:srgbClr val="FFFFFF"/>
      </a:lt1>
      <a:dk2>
        <a:srgbClr val="788788"/>
      </a:dk2>
      <a:lt2>
        <a:srgbClr val="D7EEEC"/>
      </a:lt2>
      <a:accent1>
        <a:srgbClr val="004C52"/>
      </a:accent1>
      <a:accent2>
        <a:srgbClr val="00AE9D"/>
      </a:accent2>
      <a:accent3>
        <a:srgbClr val="4BD3B0"/>
      </a:accent3>
      <a:accent4>
        <a:srgbClr val="68DD6B"/>
      </a:accent4>
      <a:accent5>
        <a:srgbClr val="ABE33F"/>
      </a:accent5>
      <a:accent6>
        <a:srgbClr val="DBEEA6"/>
      </a:accent6>
      <a:hlink>
        <a:srgbClr val="004C5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389</Words>
  <Application>Microsoft Office PowerPoint</Application>
  <PresentationFormat>On-screen Show (16:9)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Karla</vt:lpstr>
      <vt:lpstr>Raleway</vt:lpstr>
      <vt:lpstr>Escalus template</vt:lpstr>
      <vt:lpstr>Báo cáo môn: LẬP TRÌNH THIẾT BỊ DI ĐỘNG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Báo cáo môn: LẬP TRÌNH THIẾT BỊ DI ĐỘNG</dc:title>
  <cp:lastModifiedBy>dinhdat1401@gmail.com</cp:lastModifiedBy>
  <cp:revision>20</cp:revision>
  <dcterms:modified xsi:type="dcterms:W3CDTF">2020-06-03T07:00:17Z</dcterms:modified>
</cp:coreProperties>
</file>