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2" r:id="rId6"/>
    <p:sldId id="268" r:id="rId7"/>
    <p:sldId id="263" r:id="rId8"/>
    <p:sldId id="274" r:id="rId9"/>
    <p:sldId id="275" r:id="rId10"/>
    <p:sldId id="276" r:id="rId11"/>
    <p:sldId id="269" r:id="rId12"/>
    <p:sldId id="272" r:id="rId13"/>
    <p:sldId id="270" r:id="rId14"/>
    <p:sldId id="271" r:id="rId15"/>
  </p:sldIdLst>
  <p:sldSz cx="9144000" cy="5143500" type="screen16x9"/>
  <p:notesSz cx="6858000" cy="9144000"/>
  <p:embeddedFontLst>
    <p:embeddedFont>
      <p:font typeface="Inconsolata" pitchFamily="1" charset="0"/>
      <p:regular r:id="rId18"/>
      <p:bold r:id="rId19"/>
    </p:embeddedFont>
    <p:embeddedFont>
      <p:font typeface="Oswald" panose="00000500000000000000" pitchFamily="2" charset="0"/>
      <p:regular r:id="rId20"/>
      <p:bold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Staatliches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6B1"/>
    <a:srgbClr val="E7EEF9"/>
    <a:srgbClr val="2C6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FA08A-BAE4-48AD-BAC3-BB04DFC1A2C3}">
  <a:tblStyle styleId="{EFCFA08A-BAE4-48AD-BAC3-BB04DFC1A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2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42C86C-0778-CA01-61E7-9D66116C25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EDDFE-55A9-045A-0312-BEADEE0FF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EF8E0-47BC-4196-8A9A-4FB7E6E8C2B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676FF-E42A-3BFB-B92A-57E8B8031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C3C6A-6553-78F5-FEEA-82A4B545F8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7323-2E4B-4D3C-ABC3-C8EF5ADC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a430a4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a430a4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6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e1c2f169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e1c2f169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e1c2f169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e1c2f169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e1c2f16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e1c2f16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6c7a36120_0_16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6c7a36120_0_16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a430a4c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a430a4c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da430a4c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da430a4c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da430a4c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da430a4c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e1c2f169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e1c2f169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a430a4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a430a4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a430a4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a430a4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0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a430a4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a430a4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9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9975" y="1260325"/>
            <a:ext cx="2806200" cy="20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9975" y="3332025"/>
            <a:ext cx="29133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t text 2">
  <p:cSld name="CUSTOM_4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540000" y="540000"/>
            <a:ext cx="8065500" cy="40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1478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720000" y="1490700"/>
            <a:ext cx="77667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7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732869" y="2060966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732875" y="3368456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947969" y="2395634"/>
            <a:ext cx="2103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>
            <a:off x="732875" y="3703136"/>
            <a:ext cx="23181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5"/>
          </p:nvPr>
        </p:nvSpPr>
        <p:spPr>
          <a:xfrm>
            <a:off x="6095400" y="2059997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6"/>
          </p:nvPr>
        </p:nvSpPr>
        <p:spPr>
          <a:xfrm>
            <a:off x="6095400" y="3368013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7"/>
          </p:nvPr>
        </p:nvSpPr>
        <p:spPr>
          <a:xfrm>
            <a:off x="6095400" y="2394663"/>
            <a:ext cx="2103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8"/>
          </p:nvPr>
        </p:nvSpPr>
        <p:spPr>
          <a:xfrm>
            <a:off x="6095400" y="3702690"/>
            <a:ext cx="2103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22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1643925" y="2169534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2"/>
          </p:nvPr>
        </p:nvSpPr>
        <p:spPr>
          <a:xfrm>
            <a:off x="1643925" y="3277525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Oswald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3"/>
          </p:nvPr>
        </p:nvSpPr>
        <p:spPr>
          <a:xfrm>
            <a:off x="1643925" y="2504200"/>
            <a:ext cx="2547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"/>
          </p:nvPr>
        </p:nvSpPr>
        <p:spPr>
          <a:xfrm>
            <a:off x="1643925" y="3612200"/>
            <a:ext cx="2547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/>
          <p:nvPr/>
        </p:nvSpPr>
        <p:spPr>
          <a:xfrm flipH="1">
            <a:off x="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media">
  <p:cSld name="CUSTOM_7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7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/>
          <p:nvPr/>
        </p:nvSpPr>
        <p:spPr>
          <a:xfrm flipH="1">
            <a:off x="860400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720000" y="1781175"/>
            <a:ext cx="33759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 flipH="1">
            <a:off x="0" y="460350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540000" y="1295400"/>
            <a:ext cx="8064000" cy="330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flipH="1">
            <a:off x="0" y="4603500"/>
            <a:ext cx="540000" cy="540000"/>
          </a:xfrm>
          <a:prstGeom prst="rect">
            <a:avLst/>
          </a:prstGeom>
          <a:solidFill>
            <a:srgbClr val="E7EEF9"/>
          </a:solidFill>
          <a:ln>
            <a:solidFill>
              <a:srgbClr val="E7EEF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 flipH="1">
            <a:off x="8604000" y="755400"/>
            <a:ext cx="540000" cy="540000"/>
          </a:xfrm>
          <a:prstGeom prst="rect">
            <a:avLst/>
          </a:prstGeom>
          <a:solidFill>
            <a:srgbClr val="E7EEF9"/>
          </a:solidFill>
          <a:ln>
            <a:solidFill>
              <a:srgbClr val="E7EEF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540000" y="540000"/>
            <a:ext cx="8064300" cy="40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666750" y="673050"/>
            <a:ext cx="7810500" cy="37974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40000" y="540000"/>
            <a:ext cx="8604300" cy="40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1680487"/>
            <a:ext cx="32949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5141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2353325"/>
            <a:ext cx="30900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603500"/>
            <a:ext cx="540000" cy="540000"/>
          </a:xfrm>
          <a:prstGeom prst="rect">
            <a:avLst/>
          </a:prstGeom>
          <a:solidFill>
            <a:srgbClr val="E7EEF9"/>
          </a:solidFill>
          <a:ln>
            <a:solidFill>
              <a:srgbClr val="E7EEF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61400" y="2158600"/>
            <a:ext cx="2515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367100" y="2158600"/>
            <a:ext cx="2515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2700" y="1825063"/>
            <a:ext cx="1932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5658400" y="1828650"/>
            <a:ext cx="1932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3997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3477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082300" y="2571750"/>
            <a:ext cx="33378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0475" y="540000"/>
            <a:ext cx="3997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flipH="1">
            <a:off x="860430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/>
        </p:nvSpPr>
        <p:spPr>
          <a:xfrm>
            <a:off x="720000" y="540000"/>
            <a:ext cx="31224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/>
        </p:nvSpPr>
        <p:spPr>
          <a:xfrm>
            <a:off x="720000" y="540000"/>
            <a:ext cx="31224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1" name="Google Shape;51;p13"/>
          <p:cNvSpPr txBox="1"/>
          <p:nvPr/>
        </p:nvSpPr>
        <p:spPr>
          <a:xfrm>
            <a:off x="4296372" y="523315"/>
            <a:ext cx="15618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4058172" y="1356813"/>
            <a:ext cx="20382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993072" y="1790509"/>
            <a:ext cx="216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296372" y="2807739"/>
            <a:ext cx="15618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058172" y="3658585"/>
            <a:ext cx="20382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93072" y="4092281"/>
            <a:ext cx="216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32452" y="1356813"/>
            <a:ext cx="20382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67352" y="1790509"/>
            <a:ext cx="216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570652" y="2807739"/>
            <a:ext cx="15618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5FAD5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32452" y="3658585"/>
            <a:ext cx="20382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rgbClr val="09612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67352" y="4092281"/>
            <a:ext cx="2168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9612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473686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2480695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4487705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6494714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6875714" y="2250183"/>
            <a:ext cx="1681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4861053" y="2250183"/>
            <a:ext cx="1771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4501200"/>
            <a:ext cx="9144000" cy="6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2851335" y="2250183"/>
            <a:ext cx="1758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854686" y="2250183"/>
            <a:ext cx="1771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854675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6875714" y="2569002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2851327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4861047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0" y="4603425"/>
            <a:ext cx="9144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44502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rgbClr val="5141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consolata"/>
              <a:buChar char="●"/>
              <a:defRPr sz="18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  <p:sldLayoutId id="2147483667" r:id="rId12"/>
    <p:sldLayoutId id="2147483668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6"/>
          <p:cNvGrpSpPr/>
          <p:nvPr/>
        </p:nvGrpSpPr>
        <p:grpSpPr>
          <a:xfrm>
            <a:off x="718374" y="977629"/>
            <a:ext cx="7885576" cy="2711109"/>
            <a:chOff x="174175" y="852800"/>
            <a:chExt cx="3516300" cy="3495600"/>
          </a:xfrm>
        </p:grpSpPr>
        <p:sp>
          <p:nvSpPr>
            <p:cNvPr id="225" name="Google Shape;225;p36"/>
            <p:cNvSpPr/>
            <p:nvPr/>
          </p:nvSpPr>
          <p:spPr>
            <a:xfrm>
              <a:off x="174175" y="852800"/>
              <a:ext cx="3516300" cy="3495600"/>
            </a:xfrm>
            <a:prstGeom prst="rect">
              <a:avLst/>
            </a:prstGeom>
            <a:noFill/>
            <a:ln w="9525" cap="flat" cmpd="sng">
              <a:solidFill>
                <a:srgbClr val="E7EE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241587" y="1057940"/>
              <a:ext cx="3384076" cy="3129858"/>
            </a:xfrm>
            <a:prstGeom prst="rect">
              <a:avLst/>
            </a:prstGeom>
            <a:solidFill>
              <a:srgbClr val="E7EEF9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5786174" y="3908254"/>
            <a:ext cx="2913300" cy="1042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vi-VN" sz="1400" b="1" dirty="0">
                <a:solidFill>
                  <a:srgbClr val="3066B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Nhóm #35:</a:t>
            </a:r>
          </a:p>
          <a:p>
            <a:pPr marL="34290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vi-VN" sz="1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Phan Ngọc Phương Linh</a:t>
            </a:r>
          </a:p>
          <a:p>
            <a:pPr marL="34290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vi-VN" sz="1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Trần Đình Đức</a:t>
            </a:r>
            <a:endParaRPr sz="1400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ctrTitle"/>
          </p:nvPr>
        </p:nvSpPr>
        <p:spPr>
          <a:xfrm>
            <a:off x="1272788" y="1760496"/>
            <a:ext cx="6852371" cy="2015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C62B0"/>
                </a:solidFill>
              </a:rPr>
              <a:t>XÂY DỰNG TRANG WEB BÁN HÀNG COZYLIVING BẰNG DJANGO</a:t>
            </a:r>
            <a:endParaRPr lang="en-US" sz="3600" b="0" dirty="0">
              <a:solidFill>
                <a:srgbClr val="2C62B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8B89D0E-2AE0-8AEB-54F6-87825E37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2" y="217935"/>
            <a:ext cx="8001000" cy="79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TRƯỜNG ĐẠI HỌC </a:t>
            </a:r>
            <a:r>
              <a:rPr lang="vi-VN" sz="2400" dirty="0">
                <a:solidFill>
                  <a:schemeClr val="tx1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CÔNG NGHỆ THÔNG TIN</a:t>
            </a:r>
            <a:br>
              <a:rPr lang="en-US" sz="1600" dirty="0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Khoa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Nghệ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swald" panose="00000500000000000000" pitchFamily="2" charset="0"/>
                <a:cs typeface="Times New Roman" pitchFamily="18" charset="0"/>
              </a:rPr>
              <a:t> Thông Tin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3B71B33A-C160-9986-81C9-CB69127F2503}"/>
              </a:ext>
            </a:extLst>
          </p:cNvPr>
          <p:cNvSpPr txBox="1"/>
          <p:nvPr/>
        </p:nvSpPr>
        <p:spPr>
          <a:xfrm>
            <a:off x="874388" y="4049444"/>
            <a:ext cx="261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3066B1"/>
                </a:solidFill>
              </a:rPr>
              <a:t>Môn</a:t>
            </a:r>
            <a:r>
              <a:rPr lang="en-US" sz="1200" b="1" dirty="0">
                <a:solidFill>
                  <a:srgbClr val="3066B1"/>
                </a:solidFill>
              </a:rPr>
              <a:t> </a:t>
            </a:r>
            <a:r>
              <a:rPr lang="en-US" sz="1200" b="1" dirty="0" err="1">
                <a:solidFill>
                  <a:srgbClr val="3066B1"/>
                </a:solidFill>
              </a:rPr>
              <a:t>học</a:t>
            </a:r>
            <a:r>
              <a:rPr lang="en-US" sz="1200" b="1" dirty="0">
                <a:solidFill>
                  <a:schemeClr val="bg2"/>
                </a:solidFill>
              </a:rPr>
              <a:t>: </a:t>
            </a:r>
            <a:r>
              <a:rPr lang="vi-VN" sz="1200" dirty="0">
                <a:solidFill>
                  <a:schemeClr val="bg2"/>
                </a:solidFill>
              </a:rPr>
              <a:t>Kỹ thuật </a:t>
            </a:r>
            <a:r>
              <a:rPr lang="en-US" sz="1200" dirty="0" err="1">
                <a:solidFill>
                  <a:schemeClr val="bg2"/>
                </a:solidFill>
              </a:rPr>
              <a:t>lập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trình</a:t>
            </a:r>
            <a:r>
              <a:rPr lang="en-US" sz="1200" dirty="0">
                <a:solidFill>
                  <a:schemeClr val="bg2"/>
                </a:solidFill>
              </a:rPr>
              <a:t>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4C4DA-D41E-FB1C-716C-9DF5825C4CE1}"/>
              </a:ext>
            </a:extLst>
          </p:cNvPr>
          <p:cNvSpPr txBox="1"/>
          <p:nvPr/>
        </p:nvSpPr>
        <p:spPr>
          <a:xfrm>
            <a:off x="2286000" y="14420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chemeClr val="bg2">
                    <a:lumMod val="50000"/>
                  </a:schemeClr>
                </a:solidFill>
                <a:latin typeface="Oswald" panose="00000500000000000000" pitchFamily="2" charset="0"/>
              </a:rPr>
              <a:t>Đề tài:</a:t>
            </a:r>
            <a:endParaRPr lang="en-US" dirty="0">
              <a:solidFill>
                <a:schemeClr val="bg2">
                  <a:lumMod val="50000"/>
                </a:schemeClr>
              </a:solidFill>
              <a:latin typeface="Oswald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3099E-897B-BB2B-0711-A382B282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88" y="208352"/>
            <a:ext cx="682195" cy="55651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1053238" y="1458594"/>
            <a:ext cx="3518762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Chức năng thanh toán 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309" name="Google Shape;309;p43"/>
          <p:cNvSpPr/>
          <p:nvPr/>
        </p:nvSpPr>
        <p:spPr>
          <a:xfrm flipH="1">
            <a:off x="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6004E454-12F4-2A4A-90F3-FEE3CB27FDC2}"/>
              </a:ext>
            </a:extLst>
          </p:cNvPr>
          <p:cNvSpPr txBox="1">
            <a:spLocks/>
          </p:cNvSpPr>
          <p:nvPr/>
        </p:nvSpPr>
        <p:spPr>
          <a:xfrm>
            <a:off x="507146" y="54000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" name="Google Shape;288;p42">
            <a:extLst>
              <a:ext uri="{FF2B5EF4-FFF2-40B4-BE49-F238E27FC236}">
                <a16:creationId xmlns:a16="http://schemas.microsoft.com/office/drawing/2014/main" id="{00A8E94E-0150-D59A-F999-5A123E53124F}"/>
              </a:ext>
            </a:extLst>
          </p:cNvPr>
          <p:cNvSpPr txBox="1">
            <a:spLocks/>
          </p:cNvSpPr>
          <p:nvPr/>
        </p:nvSpPr>
        <p:spPr>
          <a:xfrm>
            <a:off x="1014396" y="772464"/>
            <a:ext cx="7622458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vi-VN" sz="2800" dirty="0">
                <a:solidFill>
                  <a:srgbClr val="3066B1"/>
                </a:solidFill>
              </a:rPr>
              <a:t>Giới thiệu các chức năng hài lòng nhất 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628DB4E0-5998-95F1-9A57-A4906D9FF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2" b="5236"/>
          <a:stretch/>
        </p:blipFill>
        <p:spPr bwMode="auto">
          <a:xfrm>
            <a:off x="1053238" y="2104862"/>
            <a:ext cx="3548100" cy="2098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B9195-BF76-7859-D7AB-59B74725EF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02" b="37822"/>
          <a:stretch/>
        </p:blipFill>
        <p:spPr bwMode="auto">
          <a:xfrm>
            <a:off x="4768423" y="1466964"/>
            <a:ext cx="3672008" cy="2937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606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BCD56032-AEC9-49B4-D17F-B8E9670F6FDE}"/>
              </a:ext>
            </a:extLst>
          </p:cNvPr>
          <p:cNvSpPr txBox="1">
            <a:spLocks/>
          </p:cNvSpPr>
          <p:nvPr/>
        </p:nvSpPr>
        <p:spPr>
          <a:xfrm>
            <a:off x="373122" y="448169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03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93" name="Google Shape;393;p49"/>
          <p:cNvSpPr txBox="1">
            <a:spLocks noGrp="1"/>
          </p:cNvSpPr>
          <p:nvPr>
            <p:ph type="title"/>
          </p:nvPr>
        </p:nvSpPr>
        <p:spPr>
          <a:xfrm>
            <a:off x="746106" y="654784"/>
            <a:ext cx="3782844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Kết quả đạt được 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12" name="Google Shape;326;p45">
            <a:extLst>
              <a:ext uri="{FF2B5EF4-FFF2-40B4-BE49-F238E27FC236}">
                <a16:creationId xmlns:a16="http://schemas.microsoft.com/office/drawing/2014/main" id="{E3C30808-1010-B427-AECC-C0A4700BD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5262" y="1712029"/>
            <a:ext cx="7099292" cy="2552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Xây dựng được trang web bán hàng với Django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Hiểu rõ hơn về mô hình thiết kế trang web bán hàng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Thiết kế và kết nối Cơ sở dữ liệu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Hoàn thiện các chức năng cơ bản của trang web bán hàng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Giao diện dễ sử dụng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vi-VN" b="0" dirty="0">
              <a:solidFill>
                <a:schemeClr val="tx1">
                  <a:lumMod val="10000"/>
                </a:schemeClr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BCD56032-AEC9-49B4-D17F-B8E9670F6FDE}"/>
              </a:ext>
            </a:extLst>
          </p:cNvPr>
          <p:cNvSpPr txBox="1">
            <a:spLocks/>
          </p:cNvSpPr>
          <p:nvPr/>
        </p:nvSpPr>
        <p:spPr>
          <a:xfrm>
            <a:off x="373122" y="448169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03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93" name="Google Shape;393;p49"/>
          <p:cNvSpPr txBox="1">
            <a:spLocks noGrp="1"/>
          </p:cNvSpPr>
          <p:nvPr>
            <p:ph type="title"/>
          </p:nvPr>
        </p:nvSpPr>
        <p:spPr>
          <a:xfrm>
            <a:off x="746106" y="654784"/>
            <a:ext cx="3782844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Hạn chế  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12" name="Google Shape;326;p45">
            <a:extLst>
              <a:ext uri="{FF2B5EF4-FFF2-40B4-BE49-F238E27FC236}">
                <a16:creationId xmlns:a16="http://schemas.microsoft.com/office/drawing/2014/main" id="{E3C30808-1010-B427-AECC-C0A4700BD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5262" y="1759643"/>
            <a:ext cx="7099292" cy="250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Chưa tối ưu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b="0" dirty="0">
                <a:solidFill>
                  <a:schemeClr val="tx1">
                    <a:lumMod val="10000"/>
                  </a:schemeClr>
                </a:solidFill>
              </a:rPr>
              <a:t>Vẫn còn thiếu sót một vài chức năng như: Xác thực tài khoản qua mail khi đăng ký, Theo dõi quy trình đơn hàng cho khách hàng, chưa tích hợp các thanh toán trực tuyến,...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vi-VN" b="0" dirty="0">
              <a:solidFill>
                <a:schemeClr val="tx1">
                  <a:lumMod val="10000"/>
                </a:schemeClr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vi-VN" b="0" dirty="0">
              <a:solidFill>
                <a:schemeClr val="tx1">
                  <a:lumMod val="10000"/>
                </a:schemeClr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070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0"/>
          <p:cNvGrpSpPr/>
          <p:nvPr/>
        </p:nvGrpSpPr>
        <p:grpSpPr>
          <a:xfrm>
            <a:off x="4774456" y="1206661"/>
            <a:ext cx="3624219" cy="2919758"/>
            <a:chOff x="4700600" y="1240575"/>
            <a:chExt cx="3771300" cy="3038250"/>
          </a:xfrm>
        </p:grpSpPr>
        <p:sp>
          <p:nvSpPr>
            <p:cNvPr id="410" name="Google Shape;410;p50"/>
            <p:cNvSpPr/>
            <p:nvPr/>
          </p:nvSpPr>
          <p:spPr>
            <a:xfrm>
              <a:off x="4700600" y="4010925"/>
              <a:ext cx="3771300" cy="267900"/>
            </a:xfrm>
            <a:prstGeom prst="rect">
              <a:avLst/>
            </a:prstGeom>
            <a:solidFill>
              <a:srgbClr val="3066B1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066B1"/>
                </a:solidFill>
              </a:endParaRPr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4705425" y="1240575"/>
              <a:ext cx="3762300" cy="27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5033100" y="4073625"/>
              <a:ext cx="1762200" cy="142500"/>
            </a:xfrm>
            <a:prstGeom prst="rect">
              <a:avLst/>
            </a:prstGeom>
            <a:solidFill>
              <a:srgbClr val="E7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50"/>
            <p:cNvSpPr/>
            <p:nvPr/>
          </p:nvSpPr>
          <p:spPr>
            <a:xfrm rot="5400000">
              <a:off x="4801150" y="4086075"/>
              <a:ext cx="142500" cy="117600"/>
            </a:xfrm>
            <a:prstGeom prst="triangle">
              <a:avLst>
                <a:gd name="adj" fmla="val 50000"/>
              </a:avLst>
            </a:prstGeom>
            <a:solidFill>
              <a:srgbClr val="2C6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5" name="Google Shape;415;p50"/>
          <p:cNvGrpSpPr/>
          <p:nvPr/>
        </p:nvGrpSpPr>
        <p:grpSpPr>
          <a:xfrm>
            <a:off x="6208886" y="2051185"/>
            <a:ext cx="755392" cy="755392"/>
            <a:chOff x="1910625" y="2057400"/>
            <a:chExt cx="1051200" cy="1051200"/>
          </a:xfrm>
        </p:grpSpPr>
        <p:sp>
          <p:nvSpPr>
            <p:cNvPr id="416" name="Google Shape;416;p50"/>
            <p:cNvSpPr/>
            <p:nvPr/>
          </p:nvSpPr>
          <p:spPr>
            <a:xfrm>
              <a:off x="1910625" y="2057400"/>
              <a:ext cx="1051200" cy="1051200"/>
            </a:xfrm>
            <a:prstGeom prst="ellipse">
              <a:avLst/>
            </a:prstGeom>
            <a:solidFill>
              <a:srgbClr val="3066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50"/>
            <p:cNvSpPr/>
            <p:nvPr/>
          </p:nvSpPr>
          <p:spPr>
            <a:xfrm rot="5400000">
              <a:off x="2227544" y="2384248"/>
              <a:ext cx="549900" cy="397500"/>
            </a:xfrm>
            <a:prstGeom prst="triangle">
              <a:avLst>
                <a:gd name="adj" fmla="val 5154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50"/>
          <p:cNvSpPr txBox="1">
            <a:spLocks noGrp="1"/>
          </p:cNvSpPr>
          <p:nvPr>
            <p:ph type="subTitle" idx="1"/>
          </p:nvPr>
        </p:nvSpPr>
        <p:spPr>
          <a:xfrm>
            <a:off x="818598" y="2537742"/>
            <a:ext cx="3375900" cy="45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chemeClr val="bg2">
                    <a:lumMod val="50000"/>
                  </a:schemeClr>
                </a:solidFill>
                <a:latin typeface="Oswald" panose="00000500000000000000" pitchFamily="2" charset="0"/>
              </a:rPr>
              <a:t>Demo các tính năng đã phát triển trang web bán hàng của nhóm</a:t>
            </a:r>
            <a:endParaRPr dirty="0">
              <a:solidFill>
                <a:schemeClr val="bg2">
                  <a:lumMod val="5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0AD4102C-56BD-77F3-7CA4-D40E16D2D56D}"/>
              </a:ext>
            </a:extLst>
          </p:cNvPr>
          <p:cNvSpPr txBox="1">
            <a:spLocks/>
          </p:cNvSpPr>
          <p:nvPr/>
        </p:nvSpPr>
        <p:spPr>
          <a:xfrm>
            <a:off x="337404" y="436776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04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998563" y="648157"/>
            <a:ext cx="3997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Demo</a:t>
            </a:r>
            <a:endParaRPr dirty="0">
              <a:solidFill>
                <a:srgbClr val="3066B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2589F7-D9F7-3BBA-CE47-5235659C61AB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1382871" y="1405339"/>
            <a:ext cx="6956351" cy="1598278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vi-VN" sz="5400" dirty="0">
                <a:solidFill>
                  <a:srgbClr val="3066B1"/>
                </a:solidFill>
              </a:rPr>
              <a:t>Cảm ơn đã theo dõi và lắng nghe</a:t>
            </a:r>
            <a:endParaRPr lang="en-US" sz="5400" dirty="0">
              <a:solidFill>
                <a:srgbClr val="3066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197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1257883" y="509264"/>
            <a:ext cx="63477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Giới thiệu thành viên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8604000" y="4603575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24;p36">
            <a:extLst>
              <a:ext uri="{FF2B5EF4-FFF2-40B4-BE49-F238E27FC236}">
                <a16:creationId xmlns:a16="http://schemas.microsoft.com/office/drawing/2014/main" id="{B62BDD05-0EA8-B358-5D52-AE9B48F975E8}"/>
              </a:ext>
            </a:extLst>
          </p:cNvPr>
          <p:cNvGrpSpPr/>
          <p:nvPr/>
        </p:nvGrpSpPr>
        <p:grpSpPr>
          <a:xfrm>
            <a:off x="1203480" y="1332581"/>
            <a:ext cx="2604890" cy="2627178"/>
            <a:chOff x="174175" y="852800"/>
            <a:chExt cx="3516300" cy="3495600"/>
          </a:xfrm>
        </p:grpSpPr>
        <p:sp>
          <p:nvSpPr>
            <p:cNvPr id="3" name="Google Shape;225;p36">
              <a:extLst>
                <a:ext uri="{FF2B5EF4-FFF2-40B4-BE49-F238E27FC236}">
                  <a16:creationId xmlns:a16="http://schemas.microsoft.com/office/drawing/2014/main" id="{BE712F8B-CE06-963F-B3AF-99869AE10051}"/>
                </a:ext>
              </a:extLst>
            </p:cNvPr>
            <p:cNvSpPr/>
            <p:nvPr/>
          </p:nvSpPr>
          <p:spPr>
            <a:xfrm>
              <a:off x="174175" y="852800"/>
              <a:ext cx="3516300" cy="349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;p36">
              <a:extLst>
                <a:ext uri="{FF2B5EF4-FFF2-40B4-BE49-F238E27FC236}">
                  <a16:creationId xmlns:a16="http://schemas.microsoft.com/office/drawing/2014/main" id="{6A5F1001-0B84-8A35-963D-34E95A8C7DA9}"/>
                </a:ext>
              </a:extLst>
            </p:cNvPr>
            <p:cNvSpPr/>
            <p:nvPr/>
          </p:nvSpPr>
          <p:spPr>
            <a:xfrm>
              <a:off x="325366" y="1059422"/>
              <a:ext cx="3213915" cy="3129859"/>
            </a:xfrm>
            <a:prstGeom prst="rect">
              <a:avLst/>
            </a:prstGeom>
            <a:solidFill>
              <a:srgbClr val="E7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224;p36">
            <a:extLst>
              <a:ext uri="{FF2B5EF4-FFF2-40B4-BE49-F238E27FC236}">
                <a16:creationId xmlns:a16="http://schemas.microsoft.com/office/drawing/2014/main" id="{83355ED8-3ADC-6F23-89BB-4BAFBF336CDE}"/>
              </a:ext>
            </a:extLst>
          </p:cNvPr>
          <p:cNvGrpSpPr/>
          <p:nvPr/>
        </p:nvGrpSpPr>
        <p:grpSpPr>
          <a:xfrm>
            <a:off x="5054813" y="1332581"/>
            <a:ext cx="2604890" cy="2627178"/>
            <a:chOff x="174175" y="852800"/>
            <a:chExt cx="3516300" cy="3495600"/>
          </a:xfrm>
        </p:grpSpPr>
        <p:sp>
          <p:nvSpPr>
            <p:cNvPr id="7" name="Google Shape;225;p36">
              <a:extLst>
                <a:ext uri="{FF2B5EF4-FFF2-40B4-BE49-F238E27FC236}">
                  <a16:creationId xmlns:a16="http://schemas.microsoft.com/office/drawing/2014/main" id="{151EBA73-1D1F-41F3-0106-8D4BE39AB187}"/>
                </a:ext>
              </a:extLst>
            </p:cNvPr>
            <p:cNvSpPr/>
            <p:nvPr/>
          </p:nvSpPr>
          <p:spPr>
            <a:xfrm>
              <a:off x="174175" y="852800"/>
              <a:ext cx="3516300" cy="349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6;p36">
              <a:extLst>
                <a:ext uri="{FF2B5EF4-FFF2-40B4-BE49-F238E27FC236}">
                  <a16:creationId xmlns:a16="http://schemas.microsoft.com/office/drawing/2014/main" id="{7C9F0129-870D-33BC-591C-8B4B402C525A}"/>
                </a:ext>
              </a:extLst>
            </p:cNvPr>
            <p:cNvSpPr/>
            <p:nvPr/>
          </p:nvSpPr>
          <p:spPr>
            <a:xfrm>
              <a:off x="325366" y="1059422"/>
              <a:ext cx="3213915" cy="3129859"/>
            </a:xfrm>
            <a:prstGeom prst="rect">
              <a:avLst/>
            </a:prstGeom>
            <a:solidFill>
              <a:srgbClr val="E7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44502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066B1"/>
                </a:solidFill>
              </a:rPr>
              <a:t>OUTLINE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473686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EF9"/>
                </a:solidFill>
              </a:rPr>
              <a:t>01</a:t>
            </a:r>
            <a:endParaRPr dirty="0">
              <a:solidFill>
                <a:srgbClr val="E7EEF9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2"/>
          </p:nvPr>
        </p:nvSpPr>
        <p:spPr>
          <a:xfrm>
            <a:off x="2480695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EF9"/>
                </a:solidFill>
              </a:rPr>
              <a:t>02</a:t>
            </a:r>
            <a:endParaRPr dirty="0">
              <a:solidFill>
                <a:srgbClr val="E7EEF9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3"/>
          </p:nvPr>
        </p:nvSpPr>
        <p:spPr>
          <a:xfrm>
            <a:off x="4487705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EF9"/>
                </a:solidFill>
              </a:rPr>
              <a:t>03</a:t>
            </a:r>
            <a:endParaRPr>
              <a:solidFill>
                <a:srgbClr val="E7EEF9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 idx="4"/>
          </p:nvPr>
        </p:nvSpPr>
        <p:spPr>
          <a:xfrm>
            <a:off x="6494714" y="1858932"/>
            <a:ext cx="9159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EF9"/>
                </a:solidFill>
              </a:rPr>
              <a:t>04</a:t>
            </a:r>
            <a:endParaRPr>
              <a:solidFill>
                <a:srgbClr val="E7EEF9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6875714" y="2250183"/>
            <a:ext cx="1681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Demo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5"/>
          </p:nvPr>
        </p:nvSpPr>
        <p:spPr>
          <a:xfrm>
            <a:off x="4861053" y="2250183"/>
            <a:ext cx="1771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Kết luận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6"/>
          </p:nvPr>
        </p:nvSpPr>
        <p:spPr>
          <a:xfrm>
            <a:off x="2851335" y="2250183"/>
            <a:ext cx="1758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Nội dung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7"/>
          </p:nvPr>
        </p:nvSpPr>
        <p:spPr>
          <a:xfrm>
            <a:off x="854686" y="2250183"/>
            <a:ext cx="1771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Giới thiệu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8"/>
          </p:nvPr>
        </p:nvSpPr>
        <p:spPr>
          <a:xfrm>
            <a:off x="854675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chemeClr val="bg2"/>
                </a:solidFill>
                <a:latin typeface="+mn-lt"/>
              </a:rPr>
              <a:t>Giới thiệu sơ bộ về đồ án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9"/>
          </p:nvPr>
        </p:nvSpPr>
        <p:spPr>
          <a:xfrm>
            <a:off x="6875714" y="2569002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 dirty="0">
                <a:solidFill>
                  <a:schemeClr val="bg2"/>
                </a:solidFill>
                <a:latin typeface="+mn-lt"/>
              </a:rPr>
              <a:t>Video Demo sản phẩm của nhóm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3"/>
          </p:nvPr>
        </p:nvSpPr>
        <p:spPr>
          <a:xfrm>
            <a:off x="2851327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chemeClr val="bg2"/>
                </a:solidFill>
                <a:latin typeface="+mn-lt"/>
              </a:rPr>
              <a:t>Xây dựng trang web bán hàng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4"/>
          </p:nvPr>
        </p:nvSpPr>
        <p:spPr>
          <a:xfrm>
            <a:off x="4861047" y="2569000"/>
            <a:ext cx="17946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chemeClr val="bg2"/>
                </a:solidFill>
                <a:latin typeface="+mn-lt"/>
              </a:rPr>
              <a:t>Kết quả đạt được và hạn chế 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808050" y="2571985"/>
            <a:ext cx="3471000" cy="180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vi-VN" sz="14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Xây dựng trang web bán hàng trực tuyến</a:t>
            </a:r>
          </a:p>
          <a:p>
            <a:pPr marL="285750" indent="-285750">
              <a:spcAft>
                <a:spcPts val="1600"/>
              </a:spcAft>
            </a:pPr>
            <a:r>
              <a:rPr lang="vi-VN" sz="14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Sử dụng Python, Django và MySQL</a:t>
            </a:r>
          </a:p>
          <a:p>
            <a:pPr marL="285750" indent="-285750">
              <a:spcAft>
                <a:spcPts val="1600"/>
              </a:spcAft>
            </a:pPr>
            <a:r>
              <a:rPr lang="vi-VN" sz="1400" dirty="0">
                <a:solidFill>
                  <a:schemeClr val="tx1">
                    <a:lumMod val="10000"/>
                  </a:schemeClr>
                </a:solidFill>
                <a:latin typeface="+mj-lt"/>
              </a:rPr>
              <a:t>Gồm các chức năng chính: Quản lý nội dung web, sản phẩm, đơn hàng, giỏ hàng, khách hàng.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tx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52620768-07C7-9EC2-F4CC-BD20FD411C08}"/>
              </a:ext>
            </a:extLst>
          </p:cNvPr>
          <p:cNvSpPr txBox="1">
            <a:spLocks/>
          </p:cNvSpPr>
          <p:nvPr/>
        </p:nvSpPr>
        <p:spPr>
          <a:xfrm>
            <a:off x="1705025" y="1362075"/>
            <a:ext cx="22383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3" name="Google Shape;272;p41">
            <a:extLst>
              <a:ext uri="{FF2B5EF4-FFF2-40B4-BE49-F238E27FC236}">
                <a16:creationId xmlns:a16="http://schemas.microsoft.com/office/drawing/2014/main" id="{6AD18221-9389-1CFC-B978-AE97492CD8B2}"/>
              </a:ext>
            </a:extLst>
          </p:cNvPr>
          <p:cNvSpPr txBox="1">
            <a:spLocks/>
          </p:cNvSpPr>
          <p:nvPr/>
        </p:nvSpPr>
        <p:spPr>
          <a:xfrm>
            <a:off x="430576" y="508356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01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896100" y="768975"/>
            <a:ext cx="32949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Giới thiệu </a:t>
            </a:r>
            <a:endParaRPr dirty="0">
              <a:solidFill>
                <a:srgbClr val="3066B1"/>
              </a:solidFill>
            </a:endParaRPr>
          </a:p>
        </p:txBody>
      </p:sp>
      <p:pic>
        <p:nvPicPr>
          <p:cNvPr id="1026" name="Picture 2" descr="Setting up a Python Django project with MySQL DB | by Am C | Dev Genius">
            <a:extLst>
              <a:ext uri="{FF2B5EF4-FFF2-40B4-BE49-F238E27FC236}">
                <a16:creationId xmlns:a16="http://schemas.microsoft.com/office/drawing/2014/main" id="{126675C5-2FE9-189E-A486-65A16D43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17" y="2384536"/>
            <a:ext cx="3932784" cy="18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ết kế website bán hàng - 123HOST">
            <a:extLst>
              <a:ext uri="{FF2B5EF4-FFF2-40B4-BE49-F238E27FC236}">
                <a16:creationId xmlns:a16="http://schemas.microsoft.com/office/drawing/2014/main" id="{99C43FD5-BF32-66C5-AE31-04F1EE25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51" y="1065525"/>
            <a:ext cx="1451363" cy="14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CB2660B8-0955-52C2-0AFA-E245A25C045B}"/>
              </a:ext>
            </a:extLst>
          </p:cNvPr>
          <p:cNvSpPr txBox="1">
            <a:spLocks/>
          </p:cNvSpPr>
          <p:nvPr/>
        </p:nvSpPr>
        <p:spPr>
          <a:xfrm>
            <a:off x="387423" y="51604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670126" y="626066"/>
            <a:ext cx="3997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Nội dung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0E97-3271-D744-0762-EEF985C8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248" y="2402701"/>
            <a:ext cx="3337800" cy="178509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vi-VN" sz="1400" dirty="0">
                <a:solidFill>
                  <a:schemeClr val="bg2"/>
                </a:solidFill>
                <a:latin typeface="+mn-lt"/>
              </a:rPr>
              <a:t>Hai Actor chính là Quản trị viên và Khách hàng</a:t>
            </a:r>
          </a:p>
          <a:p>
            <a:pPr algn="l">
              <a:lnSpc>
                <a:spcPct val="150000"/>
              </a:lnSpc>
            </a:pPr>
            <a:r>
              <a:rPr lang="vi-VN" sz="1400" dirty="0">
                <a:solidFill>
                  <a:schemeClr val="bg2"/>
                </a:solidFill>
                <a:latin typeface="+mn-lt"/>
              </a:rPr>
              <a:t>Các chức năng chính của trang web bán  trong đồ án 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5FEF5AA1-0FBE-220C-3A68-0398321928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/>
          <a:stretch/>
        </p:blipFill>
        <p:spPr bwMode="auto">
          <a:xfrm>
            <a:off x="95306" y="1540903"/>
            <a:ext cx="5272380" cy="3086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20996-DF18-5697-5804-BA0FBE847DF5}"/>
              </a:ext>
            </a:extLst>
          </p:cNvPr>
          <p:cNvSpPr txBox="1"/>
          <p:nvPr/>
        </p:nvSpPr>
        <p:spPr>
          <a:xfrm>
            <a:off x="630092" y="4596476"/>
            <a:ext cx="4333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 đồ use-case tổng quan của toàn hệ thống trang web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8" name="Google Shape;395;p49">
            <a:extLst>
              <a:ext uri="{FF2B5EF4-FFF2-40B4-BE49-F238E27FC236}">
                <a16:creationId xmlns:a16="http://schemas.microsoft.com/office/drawing/2014/main" id="{08DB0CB3-8399-AB92-AF63-D1171331131F}"/>
              </a:ext>
            </a:extLst>
          </p:cNvPr>
          <p:cNvSpPr txBox="1">
            <a:spLocks/>
          </p:cNvSpPr>
          <p:nvPr/>
        </p:nvSpPr>
        <p:spPr>
          <a:xfrm>
            <a:off x="5683350" y="1963039"/>
            <a:ext cx="2925698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●"/>
              <a:defRPr sz="16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○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■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●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○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■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consolata"/>
              <a:buChar char="●"/>
              <a:defRPr sz="12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spcAft>
                <a:spcPts val="1600"/>
              </a:spcAft>
              <a:buFont typeface="Inconsolata"/>
              <a:buNone/>
            </a:pPr>
            <a:r>
              <a:rPr lang="vi-VN" b="1" dirty="0">
                <a:solidFill>
                  <a:srgbClr val="3066B1"/>
                </a:solidFill>
                <a:latin typeface="Oswald" panose="00000500000000000000" pitchFamily="2" charset="0"/>
              </a:rPr>
              <a:t>Tổng quan về kiến trúc hệ thống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41">
            <a:extLst>
              <a:ext uri="{FF2B5EF4-FFF2-40B4-BE49-F238E27FC236}">
                <a16:creationId xmlns:a16="http://schemas.microsoft.com/office/drawing/2014/main" id="{CC2724C3-9D40-E915-E7E9-50898B4C4787}"/>
              </a:ext>
            </a:extLst>
          </p:cNvPr>
          <p:cNvSpPr txBox="1">
            <a:spLocks/>
          </p:cNvSpPr>
          <p:nvPr/>
        </p:nvSpPr>
        <p:spPr>
          <a:xfrm>
            <a:off x="437297" y="54000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19" name="Google Shape;288;p42">
            <a:extLst>
              <a:ext uri="{FF2B5EF4-FFF2-40B4-BE49-F238E27FC236}">
                <a16:creationId xmlns:a16="http://schemas.microsoft.com/office/drawing/2014/main" id="{43F05BA8-5F44-09A6-D921-B947440C1131}"/>
              </a:ext>
            </a:extLst>
          </p:cNvPr>
          <p:cNvSpPr txBox="1">
            <a:spLocks/>
          </p:cNvSpPr>
          <p:nvPr/>
        </p:nvSpPr>
        <p:spPr>
          <a:xfrm>
            <a:off x="927469" y="705181"/>
            <a:ext cx="3997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3500" b="1" i="0" u="none" strike="noStrike" cap="none">
                <a:solidFill>
                  <a:srgbClr val="51413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>
                <a:solidFill>
                  <a:srgbClr val="3066B1"/>
                </a:solidFill>
              </a:rPr>
              <a:t>Nội dung</a:t>
            </a:r>
          </a:p>
        </p:txBody>
      </p:sp>
      <p:pic>
        <p:nvPicPr>
          <p:cNvPr id="22" name="Picture 21" descr="A diagram of a computer&#10;&#10;Description automatically generated">
            <a:extLst>
              <a:ext uri="{FF2B5EF4-FFF2-40B4-BE49-F238E27FC236}">
                <a16:creationId xmlns:a16="http://schemas.microsoft.com/office/drawing/2014/main" id="{21661C93-A44E-5AD6-428D-DBB27012C0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6"/>
          <a:stretch/>
        </p:blipFill>
        <p:spPr bwMode="auto">
          <a:xfrm>
            <a:off x="3196560" y="540000"/>
            <a:ext cx="5558174" cy="3899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Google Shape;395;p49">
            <a:extLst>
              <a:ext uri="{FF2B5EF4-FFF2-40B4-BE49-F238E27FC236}">
                <a16:creationId xmlns:a16="http://schemas.microsoft.com/office/drawing/2014/main" id="{5CB9595F-2C4F-6158-9B8B-F85D96862A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72" y="3364289"/>
            <a:ext cx="23181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Cơ sở dữ liệu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24" name="Google Shape;397;p49">
            <a:extLst>
              <a:ext uri="{FF2B5EF4-FFF2-40B4-BE49-F238E27FC236}">
                <a16:creationId xmlns:a16="http://schemas.microsoft.com/office/drawing/2014/main" id="{2C651744-E009-4E55-4C5A-ED44F3188F83}"/>
              </a:ext>
            </a:extLst>
          </p:cNvPr>
          <p:cNvSpPr txBox="1">
            <a:spLocks/>
          </p:cNvSpPr>
          <p:nvPr/>
        </p:nvSpPr>
        <p:spPr>
          <a:xfrm>
            <a:off x="3916023" y="4518209"/>
            <a:ext cx="4590202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vi-VN" dirty="0">
                <a:solidFill>
                  <a:srgbClr val="002060"/>
                </a:solidFill>
                <a:latin typeface="+mn-lt"/>
              </a:rPr>
              <a:t>Cơ sở dữ liệu trang web bán hàng Cozyliving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1261400" y="1466964"/>
            <a:ext cx="3518762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Chức năng quản lý sản phẩm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309" name="Google Shape;309;p43"/>
          <p:cNvSpPr/>
          <p:nvPr/>
        </p:nvSpPr>
        <p:spPr>
          <a:xfrm flipH="1">
            <a:off x="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6004E454-12F4-2A4A-90F3-FEE3CB27FDC2}"/>
              </a:ext>
            </a:extLst>
          </p:cNvPr>
          <p:cNvSpPr txBox="1">
            <a:spLocks/>
          </p:cNvSpPr>
          <p:nvPr/>
        </p:nvSpPr>
        <p:spPr>
          <a:xfrm>
            <a:off x="507146" y="54000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" name="Google Shape;288;p42">
            <a:extLst>
              <a:ext uri="{FF2B5EF4-FFF2-40B4-BE49-F238E27FC236}">
                <a16:creationId xmlns:a16="http://schemas.microsoft.com/office/drawing/2014/main" id="{00A8E94E-0150-D59A-F999-5A123E53124F}"/>
              </a:ext>
            </a:extLst>
          </p:cNvPr>
          <p:cNvSpPr txBox="1">
            <a:spLocks/>
          </p:cNvSpPr>
          <p:nvPr/>
        </p:nvSpPr>
        <p:spPr>
          <a:xfrm>
            <a:off x="1014396" y="772464"/>
            <a:ext cx="7622458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vi-VN" sz="2800" dirty="0">
                <a:solidFill>
                  <a:srgbClr val="3066B1"/>
                </a:solidFill>
              </a:rPr>
              <a:t>Giới thiệu các chức năng hài lòng nhất </a:t>
            </a:r>
          </a:p>
        </p:txBody>
      </p:sp>
      <p:pic>
        <p:nvPicPr>
          <p:cNvPr id="12" name="Picture 11" descr="A diagram of a person's diagram&#10;&#10;Description automatically generated">
            <a:extLst>
              <a:ext uri="{FF2B5EF4-FFF2-40B4-BE49-F238E27FC236}">
                <a16:creationId xmlns:a16="http://schemas.microsoft.com/office/drawing/2014/main" id="{7D865370-4C2A-8AB0-161A-9F8D0E1D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" b="5726"/>
          <a:stretch/>
        </p:blipFill>
        <p:spPr bwMode="auto">
          <a:xfrm>
            <a:off x="407498" y="2161464"/>
            <a:ext cx="4518660" cy="23270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18ED64-C81E-07CC-7850-056B1C6A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05" y="1466964"/>
            <a:ext cx="3724997" cy="4382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1107720" y="1466964"/>
            <a:ext cx="3518762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Chức năng quản lý sản phẩm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309" name="Google Shape;309;p43"/>
          <p:cNvSpPr/>
          <p:nvPr/>
        </p:nvSpPr>
        <p:spPr>
          <a:xfrm flipH="1">
            <a:off x="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6004E454-12F4-2A4A-90F3-FEE3CB27FDC2}"/>
              </a:ext>
            </a:extLst>
          </p:cNvPr>
          <p:cNvSpPr txBox="1">
            <a:spLocks/>
          </p:cNvSpPr>
          <p:nvPr/>
        </p:nvSpPr>
        <p:spPr>
          <a:xfrm>
            <a:off x="507146" y="54000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" name="Google Shape;288;p42">
            <a:extLst>
              <a:ext uri="{FF2B5EF4-FFF2-40B4-BE49-F238E27FC236}">
                <a16:creationId xmlns:a16="http://schemas.microsoft.com/office/drawing/2014/main" id="{00A8E94E-0150-D59A-F999-5A123E53124F}"/>
              </a:ext>
            </a:extLst>
          </p:cNvPr>
          <p:cNvSpPr txBox="1">
            <a:spLocks/>
          </p:cNvSpPr>
          <p:nvPr/>
        </p:nvSpPr>
        <p:spPr>
          <a:xfrm>
            <a:off x="1014396" y="772464"/>
            <a:ext cx="7622458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vi-VN" sz="2800" dirty="0">
                <a:solidFill>
                  <a:srgbClr val="3066B1"/>
                </a:solidFill>
              </a:rPr>
              <a:t>Giới thiệu các chức năng hài lòng nhất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3155E-8DBD-2DB4-0B92-6B9391A4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9" y="2182560"/>
            <a:ext cx="2785423" cy="218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1B7B-F50D-1B3C-1DD3-C7F71BB1D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89" y="2182560"/>
            <a:ext cx="2785424" cy="218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97B6E-318E-F3C7-85F8-F89888DBD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10" y="2182560"/>
            <a:ext cx="2785424" cy="21921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7;p49">
            <a:extLst>
              <a:ext uri="{FF2B5EF4-FFF2-40B4-BE49-F238E27FC236}">
                <a16:creationId xmlns:a16="http://schemas.microsoft.com/office/drawing/2014/main" id="{A82A3C2C-3712-D372-26CF-503B74A3BCED}"/>
              </a:ext>
            </a:extLst>
          </p:cNvPr>
          <p:cNvSpPr txBox="1">
            <a:spLocks/>
          </p:cNvSpPr>
          <p:nvPr/>
        </p:nvSpPr>
        <p:spPr>
          <a:xfrm>
            <a:off x="2745446" y="4541400"/>
            <a:ext cx="4590202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vi-VN" dirty="0">
                <a:solidFill>
                  <a:srgbClr val="002060"/>
                </a:solidFill>
                <a:latin typeface="+mn-lt"/>
              </a:rPr>
              <a:t>Biểu đồ hoạt động của chức năng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4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1261400" y="1466964"/>
            <a:ext cx="3518762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3066B1"/>
                </a:solidFill>
              </a:rPr>
              <a:t>Chức năng quản lý giỏ hàng</a:t>
            </a:r>
            <a:endParaRPr dirty="0">
              <a:solidFill>
                <a:srgbClr val="3066B1"/>
              </a:solidFill>
            </a:endParaRPr>
          </a:p>
        </p:txBody>
      </p:sp>
      <p:sp>
        <p:nvSpPr>
          <p:cNvPr id="309" name="Google Shape;309;p43"/>
          <p:cNvSpPr/>
          <p:nvPr/>
        </p:nvSpPr>
        <p:spPr>
          <a:xfrm flipH="1">
            <a:off x="0" y="0"/>
            <a:ext cx="540000" cy="5400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72;p41">
            <a:extLst>
              <a:ext uri="{FF2B5EF4-FFF2-40B4-BE49-F238E27FC236}">
                <a16:creationId xmlns:a16="http://schemas.microsoft.com/office/drawing/2014/main" id="{6004E454-12F4-2A4A-90F3-FEE3CB27FDC2}"/>
              </a:ext>
            </a:extLst>
          </p:cNvPr>
          <p:cNvSpPr txBox="1">
            <a:spLocks/>
          </p:cNvSpPr>
          <p:nvPr/>
        </p:nvSpPr>
        <p:spPr>
          <a:xfrm>
            <a:off x="507146" y="540000"/>
            <a:ext cx="2238300" cy="1024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000" b="1" dirty="0">
                <a:solidFill>
                  <a:srgbClr val="E7EEF9"/>
                </a:solidFill>
                <a:latin typeface="Oswald" panose="00000500000000000000" pitchFamily="2" charset="0"/>
              </a:rPr>
              <a:t>02</a:t>
            </a:r>
            <a:endParaRPr lang="en" sz="2000" b="1" dirty="0">
              <a:solidFill>
                <a:srgbClr val="E7EEF9"/>
              </a:solidFill>
              <a:latin typeface="Oswald" panose="00000500000000000000" pitchFamily="2" charset="0"/>
            </a:endParaRPr>
          </a:p>
        </p:txBody>
      </p:sp>
      <p:sp>
        <p:nvSpPr>
          <p:cNvPr id="3" name="Google Shape;288;p42">
            <a:extLst>
              <a:ext uri="{FF2B5EF4-FFF2-40B4-BE49-F238E27FC236}">
                <a16:creationId xmlns:a16="http://schemas.microsoft.com/office/drawing/2014/main" id="{00A8E94E-0150-D59A-F999-5A123E53124F}"/>
              </a:ext>
            </a:extLst>
          </p:cNvPr>
          <p:cNvSpPr txBox="1">
            <a:spLocks/>
          </p:cNvSpPr>
          <p:nvPr/>
        </p:nvSpPr>
        <p:spPr>
          <a:xfrm>
            <a:off x="1014396" y="772464"/>
            <a:ext cx="7622458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vi-VN" sz="2800" dirty="0">
                <a:solidFill>
                  <a:srgbClr val="3066B1"/>
                </a:solidFill>
              </a:rPr>
              <a:t>Giới thiệu các chức năng hài lòng nhất </a:t>
            </a:r>
          </a:p>
        </p:txBody>
      </p:sp>
      <p:pic>
        <p:nvPicPr>
          <p:cNvPr id="4" name="Picture 3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E306169C-4641-FE5F-D7FF-05D1F20E57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t="10075" r="6223" b="8227"/>
          <a:stretch/>
        </p:blipFill>
        <p:spPr bwMode="auto">
          <a:xfrm>
            <a:off x="785495" y="2280616"/>
            <a:ext cx="3786505" cy="2090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FB532-C21B-F48A-5369-41571ADFF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36" t="3268" b="3943"/>
          <a:stretch/>
        </p:blipFill>
        <p:spPr>
          <a:xfrm>
            <a:off x="7106513" y="861541"/>
            <a:ext cx="1398494" cy="2241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04881-B399-FEC5-2FB5-830259E65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52" b="4880"/>
          <a:stretch/>
        </p:blipFill>
        <p:spPr>
          <a:xfrm>
            <a:off x="4908879" y="3192174"/>
            <a:ext cx="3596128" cy="17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7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rganic Food Pitch Deck by Slidesgo">
  <a:themeElements>
    <a:clrScheme name="Simple Light">
      <a:dk1>
        <a:srgbClr val="DBD4D1"/>
      </a:dk1>
      <a:lt1>
        <a:srgbClr val="FFFFFF"/>
      </a:lt1>
      <a:dk2>
        <a:srgbClr val="514138"/>
      </a:dk2>
      <a:lt2>
        <a:srgbClr val="BCB1AE"/>
      </a:lt2>
      <a:accent1>
        <a:srgbClr val="DBD4D1"/>
      </a:accent1>
      <a:accent2>
        <a:srgbClr val="FFFFFF"/>
      </a:accent2>
      <a:accent3>
        <a:srgbClr val="514138"/>
      </a:accent3>
      <a:accent4>
        <a:srgbClr val="BCB1AE"/>
      </a:accent4>
      <a:accent5>
        <a:srgbClr val="DBD4D1"/>
      </a:accent5>
      <a:accent6>
        <a:srgbClr val="BCB1AE"/>
      </a:accent6>
      <a:hlink>
        <a:srgbClr val="5141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371</Words>
  <Application>Microsoft Office PowerPoint</Application>
  <PresentationFormat>On-screen Show (16:9)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Inconsolata</vt:lpstr>
      <vt:lpstr>Times New Roman</vt:lpstr>
      <vt:lpstr>Arial</vt:lpstr>
      <vt:lpstr>Playfair Display</vt:lpstr>
      <vt:lpstr>Staatliches</vt:lpstr>
      <vt:lpstr>Oswald</vt:lpstr>
      <vt:lpstr>Organic Food Pitch Deck by Slidesgo</vt:lpstr>
      <vt:lpstr>XÂY DỰNG TRANG WEB BÁN HÀNG COZYLIVING BẰNG DJANGO</vt:lpstr>
      <vt:lpstr>Giới thiệu thành viên</vt:lpstr>
      <vt:lpstr>OUTLINE</vt:lpstr>
      <vt:lpstr>Giới thiệu </vt:lpstr>
      <vt:lpstr>Nội dung</vt:lpstr>
      <vt:lpstr>PowerPoint Presentation</vt:lpstr>
      <vt:lpstr>Chức năng quản lý sản phẩm</vt:lpstr>
      <vt:lpstr>Chức năng quản lý sản phẩm</vt:lpstr>
      <vt:lpstr>Chức năng quản lý giỏ hàng</vt:lpstr>
      <vt:lpstr>Chức năng thanh toán </vt:lpstr>
      <vt:lpstr>Kết quả đạt được </vt:lpstr>
      <vt:lpstr>Hạn chế  </vt:lpstr>
      <vt:lpstr>Demo</vt:lpstr>
      <vt:lpstr>Cảm ơn đã theo dõi và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TRANG WEB BÁN HÀNG COZYLIVING BẰNG DJANGO</dc:title>
  <cp:lastModifiedBy>Phan Ngọc Phương Linh</cp:lastModifiedBy>
  <cp:revision>3</cp:revision>
  <dcterms:modified xsi:type="dcterms:W3CDTF">2023-10-01T04:21:06Z</dcterms:modified>
</cp:coreProperties>
</file>