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318" r:id="rId2"/>
    <p:sldId id="314" r:id="rId3"/>
    <p:sldId id="315" r:id="rId4"/>
    <p:sldId id="317" r:id="rId5"/>
    <p:sldId id="326" r:id="rId6"/>
    <p:sldId id="311" r:id="rId7"/>
    <p:sldId id="319" r:id="rId8"/>
    <p:sldId id="324" r:id="rId9"/>
    <p:sldId id="329" r:id="rId10"/>
    <p:sldId id="323" r:id="rId11"/>
    <p:sldId id="322" r:id="rId12"/>
    <p:sldId id="321" r:id="rId13"/>
    <p:sldId id="325" r:id="rId14"/>
    <p:sldId id="327" r:id="rId15"/>
    <p:sldId id="328" r:id="rId16"/>
    <p:sldId id="337" r:id="rId17"/>
    <p:sldId id="330" r:id="rId18"/>
    <p:sldId id="331" r:id="rId19"/>
    <p:sldId id="332" r:id="rId20"/>
    <p:sldId id="333" r:id="rId21"/>
    <p:sldId id="334" r:id="rId22"/>
    <p:sldId id="335" r:id="rId23"/>
    <p:sldId id="336" r:id="rId24"/>
    <p:sldId id="290" r:id="rId25"/>
  </p:sldIdLst>
  <p:sldSz cx="9144000" cy="5143500" type="screen16x9"/>
  <p:notesSz cx="6858000" cy="9144000"/>
  <p:embeddedFontLst>
    <p:embeddedFont>
      <p:font typeface="Bahnschrift" panose="020B0502040204020203" pitchFamily="34" charset="0"/>
      <p:regular r:id="rId27"/>
      <p:bold r:id="rId28"/>
    </p:embeddedFont>
    <p:embeddedFont>
      <p:font typeface="Calibri" panose="020F0502020204030204" pitchFamily="34" charset="0"/>
      <p:regular r:id="rId29"/>
      <p:bold r:id="rId30"/>
      <p:italic r:id="rId31"/>
      <p:boldItalic r:id="rId32"/>
    </p:embeddedFont>
    <p:embeddedFont>
      <p:font typeface="DM Sans" panose="020B0604020202020204" charset="0"/>
      <p:regular r:id="rId33"/>
      <p:bold r:id="rId34"/>
      <p:italic r:id="rId35"/>
      <p:boldItalic r:id="rId36"/>
    </p:embeddedFont>
    <p:embeddedFont>
      <p:font typeface="Viga"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14DF9E-60E5-430D-9A02-60324818311E}">
  <a:tblStyle styleId="{A514DF9E-60E5-430D-9A02-6032481831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Kiểu Sáng 1 - Màu chủ đề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360" autoAdjust="0"/>
  </p:normalViewPr>
  <p:slideViewPr>
    <p:cSldViewPr snapToGrid="0">
      <p:cViewPr varScale="1">
        <p:scale>
          <a:sx n="137" d="100"/>
          <a:sy n="137" d="100"/>
        </p:scale>
        <p:origin x="810" y="120"/>
      </p:cViewPr>
      <p:guideLst>
        <p:guide orient="horz" pos="461"/>
        <p:guide pos="2880"/>
        <p:guide pos="456"/>
        <p:guide orient="horz" pos="1732"/>
        <p:guide orient="horz" pos="2664"/>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225296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52129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669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42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56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815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6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40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339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6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83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54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108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6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83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68489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97866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43317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82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64420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Tree>
    <p:extLst>
      <p:ext uri="{BB962C8B-B14F-4D97-AF65-F5344CB8AC3E}">
        <p14:creationId xmlns:p14="http://schemas.microsoft.com/office/powerpoint/2010/main" val="22284956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1737323" y="1726499"/>
            <a:ext cx="5778068" cy="169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b="1">
                <a:solidFill>
                  <a:schemeClr val="lt2"/>
                </a:solidFill>
                <a:latin typeface="Bahnschrift" panose="020B0502040204020203" pitchFamily="34" charset="0"/>
                <a:ea typeface="Lato" panose="020F0502020204030203" pitchFamily="34" charset="0"/>
                <a:cs typeface="Calibri Light" panose="020F0302020204030204" pitchFamily="34" charset="0"/>
              </a:rPr>
              <a:t>PHẦN MỀM QUẢN LÝ THÔNG TIN PHÒNG TRÁNH COVID</a:t>
            </a:r>
            <a:endParaRPr lang="vi-VN" sz="4400">
              <a:latin typeface="Bahnschrift" panose="020B0502040204020203" pitchFamily="34" charset="0"/>
            </a:endParaRPr>
          </a:p>
        </p:txBody>
      </p:sp>
      <p:sp>
        <p:nvSpPr>
          <p:cNvPr id="57" name="Google Shape;57;p15"/>
          <p:cNvSpPr txBox="1">
            <a:spLocks noGrp="1"/>
          </p:cNvSpPr>
          <p:nvPr>
            <p:ph type="subTitle" idx="1"/>
          </p:nvPr>
        </p:nvSpPr>
        <p:spPr>
          <a:xfrm>
            <a:off x="2112150" y="3251287"/>
            <a:ext cx="4919700" cy="1377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cs typeface="Calibri" panose="020F0502020204030204" pitchFamily="34" charset="0"/>
              </a:rPr>
              <a:t>Nhóm 1 – IT-LTUK64</a:t>
            </a:r>
          </a:p>
          <a:p>
            <a:pPr marL="0" lvl="0" indent="0" algn="ctr" rtl="0">
              <a:spcBef>
                <a:spcPts val="0"/>
              </a:spcBef>
              <a:spcAft>
                <a:spcPts val="0"/>
              </a:spcAft>
              <a:buNone/>
            </a:pPr>
            <a:r>
              <a:rPr lang="en">
                <a:latin typeface="Calibri" panose="020F0502020204030204" pitchFamily="34" charset="0"/>
                <a:cs typeface="Calibri" panose="020F0502020204030204" pitchFamily="34" charset="0"/>
              </a:rPr>
              <a:t>Đình Đức Lâm</a:t>
            </a:r>
          </a:p>
          <a:p>
            <a:pPr marL="0" lvl="0" indent="0" algn="ctr" rtl="0">
              <a:spcBef>
                <a:spcPts val="0"/>
              </a:spcBef>
              <a:spcAft>
                <a:spcPts val="0"/>
              </a:spcAft>
              <a:buNone/>
            </a:pPr>
            <a:r>
              <a:rPr lang="en">
                <a:latin typeface="Calibri" panose="020F0502020204030204" pitchFamily="34" charset="0"/>
                <a:cs typeface="Calibri" panose="020F0502020204030204" pitchFamily="34" charset="0"/>
              </a:rPr>
              <a:t>Đỗ Hoàng Việt</a:t>
            </a:r>
          </a:p>
          <a:p>
            <a:pPr marL="0" lvl="0" indent="0" algn="ctr" rtl="0">
              <a:spcBef>
                <a:spcPts val="0"/>
              </a:spcBef>
              <a:spcAft>
                <a:spcPts val="0"/>
              </a:spcAft>
              <a:buNone/>
            </a:pPr>
            <a:r>
              <a:rPr lang="en">
                <a:latin typeface="Calibri" panose="020F0502020204030204" pitchFamily="34" charset="0"/>
                <a:cs typeface="Calibri" panose="020F0502020204030204" pitchFamily="34" charset="0"/>
              </a:rPr>
              <a:t>Trần Đức Việt</a:t>
            </a:r>
            <a:endParaRPr>
              <a:latin typeface="Calibri" panose="020F0502020204030204" pitchFamily="34" charset="0"/>
              <a:cs typeface="Calibri" panose="020F0502020204030204" pitchFamily="34" charset="0"/>
            </a:endParaRPr>
          </a:p>
        </p:txBody>
      </p:sp>
      <p:grpSp>
        <p:nvGrpSpPr>
          <p:cNvPr id="58" name="Google Shape;58;p15"/>
          <p:cNvGrpSpPr/>
          <p:nvPr/>
        </p:nvGrpSpPr>
        <p:grpSpPr>
          <a:xfrm>
            <a:off x="7291104" y="3667681"/>
            <a:ext cx="2087961" cy="1582090"/>
            <a:chOff x="3174950" y="1423125"/>
            <a:chExt cx="1190875" cy="902350"/>
          </a:xfrm>
        </p:grpSpPr>
        <p:sp>
          <p:nvSpPr>
            <p:cNvPr id="59" name="Google Shape;59;p15"/>
            <p:cNvSpPr/>
            <p:nvPr/>
          </p:nvSpPr>
          <p:spPr>
            <a:xfrm>
              <a:off x="3628600" y="1644125"/>
              <a:ext cx="556250" cy="310250"/>
            </a:xfrm>
            <a:custGeom>
              <a:avLst/>
              <a:gdLst/>
              <a:ahLst/>
              <a:cxnLst/>
              <a:rect l="l" t="t" r="r" b="b"/>
              <a:pathLst>
                <a:path w="22250" h="12410" fill="none" extrusionOk="0">
                  <a:moveTo>
                    <a:pt x="0" y="0"/>
                  </a:moveTo>
                  <a:lnTo>
                    <a:pt x="17413" y="0"/>
                  </a:lnTo>
                  <a:cubicBezTo>
                    <a:pt x="20081" y="0"/>
                    <a:pt x="22216" y="2168"/>
                    <a:pt x="22216" y="4804"/>
                  </a:cubicBezTo>
                  <a:lnTo>
                    <a:pt x="22216" y="11142"/>
                  </a:lnTo>
                  <a:cubicBezTo>
                    <a:pt x="22216" y="11575"/>
                    <a:pt x="22250" y="11976"/>
                    <a:pt x="22149" y="12409"/>
                  </a:cubicBezTo>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3387600" y="1653300"/>
              <a:ext cx="75075" cy="203500"/>
            </a:xfrm>
            <a:custGeom>
              <a:avLst/>
              <a:gdLst/>
              <a:ahLst/>
              <a:cxnLst/>
              <a:rect l="l" t="t" r="r" b="b"/>
              <a:pathLst>
                <a:path w="3003" h="8140" fill="none" extrusionOk="0">
                  <a:moveTo>
                    <a:pt x="0" y="8139"/>
                  </a:moveTo>
                  <a:lnTo>
                    <a:pt x="0" y="4437"/>
                  </a:lnTo>
                  <a:cubicBezTo>
                    <a:pt x="0" y="2435"/>
                    <a:pt x="1234" y="701"/>
                    <a:pt x="3002" y="0"/>
                  </a:cubicBezTo>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491825" y="2036075"/>
              <a:ext cx="612975" cy="6700"/>
            </a:xfrm>
            <a:custGeom>
              <a:avLst/>
              <a:gdLst/>
              <a:ahLst/>
              <a:cxnLst/>
              <a:rect l="l" t="t" r="r" b="b"/>
              <a:pathLst>
                <a:path w="24519" h="268" fill="none" extrusionOk="0">
                  <a:moveTo>
                    <a:pt x="24518" y="0"/>
                  </a:moveTo>
                  <a:cubicBezTo>
                    <a:pt x="24018" y="167"/>
                    <a:pt x="23451" y="267"/>
                    <a:pt x="22884" y="267"/>
                  </a:cubicBezTo>
                  <a:lnTo>
                    <a:pt x="635" y="267"/>
                  </a:lnTo>
                  <a:cubicBezTo>
                    <a:pt x="401" y="267"/>
                    <a:pt x="201" y="267"/>
                    <a:pt x="1" y="234"/>
                  </a:cubicBezTo>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452625" y="1709175"/>
              <a:ext cx="666350" cy="268550"/>
            </a:xfrm>
            <a:custGeom>
              <a:avLst/>
              <a:gdLst/>
              <a:ahLst/>
              <a:cxnLst/>
              <a:rect l="l" t="t" r="r" b="b"/>
              <a:pathLst>
                <a:path w="26654" h="10742" fill="none" extrusionOk="0">
                  <a:moveTo>
                    <a:pt x="2203" y="10741"/>
                  </a:moveTo>
                  <a:cubicBezTo>
                    <a:pt x="968" y="10741"/>
                    <a:pt x="1" y="9740"/>
                    <a:pt x="1" y="8540"/>
                  </a:cubicBezTo>
                  <a:lnTo>
                    <a:pt x="1" y="2202"/>
                  </a:lnTo>
                  <a:cubicBezTo>
                    <a:pt x="1" y="1001"/>
                    <a:pt x="968" y="0"/>
                    <a:pt x="2203" y="0"/>
                  </a:cubicBezTo>
                  <a:lnTo>
                    <a:pt x="24452" y="0"/>
                  </a:lnTo>
                  <a:cubicBezTo>
                    <a:pt x="25686" y="0"/>
                    <a:pt x="26653" y="1001"/>
                    <a:pt x="26653" y="2202"/>
                  </a:cubicBezTo>
                  <a:lnTo>
                    <a:pt x="26653" y="8540"/>
                  </a:lnTo>
                  <a:cubicBezTo>
                    <a:pt x="26653" y="9740"/>
                    <a:pt x="25686" y="10741"/>
                    <a:pt x="24452" y="10741"/>
                  </a:cubicBezTo>
                  <a:close/>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439300" y="2126975"/>
              <a:ext cx="218500" cy="24200"/>
            </a:xfrm>
            <a:custGeom>
              <a:avLst/>
              <a:gdLst/>
              <a:ahLst/>
              <a:cxnLst/>
              <a:rect l="l" t="t" r="r" b="b"/>
              <a:pathLst>
                <a:path w="8740" h="968" fill="none" extrusionOk="0">
                  <a:moveTo>
                    <a:pt x="8740" y="967"/>
                  </a:moveTo>
                  <a:lnTo>
                    <a:pt x="2736" y="967"/>
                  </a:lnTo>
                  <a:cubicBezTo>
                    <a:pt x="1535" y="967"/>
                    <a:pt x="834" y="701"/>
                    <a:pt x="0" y="0"/>
                  </a:cubicBezTo>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785375" y="2136150"/>
              <a:ext cx="336925" cy="15025"/>
            </a:xfrm>
            <a:custGeom>
              <a:avLst/>
              <a:gdLst/>
              <a:ahLst/>
              <a:cxnLst/>
              <a:rect l="l" t="t" r="r" b="b"/>
              <a:pathLst>
                <a:path w="13477" h="601" fill="none" extrusionOk="0">
                  <a:moveTo>
                    <a:pt x="13477" y="0"/>
                  </a:moveTo>
                  <a:cubicBezTo>
                    <a:pt x="12776" y="367"/>
                    <a:pt x="12009" y="600"/>
                    <a:pt x="11142" y="600"/>
                  </a:cubicBezTo>
                  <a:lnTo>
                    <a:pt x="0" y="600"/>
                  </a:lnTo>
                </a:path>
              </a:pathLst>
            </a:custGeom>
            <a:noFill/>
            <a:ln w="762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447625" y="1505675"/>
              <a:ext cx="191000" cy="190175"/>
            </a:xfrm>
            <a:custGeom>
              <a:avLst/>
              <a:gdLst/>
              <a:ahLst/>
              <a:cxnLst/>
              <a:rect l="l" t="t" r="r" b="b"/>
              <a:pathLst>
                <a:path w="7640" h="7607" fill="none" extrusionOk="0">
                  <a:moveTo>
                    <a:pt x="6272" y="1369"/>
                  </a:moveTo>
                  <a:cubicBezTo>
                    <a:pt x="7640" y="2703"/>
                    <a:pt x="7640" y="4904"/>
                    <a:pt x="6272" y="6272"/>
                  </a:cubicBezTo>
                  <a:cubicBezTo>
                    <a:pt x="4904" y="7606"/>
                    <a:pt x="2736" y="7606"/>
                    <a:pt x="1368" y="6272"/>
                  </a:cubicBezTo>
                  <a:cubicBezTo>
                    <a:pt x="1" y="4904"/>
                    <a:pt x="1" y="2703"/>
                    <a:pt x="1368" y="1369"/>
                  </a:cubicBezTo>
                  <a:cubicBezTo>
                    <a:pt x="2736" y="1"/>
                    <a:pt x="4904" y="1"/>
                    <a:pt x="6272" y="1369"/>
                  </a:cubicBezTo>
                  <a:close/>
                </a:path>
              </a:pathLst>
            </a:custGeom>
            <a:noFill/>
            <a:ln w="762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620250" y="2124475"/>
              <a:ext cx="201000" cy="201000"/>
            </a:xfrm>
            <a:custGeom>
              <a:avLst/>
              <a:gdLst/>
              <a:ahLst/>
              <a:cxnLst/>
              <a:rect l="l" t="t" r="r" b="b"/>
              <a:pathLst>
                <a:path w="8040" h="8040" fill="none" extrusionOk="0">
                  <a:moveTo>
                    <a:pt x="4871" y="467"/>
                  </a:moveTo>
                  <a:cubicBezTo>
                    <a:pt x="6839" y="967"/>
                    <a:pt x="8040" y="2935"/>
                    <a:pt x="7539" y="4870"/>
                  </a:cubicBezTo>
                  <a:cubicBezTo>
                    <a:pt x="7072" y="6838"/>
                    <a:pt x="5104" y="8039"/>
                    <a:pt x="3170" y="7539"/>
                  </a:cubicBezTo>
                  <a:cubicBezTo>
                    <a:pt x="1202" y="7072"/>
                    <a:pt x="1" y="5104"/>
                    <a:pt x="468" y="3169"/>
                  </a:cubicBezTo>
                  <a:cubicBezTo>
                    <a:pt x="935" y="1201"/>
                    <a:pt x="2903" y="0"/>
                    <a:pt x="4871" y="467"/>
                  </a:cubicBezTo>
                  <a:close/>
                </a:path>
              </a:pathLst>
            </a:custGeom>
            <a:no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74950" y="1860950"/>
              <a:ext cx="299400" cy="290225"/>
            </a:xfrm>
            <a:custGeom>
              <a:avLst/>
              <a:gdLst/>
              <a:ahLst/>
              <a:cxnLst/>
              <a:rect l="l" t="t" r="r" b="b"/>
              <a:pathLst>
                <a:path w="11976" h="11609" fill="none" extrusionOk="0">
                  <a:moveTo>
                    <a:pt x="9707" y="4503"/>
                  </a:moveTo>
                  <a:cubicBezTo>
                    <a:pt x="9940" y="4103"/>
                    <a:pt x="10041" y="3603"/>
                    <a:pt x="10041" y="3102"/>
                  </a:cubicBezTo>
                  <a:cubicBezTo>
                    <a:pt x="10041" y="1401"/>
                    <a:pt x="8640" y="0"/>
                    <a:pt x="6938" y="0"/>
                  </a:cubicBezTo>
                  <a:cubicBezTo>
                    <a:pt x="5204" y="0"/>
                    <a:pt x="3803" y="1401"/>
                    <a:pt x="3803" y="3102"/>
                  </a:cubicBezTo>
                  <a:cubicBezTo>
                    <a:pt x="3803" y="4003"/>
                    <a:pt x="4203" y="4804"/>
                    <a:pt x="4803" y="5371"/>
                  </a:cubicBezTo>
                  <a:cubicBezTo>
                    <a:pt x="4336" y="5137"/>
                    <a:pt x="3836" y="5004"/>
                    <a:pt x="3302" y="5004"/>
                  </a:cubicBezTo>
                  <a:cubicBezTo>
                    <a:pt x="1468" y="5004"/>
                    <a:pt x="0" y="6505"/>
                    <a:pt x="0" y="8306"/>
                  </a:cubicBezTo>
                  <a:cubicBezTo>
                    <a:pt x="0" y="10141"/>
                    <a:pt x="1468" y="11608"/>
                    <a:pt x="3302" y="11608"/>
                  </a:cubicBezTo>
                  <a:cubicBezTo>
                    <a:pt x="4570" y="11608"/>
                    <a:pt x="5671" y="10875"/>
                    <a:pt x="6204" y="9807"/>
                  </a:cubicBezTo>
                  <a:cubicBezTo>
                    <a:pt x="6838" y="10508"/>
                    <a:pt x="7706" y="10908"/>
                    <a:pt x="8673" y="10908"/>
                  </a:cubicBezTo>
                  <a:cubicBezTo>
                    <a:pt x="10474" y="10908"/>
                    <a:pt x="11975" y="9440"/>
                    <a:pt x="11975" y="7606"/>
                  </a:cubicBezTo>
                  <a:cubicBezTo>
                    <a:pt x="11942" y="6171"/>
                    <a:pt x="11008" y="4937"/>
                    <a:pt x="9707" y="4503"/>
                  </a:cubicBezTo>
                  <a:close/>
                </a:path>
              </a:pathLst>
            </a:custGeom>
            <a:no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746175" y="1466500"/>
              <a:ext cx="104275" cy="104250"/>
            </a:xfrm>
            <a:custGeom>
              <a:avLst/>
              <a:gdLst/>
              <a:ahLst/>
              <a:cxnLst/>
              <a:rect l="l" t="t" r="r" b="b"/>
              <a:pathLst>
                <a:path w="4171" h="4170" fill="none" extrusionOk="0">
                  <a:moveTo>
                    <a:pt x="4170" y="2068"/>
                  </a:moveTo>
                  <a:cubicBezTo>
                    <a:pt x="4170" y="3236"/>
                    <a:pt x="3236" y="4170"/>
                    <a:pt x="2102" y="4170"/>
                  </a:cubicBezTo>
                  <a:cubicBezTo>
                    <a:pt x="935" y="4170"/>
                    <a:pt x="1" y="3236"/>
                    <a:pt x="1" y="2068"/>
                  </a:cubicBezTo>
                  <a:cubicBezTo>
                    <a:pt x="1" y="934"/>
                    <a:pt x="935" y="0"/>
                    <a:pt x="2102" y="0"/>
                  </a:cubicBezTo>
                  <a:cubicBezTo>
                    <a:pt x="3236" y="0"/>
                    <a:pt x="4170" y="934"/>
                    <a:pt x="4170" y="2068"/>
                  </a:cubicBezTo>
                  <a:close/>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100600" y="1951000"/>
              <a:ext cx="218525" cy="218525"/>
            </a:xfrm>
            <a:custGeom>
              <a:avLst/>
              <a:gdLst/>
              <a:ahLst/>
              <a:cxnLst/>
              <a:rect l="l" t="t" r="r" b="b"/>
              <a:pathLst>
                <a:path w="8741" h="8741" fill="none" extrusionOk="0">
                  <a:moveTo>
                    <a:pt x="7206" y="1535"/>
                  </a:moveTo>
                  <a:cubicBezTo>
                    <a:pt x="8740" y="3103"/>
                    <a:pt x="8740" y="5638"/>
                    <a:pt x="7206" y="7173"/>
                  </a:cubicBezTo>
                  <a:cubicBezTo>
                    <a:pt x="5638" y="8740"/>
                    <a:pt x="3103" y="8740"/>
                    <a:pt x="1568" y="7173"/>
                  </a:cubicBezTo>
                  <a:cubicBezTo>
                    <a:pt x="0" y="5638"/>
                    <a:pt x="0" y="3103"/>
                    <a:pt x="1568" y="1535"/>
                  </a:cubicBezTo>
                  <a:cubicBezTo>
                    <a:pt x="3103" y="1"/>
                    <a:pt x="5638" y="1"/>
                    <a:pt x="7206" y="1535"/>
                  </a:cubicBezTo>
                  <a:close/>
                </a:path>
              </a:pathLst>
            </a:custGeom>
            <a:noFill/>
            <a:ln w="76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219025" y="1744200"/>
              <a:ext cx="146800" cy="146775"/>
            </a:xfrm>
            <a:custGeom>
              <a:avLst/>
              <a:gdLst/>
              <a:ahLst/>
              <a:cxnLst/>
              <a:rect l="l" t="t" r="r" b="b"/>
              <a:pathLst>
                <a:path w="5872" h="5871" fill="none" extrusionOk="0">
                  <a:moveTo>
                    <a:pt x="5871" y="2936"/>
                  </a:moveTo>
                  <a:cubicBezTo>
                    <a:pt x="5871" y="4570"/>
                    <a:pt x="4570" y="5871"/>
                    <a:pt x="2936" y="5871"/>
                  </a:cubicBezTo>
                  <a:cubicBezTo>
                    <a:pt x="1301" y="5871"/>
                    <a:pt x="0" y="4570"/>
                    <a:pt x="0" y="2936"/>
                  </a:cubicBezTo>
                  <a:cubicBezTo>
                    <a:pt x="0" y="1301"/>
                    <a:pt x="1301" y="0"/>
                    <a:pt x="2936" y="0"/>
                  </a:cubicBezTo>
                  <a:cubicBezTo>
                    <a:pt x="4570" y="0"/>
                    <a:pt x="5871" y="1301"/>
                    <a:pt x="5871" y="2936"/>
                  </a:cubicBezTo>
                  <a:close/>
                </a:path>
              </a:pathLst>
            </a:custGeom>
            <a:noFill/>
            <a:ln w="762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071400" y="1423125"/>
              <a:ext cx="165150" cy="165150"/>
            </a:xfrm>
            <a:custGeom>
              <a:avLst/>
              <a:gdLst/>
              <a:ahLst/>
              <a:cxnLst/>
              <a:rect l="l" t="t" r="r" b="b"/>
              <a:pathLst>
                <a:path w="6606" h="6606" fill="none" extrusionOk="0">
                  <a:moveTo>
                    <a:pt x="6606" y="3303"/>
                  </a:moveTo>
                  <a:cubicBezTo>
                    <a:pt x="6606" y="5104"/>
                    <a:pt x="5105" y="6605"/>
                    <a:pt x="3303" y="6605"/>
                  </a:cubicBezTo>
                  <a:cubicBezTo>
                    <a:pt x="1469" y="6605"/>
                    <a:pt x="1" y="5104"/>
                    <a:pt x="1" y="3303"/>
                  </a:cubicBezTo>
                  <a:cubicBezTo>
                    <a:pt x="1" y="1468"/>
                    <a:pt x="1469" y="1"/>
                    <a:pt x="3303" y="1"/>
                  </a:cubicBezTo>
                  <a:cubicBezTo>
                    <a:pt x="5105" y="1"/>
                    <a:pt x="6606" y="1468"/>
                    <a:pt x="6606" y="3303"/>
                  </a:cubicBezTo>
                  <a:close/>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rot="7175496">
            <a:off x="-41033" y="-324544"/>
            <a:ext cx="1306988" cy="1796213"/>
          </a:xfrm>
          <a:custGeom>
            <a:avLst/>
            <a:gdLst/>
            <a:ahLst/>
            <a:cxnLst/>
            <a:rect l="l" t="t" r="r" b="b"/>
            <a:pathLst>
              <a:path w="22551" h="30994" extrusionOk="0">
                <a:moveTo>
                  <a:pt x="14427" y="2759"/>
                </a:moveTo>
                <a:cubicBezTo>
                  <a:pt x="14466" y="2759"/>
                  <a:pt x="14505" y="2763"/>
                  <a:pt x="14544" y="2773"/>
                </a:cubicBezTo>
                <a:cubicBezTo>
                  <a:pt x="14878" y="2807"/>
                  <a:pt x="15078" y="3040"/>
                  <a:pt x="15145" y="3374"/>
                </a:cubicBezTo>
                <a:cubicBezTo>
                  <a:pt x="14945" y="3240"/>
                  <a:pt x="14745" y="3173"/>
                  <a:pt x="14478" y="3140"/>
                </a:cubicBezTo>
                <a:cubicBezTo>
                  <a:pt x="14378" y="3107"/>
                  <a:pt x="14244" y="3107"/>
                  <a:pt x="14144" y="3073"/>
                </a:cubicBezTo>
                <a:lnTo>
                  <a:pt x="14144" y="2807"/>
                </a:lnTo>
                <a:cubicBezTo>
                  <a:pt x="14239" y="2783"/>
                  <a:pt x="14333" y="2759"/>
                  <a:pt x="14427" y="2759"/>
                </a:cubicBezTo>
                <a:close/>
                <a:moveTo>
                  <a:pt x="17343" y="1302"/>
                </a:moveTo>
                <a:cubicBezTo>
                  <a:pt x="17366" y="1302"/>
                  <a:pt x="17390" y="1303"/>
                  <a:pt x="17413" y="1305"/>
                </a:cubicBezTo>
                <a:cubicBezTo>
                  <a:pt x="17813" y="1339"/>
                  <a:pt x="18047" y="1672"/>
                  <a:pt x="17947" y="2139"/>
                </a:cubicBezTo>
                <a:cubicBezTo>
                  <a:pt x="17713" y="3507"/>
                  <a:pt x="17447" y="4875"/>
                  <a:pt x="17180" y="6242"/>
                </a:cubicBezTo>
                <a:cubicBezTo>
                  <a:pt x="17113" y="6643"/>
                  <a:pt x="17046" y="7043"/>
                  <a:pt x="16946" y="7443"/>
                </a:cubicBezTo>
                <a:cubicBezTo>
                  <a:pt x="16679" y="7143"/>
                  <a:pt x="16279" y="7010"/>
                  <a:pt x="15812" y="6943"/>
                </a:cubicBezTo>
                <a:cubicBezTo>
                  <a:pt x="15845" y="6709"/>
                  <a:pt x="15912" y="6476"/>
                  <a:pt x="15945" y="6242"/>
                </a:cubicBezTo>
                <a:cubicBezTo>
                  <a:pt x="16212" y="4808"/>
                  <a:pt x="16479" y="3374"/>
                  <a:pt x="16746" y="1939"/>
                </a:cubicBezTo>
                <a:cubicBezTo>
                  <a:pt x="16808" y="1505"/>
                  <a:pt x="17043" y="1302"/>
                  <a:pt x="17343" y="1302"/>
                </a:cubicBezTo>
                <a:close/>
                <a:moveTo>
                  <a:pt x="19301" y="3626"/>
                </a:moveTo>
                <a:cubicBezTo>
                  <a:pt x="19336" y="3626"/>
                  <a:pt x="19374" y="3630"/>
                  <a:pt x="19415" y="3640"/>
                </a:cubicBezTo>
                <a:cubicBezTo>
                  <a:pt x="19681" y="3674"/>
                  <a:pt x="19782" y="3874"/>
                  <a:pt x="19782" y="4141"/>
                </a:cubicBezTo>
                <a:cubicBezTo>
                  <a:pt x="19782" y="4274"/>
                  <a:pt x="19715" y="4374"/>
                  <a:pt x="19715" y="4508"/>
                </a:cubicBezTo>
                <a:cubicBezTo>
                  <a:pt x="19348" y="6476"/>
                  <a:pt x="18981" y="8444"/>
                  <a:pt x="18614" y="10445"/>
                </a:cubicBezTo>
                <a:cubicBezTo>
                  <a:pt x="18514" y="10979"/>
                  <a:pt x="18681" y="11313"/>
                  <a:pt x="19081" y="11379"/>
                </a:cubicBezTo>
                <a:cubicBezTo>
                  <a:pt x="19122" y="11387"/>
                  <a:pt x="19162" y="11390"/>
                  <a:pt x="19201" y="11390"/>
                </a:cubicBezTo>
                <a:cubicBezTo>
                  <a:pt x="19512" y="11390"/>
                  <a:pt x="19759" y="11153"/>
                  <a:pt x="19848" y="10679"/>
                </a:cubicBezTo>
                <a:cubicBezTo>
                  <a:pt x="20015" y="9778"/>
                  <a:pt x="20182" y="8878"/>
                  <a:pt x="20349" y="7977"/>
                </a:cubicBezTo>
                <a:cubicBezTo>
                  <a:pt x="20411" y="7668"/>
                  <a:pt x="20530" y="7473"/>
                  <a:pt x="20813" y="7473"/>
                </a:cubicBezTo>
                <a:cubicBezTo>
                  <a:pt x="20835" y="7473"/>
                  <a:pt x="20858" y="7474"/>
                  <a:pt x="20882" y="7477"/>
                </a:cubicBezTo>
                <a:cubicBezTo>
                  <a:pt x="21216" y="7510"/>
                  <a:pt x="21316" y="7743"/>
                  <a:pt x="21283" y="8077"/>
                </a:cubicBezTo>
                <a:cubicBezTo>
                  <a:pt x="21149" y="9345"/>
                  <a:pt x="21049" y="10612"/>
                  <a:pt x="20949" y="11846"/>
                </a:cubicBezTo>
                <a:cubicBezTo>
                  <a:pt x="20749" y="13681"/>
                  <a:pt x="20615" y="15482"/>
                  <a:pt x="20382" y="17284"/>
                </a:cubicBezTo>
                <a:cubicBezTo>
                  <a:pt x="20115" y="18918"/>
                  <a:pt x="19748" y="20553"/>
                  <a:pt x="19415" y="22187"/>
                </a:cubicBezTo>
                <a:cubicBezTo>
                  <a:pt x="19381" y="22421"/>
                  <a:pt x="19381" y="22621"/>
                  <a:pt x="19415" y="22821"/>
                </a:cubicBezTo>
                <a:cubicBezTo>
                  <a:pt x="19615" y="24322"/>
                  <a:pt x="19815" y="25790"/>
                  <a:pt x="20015" y="27257"/>
                </a:cubicBezTo>
                <a:lnTo>
                  <a:pt x="16146" y="27691"/>
                </a:lnTo>
                <a:cubicBezTo>
                  <a:pt x="15979" y="26523"/>
                  <a:pt x="15845" y="25356"/>
                  <a:pt x="15645" y="24188"/>
                </a:cubicBezTo>
                <a:cubicBezTo>
                  <a:pt x="15579" y="23621"/>
                  <a:pt x="15579" y="23054"/>
                  <a:pt x="15712" y="22487"/>
                </a:cubicBezTo>
                <a:cubicBezTo>
                  <a:pt x="16046" y="20853"/>
                  <a:pt x="16446" y="19218"/>
                  <a:pt x="16646" y="17550"/>
                </a:cubicBezTo>
                <a:cubicBezTo>
                  <a:pt x="16913" y="15382"/>
                  <a:pt x="17080" y="13247"/>
                  <a:pt x="17280" y="11079"/>
                </a:cubicBezTo>
                <a:cubicBezTo>
                  <a:pt x="17480" y="11012"/>
                  <a:pt x="17613" y="10812"/>
                  <a:pt x="17680" y="10512"/>
                </a:cubicBezTo>
                <a:cubicBezTo>
                  <a:pt x="17680" y="10479"/>
                  <a:pt x="17680" y="10412"/>
                  <a:pt x="17713" y="10379"/>
                </a:cubicBezTo>
                <a:cubicBezTo>
                  <a:pt x="18080" y="8344"/>
                  <a:pt x="18447" y="6309"/>
                  <a:pt x="18848" y="4274"/>
                </a:cubicBezTo>
                <a:cubicBezTo>
                  <a:pt x="18848" y="4174"/>
                  <a:pt x="18881" y="4074"/>
                  <a:pt x="18914" y="3974"/>
                </a:cubicBezTo>
                <a:cubicBezTo>
                  <a:pt x="18971" y="3776"/>
                  <a:pt x="19100" y="3626"/>
                  <a:pt x="19301" y="3626"/>
                </a:cubicBezTo>
                <a:close/>
                <a:moveTo>
                  <a:pt x="12310" y="2039"/>
                </a:moveTo>
                <a:cubicBezTo>
                  <a:pt x="12576" y="2073"/>
                  <a:pt x="12743" y="2206"/>
                  <a:pt x="12810" y="2406"/>
                </a:cubicBezTo>
                <a:cubicBezTo>
                  <a:pt x="12877" y="2540"/>
                  <a:pt x="12910" y="2706"/>
                  <a:pt x="12877" y="2873"/>
                </a:cubicBezTo>
                <a:cubicBezTo>
                  <a:pt x="12610" y="4274"/>
                  <a:pt x="12343" y="5642"/>
                  <a:pt x="12109" y="7010"/>
                </a:cubicBezTo>
                <a:cubicBezTo>
                  <a:pt x="11843" y="8344"/>
                  <a:pt x="11576" y="9678"/>
                  <a:pt x="11342" y="11046"/>
                </a:cubicBezTo>
                <a:cubicBezTo>
                  <a:pt x="11275" y="11479"/>
                  <a:pt x="11442" y="11780"/>
                  <a:pt x="11809" y="11880"/>
                </a:cubicBezTo>
                <a:lnTo>
                  <a:pt x="11843" y="11880"/>
                </a:lnTo>
                <a:cubicBezTo>
                  <a:pt x="11884" y="11887"/>
                  <a:pt x="11924" y="11891"/>
                  <a:pt x="11963" y="11891"/>
                </a:cubicBezTo>
                <a:cubicBezTo>
                  <a:pt x="12268" y="11891"/>
                  <a:pt x="12488" y="11664"/>
                  <a:pt x="12576" y="11279"/>
                </a:cubicBezTo>
                <a:cubicBezTo>
                  <a:pt x="12576" y="11246"/>
                  <a:pt x="12610" y="11179"/>
                  <a:pt x="12610" y="11112"/>
                </a:cubicBezTo>
                <a:cubicBezTo>
                  <a:pt x="12977" y="9111"/>
                  <a:pt x="13377" y="7076"/>
                  <a:pt x="13744" y="5041"/>
                </a:cubicBezTo>
                <a:cubicBezTo>
                  <a:pt x="13777" y="4941"/>
                  <a:pt x="13777" y="4841"/>
                  <a:pt x="13811" y="4708"/>
                </a:cubicBezTo>
                <a:cubicBezTo>
                  <a:pt x="13871" y="4498"/>
                  <a:pt x="14011" y="4369"/>
                  <a:pt x="14232" y="4369"/>
                </a:cubicBezTo>
                <a:cubicBezTo>
                  <a:pt x="14258" y="4369"/>
                  <a:pt x="14284" y="4371"/>
                  <a:pt x="14311" y="4374"/>
                </a:cubicBezTo>
                <a:cubicBezTo>
                  <a:pt x="14578" y="4408"/>
                  <a:pt x="14711" y="4608"/>
                  <a:pt x="14678" y="4908"/>
                </a:cubicBezTo>
                <a:cubicBezTo>
                  <a:pt x="14678" y="5008"/>
                  <a:pt x="14645" y="5142"/>
                  <a:pt x="14611" y="5242"/>
                </a:cubicBezTo>
                <a:cubicBezTo>
                  <a:pt x="14244" y="7210"/>
                  <a:pt x="13877" y="9211"/>
                  <a:pt x="13510" y="11179"/>
                </a:cubicBezTo>
                <a:cubicBezTo>
                  <a:pt x="13410" y="11713"/>
                  <a:pt x="13577" y="12080"/>
                  <a:pt x="13977" y="12147"/>
                </a:cubicBezTo>
                <a:cubicBezTo>
                  <a:pt x="14018" y="12153"/>
                  <a:pt x="14057" y="12157"/>
                  <a:pt x="14095" y="12157"/>
                </a:cubicBezTo>
                <a:cubicBezTo>
                  <a:pt x="14430" y="12157"/>
                  <a:pt x="14655" y="11896"/>
                  <a:pt x="14745" y="11446"/>
                </a:cubicBezTo>
                <a:cubicBezTo>
                  <a:pt x="14811" y="11112"/>
                  <a:pt x="14878" y="10812"/>
                  <a:pt x="14911" y="10512"/>
                </a:cubicBezTo>
                <a:cubicBezTo>
                  <a:pt x="15045" y="9912"/>
                  <a:pt x="15145" y="9311"/>
                  <a:pt x="15245" y="8711"/>
                </a:cubicBezTo>
                <a:cubicBezTo>
                  <a:pt x="15312" y="8477"/>
                  <a:pt x="15378" y="8310"/>
                  <a:pt x="15579" y="8244"/>
                </a:cubicBezTo>
                <a:cubicBezTo>
                  <a:pt x="15612" y="8227"/>
                  <a:pt x="15645" y="8219"/>
                  <a:pt x="15683" y="8219"/>
                </a:cubicBezTo>
                <a:cubicBezTo>
                  <a:pt x="15720" y="8219"/>
                  <a:pt x="15762" y="8227"/>
                  <a:pt x="15812" y="8244"/>
                </a:cubicBezTo>
                <a:cubicBezTo>
                  <a:pt x="16146" y="8277"/>
                  <a:pt x="16212" y="8511"/>
                  <a:pt x="16179" y="8844"/>
                </a:cubicBezTo>
                <a:cubicBezTo>
                  <a:pt x="16079" y="10112"/>
                  <a:pt x="15979" y="11346"/>
                  <a:pt x="15845" y="12614"/>
                </a:cubicBezTo>
                <a:cubicBezTo>
                  <a:pt x="15679" y="14415"/>
                  <a:pt x="15545" y="16249"/>
                  <a:pt x="15278" y="18017"/>
                </a:cubicBezTo>
                <a:cubicBezTo>
                  <a:pt x="15045" y="19685"/>
                  <a:pt x="14645" y="21320"/>
                  <a:pt x="14344" y="22954"/>
                </a:cubicBezTo>
                <a:cubicBezTo>
                  <a:pt x="14311" y="23154"/>
                  <a:pt x="14278" y="23388"/>
                  <a:pt x="14311" y="23588"/>
                </a:cubicBezTo>
                <a:cubicBezTo>
                  <a:pt x="14511" y="25122"/>
                  <a:pt x="14745" y="26624"/>
                  <a:pt x="14945" y="28158"/>
                </a:cubicBezTo>
                <a:cubicBezTo>
                  <a:pt x="14945" y="28191"/>
                  <a:pt x="14945" y="28191"/>
                  <a:pt x="14945" y="28191"/>
                </a:cubicBezTo>
                <a:lnTo>
                  <a:pt x="14978" y="28725"/>
                </a:lnTo>
                <a:lnTo>
                  <a:pt x="5938" y="29692"/>
                </a:lnTo>
                <a:cubicBezTo>
                  <a:pt x="6439" y="27624"/>
                  <a:pt x="6906" y="25556"/>
                  <a:pt x="7406" y="23455"/>
                </a:cubicBezTo>
                <a:cubicBezTo>
                  <a:pt x="7473" y="23154"/>
                  <a:pt x="7439" y="22888"/>
                  <a:pt x="7239" y="22654"/>
                </a:cubicBezTo>
                <a:cubicBezTo>
                  <a:pt x="6706" y="21954"/>
                  <a:pt x="6172" y="21286"/>
                  <a:pt x="5671" y="20553"/>
                </a:cubicBezTo>
                <a:cubicBezTo>
                  <a:pt x="4637" y="19118"/>
                  <a:pt x="3670" y="17617"/>
                  <a:pt x="3270" y="15849"/>
                </a:cubicBezTo>
                <a:cubicBezTo>
                  <a:pt x="3036" y="14682"/>
                  <a:pt x="2603" y="13581"/>
                  <a:pt x="1869" y="12647"/>
                </a:cubicBezTo>
                <a:cubicBezTo>
                  <a:pt x="1669" y="12413"/>
                  <a:pt x="1502" y="12147"/>
                  <a:pt x="1335" y="11880"/>
                </a:cubicBezTo>
                <a:cubicBezTo>
                  <a:pt x="1168" y="11579"/>
                  <a:pt x="1302" y="11379"/>
                  <a:pt x="1635" y="11379"/>
                </a:cubicBezTo>
                <a:cubicBezTo>
                  <a:pt x="1692" y="11372"/>
                  <a:pt x="1750" y="11370"/>
                  <a:pt x="1808" y="11370"/>
                </a:cubicBezTo>
                <a:cubicBezTo>
                  <a:pt x="1969" y="11370"/>
                  <a:pt x="2136" y="11389"/>
                  <a:pt x="2296" y="11389"/>
                </a:cubicBezTo>
                <a:cubicBezTo>
                  <a:pt x="2355" y="11389"/>
                  <a:pt x="2413" y="11386"/>
                  <a:pt x="2469" y="11379"/>
                </a:cubicBezTo>
                <a:cubicBezTo>
                  <a:pt x="2936" y="11379"/>
                  <a:pt x="3170" y="11579"/>
                  <a:pt x="3370" y="11946"/>
                </a:cubicBezTo>
                <a:cubicBezTo>
                  <a:pt x="3904" y="12914"/>
                  <a:pt x="4471" y="13881"/>
                  <a:pt x="5004" y="14848"/>
                </a:cubicBezTo>
                <a:cubicBezTo>
                  <a:pt x="5157" y="15062"/>
                  <a:pt x="5337" y="15220"/>
                  <a:pt x="5622" y="15220"/>
                </a:cubicBezTo>
                <a:cubicBezTo>
                  <a:pt x="5649" y="15220"/>
                  <a:pt x="5676" y="15218"/>
                  <a:pt x="5705" y="15215"/>
                </a:cubicBezTo>
                <a:cubicBezTo>
                  <a:pt x="6005" y="15182"/>
                  <a:pt x="6172" y="14949"/>
                  <a:pt x="6239" y="14682"/>
                </a:cubicBezTo>
                <a:cubicBezTo>
                  <a:pt x="6272" y="14615"/>
                  <a:pt x="6272" y="14548"/>
                  <a:pt x="6272" y="14482"/>
                </a:cubicBezTo>
                <a:cubicBezTo>
                  <a:pt x="6339" y="14181"/>
                  <a:pt x="6405" y="13881"/>
                  <a:pt x="6472" y="13581"/>
                </a:cubicBezTo>
                <a:cubicBezTo>
                  <a:pt x="6639" y="12980"/>
                  <a:pt x="6772" y="12413"/>
                  <a:pt x="6906" y="11813"/>
                </a:cubicBezTo>
                <a:cubicBezTo>
                  <a:pt x="6972" y="11413"/>
                  <a:pt x="7072" y="11012"/>
                  <a:pt x="7173" y="10612"/>
                </a:cubicBezTo>
                <a:lnTo>
                  <a:pt x="7439" y="9345"/>
                </a:lnTo>
                <a:cubicBezTo>
                  <a:pt x="7773" y="8010"/>
                  <a:pt x="8073" y="6676"/>
                  <a:pt x="8373" y="5308"/>
                </a:cubicBezTo>
                <a:cubicBezTo>
                  <a:pt x="8473" y="4875"/>
                  <a:pt x="8540" y="4474"/>
                  <a:pt x="8674" y="4041"/>
                </a:cubicBezTo>
                <a:cubicBezTo>
                  <a:pt x="8761" y="3721"/>
                  <a:pt x="9026" y="3528"/>
                  <a:pt x="9313" y="3528"/>
                </a:cubicBezTo>
                <a:cubicBezTo>
                  <a:pt x="9355" y="3528"/>
                  <a:pt x="9398" y="3532"/>
                  <a:pt x="9441" y="3540"/>
                </a:cubicBezTo>
                <a:cubicBezTo>
                  <a:pt x="9808" y="3574"/>
                  <a:pt x="10075" y="3874"/>
                  <a:pt x="10041" y="4274"/>
                </a:cubicBezTo>
                <a:cubicBezTo>
                  <a:pt x="10041" y="4441"/>
                  <a:pt x="10008" y="4574"/>
                  <a:pt x="9975" y="4708"/>
                </a:cubicBezTo>
                <a:cubicBezTo>
                  <a:pt x="9674" y="6409"/>
                  <a:pt x="9341" y="8110"/>
                  <a:pt x="9041" y="9845"/>
                </a:cubicBezTo>
                <a:cubicBezTo>
                  <a:pt x="9007" y="10012"/>
                  <a:pt x="8974" y="10212"/>
                  <a:pt x="8940" y="10412"/>
                </a:cubicBezTo>
                <a:cubicBezTo>
                  <a:pt x="8907" y="10579"/>
                  <a:pt x="8874" y="10779"/>
                  <a:pt x="8907" y="10912"/>
                </a:cubicBezTo>
                <a:cubicBezTo>
                  <a:pt x="8999" y="11187"/>
                  <a:pt x="9202" y="11350"/>
                  <a:pt x="9466" y="11350"/>
                </a:cubicBezTo>
                <a:cubicBezTo>
                  <a:pt x="9491" y="11350"/>
                  <a:pt x="9516" y="11349"/>
                  <a:pt x="9541" y="11346"/>
                </a:cubicBezTo>
                <a:cubicBezTo>
                  <a:pt x="9708" y="11346"/>
                  <a:pt x="9841" y="11279"/>
                  <a:pt x="9941" y="11179"/>
                </a:cubicBezTo>
                <a:cubicBezTo>
                  <a:pt x="10041" y="11079"/>
                  <a:pt x="10108" y="10946"/>
                  <a:pt x="10141" y="10779"/>
                </a:cubicBezTo>
                <a:cubicBezTo>
                  <a:pt x="10375" y="9511"/>
                  <a:pt x="10608" y="8244"/>
                  <a:pt x="10842" y="7010"/>
                </a:cubicBezTo>
                <a:cubicBezTo>
                  <a:pt x="11109" y="5575"/>
                  <a:pt x="11376" y="4141"/>
                  <a:pt x="11642" y="2706"/>
                </a:cubicBezTo>
                <a:cubicBezTo>
                  <a:pt x="11742" y="2239"/>
                  <a:pt x="11976" y="2039"/>
                  <a:pt x="12310" y="2039"/>
                </a:cubicBezTo>
                <a:close/>
                <a:moveTo>
                  <a:pt x="17323" y="0"/>
                </a:moveTo>
                <a:cubicBezTo>
                  <a:pt x="16451" y="0"/>
                  <a:pt x="15795" y="602"/>
                  <a:pt x="15445" y="1739"/>
                </a:cubicBezTo>
                <a:cubicBezTo>
                  <a:pt x="15114" y="1564"/>
                  <a:pt x="14783" y="1480"/>
                  <a:pt x="14465" y="1480"/>
                </a:cubicBezTo>
                <a:cubicBezTo>
                  <a:pt x="14239" y="1480"/>
                  <a:pt x="14019" y="1522"/>
                  <a:pt x="13811" y="1606"/>
                </a:cubicBezTo>
                <a:cubicBezTo>
                  <a:pt x="13544" y="1172"/>
                  <a:pt x="13143" y="905"/>
                  <a:pt x="12610" y="805"/>
                </a:cubicBezTo>
                <a:cubicBezTo>
                  <a:pt x="12475" y="780"/>
                  <a:pt x="12346" y="767"/>
                  <a:pt x="12221" y="767"/>
                </a:cubicBezTo>
                <a:cubicBezTo>
                  <a:pt x="11355" y="767"/>
                  <a:pt x="10725" y="1369"/>
                  <a:pt x="10375" y="2506"/>
                </a:cubicBezTo>
                <a:cubicBezTo>
                  <a:pt x="10020" y="2325"/>
                  <a:pt x="9670" y="2241"/>
                  <a:pt x="9342" y="2241"/>
                </a:cubicBezTo>
                <a:cubicBezTo>
                  <a:pt x="8343" y="2241"/>
                  <a:pt x="7532" y="3012"/>
                  <a:pt x="7306" y="4141"/>
                </a:cubicBezTo>
                <a:cubicBezTo>
                  <a:pt x="6939" y="5909"/>
                  <a:pt x="6539" y="7643"/>
                  <a:pt x="6138" y="9411"/>
                </a:cubicBezTo>
                <a:cubicBezTo>
                  <a:pt x="5938" y="10279"/>
                  <a:pt x="5738" y="11146"/>
                  <a:pt x="5538" y="12013"/>
                </a:cubicBezTo>
                <a:cubicBezTo>
                  <a:pt x="5505" y="12147"/>
                  <a:pt x="5471" y="12280"/>
                  <a:pt x="5438" y="12413"/>
                </a:cubicBezTo>
                <a:cubicBezTo>
                  <a:pt x="5405" y="12547"/>
                  <a:pt x="5371" y="12647"/>
                  <a:pt x="5338" y="12847"/>
                </a:cubicBezTo>
                <a:cubicBezTo>
                  <a:pt x="4971" y="12213"/>
                  <a:pt x="4637" y="11646"/>
                  <a:pt x="4337" y="11079"/>
                </a:cubicBezTo>
                <a:cubicBezTo>
                  <a:pt x="4004" y="10512"/>
                  <a:pt x="3537" y="10212"/>
                  <a:pt x="2903" y="10145"/>
                </a:cubicBezTo>
                <a:cubicBezTo>
                  <a:pt x="2436" y="10112"/>
                  <a:pt x="1969" y="10112"/>
                  <a:pt x="1502" y="10112"/>
                </a:cubicBezTo>
                <a:cubicBezTo>
                  <a:pt x="735" y="10112"/>
                  <a:pt x="34" y="10712"/>
                  <a:pt x="34" y="11479"/>
                </a:cubicBezTo>
                <a:cubicBezTo>
                  <a:pt x="1" y="11846"/>
                  <a:pt x="134" y="12280"/>
                  <a:pt x="334" y="12614"/>
                </a:cubicBezTo>
                <a:cubicBezTo>
                  <a:pt x="1135" y="13781"/>
                  <a:pt x="1802" y="14982"/>
                  <a:pt x="2136" y="16416"/>
                </a:cubicBezTo>
                <a:cubicBezTo>
                  <a:pt x="2402" y="17450"/>
                  <a:pt x="2736" y="18451"/>
                  <a:pt x="3370" y="19352"/>
                </a:cubicBezTo>
                <a:cubicBezTo>
                  <a:pt x="4204" y="20586"/>
                  <a:pt x="5038" y="21820"/>
                  <a:pt x="5905" y="23021"/>
                </a:cubicBezTo>
                <a:cubicBezTo>
                  <a:pt x="6072" y="23254"/>
                  <a:pt x="6138" y="23421"/>
                  <a:pt x="6072" y="23688"/>
                </a:cubicBezTo>
                <a:cubicBezTo>
                  <a:pt x="5605" y="25656"/>
                  <a:pt x="5138" y="27624"/>
                  <a:pt x="4671" y="29592"/>
                </a:cubicBezTo>
                <a:cubicBezTo>
                  <a:pt x="4604" y="29859"/>
                  <a:pt x="4604" y="30059"/>
                  <a:pt x="4671" y="30226"/>
                </a:cubicBezTo>
                <a:lnTo>
                  <a:pt x="4771" y="30993"/>
                </a:lnTo>
                <a:lnTo>
                  <a:pt x="16279" y="29726"/>
                </a:lnTo>
                <a:lnTo>
                  <a:pt x="16179" y="28825"/>
                </a:lnTo>
                <a:lnTo>
                  <a:pt x="21416" y="28258"/>
                </a:lnTo>
                <a:lnTo>
                  <a:pt x="21316" y="27124"/>
                </a:lnTo>
                <a:lnTo>
                  <a:pt x="21283" y="27124"/>
                </a:lnTo>
                <a:cubicBezTo>
                  <a:pt x="21082" y="25890"/>
                  <a:pt x="20949" y="24655"/>
                  <a:pt x="20749" y="23421"/>
                </a:cubicBezTo>
                <a:cubicBezTo>
                  <a:pt x="20649" y="22854"/>
                  <a:pt x="20682" y="22287"/>
                  <a:pt x="20782" y="21720"/>
                </a:cubicBezTo>
                <a:cubicBezTo>
                  <a:pt x="21149" y="20086"/>
                  <a:pt x="21549" y="18451"/>
                  <a:pt x="21750" y="16783"/>
                </a:cubicBezTo>
                <a:cubicBezTo>
                  <a:pt x="22083" y="13914"/>
                  <a:pt x="22283" y="11046"/>
                  <a:pt x="22550" y="8210"/>
                </a:cubicBezTo>
                <a:cubicBezTo>
                  <a:pt x="22550" y="7910"/>
                  <a:pt x="22550" y="7577"/>
                  <a:pt x="22450" y="7310"/>
                </a:cubicBezTo>
                <a:cubicBezTo>
                  <a:pt x="22150" y="6509"/>
                  <a:pt x="21516" y="6176"/>
                  <a:pt x="20682" y="6176"/>
                </a:cubicBezTo>
                <a:cubicBezTo>
                  <a:pt x="20749" y="5842"/>
                  <a:pt x="20782" y="5542"/>
                  <a:pt x="20849" y="5242"/>
                </a:cubicBezTo>
                <a:cubicBezTo>
                  <a:pt x="20916" y="4908"/>
                  <a:pt x="20982" y="4608"/>
                  <a:pt x="21016" y="4308"/>
                </a:cubicBezTo>
                <a:cubicBezTo>
                  <a:pt x="21149" y="3340"/>
                  <a:pt x="20515" y="2506"/>
                  <a:pt x="19581" y="2373"/>
                </a:cubicBezTo>
                <a:cubicBezTo>
                  <a:pt x="19481" y="2340"/>
                  <a:pt x="19348" y="2340"/>
                  <a:pt x="19248" y="2306"/>
                </a:cubicBezTo>
                <a:cubicBezTo>
                  <a:pt x="19281" y="1039"/>
                  <a:pt x="18714" y="205"/>
                  <a:pt x="17713" y="38"/>
                </a:cubicBezTo>
                <a:cubicBezTo>
                  <a:pt x="17579" y="13"/>
                  <a:pt x="17449" y="0"/>
                  <a:pt x="17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7175358">
            <a:off x="740535" y="93688"/>
            <a:ext cx="154563" cy="156520"/>
          </a:xfrm>
          <a:custGeom>
            <a:avLst/>
            <a:gdLst/>
            <a:ahLst/>
            <a:cxnLst/>
            <a:rect l="l" t="t" r="r" b="b"/>
            <a:pathLst>
              <a:path w="2603" h="2636" extrusionOk="0">
                <a:moveTo>
                  <a:pt x="1301" y="0"/>
                </a:moveTo>
                <a:cubicBezTo>
                  <a:pt x="567" y="0"/>
                  <a:pt x="0" y="601"/>
                  <a:pt x="0" y="1335"/>
                </a:cubicBezTo>
                <a:cubicBezTo>
                  <a:pt x="0" y="2035"/>
                  <a:pt x="567" y="2636"/>
                  <a:pt x="1301" y="2636"/>
                </a:cubicBezTo>
                <a:cubicBezTo>
                  <a:pt x="2035" y="2636"/>
                  <a:pt x="2602" y="2035"/>
                  <a:pt x="2602" y="1335"/>
                </a:cubicBezTo>
                <a:cubicBezTo>
                  <a:pt x="2602" y="601"/>
                  <a:pt x="2035" y="0"/>
                  <a:pt x="1301" y="0"/>
                </a:cubicBezTo>
                <a:close/>
              </a:path>
            </a:pathLst>
          </a:custGeom>
          <a:solidFill>
            <a:srgbClr val="FFFFFF"/>
          </a:solidFill>
          <a:ln w="7620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7175358">
            <a:off x="716787" y="1364379"/>
            <a:ext cx="202066" cy="202122"/>
          </a:xfrm>
          <a:custGeom>
            <a:avLst/>
            <a:gdLst/>
            <a:ahLst/>
            <a:cxnLst/>
            <a:rect l="l" t="t" r="r" b="b"/>
            <a:pathLst>
              <a:path w="3403" h="3404" extrusionOk="0">
                <a:moveTo>
                  <a:pt x="1701" y="1"/>
                </a:moveTo>
                <a:cubicBezTo>
                  <a:pt x="767" y="1"/>
                  <a:pt x="0" y="768"/>
                  <a:pt x="0" y="1702"/>
                </a:cubicBezTo>
                <a:cubicBezTo>
                  <a:pt x="0" y="2636"/>
                  <a:pt x="767" y="3403"/>
                  <a:pt x="1701" y="3403"/>
                </a:cubicBezTo>
                <a:cubicBezTo>
                  <a:pt x="2635" y="3403"/>
                  <a:pt x="3402" y="2636"/>
                  <a:pt x="3402" y="1702"/>
                </a:cubicBezTo>
                <a:cubicBezTo>
                  <a:pt x="3402" y="768"/>
                  <a:pt x="2635" y="1"/>
                  <a:pt x="1701" y="1"/>
                </a:cubicBezTo>
                <a:close/>
              </a:path>
            </a:pathLst>
          </a:custGeom>
          <a:solidFill>
            <a:srgbClr val="FFFFFF"/>
          </a:solidFill>
          <a:ln w="7620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7175580">
            <a:off x="1322508" y="635941"/>
            <a:ext cx="241148" cy="241106"/>
          </a:xfrm>
          <a:custGeom>
            <a:avLst/>
            <a:gdLst/>
            <a:ahLst/>
            <a:cxnLst/>
            <a:rect l="l" t="t" r="r" b="b"/>
            <a:pathLst>
              <a:path w="2603" h="2603" extrusionOk="0">
                <a:moveTo>
                  <a:pt x="1301" y="1"/>
                </a:moveTo>
                <a:cubicBezTo>
                  <a:pt x="567" y="1"/>
                  <a:pt x="0" y="601"/>
                  <a:pt x="0" y="1302"/>
                </a:cubicBezTo>
                <a:cubicBezTo>
                  <a:pt x="0" y="2035"/>
                  <a:pt x="567" y="2602"/>
                  <a:pt x="1301" y="2602"/>
                </a:cubicBezTo>
                <a:cubicBezTo>
                  <a:pt x="2002" y="2602"/>
                  <a:pt x="2602" y="2035"/>
                  <a:pt x="2602" y="1302"/>
                </a:cubicBezTo>
                <a:cubicBezTo>
                  <a:pt x="2602" y="601"/>
                  <a:pt x="2002" y="1"/>
                  <a:pt x="1301" y="1"/>
                </a:cubicBezTo>
                <a:close/>
              </a:path>
            </a:pathLst>
          </a:custGeom>
          <a:solidFill>
            <a:srgbClr val="FFFFFF"/>
          </a:solidFill>
          <a:ln w="76200" cap="rnd"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rot="-824528">
            <a:off x="145600" y="1911587"/>
            <a:ext cx="933715" cy="932135"/>
            <a:chOff x="903183" y="3024051"/>
            <a:chExt cx="399219" cy="398577"/>
          </a:xfrm>
        </p:grpSpPr>
        <p:sp>
          <p:nvSpPr>
            <p:cNvPr id="77" name="Google Shape;77;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5"/>
          <p:cNvGrpSpPr/>
          <p:nvPr/>
        </p:nvGrpSpPr>
        <p:grpSpPr>
          <a:xfrm rot="-824523">
            <a:off x="1496742" y="1507567"/>
            <a:ext cx="495934" cy="495020"/>
            <a:chOff x="903183" y="3024051"/>
            <a:chExt cx="399219" cy="398577"/>
          </a:xfrm>
        </p:grpSpPr>
        <p:sp>
          <p:nvSpPr>
            <p:cNvPr id="83" name="Google Shape;83;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15"/>
          <p:cNvGrpSpPr/>
          <p:nvPr/>
        </p:nvGrpSpPr>
        <p:grpSpPr>
          <a:xfrm>
            <a:off x="1904684" y="81211"/>
            <a:ext cx="986551" cy="984725"/>
            <a:chOff x="903183" y="3024051"/>
            <a:chExt cx="399219" cy="398577"/>
          </a:xfrm>
        </p:grpSpPr>
        <p:sp>
          <p:nvSpPr>
            <p:cNvPr id="89" name="Google Shape;89;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rot="9248222">
            <a:off x="7902564" y="2299448"/>
            <a:ext cx="992237" cy="990570"/>
            <a:chOff x="903183" y="3024051"/>
            <a:chExt cx="399219" cy="398577"/>
          </a:xfrm>
        </p:grpSpPr>
        <p:sp>
          <p:nvSpPr>
            <p:cNvPr id="95" name="Google Shape;95;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5"/>
          <p:cNvGrpSpPr/>
          <p:nvPr/>
        </p:nvGrpSpPr>
        <p:grpSpPr>
          <a:xfrm rot="9248313">
            <a:off x="7116008" y="3139999"/>
            <a:ext cx="469604" cy="468795"/>
            <a:chOff x="903183" y="3024051"/>
            <a:chExt cx="399219" cy="398577"/>
          </a:xfrm>
        </p:grpSpPr>
        <p:sp>
          <p:nvSpPr>
            <p:cNvPr id="101" name="Google Shape;101;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5"/>
          <p:cNvGrpSpPr/>
          <p:nvPr/>
        </p:nvGrpSpPr>
        <p:grpSpPr>
          <a:xfrm rot="9246989">
            <a:off x="6293076" y="4116291"/>
            <a:ext cx="810523" cy="809549"/>
            <a:chOff x="903183" y="3024051"/>
            <a:chExt cx="399219" cy="398577"/>
          </a:xfrm>
        </p:grpSpPr>
        <p:sp>
          <p:nvSpPr>
            <p:cNvPr id="107" name="Google Shape;107;p15"/>
            <p:cNvSpPr/>
            <p:nvPr/>
          </p:nvSpPr>
          <p:spPr>
            <a:xfrm>
              <a:off x="903183" y="3024051"/>
              <a:ext cx="399219" cy="398577"/>
            </a:xfrm>
            <a:custGeom>
              <a:avLst/>
              <a:gdLst/>
              <a:ahLst/>
              <a:cxnLst/>
              <a:rect l="l" t="t" r="r" b="b"/>
              <a:pathLst>
                <a:path w="19272" h="19241" extrusionOk="0">
                  <a:moveTo>
                    <a:pt x="9636" y="3830"/>
                  </a:moveTo>
                  <a:cubicBezTo>
                    <a:pt x="12827" y="3830"/>
                    <a:pt x="15411" y="6414"/>
                    <a:pt x="15411" y="9606"/>
                  </a:cubicBezTo>
                  <a:cubicBezTo>
                    <a:pt x="15411" y="12797"/>
                    <a:pt x="12827" y="15381"/>
                    <a:pt x="9636" y="15381"/>
                  </a:cubicBezTo>
                  <a:cubicBezTo>
                    <a:pt x="6444" y="15381"/>
                    <a:pt x="3861" y="12797"/>
                    <a:pt x="3861" y="9606"/>
                  </a:cubicBezTo>
                  <a:cubicBezTo>
                    <a:pt x="3861" y="6414"/>
                    <a:pt x="6444" y="3830"/>
                    <a:pt x="9636" y="3830"/>
                  </a:cubicBezTo>
                  <a:close/>
                  <a:moveTo>
                    <a:pt x="8876" y="1"/>
                  </a:moveTo>
                  <a:cubicBezTo>
                    <a:pt x="8663" y="1"/>
                    <a:pt x="8481" y="152"/>
                    <a:pt x="8481" y="365"/>
                  </a:cubicBezTo>
                  <a:cubicBezTo>
                    <a:pt x="8481" y="578"/>
                    <a:pt x="8663" y="760"/>
                    <a:pt x="8876" y="760"/>
                  </a:cubicBezTo>
                  <a:lnTo>
                    <a:pt x="9271" y="760"/>
                  </a:lnTo>
                  <a:lnTo>
                    <a:pt x="9271" y="3101"/>
                  </a:lnTo>
                  <a:cubicBezTo>
                    <a:pt x="7812" y="3162"/>
                    <a:pt x="6414" y="3739"/>
                    <a:pt x="5319" y="4712"/>
                  </a:cubicBezTo>
                  <a:lnTo>
                    <a:pt x="3678" y="3070"/>
                  </a:lnTo>
                  <a:lnTo>
                    <a:pt x="3921" y="2797"/>
                  </a:lnTo>
                  <a:cubicBezTo>
                    <a:pt x="4073" y="2645"/>
                    <a:pt x="4073" y="2402"/>
                    <a:pt x="3921" y="2280"/>
                  </a:cubicBezTo>
                  <a:cubicBezTo>
                    <a:pt x="3845" y="2204"/>
                    <a:pt x="3747" y="2166"/>
                    <a:pt x="3648" y="2166"/>
                  </a:cubicBezTo>
                  <a:cubicBezTo>
                    <a:pt x="3549" y="2166"/>
                    <a:pt x="3450" y="2204"/>
                    <a:pt x="3374" y="2280"/>
                  </a:cubicBezTo>
                  <a:lnTo>
                    <a:pt x="2280" y="3344"/>
                  </a:lnTo>
                  <a:cubicBezTo>
                    <a:pt x="2128" y="3496"/>
                    <a:pt x="2158" y="3739"/>
                    <a:pt x="2310" y="3891"/>
                  </a:cubicBezTo>
                  <a:cubicBezTo>
                    <a:pt x="2371" y="3967"/>
                    <a:pt x="2462" y="4005"/>
                    <a:pt x="2557" y="4005"/>
                  </a:cubicBezTo>
                  <a:cubicBezTo>
                    <a:pt x="2652" y="4005"/>
                    <a:pt x="2751" y="3967"/>
                    <a:pt x="2827" y="3891"/>
                  </a:cubicBezTo>
                  <a:lnTo>
                    <a:pt x="3131" y="3618"/>
                  </a:lnTo>
                  <a:lnTo>
                    <a:pt x="4772" y="5259"/>
                  </a:lnTo>
                  <a:cubicBezTo>
                    <a:pt x="3800" y="6353"/>
                    <a:pt x="3192" y="7751"/>
                    <a:pt x="3101" y="9210"/>
                  </a:cubicBezTo>
                  <a:lnTo>
                    <a:pt x="791" y="9210"/>
                  </a:lnTo>
                  <a:lnTo>
                    <a:pt x="791" y="8846"/>
                  </a:lnTo>
                  <a:cubicBezTo>
                    <a:pt x="791" y="8633"/>
                    <a:pt x="608" y="8450"/>
                    <a:pt x="395" y="8450"/>
                  </a:cubicBezTo>
                  <a:cubicBezTo>
                    <a:pt x="183" y="8450"/>
                    <a:pt x="0" y="8633"/>
                    <a:pt x="0" y="8846"/>
                  </a:cubicBezTo>
                  <a:lnTo>
                    <a:pt x="0" y="10396"/>
                  </a:lnTo>
                  <a:cubicBezTo>
                    <a:pt x="0" y="10609"/>
                    <a:pt x="183" y="10761"/>
                    <a:pt x="395" y="10761"/>
                  </a:cubicBezTo>
                  <a:cubicBezTo>
                    <a:pt x="608" y="10761"/>
                    <a:pt x="791" y="10609"/>
                    <a:pt x="791" y="10396"/>
                  </a:cubicBezTo>
                  <a:lnTo>
                    <a:pt x="791" y="9970"/>
                  </a:lnTo>
                  <a:lnTo>
                    <a:pt x="3101" y="9970"/>
                  </a:lnTo>
                  <a:cubicBezTo>
                    <a:pt x="3192" y="11429"/>
                    <a:pt x="3769" y="12827"/>
                    <a:pt x="4742" y="13952"/>
                  </a:cubicBezTo>
                  <a:lnTo>
                    <a:pt x="3101" y="15593"/>
                  </a:lnTo>
                  <a:lnTo>
                    <a:pt x="2827" y="15320"/>
                  </a:lnTo>
                  <a:cubicBezTo>
                    <a:pt x="2755" y="15262"/>
                    <a:pt x="2663" y="15232"/>
                    <a:pt x="2570" y="15232"/>
                  </a:cubicBezTo>
                  <a:cubicBezTo>
                    <a:pt x="2466" y="15232"/>
                    <a:pt x="2360" y="15270"/>
                    <a:pt x="2280" y="15350"/>
                  </a:cubicBezTo>
                  <a:cubicBezTo>
                    <a:pt x="2158" y="15502"/>
                    <a:pt x="2158" y="15715"/>
                    <a:pt x="2280" y="15867"/>
                  </a:cubicBezTo>
                  <a:lnTo>
                    <a:pt x="3374" y="16961"/>
                  </a:lnTo>
                  <a:cubicBezTo>
                    <a:pt x="3450" y="17037"/>
                    <a:pt x="3549" y="17075"/>
                    <a:pt x="3648" y="17075"/>
                  </a:cubicBezTo>
                  <a:cubicBezTo>
                    <a:pt x="3747" y="17075"/>
                    <a:pt x="3845" y="17037"/>
                    <a:pt x="3921" y="16961"/>
                  </a:cubicBezTo>
                  <a:cubicBezTo>
                    <a:pt x="4073" y="16809"/>
                    <a:pt x="4073" y="16566"/>
                    <a:pt x="3921" y="16414"/>
                  </a:cubicBezTo>
                  <a:lnTo>
                    <a:pt x="3648" y="16141"/>
                  </a:lnTo>
                  <a:lnTo>
                    <a:pt x="5289" y="14499"/>
                  </a:lnTo>
                  <a:cubicBezTo>
                    <a:pt x="6383" y="15472"/>
                    <a:pt x="7782" y="16049"/>
                    <a:pt x="9271" y="16141"/>
                  </a:cubicBezTo>
                  <a:lnTo>
                    <a:pt x="9271" y="18481"/>
                  </a:lnTo>
                  <a:lnTo>
                    <a:pt x="8876" y="18481"/>
                  </a:lnTo>
                  <a:cubicBezTo>
                    <a:pt x="8663" y="18481"/>
                    <a:pt x="8481" y="18633"/>
                    <a:pt x="8481" y="18846"/>
                  </a:cubicBezTo>
                  <a:cubicBezTo>
                    <a:pt x="8481" y="19059"/>
                    <a:pt x="8663" y="19241"/>
                    <a:pt x="8876" y="19241"/>
                  </a:cubicBezTo>
                  <a:lnTo>
                    <a:pt x="10396" y="19241"/>
                  </a:lnTo>
                  <a:cubicBezTo>
                    <a:pt x="10608" y="19241"/>
                    <a:pt x="10791" y="19059"/>
                    <a:pt x="10791" y="18846"/>
                  </a:cubicBezTo>
                  <a:cubicBezTo>
                    <a:pt x="10791" y="18633"/>
                    <a:pt x="10608" y="18481"/>
                    <a:pt x="10396" y="18481"/>
                  </a:cubicBezTo>
                  <a:lnTo>
                    <a:pt x="10031" y="18481"/>
                  </a:lnTo>
                  <a:lnTo>
                    <a:pt x="10031" y="16141"/>
                  </a:lnTo>
                  <a:cubicBezTo>
                    <a:pt x="11520" y="16049"/>
                    <a:pt x="12918" y="15472"/>
                    <a:pt x="13982" y="14499"/>
                  </a:cubicBezTo>
                  <a:lnTo>
                    <a:pt x="15654" y="16141"/>
                  </a:lnTo>
                  <a:lnTo>
                    <a:pt x="15350" y="16414"/>
                  </a:lnTo>
                  <a:cubicBezTo>
                    <a:pt x="15198" y="16566"/>
                    <a:pt x="15198" y="16809"/>
                    <a:pt x="15350" y="16961"/>
                  </a:cubicBezTo>
                  <a:cubicBezTo>
                    <a:pt x="15426" y="17037"/>
                    <a:pt x="15525" y="17075"/>
                    <a:pt x="15624" y="17075"/>
                  </a:cubicBezTo>
                  <a:cubicBezTo>
                    <a:pt x="15722" y="17075"/>
                    <a:pt x="15821" y="17037"/>
                    <a:pt x="15897" y="16961"/>
                  </a:cubicBezTo>
                  <a:lnTo>
                    <a:pt x="16991" y="15867"/>
                  </a:lnTo>
                  <a:cubicBezTo>
                    <a:pt x="17143" y="15715"/>
                    <a:pt x="17143" y="15472"/>
                    <a:pt x="16991" y="15320"/>
                  </a:cubicBezTo>
                  <a:cubicBezTo>
                    <a:pt x="16915" y="15259"/>
                    <a:pt x="16817" y="15229"/>
                    <a:pt x="16718" y="15229"/>
                  </a:cubicBezTo>
                  <a:cubicBezTo>
                    <a:pt x="16619" y="15229"/>
                    <a:pt x="16520" y="15259"/>
                    <a:pt x="16444" y="15320"/>
                  </a:cubicBezTo>
                  <a:lnTo>
                    <a:pt x="16201" y="15593"/>
                  </a:lnTo>
                  <a:lnTo>
                    <a:pt x="14529" y="13952"/>
                  </a:lnTo>
                  <a:cubicBezTo>
                    <a:pt x="15502" y="12827"/>
                    <a:pt x="16080" y="11429"/>
                    <a:pt x="16171" y="9970"/>
                  </a:cubicBezTo>
                  <a:lnTo>
                    <a:pt x="18481" y="9970"/>
                  </a:lnTo>
                  <a:lnTo>
                    <a:pt x="18481" y="10396"/>
                  </a:lnTo>
                  <a:cubicBezTo>
                    <a:pt x="18481" y="10609"/>
                    <a:pt x="18663" y="10761"/>
                    <a:pt x="18876" y="10761"/>
                  </a:cubicBezTo>
                  <a:cubicBezTo>
                    <a:pt x="19089" y="10761"/>
                    <a:pt x="19271" y="10609"/>
                    <a:pt x="19271" y="10396"/>
                  </a:cubicBezTo>
                  <a:lnTo>
                    <a:pt x="19271" y="8846"/>
                  </a:lnTo>
                  <a:cubicBezTo>
                    <a:pt x="19271" y="8633"/>
                    <a:pt x="19089" y="8450"/>
                    <a:pt x="18876" y="8450"/>
                  </a:cubicBezTo>
                  <a:cubicBezTo>
                    <a:pt x="18663" y="8450"/>
                    <a:pt x="18481" y="8633"/>
                    <a:pt x="18481" y="8846"/>
                  </a:cubicBezTo>
                  <a:lnTo>
                    <a:pt x="18481" y="9210"/>
                  </a:lnTo>
                  <a:lnTo>
                    <a:pt x="16171" y="9210"/>
                  </a:lnTo>
                  <a:cubicBezTo>
                    <a:pt x="16080" y="7751"/>
                    <a:pt x="15502" y="6353"/>
                    <a:pt x="14499" y="5259"/>
                  </a:cubicBezTo>
                  <a:lnTo>
                    <a:pt x="16140" y="3618"/>
                  </a:lnTo>
                  <a:lnTo>
                    <a:pt x="16444" y="3891"/>
                  </a:lnTo>
                  <a:cubicBezTo>
                    <a:pt x="16520" y="3967"/>
                    <a:pt x="16619" y="4005"/>
                    <a:pt x="16718" y="4005"/>
                  </a:cubicBezTo>
                  <a:cubicBezTo>
                    <a:pt x="16817" y="4005"/>
                    <a:pt x="16915" y="3967"/>
                    <a:pt x="16991" y="3891"/>
                  </a:cubicBezTo>
                  <a:cubicBezTo>
                    <a:pt x="17143" y="3739"/>
                    <a:pt x="17143" y="3496"/>
                    <a:pt x="16991" y="3344"/>
                  </a:cubicBezTo>
                  <a:lnTo>
                    <a:pt x="15897" y="2250"/>
                  </a:lnTo>
                  <a:cubicBezTo>
                    <a:pt x="15825" y="2192"/>
                    <a:pt x="15733" y="2162"/>
                    <a:pt x="15640" y="2162"/>
                  </a:cubicBezTo>
                  <a:cubicBezTo>
                    <a:pt x="15536" y="2162"/>
                    <a:pt x="15430" y="2200"/>
                    <a:pt x="15350" y="2280"/>
                  </a:cubicBezTo>
                  <a:cubicBezTo>
                    <a:pt x="15198" y="2432"/>
                    <a:pt x="15198" y="2645"/>
                    <a:pt x="15350" y="2797"/>
                  </a:cubicBezTo>
                  <a:lnTo>
                    <a:pt x="15624" y="3070"/>
                  </a:lnTo>
                  <a:lnTo>
                    <a:pt x="13952" y="4712"/>
                  </a:lnTo>
                  <a:cubicBezTo>
                    <a:pt x="12888" y="3739"/>
                    <a:pt x="11490" y="3192"/>
                    <a:pt x="10031" y="3101"/>
                  </a:cubicBezTo>
                  <a:lnTo>
                    <a:pt x="10031" y="760"/>
                  </a:lnTo>
                  <a:lnTo>
                    <a:pt x="10396" y="760"/>
                  </a:lnTo>
                  <a:cubicBezTo>
                    <a:pt x="10608" y="760"/>
                    <a:pt x="10791" y="578"/>
                    <a:pt x="10791" y="365"/>
                  </a:cubicBezTo>
                  <a:cubicBezTo>
                    <a:pt x="10791" y="152"/>
                    <a:pt x="10608" y="1"/>
                    <a:pt x="1039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039185" y="3135503"/>
              <a:ext cx="63616" cy="63616"/>
            </a:xfrm>
            <a:custGeom>
              <a:avLst/>
              <a:gdLst/>
              <a:ahLst/>
              <a:cxnLst/>
              <a:rect l="l" t="t" r="r" b="b"/>
              <a:pathLst>
                <a:path w="3071" h="3071" extrusionOk="0">
                  <a:moveTo>
                    <a:pt x="1521" y="760"/>
                  </a:moveTo>
                  <a:cubicBezTo>
                    <a:pt x="1946" y="760"/>
                    <a:pt x="2311" y="1125"/>
                    <a:pt x="2311" y="1551"/>
                  </a:cubicBezTo>
                  <a:cubicBezTo>
                    <a:pt x="2311" y="1976"/>
                    <a:pt x="1946" y="2311"/>
                    <a:pt x="1521" y="2311"/>
                  </a:cubicBezTo>
                  <a:cubicBezTo>
                    <a:pt x="1095" y="2311"/>
                    <a:pt x="761" y="1976"/>
                    <a:pt x="761" y="1551"/>
                  </a:cubicBezTo>
                  <a:cubicBezTo>
                    <a:pt x="761" y="1125"/>
                    <a:pt x="1095" y="760"/>
                    <a:pt x="1521" y="760"/>
                  </a:cubicBezTo>
                  <a:close/>
                  <a:moveTo>
                    <a:pt x="1521" y="1"/>
                  </a:moveTo>
                  <a:cubicBezTo>
                    <a:pt x="669" y="1"/>
                    <a:pt x="1" y="700"/>
                    <a:pt x="1" y="1551"/>
                  </a:cubicBezTo>
                  <a:cubicBezTo>
                    <a:pt x="1" y="2402"/>
                    <a:pt x="669" y="3070"/>
                    <a:pt x="1521" y="3070"/>
                  </a:cubicBezTo>
                  <a:cubicBezTo>
                    <a:pt x="2372" y="3070"/>
                    <a:pt x="3071" y="2402"/>
                    <a:pt x="3071" y="1551"/>
                  </a:cubicBezTo>
                  <a:cubicBezTo>
                    <a:pt x="3071" y="700"/>
                    <a:pt x="2372" y="1"/>
                    <a:pt x="15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102784" y="3231212"/>
              <a:ext cx="71798" cy="71798"/>
            </a:xfrm>
            <a:custGeom>
              <a:avLst/>
              <a:gdLst/>
              <a:ahLst/>
              <a:cxnLst/>
              <a:rect l="l" t="t" r="r" b="b"/>
              <a:pathLst>
                <a:path w="3466" h="3466" extrusionOk="0">
                  <a:moveTo>
                    <a:pt x="1733" y="761"/>
                  </a:moveTo>
                  <a:cubicBezTo>
                    <a:pt x="2280" y="761"/>
                    <a:pt x="2706" y="1216"/>
                    <a:pt x="2706" y="1733"/>
                  </a:cubicBezTo>
                  <a:cubicBezTo>
                    <a:pt x="2706" y="2250"/>
                    <a:pt x="2280" y="2706"/>
                    <a:pt x="1733" y="2706"/>
                  </a:cubicBezTo>
                  <a:cubicBezTo>
                    <a:pt x="1217" y="2706"/>
                    <a:pt x="761" y="2250"/>
                    <a:pt x="761" y="1733"/>
                  </a:cubicBezTo>
                  <a:cubicBezTo>
                    <a:pt x="761" y="1216"/>
                    <a:pt x="1217" y="761"/>
                    <a:pt x="1733" y="761"/>
                  </a:cubicBezTo>
                  <a:close/>
                  <a:moveTo>
                    <a:pt x="1733" y="1"/>
                  </a:moveTo>
                  <a:cubicBezTo>
                    <a:pt x="791" y="1"/>
                    <a:pt x="1" y="791"/>
                    <a:pt x="1" y="1733"/>
                  </a:cubicBezTo>
                  <a:cubicBezTo>
                    <a:pt x="1" y="2675"/>
                    <a:pt x="791" y="3466"/>
                    <a:pt x="1733" y="3466"/>
                  </a:cubicBezTo>
                  <a:cubicBezTo>
                    <a:pt x="2706" y="3466"/>
                    <a:pt x="3466" y="2675"/>
                    <a:pt x="3466" y="1733"/>
                  </a:cubicBezTo>
                  <a:cubicBezTo>
                    <a:pt x="3466" y="791"/>
                    <a:pt x="2706" y="1"/>
                    <a:pt x="173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039185" y="3263322"/>
              <a:ext cx="23947" cy="23947"/>
            </a:xfrm>
            <a:custGeom>
              <a:avLst/>
              <a:gdLst/>
              <a:ahLst/>
              <a:cxnLst/>
              <a:rect l="l" t="t" r="r" b="b"/>
              <a:pathLst>
                <a:path w="1156" h="1156" extrusionOk="0">
                  <a:moveTo>
                    <a:pt x="578" y="1"/>
                  </a:moveTo>
                  <a:cubicBezTo>
                    <a:pt x="244" y="1"/>
                    <a:pt x="1" y="244"/>
                    <a:pt x="1" y="578"/>
                  </a:cubicBezTo>
                  <a:cubicBezTo>
                    <a:pt x="1" y="882"/>
                    <a:pt x="244" y="1156"/>
                    <a:pt x="578" y="1156"/>
                  </a:cubicBezTo>
                  <a:cubicBezTo>
                    <a:pt x="882" y="1156"/>
                    <a:pt x="1156" y="882"/>
                    <a:pt x="1156" y="578"/>
                  </a:cubicBezTo>
                  <a:cubicBezTo>
                    <a:pt x="1156" y="244"/>
                    <a:pt x="882" y="1"/>
                    <a:pt x="57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142455" y="3159430"/>
              <a:ext cx="23947" cy="23947"/>
            </a:xfrm>
            <a:custGeom>
              <a:avLst/>
              <a:gdLst/>
              <a:ahLst/>
              <a:cxnLst/>
              <a:rect l="l" t="t" r="r" b="b"/>
              <a:pathLst>
                <a:path w="1156" h="1156" extrusionOk="0">
                  <a:moveTo>
                    <a:pt x="578" y="1"/>
                  </a:moveTo>
                  <a:cubicBezTo>
                    <a:pt x="274" y="1"/>
                    <a:pt x="1" y="274"/>
                    <a:pt x="1" y="578"/>
                  </a:cubicBezTo>
                  <a:cubicBezTo>
                    <a:pt x="1" y="882"/>
                    <a:pt x="274" y="1156"/>
                    <a:pt x="578" y="1156"/>
                  </a:cubicBezTo>
                  <a:cubicBezTo>
                    <a:pt x="912" y="1156"/>
                    <a:pt x="1156" y="882"/>
                    <a:pt x="1156" y="578"/>
                  </a:cubicBezTo>
                  <a:cubicBezTo>
                    <a:pt x="1156" y="274"/>
                    <a:pt x="912" y="1"/>
                    <a:pt x="57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5"/>
          <p:cNvSpPr/>
          <p:nvPr/>
        </p:nvSpPr>
        <p:spPr>
          <a:xfrm rot="7175578">
            <a:off x="271013" y="1012025"/>
            <a:ext cx="161648" cy="161621"/>
          </a:xfrm>
          <a:custGeom>
            <a:avLst/>
            <a:gdLst/>
            <a:ahLst/>
            <a:cxnLst/>
            <a:rect l="l" t="t" r="r" b="b"/>
            <a:pathLst>
              <a:path w="2603" h="2603" extrusionOk="0">
                <a:moveTo>
                  <a:pt x="1301" y="1"/>
                </a:moveTo>
                <a:cubicBezTo>
                  <a:pt x="567" y="1"/>
                  <a:pt x="0" y="601"/>
                  <a:pt x="0" y="1302"/>
                </a:cubicBezTo>
                <a:cubicBezTo>
                  <a:pt x="0" y="2035"/>
                  <a:pt x="567" y="2602"/>
                  <a:pt x="1301" y="2602"/>
                </a:cubicBezTo>
                <a:cubicBezTo>
                  <a:pt x="2002" y="2602"/>
                  <a:pt x="2602" y="2035"/>
                  <a:pt x="2602" y="1302"/>
                </a:cubicBezTo>
                <a:cubicBezTo>
                  <a:pt x="2602" y="601"/>
                  <a:pt x="2002" y="1"/>
                  <a:pt x="1301" y="1"/>
                </a:cubicBezTo>
                <a:close/>
              </a:path>
            </a:pathLst>
          </a:custGeom>
          <a:solidFill>
            <a:srgbClr val="FFFFFF"/>
          </a:solidFill>
          <a:ln w="76200" cap="rnd"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C8B40F7-C692-4406-953C-753DE8CA309E}"/>
              </a:ext>
            </a:extLst>
          </p:cNvPr>
          <p:cNvSpPr>
            <a:spLocks noGrp="1"/>
          </p:cNvSpPr>
          <p:nvPr>
            <p:ph type="body" idx="1"/>
          </p:nvPr>
        </p:nvSpPr>
        <p:spPr>
          <a:xfrm>
            <a:off x="626625" y="877874"/>
            <a:ext cx="2335650" cy="3618969"/>
          </a:xfrm>
        </p:spPr>
        <p:txBody>
          <a:bodyPr/>
          <a:lstStyle/>
          <a:p>
            <a:pPr marL="152400" indent="0">
              <a:buNone/>
            </a:pPr>
            <a:r>
              <a:rPr lang="vi-VN"/>
              <a:t>Biểu đồ trình tự cho nghiệp vụ đăng nhập:</a:t>
            </a:r>
          </a:p>
        </p:txBody>
      </p:sp>
      <p:pic>
        <p:nvPicPr>
          <p:cNvPr id="4" name="Picture 3">
            <a:extLst>
              <a:ext uri="{FF2B5EF4-FFF2-40B4-BE49-F238E27FC236}">
                <a16:creationId xmlns:a16="http://schemas.microsoft.com/office/drawing/2014/main" id="{2679DDE4-0BB5-4B0D-8108-187CBB9FB595}"/>
              </a:ext>
            </a:extLst>
          </p:cNvPr>
          <p:cNvPicPr>
            <a:picLocks noChangeAspect="1"/>
          </p:cNvPicPr>
          <p:nvPr/>
        </p:nvPicPr>
        <p:blipFill rotWithShape="1">
          <a:blip r:embed="rId3"/>
          <a:srcRect l="1398" t="1284" b="1"/>
          <a:stretch/>
        </p:blipFill>
        <p:spPr>
          <a:xfrm>
            <a:off x="3315573" y="802718"/>
            <a:ext cx="5776646" cy="4274725"/>
          </a:xfrm>
          <a:prstGeom prst="rect">
            <a:avLst/>
          </a:prstGeom>
        </p:spPr>
      </p:pic>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TRÌNH TỰ - SEQUENCE DIAGRAM</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14622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C8B40F7-C692-4406-953C-753DE8CA309E}"/>
              </a:ext>
            </a:extLst>
          </p:cNvPr>
          <p:cNvSpPr>
            <a:spLocks noGrp="1"/>
          </p:cNvSpPr>
          <p:nvPr>
            <p:ph type="body" idx="1"/>
          </p:nvPr>
        </p:nvSpPr>
        <p:spPr>
          <a:xfrm>
            <a:off x="626625" y="877874"/>
            <a:ext cx="2335650" cy="3618969"/>
          </a:xfrm>
        </p:spPr>
        <p:txBody>
          <a:bodyPr/>
          <a:lstStyle/>
          <a:p>
            <a:pPr marL="152400" indent="0">
              <a:buNone/>
            </a:pPr>
            <a:r>
              <a:rPr lang="vi-VN"/>
              <a:t>Biểu đồ trình tự cho nghiệp vụ xem thông tin cách ly:</a:t>
            </a: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TRÌNH TỰ - SEQUENCE DIAGRAM</a:t>
            </a:r>
            <a:endParaRPr lang="vi-VN" b="1" dirty="0">
              <a:latin typeface="Bahnschrift" panose="020B0502040204020203" pitchFamily="34" charset="0"/>
              <a:cs typeface="Biome" panose="020B0503030204020804" pitchFamily="34" charset="0"/>
            </a:endParaRPr>
          </a:p>
        </p:txBody>
      </p:sp>
      <p:pic>
        <p:nvPicPr>
          <p:cNvPr id="5" name="Picture 4">
            <a:extLst>
              <a:ext uri="{FF2B5EF4-FFF2-40B4-BE49-F238E27FC236}">
                <a16:creationId xmlns:a16="http://schemas.microsoft.com/office/drawing/2014/main" id="{CEEA8BEA-92D7-42B7-A001-85FC06043577}"/>
              </a:ext>
            </a:extLst>
          </p:cNvPr>
          <p:cNvPicPr>
            <a:picLocks noChangeAspect="1"/>
          </p:cNvPicPr>
          <p:nvPr/>
        </p:nvPicPr>
        <p:blipFill>
          <a:blip r:embed="rId3"/>
          <a:stretch>
            <a:fillRect/>
          </a:stretch>
        </p:blipFill>
        <p:spPr>
          <a:xfrm>
            <a:off x="3441215" y="767874"/>
            <a:ext cx="5475601" cy="4297380"/>
          </a:xfrm>
          <a:prstGeom prst="rect">
            <a:avLst/>
          </a:prstGeom>
        </p:spPr>
      </p:pic>
    </p:spTree>
    <p:extLst>
      <p:ext uri="{BB962C8B-B14F-4D97-AF65-F5344CB8AC3E}">
        <p14:creationId xmlns:p14="http://schemas.microsoft.com/office/powerpoint/2010/main" val="197929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C8B40F7-C692-4406-953C-753DE8CA309E}"/>
              </a:ext>
            </a:extLst>
          </p:cNvPr>
          <p:cNvSpPr>
            <a:spLocks noGrp="1"/>
          </p:cNvSpPr>
          <p:nvPr>
            <p:ph type="body" idx="1"/>
          </p:nvPr>
        </p:nvSpPr>
        <p:spPr>
          <a:xfrm>
            <a:off x="626625" y="877874"/>
            <a:ext cx="2335650" cy="3618969"/>
          </a:xfrm>
        </p:spPr>
        <p:txBody>
          <a:bodyPr/>
          <a:lstStyle/>
          <a:p>
            <a:pPr marL="152400" indent="0">
              <a:buNone/>
            </a:pPr>
            <a:r>
              <a:rPr lang="vi-VN"/>
              <a:t>Biểu đồ trình tự cho nghiệp vụ thêm thông tin cách ly:</a:t>
            </a:r>
          </a:p>
        </p:txBody>
      </p:sp>
      <p:pic>
        <p:nvPicPr>
          <p:cNvPr id="9" name="Picture 8" descr="Diagram, schematic&#10;&#10;Description automatically generated">
            <a:extLst>
              <a:ext uri="{FF2B5EF4-FFF2-40B4-BE49-F238E27FC236}">
                <a16:creationId xmlns:a16="http://schemas.microsoft.com/office/drawing/2014/main" id="{1D2C2089-5843-427F-9CCE-8FC302CCDA0F}"/>
              </a:ext>
            </a:extLst>
          </p:cNvPr>
          <p:cNvPicPr>
            <a:picLocks noChangeAspect="1"/>
          </p:cNvPicPr>
          <p:nvPr/>
        </p:nvPicPr>
        <p:blipFill rotWithShape="1">
          <a:blip r:embed="rId3"/>
          <a:srcRect l="1499" t="604"/>
          <a:stretch/>
        </p:blipFill>
        <p:spPr>
          <a:xfrm>
            <a:off x="3136899" y="857094"/>
            <a:ext cx="5780401" cy="4189834"/>
          </a:xfrm>
          <a:prstGeom prst="rect">
            <a:avLst/>
          </a:prstGeom>
        </p:spPr>
      </p:pic>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TRÌNH TỰ - SEQUENCE DIAGRAM</a:t>
            </a:r>
            <a:endParaRPr lang="vi-VN"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75623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BIỂU ĐỒ LỚP – CLASS DIAGRAM</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4368285" cy="330328"/>
          </a:xfrm>
        </p:spPr>
        <p:txBody>
          <a:bodyPr/>
          <a:lstStyle/>
          <a:p>
            <a:pPr marL="152400" indent="0" algn="just">
              <a:buNone/>
            </a:pPr>
            <a:r>
              <a:rPr lang="en-US" sz="1400">
                <a:latin typeface="Calibri" panose="020F0502020204030204" pitchFamily="34" charset="0"/>
                <a:cs typeface="Calibri" panose="020F0502020204030204" pitchFamily="34" charset="0"/>
              </a:rPr>
              <a:t>Biểu đồ lớp cho các class thuộc package model.entity</a:t>
            </a:r>
            <a:endParaRPr lang="vi-VN" sz="14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5027CEE-F795-43BE-AE02-EDC39CC80C2F}"/>
              </a:ext>
            </a:extLst>
          </p:cNvPr>
          <p:cNvPicPr>
            <a:picLocks noChangeAspect="1"/>
          </p:cNvPicPr>
          <p:nvPr/>
        </p:nvPicPr>
        <p:blipFill>
          <a:blip r:embed="rId3"/>
          <a:stretch>
            <a:fillRect/>
          </a:stretch>
        </p:blipFill>
        <p:spPr>
          <a:xfrm>
            <a:off x="992385" y="1221712"/>
            <a:ext cx="6791445" cy="3728496"/>
          </a:xfrm>
          <a:prstGeom prst="rect">
            <a:avLst/>
          </a:prstGeom>
        </p:spPr>
      </p:pic>
    </p:spTree>
    <p:extLst>
      <p:ext uri="{BB962C8B-B14F-4D97-AF65-F5344CB8AC3E}">
        <p14:creationId xmlns:p14="http://schemas.microsoft.com/office/powerpoint/2010/main" val="208142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BIỂU ĐỒ LỚP – CLASS DIAGRAM</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2299455" cy="1120296"/>
          </a:xfrm>
        </p:spPr>
        <p:txBody>
          <a:bodyPr/>
          <a:lstStyle/>
          <a:p>
            <a:pPr marL="152400" indent="0" algn="just">
              <a:buNone/>
            </a:pPr>
            <a:r>
              <a:rPr lang="en-US" sz="1400">
                <a:latin typeface="Calibri" panose="020F0502020204030204" pitchFamily="34" charset="0"/>
                <a:cs typeface="Calibri" panose="020F0502020204030204" pitchFamily="34" charset="0"/>
              </a:rPr>
              <a:t>Biểu đồ lớp cho nghiệp vụ xem thông tin cách ly</a:t>
            </a:r>
            <a:endParaRPr lang="vi-VN" sz="140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77BF6CE-14DE-4E65-B5C7-425EC74D99A4}"/>
              </a:ext>
            </a:extLst>
          </p:cNvPr>
          <p:cNvPicPr>
            <a:picLocks noChangeAspect="1"/>
          </p:cNvPicPr>
          <p:nvPr/>
        </p:nvPicPr>
        <p:blipFill>
          <a:blip r:embed="rId3"/>
          <a:stretch>
            <a:fillRect/>
          </a:stretch>
        </p:blipFill>
        <p:spPr>
          <a:xfrm>
            <a:off x="2926080" y="788670"/>
            <a:ext cx="5920740" cy="4235192"/>
          </a:xfrm>
          <a:prstGeom prst="rect">
            <a:avLst/>
          </a:prstGeom>
        </p:spPr>
      </p:pic>
    </p:spTree>
    <p:extLst>
      <p:ext uri="{BB962C8B-B14F-4D97-AF65-F5344CB8AC3E}">
        <p14:creationId xmlns:p14="http://schemas.microsoft.com/office/powerpoint/2010/main" val="408506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BIỂU ĐỒ LỚP – CLASS DIAGRAM</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2299455" cy="1120296"/>
          </a:xfrm>
        </p:spPr>
        <p:txBody>
          <a:bodyPr/>
          <a:lstStyle/>
          <a:p>
            <a:pPr marL="152400" indent="0" algn="just">
              <a:buNone/>
            </a:pPr>
            <a:r>
              <a:rPr lang="en-US" sz="1400">
                <a:latin typeface="Calibri" panose="020F0502020204030204" pitchFamily="34" charset="0"/>
                <a:cs typeface="Calibri" panose="020F0502020204030204" pitchFamily="34" charset="0"/>
              </a:rPr>
              <a:t>Biểu đồ lớp cho nghiệp vụ thêm thông tin cách ly</a:t>
            </a:r>
            <a:endParaRPr lang="vi-VN" sz="140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C714FF23-29F6-47B6-92EF-6B414D65C94F}"/>
              </a:ext>
            </a:extLst>
          </p:cNvPr>
          <p:cNvPicPr>
            <a:picLocks noChangeAspect="1"/>
          </p:cNvPicPr>
          <p:nvPr/>
        </p:nvPicPr>
        <p:blipFill>
          <a:blip r:embed="rId3"/>
          <a:stretch>
            <a:fillRect/>
          </a:stretch>
        </p:blipFill>
        <p:spPr>
          <a:xfrm>
            <a:off x="2926080" y="857092"/>
            <a:ext cx="6084000" cy="4092097"/>
          </a:xfrm>
          <a:prstGeom prst="rect">
            <a:avLst/>
          </a:prstGeom>
        </p:spPr>
      </p:pic>
    </p:spTree>
    <p:extLst>
      <p:ext uri="{BB962C8B-B14F-4D97-AF65-F5344CB8AC3E}">
        <p14:creationId xmlns:p14="http://schemas.microsoft.com/office/powerpoint/2010/main" val="187038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3969011"/>
          </a:xfrm>
        </p:spPr>
        <p:txBody>
          <a:bodyPr/>
          <a:lstStyle/>
          <a:p>
            <a:pPr marL="152400" indent="0" algn="just">
              <a:buNone/>
            </a:pPr>
            <a:r>
              <a:rPr lang="en-US" sz="1400">
                <a:latin typeface="Calibri" panose="020F0502020204030204" pitchFamily="34" charset="0"/>
                <a:cs typeface="Calibri" panose="020F0502020204030204" pitchFamily="34" charset="0"/>
              </a:rPr>
              <a:t>Eclipse IDE + JDK 16.0.1</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JDK 16.0.1 giúp tạo môi trường chạy code cho phần mềm</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Eclipse IDE </a:t>
            </a:r>
            <a:r>
              <a:rPr lang="vi-VN" sz="1400">
                <a:latin typeface="Calibri" panose="020F0502020204030204" pitchFamily="34" charset="0"/>
                <a:cs typeface="Calibri" panose="020F0502020204030204" pitchFamily="34" charset="0"/>
              </a:rPr>
              <a:t>giúp việc code dễ dàng hơn trên môi trường Java</a:t>
            </a:r>
          </a:p>
          <a:p>
            <a:pPr marL="152400" indent="0" algn="just">
              <a:buNone/>
            </a:pPr>
            <a:r>
              <a:rPr lang="en-US" sz="1400">
                <a:latin typeface="Calibri" panose="020F0502020204030204" pitchFamily="34" charset="0"/>
                <a:cs typeface="Calibri" panose="020F0502020204030204" pitchFamily="34" charset="0"/>
              </a:rPr>
              <a:t>Công cụ vẽ UML</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StarUML</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Astal UML</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Draw.io</a:t>
            </a:r>
            <a:endParaRPr lang="vi-VN" sz="1400">
              <a:latin typeface="Calibri" panose="020F0502020204030204" pitchFamily="34" charset="0"/>
              <a:cs typeface="Calibri" panose="020F0502020204030204" pitchFamily="34" charset="0"/>
            </a:endParaRPr>
          </a:p>
          <a:p>
            <a:pPr marL="152400" indent="0" algn="just">
              <a:buNone/>
            </a:pPr>
            <a:r>
              <a:rPr lang="en-US" sz="1400">
                <a:latin typeface="Calibri" panose="020F0502020204030204" pitchFamily="34" charset="0"/>
                <a:cs typeface="Calibri" panose="020F0502020204030204" pitchFamily="34" charset="0"/>
              </a:rPr>
              <a:t>Cơ sở dữ liệu</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MySQL</a:t>
            </a:r>
          </a:p>
          <a:p>
            <a:pPr marL="152400" indent="0" algn="just">
              <a:buNone/>
            </a:pPr>
            <a:r>
              <a:rPr lang="en-US" sz="1400">
                <a:latin typeface="Calibri" panose="020F0502020204030204" pitchFamily="34" charset="0"/>
                <a:cs typeface="Calibri" panose="020F0502020204030204" pitchFamily="34" charset="0"/>
              </a:rPr>
              <a:t>Thư viện</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JDBC: Giúp kết nối chương trình java và database</a:t>
            </a:r>
          </a:p>
          <a:p>
            <a:pPr marL="152400" indent="0" algn="just">
              <a:buNone/>
            </a:pPr>
            <a:r>
              <a:rPr lang="en-US" sz="1400">
                <a:latin typeface="Calibri" panose="020F0502020204030204" pitchFamily="34" charset="0"/>
                <a:cs typeface="Calibri" panose="020F0502020204030204" pitchFamily="34" charset="0"/>
              </a:rPr>
              <a:t>Java Swing</a:t>
            </a:r>
          </a:p>
          <a:p>
            <a:pPr marL="685800" algn="just">
              <a:buFont typeface="Courier New" panose="02070309020205020404" pitchFamily="49" charset="0"/>
              <a:buChar char="o"/>
            </a:pPr>
            <a:r>
              <a:rPr lang="en-US" sz="1400">
                <a:latin typeface="Calibri" panose="020F0502020204030204" pitchFamily="34" charset="0"/>
                <a:cs typeface="Calibri" panose="020F0502020204030204" pitchFamily="34" charset="0"/>
              </a:rPr>
              <a:t>Tạo đồ họa cho chương trình java</a:t>
            </a:r>
            <a:endParaRPr lang="vi-VN" sz="1400">
              <a:latin typeface="Calibri" panose="020F0502020204030204" pitchFamily="34" charset="0"/>
              <a:cs typeface="Calibri" panose="020F0502020204030204" pitchFamily="34" charset="0"/>
            </a:endParaRPr>
          </a:p>
          <a:p>
            <a:pPr marL="381000" indent="0" algn="just">
              <a:buNone/>
            </a:pPr>
            <a:endParaRPr lang="en-US"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MÔI TRƯỜNG SỬ DỤNG</a:t>
            </a:r>
            <a:endParaRPr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156202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form đăng nhập:</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4" name="Picture 3">
            <a:extLst>
              <a:ext uri="{FF2B5EF4-FFF2-40B4-BE49-F238E27FC236}">
                <a16:creationId xmlns:a16="http://schemas.microsoft.com/office/drawing/2014/main" id="{F8CEC0EB-CA89-4543-B39E-8C4A89F85982}"/>
              </a:ext>
            </a:extLst>
          </p:cNvPr>
          <p:cNvPicPr>
            <a:picLocks noChangeAspect="1"/>
          </p:cNvPicPr>
          <p:nvPr/>
        </p:nvPicPr>
        <p:blipFill>
          <a:blip r:embed="rId3"/>
          <a:stretch>
            <a:fillRect/>
          </a:stretch>
        </p:blipFill>
        <p:spPr>
          <a:xfrm>
            <a:off x="692057" y="1660460"/>
            <a:ext cx="3788896" cy="2571906"/>
          </a:xfrm>
          <a:prstGeom prst="rect">
            <a:avLst/>
          </a:prstGeom>
          <a:ln>
            <a:solidFill>
              <a:schemeClr val="tx1"/>
            </a:solidFill>
          </a:ln>
        </p:spPr>
      </p:pic>
      <p:pic>
        <p:nvPicPr>
          <p:cNvPr id="9" name="Picture 8">
            <a:extLst>
              <a:ext uri="{FF2B5EF4-FFF2-40B4-BE49-F238E27FC236}">
                <a16:creationId xmlns:a16="http://schemas.microsoft.com/office/drawing/2014/main" id="{4AC0D147-7F67-4807-9556-7AC4C147A5C8}"/>
              </a:ext>
            </a:extLst>
          </p:cNvPr>
          <p:cNvPicPr>
            <a:picLocks noChangeAspect="1"/>
          </p:cNvPicPr>
          <p:nvPr/>
        </p:nvPicPr>
        <p:blipFill>
          <a:blip r:embed="rId4"/>
          <a:stretch>
            <a:fillRect/>
          </a:stretch>
        </p:blipFill>
        <p:spPr>
          <a:xfrm>
            <a:off x="4663048" y="1660460"/>
            <a:ext cx="3785069" cy="2571906"/>
          </a:xfrm>
          <a:prstGeom prst="rect">
            <a:avLst/>
          </a:prstGeom>
          <a:ln>
            <a:solidFill>
              <a:schemeClr val="tx1"/>
            </a:solidFill>
          </a:ln>
        </p:spPr>
      </p:pic>
    </p:spTree>
    <p:extLst>
      <p:ext uri="{BB962C8B-B14F-4D97-AF65-F5344CB8AC3E}">
        <p14:creationId xmlns:p14="http://schemas.microsoft.com/office/powerpoint/2010/main" val="406099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menu của phần mềm:</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3" name="Picture 2">
            <a:extLst>
              <a:ext uri="{FF2B5EF4-FFF2-40B4-BE49-F238E27FC236}">
                <a16:creationId xmlns:a16="http://schemas.microsoft.com/office/drawing/2014/main" id="{C9EB1B28-D25A-4403-B958-21BD2BC523A4}"/>
              </a:ext>
            </a:extLst>
          </p:cNvPr>
          <p:cNvPicPr>
            <a:picLocks noChangeAspect="1"/>
          </p:cNvPicPr>
          <p:nvPr/>
        </p:nvPicPr>
        <p:blipFill>
          <a:blip r:embed="rId3"/>
          <a:stretch>
            <a:fillRect/>
          </a:stretch>
        </p:blipFill>
        <p:spPr>
          <a:xfrm>
            <a:off x="1194123" y="1263912"/>
            <a:ext cx="6755753" cy="3732631"/>
          </a:xfrm>
          <a:prstGeom prst="rect">
            <a:avLst/>
          </a:prstGeom>
          <a:ln>
            <a:solidFill>
              <a:schemeClr val="tx1"/>
            </a:solidFill>
          </a:ln>
        </p:spPr>
      </p:pic>
    </p:spTree>
    <p:extLst>
      <p:ext uri="{BB962C8B-B14F-4D97-AF65-F5344CB8AC3E}">
        <p14:creationId xmlns:p14="http://schemas.microsoft.com/office/powerpoint/2010/main" val="9632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chức năng xem thông tin nhân khẩu:</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4" name="Picture 3">
            <a:extLst>
              <a:ext uri="{FF2B5EF4-FFF2-40B4-BE49-F238E27FC236}">
                <a16:creationId xmlns:a16="http://schemas.microsoft.com/office/drawing/2014/main" id="{F5A7161E-7A35-4EE0-A37E-74D53B61C61C}"/>
              </a:ext>
            </a:extLst>
          </p:cNvPr>
          <p:cNvPicPr>
            <a:picLocks noChangeAspect="1"/>
          </p:cNvPicPr>
          <p:nvPr/>
        </p:nvPicPr>
        <p:blipFill>
          <a:blip r:embed="rId3"/>
          <a:stretch>
            <a:fillRect/>
          </a:stretch>
        </p:blipFill>
        <p:spPr>
          <a:xfrm>
            <a:off x="1304553" y="1319349"/>
            <a:ext cx="6534892" cy="3610602"/>
          </a:xfrm>
          <a:prstGeom prst="rect">
            <a:avLst/>
          </a:prstGeom>
          <a:ln>
            <a:solidFill>
              <a:schemeClr val="tx1"/>
            </a:solidFill>
          </a:ln>
        </p:spPr>
      </p:pic>
    </p:spTree>
    <p:extLst>
      <p:ext uri="{BB962C8B-B14F-4D97-AF65-F5344CB8AC3E}">
        <p14:creationId xmlns:p14="http://schemas.microsoft.com/office/powerpoint/2010/main" val="263924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PHÂN CÔNG THÀNH VIÊN</a:t>
            </a:r>
            <a:endParaRPr lang="vi-VN" b="1" dirty="0">
              <a:latin typeface="Bahnschrift" panose="020B0502040204020203" pitchFamily="34" charset="0"/>
              <a:cs typeface="Biome" panose="020B0503030204020804" pitchFamily="34" charset="0"/>
            </a:endParaRPr>
          </a:p>
        </p:txBody>
      </p:sp>
      <p:graphicFrame>
        <p:nvGraphicFramePr>
          <p:cNvPr id="4" name="Bảng 4">
            <a:extLst>
              <a:ext uri="{FF2B5EF4-FFF2-40B4-BE49-F238E27FC236}">
                <a16:creationId xmlns:a16="http://schemas.microsoft.com/office/drawing/2014/main" id="{67400709-72B3-47F4-90D8-36CC46FBFF62}"/>
              </a:ext>
            </a:extLst>
          </p:cNvPr>
          <p:cNvGraphicFramePr>
            <a:graphicFrameLocks noGrp="1"/>
          </p:cNvGraphicFramePr>
          <p:nvPr>
            <p:extLst>
              <p:ext uri="{D42A27DB-BD31-4B8C-83A1-F6EECF244321}">
                <p14:modId xmlns:p14="http://schemas.microsoft.com/office/powerpoint/2010/main" val="2289116810"/>
              </p:ext>
            </p:extLst>
          </p:nvPr>
        </p:nvGraphicFramePr>
        <p:xfrm>
          <a:off x="517666" y="1041483"/>
          <a:ext cx="8108667" cy="3572061"/>
        </p:xfrm>
        <a:graphic>
          <a:graphicData uri="http://schemas.openxmlformats.org/drawingml/2006/table">
            <a:tbl>
              <a:tblPr firstRow="1" bandRow="1">
                <a:tableStyleId>{0E3FDE45-AF77-4B5C-9715-49D594BDF05E}</a:tableStyleId>
              </a:tblPr>
              <a:tblGrid>
                <a:gridCol w="1552797">
                  <a:extLst>
                    <a:ext uri="{9D8B030D-6E8A-4147-A177-3AD203B41FA5}">
                      <a16:colId xmlns:a16="http://schemas.microsoft.com/office/drawing/2014/main" val="662558047"/>
                    </a:ext>
                  </a:extLst>
                </a:gridCol>
                <a:gridCol w="5225143">
                  <a:extLst>
                    <a:ext uri="{9D8B030D-6E8A-4147-A177-3AD203B41FA5}">
                      <a16:colId xmlns:a16="http://schemas.microsoft.com/office/drawing/2014/main" val="2295992998"/>
                    </a:ext>
                  </a:extLst>
                </a:gridCol>
                <a:gridCol w="1330727">
                  <a:extLst>
                    <a:ext uri="{9D8B030D-6E8A-4147-A177-3AD203B41FA5}">
                      <a16:colId xmlns:a16="http://schemas.microsoft.com/office/drawing/2014/main" val="544506296"/>
                    </a:ext>
                  </a:extLst>
                </a:gridCol>
              </a:tblGrid>
              <a:tr h="466556">
                <a:tc>
                  <a:txBody>
                    <a:bodyPr/>
                    <a:lstStyle/>
                    <a:p>
                      <a:pPr marL="0" marR="0" lvl="1" indent="0" algn="ctr" rtl="0">
                        <a:lnSpc>
                          <a:spcPct val="100000"/>
                        </a:lnSpc>
                        <a:spcBef>
                          <a:spcPts val="1600"/>
                        </a:spcBef>
                        <a:spcAft>
                          <a:spcPts val="0"/>
                        </a:spcAft>
                        <a:buClr>
                          <a:schemeClr val="lt2"/>
                        </a:buClr>
                        <a:buSzPts val="1200"/>
                        <a:buFont typeface="DM Sans"/>
                        <a:buNone/>
                      </a:pPr>
                      <a:r>
                        <a:rPr lang="en-US" sz="1400" b="1" u="none" strike="noStrike" cap="none">
                          <a:solidFill>
                            <a:schemeClr val="lt2"/>
                          </a:solidFill>
                          <a:latin typeface="Calibri" panose="020F0502020204030204" pitchFamily="34" charset="0"/>
                          <a:cs typeface="Calibri" panose="020F0502020204030204" pitchFamily="34" charset="0"/>
                          <a:sym typeface="DM Sans"/>
                        </a:rPr>
                        <a:t>Họ &amp; Tên</a:t>
                      </a:r>
                      <a:endParaRPr lang="vi-VN" sz="1400" b="1"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R w="9525" cap="flat" cmpd="sng" algn="ctr">
                      <a:solidFill>
                        <a:schemeClr val="accent2"/>
                      </a:solidFill>
                      <a:prstDash val="solid"/>
                      <a:round/>
                      <a:headEnd type="none" w="med" len="med"/>
                      <a:tailEnd type="none" w="med" len="med"/>
                    </a:lnR>
                  </a:tcPr>
                </a:tc>
                <a:tc>
                  <a:txBody>
                    <a:bodyPr/>
                    <a:lstStyle/>
                    <a:p>
                      <a:pPr marL="0" marR="0" lvl="1" indent="0" algn="ctr" rtl="0">
                        <a:lnSpc>
                          <a:spcPct val="100000"/>
                        </a:lnSpc>
                        <a:spcBef>
                          <a:spcPts val="1600"/>
                        </a:spcBef>
                        <a:spcAft>
                          <a:spcPts val="0"/>
                        </a:spcAft>
                        <a:buClr>
                          <a:schemeClr val="lt2"/>
                        </a:buClr>
                        <a:buSzPts val="1200"/>
                        <a:buFont typeface="DM Sans"/>
                        <a:buNone/>
                      </a:pPr>
                      <a:r>
                        <a:rPr lang="en-US" sz="1400" b="1" u="none" strike="noStrike" cap="none">
                          <a:solidFill>
                            <a:schemeClr val="lt2"/>
                          </a:solidFill>
                          <a:latin typeface="Calibri" panose="020F0502020204030204" pitchFamily="34" charset="0"/>
                          <a:cs typeface="Calibri" panose="020F0502020204030204" pitchFamily="34" charset="0"/>
                          <a:sym typeface="DM Sans"/>
                        </a:rPr>
                        <a:t>Tổng hợp công việc thực hiện</a:t>
                      </a:r>
                      <a:endParaRPr lang="vi-VN" sz="1400" b="1"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tcPr>
                </a:tc>
                <a:tc>
                  <a:txBody>
                    <a:bodyPr/>
                    <a:lstStyle/>
                    <a:p>
                      <a:pPr marL="0" marR="0" lvl="1" indent="0" algn="ctr" rtl="0">
                        <a:lnSpc>
                          <a:spcPct val="100000"/>
                        </a:lnSpc>
                        <a:spcBef>
                          <a:spcPts val="1600"/>
                        </a:spcBef>
                        <a:spcAft>
                          <a:spcPts val="0"/>
                        </a:spcAft>
                        <a:buClr>
                          <a:schemeClr val="lt2"/>
                        </a:buClr>
                        <a:buSzPts val="1200"/>
                        <a:buFont typeface="DM Sans"/>
                        <a:buNone/>
                      </a:pPr>
                      <a:r>
                        <a:rPr lang="vi-VN" sz="1400" b="1" i="0" u="none" strike="noStrike" cap="none">
                          <a:solidFill>
                            <a:schemeClr val="lt2"/>
                          </a:solidFill>
                          <a:latin typeface="Calibri" panose="020F0502020204030204" pitchFamily="34" charset="0"/>
                          <a:cs typeface="Calibri" panose="020F0502020204030204" pitchFamily="34" charset="0"/>
                          <a:sym typeface="DM Sans"/>
                        </a:rPr>
                        <a:t>Đánh giá</a:t>
                      </a:r>
                      <a:endParaRPr lang="vi-VN" sz="1400" b="1"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31339426"/>
                  </a:ext>
                </a:extLst>
              </a:tr>
              <a:tr h="1353255">
                <a:tc>
                  <a:txBody>
                    <a:bodyPr/>
                    <a:lstStyle/>
                    <a:p>
                      <a:pPr marL="0" marR="0" lvl="1" indent="0" algn="ctr" defTabSz="914400" rtl="0" eaLnBrk="1" fontAlgn="auto" latinLnBrk="0" hangingPunct="1">
                        <a:lnSpc>
                          <a:spcPct val="100000"/>
                        </a:lnSpc>
                        <a:spcBef>
                          <a:spcPts val="1600"/>
                        </a:spcBef>
                        <a:spcAft>
                          <a:spcPts val="0"/>
                        </a:spcAft>
                        <a:buClr>
                          <a:schemeClr val="lt2"/>
                        </a:buClr>
                        <a:buSzPts val="1200"/>
                        <a:buFont typeface="DM Sans"/>
                        <a:buNone/>
                        <a:tabLst/>
                        <a:defRPr/>
                      </a:pPr>
                      <a:r>
                        <a:rPr lang="vi-VN" sz="1400" b="0" i="0" u="none" strike="noStrike" cap="none">
                          <a:solidFill>
                            <a:schemeClr val="lt2"/>
                          </a:solidFill>
                          <a:latin typeface="Calibri" panose="020F0502020204030204" pitchFamily="34" charset="0"/>
                          <a:cs typeface="Calibri" panose="020F0502020204030204" pitchFamily="34" charset="0"/>
                          <a:sym typeface="DM Sans"/>
                        </a:rPr>
                        <a:t>Đình Đức Lâm (NT)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R w="9525" cap="flat" cmpd="sng" algn="ctr">
                      <a:solidFill>
                        <a:schemeClr val="accent2"/>
                      </a:solidFill>
                      <a:prstDash val="solid"/>
                      <a:round/>
                      <a:headEnd type="none" w="med" len="med"/>
                      <a:tailEnd type="none" w="med" len="med"/>
                    </a:lnR>
                  </a:tcPr>
                </a:tc>
                <a:tc>
                  <a:txBody>
                    <a:bodyPr/>
                    <a:lstStyle/>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Thiết kế chương trình, vẽ các biểu đồ liên quan.</a:t>
                      </a:r>
                    </a:p>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Code chức năng quản lý nhân khẩu, quản lý cách ly.</a:t>
                      </a:r>
                    </a:p>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Làm báo cáo.</a:t>
                      </a:r>
                    </a:p>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Thuyết trình về phần mềm.</a:t>
                      </a:r>
                    </a:p>
                  </a:txBody>
                  <a:tcPr anchor="ctr">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tcPr>
                </a:tc>
                <a:tc>
                  <a:txBody>
                    <a:bodyPr/>
                    <a:lstStyle/>
                    <a:p>
                      <a:pPr marL="0" marR="0" lvl="1" indent="0" algn="ctr" rtl="0">
                        <a:lnSpc>
                          <a:spcPct val="100000"/>
                        </a:lnSpc>
                        <a:spcBef>
                          <a:spcPts val="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Tốt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196537733"/>
                  </a:ext>
                </a:extLst>
              </a:tr>
              <a:tr h="920403">
                <a:tc>
                  <a:txBody>
                    <a:bodyPr/>
                    <a:lstStyle/>
                    <a:p>
                      <a:pPr marL="0" marR="0" lvl="1" indent="0" algn="ctr" defTabSz="914400" rtl="0" eaLnBrk="1" fontAlgn="auto" latinLnBrk="0" hangingPunct="1">
                        <a:lnSpc>
                          <a:spcPct val="100000"/>
                        </a:lnSpc>
                        <a:spcBef>
                          <a:spcPts val="1600"/>
                        </a:spcBef>
                        <a:spcAft>
                          <a:spcPts val="0"/>
                        </a:spcAft>
                        <a:buClr>
                          <a:schemeClr val="lt2"/>
                        </a:buClr>
                        <a:buSzPts val="1200"/>
                        <a:buFont typeface="DM Sans"/>
                        <a:buNone/>
                        <a:tabLst>
                          <a:tab pos="0" algn="l"/>
                        </a:tabLst>
                        <a:defRPr/>
                      </a:pPr>
                      <a:r>
                        <a:rPr lang="vi-VN" sz="1400" b="0" i="0" u="none" strike="noStrike" cap="none">
                          <a:solidFill>
                            <a:schemeClr val="lt2"/>
                          </a:solidFill>
                          <a:latin typeface="Calibri" panose="020F0502020204030204" pitchFamily="34" charset="0"/>
                          <a:cs typeface="Calibri" panose="020F0502020204030204" pitchFamily="34" charset="0"/>
                          <a:sym typeface="DM Sans"/>
                        </a:rPr>
                        <a:t>Đỗ Hoàng Việt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R w="9525" cap="flat" cmpd="sng" algn="ctr">
                      <a:solidFill>
                        <a:schemeClr val="accent2"/>
                      </a:solidFill>
                      <a:prstDash val="solid"/>
                      <a:round/>
                      <a:headEnd type="none" w="med" len="med"/>
                      <a:tailEnd type="none" w="med" len="med"/>
                    </a:lnR>
                  </a:tcPr>
                </a:tc>
                <a:tc>
                  <a:txBody>
                    <a:bodyPr/>
                    <a:lstStyle/>
                    <a:p>
                      <a:pPr marL="117475" marR="0" lvl="1" indent="166688" algn="l" rtl="0">
                        <a:lnSpc>
                          <a:spcPct val="100000"/>
                        </a:lnSpc>
                        <a:spcBef>
                          <a:spcPts val="1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Code chức năng quản lý khai báo dịch tễ, quản lý sức khỏe bất thường.</a:t>
                      </a:r>
                    </a:p>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Đóng góp ý tưởng thiết kế</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tcPr>
                </a:tc>
                <a:tc>
                  <a:txBody>
                    <a:bodyPr/>
                    <a:lstStyle/>
                    <a:p>
                      <a:pPr marL="0" marR="0" lvl="1" indent="0" algn="ctr" rtl="0">
                        <a:lnSpc>
                          <a:spcPct val="100000"/>
                        </a:lnSpc>
                        <a:spcBef>
                          <a:spcPts val="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Tốt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3249254754"/>
                  </a:ext>
                </a:extLst>
              </a:tr>
              <a:tr h="831847">
                <a:tc>
                  <a:txBody>
                    <a:bodyPr/>
                    <a:lstStyle/>
                    <a:p>
                      <a:pPr marL="0" marR="0" lvl="1" indent="0" algn="ctr" rtl="0">
                        <a:lnSpc>
                          <a:spcPct val="100000"/>
                        </a:lnSpc>
                        <a:spcBef>
                          <a:spcPts val="1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Trần Đức Việt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R w="9525" cap="flat" cmpd="sng" algn="ctr">
                      <a:solidFill>
                        <a:schemeClr val="accent2"/>
                      </a:solidFill>
                      <a:prstDash val="solid"/>
                      <a:round/>
                      <a:headEnd type="none" w="med" len="med"/>
                      <a:tailEnd type="none" w="med" len="med"/>
                    </a:lnR>
                  </a:tcPr>
                </a:tc>
                <a:tc>
                  <a:txBody>
                    <a:bodyPr/>
                    <a:lstStyle/>
                    <a:p>
                      <a:pPr marL="117475" marR="0" lvl="1" indent="166688" algn="l" rtl="0">
                        <a:lnSpc>
                          <a:spcPct val="100000"/>
                        </a:lnSpc>
                        <a:spcBef>
                          <a:spcPts val="1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Code chức năng quản lý test covid, quản lý tiêm vaccine, thống kê thông tin.</a:t>
                      </a:r>
                    </a:p>
                    <a:p>
                      <a:pPr marL="117475" marR="0" lvl="1" indent="166688" algn="l" rtl="0">
                        <a:lnSpc>
                          <a:spcPct val="100000"/>
                        </a:lnSpc>
                        <a:spcBef>
                          <a:spcPts val="60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 Đóng góp ý tưởng thiết kế.</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tcPr>
                </a:tc>
                <a:tc>
                  <a:txBody>
                    <a:bodyPr/>
                    <a:lstStyle/>
                    <a:p>
                      <a:pPr marL="0" marR="0" lvl="1" indent="0" algn="ctr" rtl="0">
                        <a:lnSpc>
                          <a:spcPct val="100000"/>
                        </a:lnSpc>
                        <a:spcBef>
                          <a:spcPts val="0"/>
                        </a:spcBef>
                        <a:spcAft>
                          <a:spcPts val="0"/>
                        </a:spcAft>
                        <a:buClr>
                          <a:schemeClr val="lt2"/>
                        </a:buClr>
                        <a:buSzPts val="1200"/>
                        <a:buFont typeface="DM Sans"/>
                        <a:buNone/>
                      </a:pPr>
                      <a:r>
                        <a:rPr lang="vi-VN" sz="1400" b="0" i="0" u="none" strike="noStrike" cap="none">
                          <a:solidFill>
                            <a:schemeClr val="lt2"/>
                          </a:solidFill>
                          <a:latin typeface="Calibri" panose="020F0502020204030204" pitchFamily="34" charset="0"/>
                          <a:cs typeface="Calibri" panose="020F0502020204030204" pitchFamily="34" charset="0"/>
                          <a:sym typeface="DM Sans"/>
                        </a:rPr>
                        <a:t>Tốt</a:t>
                      </a:r>
                      <a:endParaRPr lang="vi-VN" sz="1400" b="0" i="0" u="none" strike="noStrike" cap="none" dirty="0">
                        <a:solidFill>
                          <a:schemeClr val="lt2"/>
                        </a:solidFill>
                        <a:latin typeface="Calibri" panose="020F0502020204030204" pitchFamily="34" charset="0"/>
                        <a:cs typeface="Calibri" panose="020F0502020204030204" pitchFamily="34" charset="0"/>
                        <a:sym typeface="DM Sans"/>
                      </a:endParaRPr>
                    </a:p>
                  </a:txBody>
                  <a:tcPr anchor="ctr">
                    <a:lnL w="9525"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438979962"/>
                  </a:ext>
                </a:extLst>
              </a:tr>
            </a:tbl>
          </a:graphicData>
        </a:graphic>
      </p:graphicFrame>
    </p:spTree>
    <p:extLst>
      <p:ext uri="{BB962C8B-B14F-4D97-AF65-F5344CB8AC3E}">
        <p14:creationId xmlns:p14="http://schemas.microsoft.com/office/powerpoint/2010/main" val="1238594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chức năng xem thông tin cách ly:</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3" name="Picture 2">
            <a:extLst>
              <a:ext uri="{FF2B5EF4-FFF2-40B4-BE49-F238E27FC236}">
                <a16:creationId xmlns:a16="http://schemas.microsoft.com/office/drawing/2014/main" id="{500FEC3A-C1CC-4DE3-BDD5-7C3E7B96F78E}"/>
              </a:ext>
            </a:extLst>
          </p:cNvPr>
          <p:cNvPicPr>
            <a:picLocks noChangeAspect="1"/>
          </p:cNvPicPr>
          <p:nvPr/>
        </p:nvPicPr>
        <p:blipFill>
          <a:blip r:embed="rId3"/>
          <a:stretch>
            <a:fillRect/>
          </a:stretch>
        </p:blipFill>
        <p:spPr>
          <a:xfrm>
            <a:off x="1258957" y="1319349"/>
            <a:ext cx="6626086" cy="3657600"/>
          </a:xfrm>
          <a:prstGeom prst="rect">
            <a:avLst/>
          </a:prstGeom>
          <a:ln>
            <a:solidFill>
              <a:schemeClr val="tx1"/>
            </a:solidFill>
          </a:ln>
        </p:spPr>
      </p:pic>
    </p:spTree>
    <p:extLst>
      <p:ext uri="{BB962C8B-B14F-4D97-AF65-F5344CB8AC3E}">
        <p14:creationId xmlns:p14="http://schemas.microsoft.com/office/powerpoint/2010/main" val="149476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6" y="857094"/>
            <a:ext cx="2580306"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chức năng thêm thông tin cách ly:</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4" name="Picture 3">
            <a:extLst>
              <a:ext uri="{FF2B5EF4-FFF2-40B4-BE49-F238E27FC236}">
                <a16:creationId xmlns:a16="http://schemas.microsoft.com/office/drawing/2014/main" id="{4262664A-9D4C-4E79-9CAB-E74FDA2BD02B}"/>
              </a:ext>
            </a:extLst>
          </p:cNvPr>
          <p:cNvPicPr>
            <a:picLocks noChangeAspect="1"/>
          </p:cNvPicPr>
          <p:nvPr/>
        </p:nvPicPr>
        <p:blipFill>
          <a:blip r:embed="rId3"/>
          <a:stretch>
            <a:fillRect/>
          </a:stretch>
        </p:blipFill>
        <p:spPr>
          <a:xfrm>
            <a:off x="497068" y="1978468"/>
            <a:ext cx="3911644" cy="2003371"/>
          </a:xfrm>
          <a:prstGeom prst="rect">
            <a:avLst/>
          </a:prstGeom>
          <a:ln>
            <a:solidFill>
              <a:schemeClr val="tx2"/>
            </a:solidFill>
          </a:ln>
        </p:spPr>
      </p:pic>
      <p:pic>
        <p:nvPicPr>
          <p:cNvPr id="7" name="Picture 6">
            <a:extLst>
              <a:ext uri="{FF2B5EF4-FFF2-40B4-BE49-F238E27FC236}">
                <a16:creationId xmlns:a16="http://schemas.microsoft.com/office/drawing/2014/main" id="{D7760763-7A5D-4445-B2B6-0DE09EBE8FB3}"/>
              </a:ext>
            </a:extLst>
          </p:cNvPr>
          <p:cNvPicPr>
            <a:picLocks noChangeAspect="1"/>
          </p:cNvPicPr>
          <p:nvPr/>
        </p:nvPicPr>
        <p:blipFill>
          <a:blip r:embed="rId4"/>
          <a:stretch>
            <a:fillRect/>
          </a:stretch>
        </p:blipFill>
        <p:spPr>
          <a:xfrm>
            <a:off x="4605818" y="726067"/>
            <a:ext cx="3911644" cy="2003370"/>
          </a:xfrm>
          <a:prstGeom prst="rect">
            <a:avLst/>
          </a:prstGeom>
          <a:ln>
            <a:solidFill>
              <a:schemeClr val="tx2"/>
            </a:solidFill>
          </a:ln>
        </p:spPr>
      </p:pic>
      <p:pic>
        <p:nvPicPr>
          <p:cNvPr id="9" name="Picture 8">
            <a:extLst>
              <a:ext uri="{FF2B5EF4-FFF2-40B4-BE49-F238E27FC236}">
                <a16:creationId xmlns:a16="http://schemas.microsoft.com/office/drawing/2014/main" id="{750D3E6F-30BF-462F-868A-664FF6ADD897}"/>
              </a:ext>
            </a:extLst>
          </p:cNvPr>
          <p:cNvPicPr>
            <a:picLocks noChangeAspect="1"/>
          </p:cNvPicPr>
          <p:nvPr/>
        </p:nvPicPr>
        <p:blipFill>
          <a:blip r:embed="rId5"/>
          <a:stretch>
            <a:fillRect/>
          </a:stretch>
        </p:blipFill>
        <p:spPr>
          <a:xfrm>
            <a:off x="4605818" y="2929535"/>
            <a:ext cx="3911644" cy="2003370"/>
          </a:xfrm>
          <a:prstGeom prst="rect">
            <a:avLst/>
          </a:prstGeom>
          <a:ln>
            <a:solidFill>
              <a:schemeClr val="tx1"/>
            </a:solidFill>
          </a:ln>
        </p:spPr>
      </p:pic>
    </p:spTree>
    <p:extLst>
      <p:ext uri="{BB962C8B-B14F-4D97-AF65-F5344CB8AC3E}">
        <p14:creationId xmlns:p14="http://schemas.microsoft.com/office/powerpoint/2010/main" val="330877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6" y="857094"/>
            <a:ext cx="2541118"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chức năng xem chi tiết thông tin cách ly:</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4" name="Picture 3">
            <a:extLst>
              <a:ext uri="{FF2B5EF4-FFF2-40B4-BE49-F238E27FC236}">
                <a16:creationId xmlns:a16="http://schemas.microsoft.com/office/drawing/2014/main" id="{D363C9C3-FC66-4E12-BE86-A4AC870EBD6A}"/>
              </a:ext>
            </a:extLst>
          </p:cNvPr>
          <p:cNvPicPr>
            <a:picLocks noChangeAspect="1"/>
          </p:cNvPicPr>
          <p:nvPr/>
        </p:nvPicPr>
        <p:blipFill>
          <a:blip r:embed="rId3"/>
          <a:stretch>
            <a:fillRect/>
          </a:stretch>
        </p:blipFill>
        <p:spPr>
          <a:xfrm>
            <a:off x="3668625" y="755673"/>
            <a:ext cx="5276714" cy="4216240"/>
          </a:xfrm>
          <a:prstGeom prst="rect">
            <a:avLst/>
          </a:prstGeom>
          <a:ln>
            <a:solidFill>
              <a:schemeClr val="tx1"/>
            </a:solidFill>
          </a:ln>
        </p:spPr>
      </p:pic>
    </p:spTree>
    <p:extLst>
      <p:ext uri="{BB962C8B-B14F-4D97-AF65-F5344CB8AC3E}">
        <p14:creationId xmlns:p14="http://schemas.microsoft.com/office/powerpoint/2010/main" val="196544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890749" cy="462255"/>
          </a:xfrm>
        </p:spPr>
        <p:txBody>
          <a:bodyPr/>
          <a:lstStyle/>
          <a:p>
            <a:pPr marL="152400" indent="0" algn="just">
              <a:buNone/>
            </a:pPr>
            <a:r>
              <a:rPr lang="en-US" sz="1400">
                <a:latin typeface="Calibri" panose="020F0502020204030204" pitchFamily="34" charset="0"/>
                <a:cs typeface="Calibri" panose="020F0502020204030204" pitchFamily="34" charset="0"/>
              </a:rPr>
              <a:t>Đồ họa cho chức năng thống kê:</a:t>
            </a:r>
            <a:endParaRPr lang="vi-VN" sz="1400">
              <a:latin typeface="Calibri" panose="020F0502020204030204" pitchFamily="34" charset="0"/>
              <a:cs typeface="Calibri" panose="020F0502020204030204" pitchFamily="34" charset="0"/>
            </a:endParaRPr>
          </a:p>
        </p:txBody>
      </p:sp>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ĐỒ HỌA</a:t>
            </a:r>
            <a:endParaRPr b="1" dirty="0">
              <a:latin typeface="Bahnschrift" panose="020B0502040204020203" pitchFamily="34" charset="0"/>
              <a:cs typeface="Biome" panose="020B0503030204020804" pitchFamily="34" charset="0"/>
            </a:endParaRPr>
          </a:p>
        </p:txBody>
      </p:sp>
      <p:pic>
        <p:nvPicPr>
          <p:cNvPr id="4" name="Picture 3">
            <a:extLst>
              <a:ext uri="{FF2B5EF4-FFF2-40B4-BE49-F238E27FC236}">
                <a16:creationId xmlns:a16="http://schemas.microsoft.com/office/drawing/2014/main" id="{64819FB8-7BFE-4BDB-9721-5BC7A44E78D4}"/>
              </a:ext>
            </a:extLst>
          </p:cNvPr>
          <p:cNvPicPr>
            <a:picLocks noChangeAspect="1"/>
          </p:cNvPicPr>
          <p:nvPr/>
        </p:nvPicPr>
        <p:blipFill rotWithShape="1">
          <a:blip r:embed="rId3"/>
          <a:srcRect t="-1" b="451"/>
          <a:stretch/>
        </p:blipFill>
        <p:spPr>
          <a:xfrm>
            <a:off x="998082" y="1261304"/>
            <a:ext cx="7147833" cy="3663393"/>
          </a:xfrm>
          <a:prstGeom prst="rect">
            <a:avLst/>
          </a:prstGeom>
          <a:ln>
            <a:solidFill>
              <a:schemeClr val="tx1"/>
            </a:solidFill>
          </a:ln>
        </p:spPr>
      </p:pic>
    </p:spTree>
    <p:extLst>
      <p:ext uri="{BB962C8B-B14F-4D97-AF65-F5344CB8AC3E}">
        <p14:creationId xmlns:p14="http://schemas.microsoft.com/office/powerpoint/2010/main" val="3012678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3213570" y="1019375"/>
            <a:ext cx="37428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3213570" y="2571750"/>
            <a:ext cx="3742800" cy="559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MÔ TẢ BÀI TOÁN</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745216" cy="3806346"/>
          </a:xfrm>
        </p:spPr>
        <p:txBody>
          <a:bodyPr/>
          <a:lstStyle/>
          <a:p>
            <a:pPr marL="152400" indent="0" algn="just">
              <a:buNone/>
            </a:pPr>
            <a:r>
              <a:rPr lang="vi-VN" sz="1400">
                <a:latin typeface="Calibri" panose="020F0502020204030204" pitchFamily="34" charset="0"/>
                <a:cs typeface="Calibri" panose="020F0502020204030204" pitchFamily="34" charset="0"/>
              </a:rPr>
              <a:t>Ban quản lý tổ dân phố 7 phường La Khê cần xây dựng một phần mềm quản lý thông tin khu dân cư / tổ dân phố. Tổ dân phố 7 có hơn 400 hộ gia đình với 1.700 nhân khẩu, chưa kể hàng trăm sinh viên thuê trọ và hàng chục gia đình nơi khác đến thuê nhà làm kinh doanh dịch vụ. Địa bàn rộng, dân cư đông cùng với tình hình diễn biến phức tạp của dịch Covid-19 nên ban quản lý mong đợi phần mềm này có thể quản lý thông tin phòng tránh covid của cả tổ dân phố. Ban quản lý gồm một tổ trưởng, một tổ phó và các cán bộ y tế trong tổ dân phố. Mục đích cần ghi nhận thông tin:</a:t>
            </a:r>
          </a:p>
          <a:p>
            <a:pPr lvl="1" algn="just">
              <a:spcBef>
                <a:spcPts val="600"/>
              </a:spcBef>
            </a:pPr>
            <a:r>
              <a:rPr lang="vi-VN" sz="1400">
                <a:latin typeface="Calibri" panose="020F0502020204030204" pitchFamily="34" charset="0"/>
                <a:cs typeface="Calibri" panose="020F0502020204030204" pitchFamily="34" charset="0"/>
              </a:rPr>
              <a:t>Các nhân khẩu có liên quan đến vùng dịch: </a:t>
            </a:r>
            <a:r>
              <a:rPr lang="vi-VN" sz="1400" b="1">
                <a:latin typeface="Calibri" panose="020F0502020204030204" pitchFamily="34" charset="0"/>
                <a:cs typeface="Calibri" panose="020F0502020204030204" pitchFamily="34" charset="0"/>
              </a:rPr>
              <a:t>thông tin khai báo dịch tễ</a:t>
            </a:r>
            <a:r>
              <a:rPr lang="vi-VN" sz="1400">
                <a:latin typeface="Calibri" panose="020F0502020204030204" pitchFamily="34" charset="0"/>
                <a:cs typeface="Calibri" panose="020F0502020204030204" pitchFamily="34" charset="0"/>
              </a:rPr>
              <a:t>, </a:t>
            </a:r>
            <a:r>
              <a:rPr lang="vi-VN" sz="1400" b="1">
                <a:latin typeface="Calibri" panose="020F0502020204030204" pitchFamily="34" charset="0"/>
                <a:cs typeface="Calibri" panose="020F0502020204030204" pitchFamily="34" charset="0"/>
              </a:rPr>
              <a:t>trạng thái sức khoẻ bất thường </a:t>
            </a:r>
            <a:r>
              <a:rPr lang="vi-VN" sz="1400">
                <a:latin typeface="Calibri" panose="020F0502020204030204" pitchFamily="34" charset="0"/>
                <a:cs typeface="Calibri" panose="020F0502020204030204" pitchFamily="34" charset="0"/>
              </a:rPr>
              <a:t>của người dân trong tổ khai báo.</a:t>
            </a:r>
          </a:p>
          <a:p>
            <a:pPr lvl="1" algn="just">
              <a:spcBef>
                <a:spcPts val="600"/>
              </a:spcBef>
            </a:pPr>
            <a:r>
              <a:rPr lang="vi-VN" sz="1400" b="1">
                <a:latin typeface="Calibri" panose="020F0502020204030204" pitchFamily="34" charset="0"/>
                <a:cs typeface="Calibri" panose="020F0502020204030204" pitchFamily="34" charset="0"/>
              </a:rPr>
              <a:t>Quản lý thông tin test covid</a:t>
            </a:r>
            <a:r>
              <a:rPr lang="vi-VN" sz="1400">
                <a:latin typeface="Calibri" panose="020F0502020204030204" pitchFamily="34" charset="0"/>
                <a:cs typeface="Calibri" panose="020F0502020204030204" pitchFamily="34" charset="0"/>
              </a:rPr>
              <a:t> bao gồm đã test covid-19 chưa, hình thức test, thời điểm test, kết quả các lần test.</a:t>
            </a:r>
            <a:endParaRPr lang="vi-VN" sz="1400" b="1">
              <a:latin typeface="Calibri" panose="020F0502020204030204" pitchFamily="34" charset="0"/>
              <a:cs typeface="Calibri" panose="020F0502020204030204" pitchFamily="34" charset="0"/>
            </a:endParaRPr>
          </a:p>
          <a:p>
            <a:pPr lvl="1" algn="just">
              <a:spcBef>
                <a:spcPts val="600"/>
              </a:spcBef>
            </a:pPr>
            <a:r>
              <a:rPr lang="vi-VN" sz="1400" b="1">
                <a:latin typeface="Calibri" panose="020F0502020204030204" pitchFamily="34" charset="0"/>
                <a:cs typeface="Calibri" panose="020F0502020204030204" pitchFamily="34" charset="0"/>
              </a:rPr>
              <a:t>Quản lý thông tin cách ly</a:t>
            </a:r>
            <a:r>
              <a:rPr lang="vi-VN" sz="1400">
                <a:latin typeface="Calibri" panose="020F0502020204030204" pitchFamily="34" charset="0"/>
                <a:cs typeface="Calibri" panose="020F0502020204030204" pitchFamily="34" charset="0"/>
              </a:rPr>
              <a:t> bao gồm thời gian bắt đầu cách ly, mức độ cách ly F0,1,2,3…, thông tin test covid,… nếu có cá nhân hoặc hộ gia đình phải cách ly tập trung hoặc cách ly tại nhà.</a:t>
            </a:r>
          </a:p>
          <a:p>
            <a:pPr lvl="1" algn="just">
              <a:spcBef>
                <a:spcPts val="600"/>
              </a:spcBef>
            </a:pPr>
            <a:r>
              <a:rPr lang="vi-VN" sz="1400" b="1">
                <a:latin typeface="Calibri" panose="020F0502020204030204" pitchFamily="34" charset="0"/>
                <a:cs typeface="Calibri" panose="020F0502020204030204" pitchFamily="34" charset="0"/>
              </a:rPr>
              <a:t>Quản lý tiêm vaccine</a:t>
            </a:r>
            <a:r>
              <a:rPr lang="vi-VN" sz="1400">
                <a:latin typeface="Calibri" panose="020F0502020204030204" pitchFamily="34" charset="0"/>
                <a:cs typeface="Calibri" panose="020F0502020204030204" pitchFamily="34" charset="0"/>
              </a:rPr>
              <a:t> phòng covid cho các nhân khẩu trong tổ dân phố.</a:t>
            </a:r>
          </a:p>
          <a:p>
            <a:pPr lvl="1" algn="just">
              <a:spcBef>
                <a:spcPts val="600"/>
              </a:spcBef>
            </a:pPr>
            <a:r>
              <a:rPr lang="vi-VN" sz="1400">
                <a:latin typeface="Calibri" panose="020F0502020204030204" pitchFamily="34" charset="0"/>
                <a:cs typeface="Calibri" panose="020F0502020204030204" pitchFamily="34" charset="0"/>
              </a:rPr>
              <a:t>Hàng tuần cán bộ y tế cũng cần </a:t>
            </a:r>
            <a:r>
              <a:rPr lang="vi-VN" sz="1400" b="1">
                <a:latin typeface="Calibri" panose="020F0502020204030204" pitchFamily="34" charset="0"/>
                <a:cs typeface="Calibri" panose="020F0502020204030204" pitchFamily="34" charset="0"/>
              </a:rPr>
              <a:t>thống kê</a:t>
            </a:r>
            <a:r>
              <a:rPr lang="vi-VN" sz="1400">
                <a:latin typeface="Calibri" panose="020F0502020204030204" pitchFamily="34" charset="0"/>
                <a:cs typeface="Calibri" panose="020F0502020204030204" pitchFamily="34" charset="0"/>
              </a:rPr>
              <a:t> thông tin nhân khẩu liên quan đến dịch covid-19.</a:t>
            </a:r>
          </a:p>
          <a:p>
            <a:pPr lvl="1" algn="just">
              <a:spcBef>
                <a:spcPts val="600"/>
              </a:spcBef>
            </a:pPr>
            <a:endParaRPr lang="vi-VN"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416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MÔ TẢ BÀI TOÁN</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745216" cy="3806346"/>
          </a:xfrm>
        </p:spPr>
        <p:txBody>
          <a:bodyPr/>
          <a:lstStyle/>
          <a:p>
            <a:pPr marL="152400" indent="0" algn="just">
              <a:buNone/>
            </a:pPr>
            <a:r>
              <a:rPr lang="en-US" sz="1400">
                <a:latin typeface="Calibri" panose="020F0502020204030204" pitchFamily="34" charset="0"/>
                <a:cs typeface="Calibri" panose="020F0502020204030204" pitchFamily="34" charset="0"/>
              </a:rPr>
              <a:t>Bài toán được chia ra thành 6 nghiệp vụ:</a:t>
            </a:r>
            <a:endParaRPr lang="vi-VN" sz="1400">
              <a:latin typeface="Calibri" panose="020F0502020204030204" pitchFamily="34" charset="0"/>
              <a:cs typeface="Calibri" panose="020F0502020204030204" pitchFamily="34" charset="0"/>
            </a:endParaRPr>
          </a:p>
          <a:p>
            <a:pPr marL="628650" lvl="1" algn="just">
              <a:spcBef>
                <a:spcPts val="600"/>
              </a:spcBef>
            </a:pPr>
            <a:r>
              <a:rPr lang="vi-VN" sz="1400">
                <a:latin typeface="Calibri" panose="020F0502020204030204" pitchFamily="34" charset="0"/>
                <a:cs typeface="Calibri" panose="020F0502020204030204" pitchFamily="34" charset="0"/>
              </a:rPr>
              <a:t>Quản lý thông tin nhân khẩu</a:t>
            </a:r>
          </a:p>
          <a:p>
            <a:pPr marL="628650" lvl="1" algn="just">
              <a:spcBef>
                <a:spcPts val="600"/>
              </a:spcBef>
            </a:pPr>
            <a:r>
              <a:rPr lang="vi-VN" sz="1400">
                <a:latin typeface="Calibri" panose="020F0502020204030204" pitchFamily="34" charset="0"/>
                <a:cs typeface="Calibri" panose="020F0502020204030204" pitchFamily="34" charset="0"/>
              </a:rPr>
              <a:t>Quản lý thông tin khai báo dịch tễ</a:t>
            </a:r>
          </a:p>
          <a:p>
            <a:pPr marL="628650" lvl="1" algn="just">
              <a:spcBef>
                <a:spcPts val="600"/>
              </a:spcBef>
            </a:pPr>
            <a:r>
              <a:rPr lang="vi-VN" sz="1400">
                <a:latin typeface="Calibri" panose="020F0502020204030204" pitchFamily="34" charset="0"/>
                <a:cs typeface="Calibri" panose="020F0502020204030204" pitchFamily="34" charset="0"/>
              </a:rPr>
              <a:t>Quản lý thông tin sức khỏe bất thường</a:t>
            </a:r>
          </a:p>
          <a:p>
            <a:pPr marL="628650" lvl="1" algn="just">
              <a:spcBef>
                <a:spcPts val="600"/>
              </a:spcBef>
            </a:pPr>
            <a:r>
              <a:rPr lang="vi-VN" sz="1400">
                <a:latin typeface="Calibri" panose="020F0502020204030204" pitchFamily="34" charset="0"/>
                <a:cs typeface="Calibri" panose="020F0502020204030204" pitchFamily="34" charset="0"/>
              </a:rPr>
              <a:t>Quản lý thông tin test covid</a:t>
            </a:r>
          </a:p>
          <a:p>
            <a:pPr marL="628650" lvl="1" algn="just">
              <a:spcBef>
                <a:spcPts val="600"/>
              </a:spcBef>
            </a:pPr>
            <a:r>
              <a:rPr lang="vi-VN" sz="1400">
                <a:latin typeface="Calibri" panose="020F0502020204030204" pitchFamily="34" charset="0"/>
                <a:cs typeface="Calibri" panose="020F0502020204030204" pitchFamily="34" charset="0"/>
              </a:rPr>
              <a:t>Quản lý thông tin cách ly</a:t>
            </a:r>
          </a:p>
          <a:p>
            <a:pPr marL="628650" lvl="1" algn="just">
              <a:spcBef>
                <a:spcPts val="600"/>
              </a:spcBef>
            </a:pPr>
            <a:r>
              <a:rPr lang="vi-VN" sz="1400">
                <a:latin typeface="Calibri" panose="020F0502020204030204" pitchFamily="34" charset="0"/>
                <a:cs typeface="Calibri" panose="020F0502020204030204" pitchFamily="34" charset="0"/>
              </a:rPr>
              <a:t>Quản lý thông tin tiêm vaccine</a:t>
            </a:r>
          </a:p>
        </p:txBody>
      </p:sp>
    </p:spTree>
    <p:extLst>
      <p:ext uri="{BB962C8B-B14F-4D97-AF65-F5344CB8AC3E}">
        <p14:creationId xmlns:p14="http://schemas.microsoft.com/office/powerpoint/2010/main" val="423984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PHẦN MỀM</a:t>
            </a:r>
            <a:endParaRPr b="1" dirty="0">
              <a:latin typeface="Bahnschrift" panose="020B0502040204020203" pitchFamily="34" charset="0"/>
              <a:cs typeface="Biome" panose="020B0503030204020804" pitchFamily="34" charset="0"/>
            </a:endParaRPr>
          </a:p>
        </p:txBody>
      </p:sp>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5" y="857094"/>
            <a:ext cx="7745216" cy="3969012"/>
          </a:xfrm>
        </p:spPr>
        <p:txBody>
          <a:bodyPr/>
          <a:lstStyle/>
          <a:p>
            <a:pPr marL="152400" indent="0" algn="just">
              <a:buNone/>
            </a:pPr>
            <a:r>
              <a:rPr lang="en-US" sz="1400">
                <a:latin typeface="Calibri" panose="020F0502020204030204" pitchFamily="34" charset="0"/>
                <a:cs typeface="Calibri" panose="020F0502020204030204" pitchFamily="34" charset="0"/>
              </a:rPr>
              <a:t>Thiết kế phần mềm</a:t>
            </a:r>
            <a:endParaRPr lang="vi-VN" sz="1400">
              <a:latin typeface="Calibri" panose="020F0502020204030204" pitchFamily="34" charset="0"/>
              <a:cs typeface="Calibri" panose="020F0502020204030204" pitchFamily="34" charset="0"/>
            </a:endParaRPr>
          </a:p>
          <a:p>
            <a:pPr marL="628650" lvl="1" algn="just">
              <a:spcBef>
                <a:spcPts val="600"/>
              </a:spcBef>
            </a:pPr>
            <a:r>
              <a:rPr lang="vi-VN" sz="1400">
                <a:latin typeface="Calibri" panose="020F0502020204030204" pitchFamily="34" charset="0"/>
                <a:cs typeface="Calibri" panose="020F0502020204030204" pitchFamily="34" charset="0"/>
              </a:rPr>
              <a:t>Phần mềm được thiết kế theo mô hình MVC (Model – View – Controller)</a:t>
            </a:r>
          </a:p>
          <a:p>
            <a:pPr marL="171450" lvl="1" indent="0" algn="just">
              <a:spcBef>
                <a:spcPts val="600"/>
              </a:spcBef>
              <a:buNone/>
            </a:pPr>
            <a:r>
              <a:rPr lang="vi-VN" sz="1400">
                <a:latin typeface="Calibri" panose="020F0502020204030204" pitchFamily="34" charset="0"/>
                <a:cs typeface="Calibri" panose="020F0502020204030204" pitchFamily="34" charset="0"/>
              </a:rPr>
              <a:t>Vì vậy, phần mềm gồm các package chính sau:</a:t>
            </a:r>
          </a:p>
          <a:p>
            <a:pPr marL="628650" lvl="1" algn="just">
              <a:spcBef>
                <a:spcPts val="600"/>
              </a:spcBef>
            </a:pPr>
            <a:r>
              <a:rPr lang="vi-VN" sz="1400">
                <a:latin typeface="Calibri" panose="020F0502020204030204" pitchFamily="34" charset="0"/>
                <a:cs typeface="Calibri" panose="020F0502020204030204" pitchFamily="34" charset="0"/>
              </a:rPr>
              <a:t>Package view: Bao gồm các class tạo nên đồ họa cho phần mềm</a:t>
            </a:r>
          </a:p>
          <a:p>
            <a:pPr marL="1085850" lvl="2" algn="just">
              <a:spcBef>
                <a:spcPts val="0"/>
              </a:spcBef>
            </a:pPr>
            <a:r>
              <a:rPr lang="vi-VN" sz="1400">
                <a:latin typeface="Calibri" panose="020F0502020204030204" pitchFamily="34" charset="0"/>
                <a:cs typeface="Calibri" panose="020F0502020204030204" pitchFamily="34" charset="0"/>
              </a:rPr>
              <a:t>VD: class AddCachLyView tạo nên giao diện thêm dữ liệu cách ly, cung cấp các hàm get dữ liệu</a:t>
            </a:r>
          </a:p>
          <a:p>
            <a:pPr marL="628650" lvl="1" algn="just">
              <a:spcBef>
                <a:spcPts val="600"/>
              </a:spcBef>
            </a:pPr>
            <a:r>
              <a:rPr lang="vi-VN" sz="1400">
                <a:latin typeface="Calibri" panose="020F0502020204030204" pitchFamily="34" charset="0"/>
                <a:cs typeface="Calibri" panose="020F0502020204030204" pitchFamily="34" charset="0"/>
              </a:rPr>
              <a:t>Package model: Bao gồm các class tương tác với cơ sở dữ liệu</a:t>
            </a:r>
          </a:p>
          <a:p>
            <a:pPr marL="1085850" lvl="2" algn="just">
              <a:spcBef>
                <a:spcPts val="0"/>
              </a:spcBef>
            </a:pPr>
            <a:r>
              <a:rPr lang="vi-VN" sz="1400">
                <a:latin typeface="Calibri" panose="020F0502020204030204" pitchFamily="34" charset="0"/>
                <a:cs typeface="Calibri" panose="020F0502020204030204" pitchFamily="34" charset="0"/>
              </a:rPr>
              <a:t>VD: class CachLyModel cung cấp hàm thêm dữ liệu cách ly vào cơ sở dữ liệu</a:t>
            </a:r>
          </a:p>
          <a:p>
            <a:pPr marL="628650" lvl="1" algn="just">
              <a:spcBef>
                <a:spcPts val="600"/>
              </a:spcBef>
            </a:pPr>
            <a:r>
              <a:rPr lang="vi-VN" sz="1400">
                <a:latin typeface="Calibri" panose="020F0502020204030204" pitchFamily="34" charset="0"/>
                <a:cs typeface="Calibri" panose="020F0502020204030204" pitchFamily="34" charset="0"/>
              </a:rPr>
              <a:t>Package model.entity: Bao gồm các class đại diện cho những thành phần dữ liệu của phần mềm</a:t>
            </a:r>
          </a:p>
          <a:p>
            <a:pPr marL="1085850" lvl="2" algn="just">
              <a:spcBef>
                <a:spcPts val="0"/>
              </a:spcBef>
            </a:pPr>
            <a:r>
              <a:rPr lang="vi-VN" sz="1400">
                <a:latin typeface="Calibri" panose="020F0502020204030204" pitchFamily="34" charset="0"/>
                <a:cs typeface="Calibri" panose="020F0502020204030204" pitchFamily="34" charset="0"/>
              </a:rPr>
              <a:t>VD: class CachLyInfo đóng gói và kiểm soát các thông tin của một dữ liệu cách ly</a:t>
            </a:r>
          </a:p>
          <a:p>
            <a:pPr marL="628650" lvl="1" algn="just">
              <a:spcBef>
                <a:spcPts val="600"/>
              </a:spcBef>
            </a:pPr>
            <a:r>
              <a:rPr lang="vi-VN" sz="1400">
                <a:latin typeface="Calibri" panose="020F0502020204030204" pitchFamily="34" charset="0"/>
                <a:cs typeface="Calibri" panose="020F0502020204030204" pitchFamily="34" charset="0"/>
              </a:rPr>
              <a:t>Package controller: Bao gồm các class quản lý sự trao đổi giữa dữ liệu và các xử lý nghiệp vụ trong các thao tác liên quan đến mô hình</a:t>
            </a:r>
          </a:p>
          <a:p>
            <a:pPr marL="1085850" lvl="2" algn="just">
              <a:spcBef>
                <a:spcPts val="0"/>
              </a:spcBef>
            </a:pPr>
            <a:r>
              <a:rPr lang="vi-VN" sz="1400">
                <a:latin typeface="Calibri" panose="020F0502020204030204" pitchFamily="34" charset="0"/>
                <a:cs typeface="Calibri" panose="020F0502020204030204" pitchFamily="34" charset="0"/>
              </a:rPr>
              <a:t>VD: class AddCachLyController lấy thông tin người dùng nhập tại AddCachLyView qua hàm get, đóng gói lại thành một CachLyInfo, sau đó gọi hàm thêm vào CSDL của class CachLyModel</a:t>
            </a:r>
          </a:p>
        </p:txBody>
      </p:sp>
    </p:spTree>
    <p:extLst>
      <p:ext uri="{BB962C8B-B14F-4D97-AF65-F5344CB8AC3E}">
        <p14:creationId xmlns:p14="http://schemas.microsoft.com/office/powerpoint/2010/main" val="11440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4" y="857094"/>
            <a:ext cx="6726675" cy="393855"/>
          </a:xfrm>
        </p:spPr>
        <p:txBody>
          <a:bodyPr/>
          <a:lstStyle/>
          <a:p>
            <a:pPr marL="152400" indent="0">
              <a:buNone/>
            </a:pPr>
            <a:r>
              <a:rPr lang="vi-VN" sz="1400">
                <a:latin typeface="Calibri" panose="020F0502020204030204" pitchFamily="34" charset="0"/>
                <a:cs typeface="Calibri" panose="020F0502020204030204" pitchFamily="34" charset="0"/>
              </a:rPr>
              <a:t>Biểu đồ usecase tổng quan:</a:t>
            </a:r>
            <a:endParaRPr lang="vi-VN" sz="1400" dirty="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USECASE</a:t>
            </a:r>
            <a:endParaRPr lang="vi-VN" b="1" dirty="0">
              <a:latin typeface="Bahnschrift" panose="020B0502040204020203" pitchFamily="34" charset="0"/>
              <a:cs typeface="Biome" panose="020B0503030204020804" pitchFamily="34" charset="0"/>
            </a:endParaRPr>
          </a:p>
        </p:txBody>
      </p:sp>
      <p:pic>
        <p:nvPicPr>
          <p:cNvPr id="7" name="Picture 6">
            <a:extLst>
              <a:ext uri="{FF2B5EF4-FFF2-40B4-BE49-F238E27FC236}">
                <a16:creationId xmlns:a16="http://schemas.microsoft.com/office/drawing/2014/main" id="{6CA28EF9-4A30-4BB3-9B43-BF78B2E0B404}"/>
              </a:ext>
            </a:extLst>
          </p:cNvPr>
          <p:cNvPicPr>
            <a:picLocks noChangeAspect="1"/>
          </p:cNvPicPr>
          <p:nvPr/>
        </p:nvPicPr>
        <p:blipFill>
          <a:blip r:embed="rId3"/>
          <a:stretch>
            <a:fillRect/>
          </a:stretch>
        </p:blipFill>
        <p:spPr>
          <a:xfrm>
            <a:off x="868205" y="1168245"/>
            <a:ext cx="7407590" cy="3802588"/>
          </a:xfrm>
          <a:prstGeom prst="rect">
            <a:avLst/>
          </a:prstGeom>
        </p:spPr>
      </p:pic>
    </p:spTree>
    <p:extLst>
      <p:ext uri="{BB962C8B-B14F-4D97-AF65-F5344CB8AC3E}">
        <p14:creationId xmlns:p14="http://schemas.microsoft.com/office/powerpoint/2010/main" val="59558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5" y="857094"/>
            <a:ext cx="2218176" cy="2462303"/>
          </a:xfrm>
        </p:spPr>
        <p:txBody>
          <a:bodyPr/>
          <a:lstStyle/>
          <a:p>
            <a:pPr marL="152400" indent="0">
              <a:buNone/>
            </a:pPr>
            <a:r>
              <a:rPr lang="vi-VN" sz="1400">
                <a:latin typeface="Calibri" panose="020F0502020204030204" pitchFamily="34" charset="0"/>
                <a:cs typeface="Calibri" panose="020F0502020204030204" pitchFamily="34" charset="0"/>
              </a:rPr>
              <a:t>Biểu đồ usecase phân rã mức 2 của nghiệp vụ quản lý thông tin nhân khẩu:</a:t>
            </a:r>
            <a:endParaRPr lang="vi-VN" sz="1400" dirty="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USECASE</a:t>
            </a:r>
            <a:endParaRPr lang="vi-VN" b="1" dirty="0">
              <a:latin typeface="Bahnschrift" panose="020B0502040204020203" pitchFamily="34" charset="0"/>
              <a:cs typeface="Biome" panose="020B0503030204020804" pitchFamily="34" charset="0"/>
            </a:endParaRPr>
          </a:p>
        </p:txBody>
      </p:sp>
      <p:pic>
        <p:nvPicPr>
          <p:cNvPr id="8" name="Picture 7">
            <a:extLst>
              <a:ext uri="{FF2B5EF4-FFF2-40B4-BE49-F238E27FC236}">
                <a16:creationId xmlns:a16="http://schemas.microsoft.com/office/drawing/2014/main" id="{5FC1050D-2AB1-432D-807E-B4189948A49B}"/>
              </a:ext>
            </a:extLst>
          </p:cNvPr>
          <p:cNvPicPr>
            <a:picLocks noChangeAspect="1"/>
          </p:cNvPicPr>
          <p:nvPr/>
        </p:nvPicPr>
        <p:blipFill>
          <a:blip r:embed="rId3"/>
          <a:stretch>
            <a:fillRect/>
          </a:stretch>
        </p:blipFill>
        <p:spPr>
          <a:xfrm>
            <a:off x="2844801" y="857094"/>
            <a:ext cx="6163219" cy="4065889"/>
          </a:xfrm>
          <a:prstGeom prst="rect">
            <a:avLst/>
          </a:prstGeom>
        </p:spPr>
      </p:pic>
    </p:spTree>
    <p:extLst>
      <p:ext uri="{BB962C8B-B14F-4D97-AF65-F5344CB8AC3E}">
        <p14:creationId xmlns:p14="http://schemas.microsoft.com/office/powerpoint/2010/main" val="3845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FC4B62B-D808-4134-8871-E6DF5E4FACDA}"/>
              </a:ext>
            </a:extLst>
          </p:cNvPr>
          <p:cNvSpPr>
            <a:spLocks noGrp="1"/>
          </p:cNvSpPr>
          <p:nvPr>
            <p:ph type="body" idx="1"/>
          </p:nvPr>
        </p:nvSpPr>
        <p:spPr>
          <a:xfrm>
            <a:off x="626623" y="857094"/>
            <a:ext cx="2200363" cy="2462303"/>
          </a:xfrm>
        </p:spPr>
        <p:txBody>
          <a:bodyPr/>
          <a:lstStyle/>
          <a:p>
            <a:pPr marL="152400" indent="0">
              <a:buNone/>
            </a:pPr>
            <a:r>
              <a:rPr lang="vi-VN" sz="1400">
                <a:latin typeface="Calibri" panose="020F0502020204030204" pitchFamily="34" charset="0"/>
                <a:cs typeface="Calibri" panose="020F0502020204030204" pitchFamily="34" charset="0"/>
              </a:rPr>
              <a:t>Biểu đồ usecase phân rã mức 2 của nghiệp vụ quản lý thông tin cách ly:</a:t>
            </a:r>
          </a:p>
          <a:p>
            <a:pPr marL="152400" indent="0">
              <a:buNone/>
            </a:pPr>
            <a:endParaRPr lang="vi-VN" sz="1400">
              <a:latin typeface="Calibri" panose="020F0502020204030204" pitchFamily="34" charset="0"/>
              <a:cs typeface="Calibri" panose="020F0502020204030204" pitchFamily="34" charset="0"/>
            </a:endParaRPr>
          </a:p>
        </p:txBody>
      </p:sp>
      <p:sp>
        <p:nvSpPr>
          <p:cNvPr id="3" name="Tiêu đề 2">
            <a:extLst>
              <a:ext uri="{FF2B5EF4-FFF2-40B4-BE49-F238E27FC236}">
                <a16:creationId xmlns:a16="http://schemas.microsoft.com/office/drawing/2014/main" id="{152C8227-8C1C-4A16-ACC0-43EBC40D3F75}"/>
              </a:ext>
            </a:extLst>
          </p:cNvPr>
          <p:cNvSpPr>
            <a:spLocks noGrp="1"/>
          </p:cNvSpPr>
          <p:nvPr>
            <p:ph type="title"/>
          </p:nvPr>
        </p:nvSpPr>
        <p:spPr>
          <a:xfrm>
            <a:off x="626625" y="317394"/>
            <a:ext cx="6084000" cy="539700"/>
          </a:xfrm>
        </p:spPr>
        <p:txBody>
          <a:bodyPr/>
          <a:lstStyle/>
          <a:p>
            <a:r>
              <a:rPr lang="vi-VN" b="1">
                <a:latin typeface="Bahnschrift" panose="020B0502040204020203" pitchFamily="34" charset="0"/>
                <a:cs typeface="Biome" panose="020B0503030204020804" pitchFamily="34" charset="0"/>
              </a:rPr>
              <a:t>BIỂU ĐỒ USECASE</a:t>
            </a:r>
            <a:endParaRPr lang="vi-VN" b="1" dirty="0">
              <a:latin typeface="Bahnschrift" panose="020B0502040204020203" pitchFamily="34" charset="0"/>
              <a:cs typeface="Biome" panose="020B0503030204020804" pitchFamily="34" charset="0"/>
            </a:endParaRPr>
          </a:p>
        </p:txBody>
      </p:sp>
      <p:pic>
        <p:nvPicPr>
          <p:cNvPr id="8" name="Picture 7">
            <a:extLst>
              <a:ext uri="{FF2B5EF4-FFF2-40B4-BE49-F238E27FC236}">
                <a16:creationId xmlns:a16="http://schemas.microsoft.com/office/drawing/2014/main" id="{02059704-08B9-478D-A929-12051C882FF6}"/>
              </a:ext>
            </a:extLst>
          </p:cNvPr>
          <p:cNvPicPr>
            <a:picLocks noChangeAspect="1"/>
          </p:cNvPicPr>
          <p:nvPr/>
        </p:nvPicPr>
        <p:blipFill>
          <a:blip r:embed="rId3"/>
          <a:stretch>
            <a:fillRect/>
          </a:stretch>
        </p:blipFill>
        <p:spPr>
          <a:xfrm>
            <a:off x="2826986" y="857094"/>
            <a:ext cx="6246117" cy="4127279"/>
          </a:xfrm>
          <a:prstGeom prst="rect">
            <a:avLst/>
          </a:prstGeom>
        </p:spPr>
      </p:pic>
    </p:spTree>
    <p:extLst>
      <p:ext uri="{BB962C8B-B14F-4D97-AF65-F5344CB8AC3E}">
        <p14:creationId xmlns:p14="http://schemas.microsoft.com/office/powerpoint/2010/main" val="4191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Chỗ dành sẵn cho Văn bản 1">
            <a:extLst>
              <a:ext uri="{FF2B5EF4-FFF2-40B4-BE49-F238E27FC236}">
                <a16:creationId xmlns:a16="http://schemas.microsoft.com/office/drawing/2014/main" id="{4F40244C-C2E0-4916-B908-B4D7E3516E02}"/>
              </a:ext>
            </a:extLst>
          </p:cNvPr>
          <p:cNvSpPr>
            <a:spLocks noGrp="1"/>
          </p:cNvSpPr>
          <p:nvPr>
            <p:ph type="body" idx="1"/>
          </p:nvPr>
        </p:nvSpPr>
        <p:spPr>
          <a:xfrm>
            <a:off x="626626" y="857094"/>
            <a:ext cx="2188420" cy="2042860"/>
          </a:xfrm>
        </p:spPr>
        <p:txBody>
          <a:bodyPr/>
          <a:lstStyle/>
          <a:p>
            <a:pPr marL="152400" indent="0" algn="just">
              <a:buNone/>
            </a:pPr>
            <a:r>
              <a:rPr lang="en-US" sz="1400">
                <a:latin typeface="Calibri" panose="020F0502020204030204" pitchFamily="34" charset="0"/>
                <a:cs typeface="Calibri" panose="020F0502020204030204" pitchFamily="34" charset="0"/>
              </a:rPr>
              <a:t>Biều đồ thiết kế cơ sở dữ liệu:</a:t>
            </a:r>
          </a:p>
          <a:p>
            <a:pPr marL="152400" indent="0" algn="just">
              <a:buNone/>
            </a:pPr>
            <a:r>
              <a:rPr lang="en-US" sz="1400">
                <a:latin typeface="Calibri" panose="020F0502020204030204" pitchFamily="34" charset="0"/>
                <a:cs typeface="Calibri" panose="020F0502020204030204" pitchFamily="34" charset="0"/>
              </a:rPr>
              <a:t>- Cặp (HoTen, Id) của các bảng là khóa ngoại tham chiếu đến cặp (HoTen, Id) của bảng </a:t>
            </a:r>
            <a:r>
              <a:rPr lang="en-US" sz="1400" i="1">
                <a:latin typeface="Calibri" panose="020F0502020204030204" pitchFamily="34" charset="0"/>
                <a:cs typeface="Calibri" panose="020F0502020204030204" pitchFamily="34" charset="0"/>
              </a:rPr>
              <a:t>ql_nhan_khau</a:t>
            </a:r>
            <a:endParaRPr lang="vi-VN" sz="1400" i="1">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6386F67-7367-470C-A2C0-E2643EBB4885}"/>
              </a:ext>
            </a:extLst>
          </p:cNvPr>
          <p:cNvPicPr>
            <a:picLocks noChangeAspect="1"/>
          </p:cNvPicPr>
          <p:nvPr/>
        </p:nvPicPr>
        <p:blipFill rotWithShape="1">
          <a:blip r:embed="rId3"/>
          <a:srcRect l="3678" t="6171" b="1333"/>
          <a:stretch/>
        </p:blipFill>
        <p:spPr>
          <a:xfrm>
            <a:off x="3004456" y="676624"/>
            <a:ext cx="6139543" cy="4343849"/>
          </a:xfrm>
          <a:prstGeom prst="rect">
            <a:avLst/>
          </a:prstGeom>
        </p:spPr>
      </p:pic>
      <p:sp>
        <p:nvSpPr>
          <p:cNvPr id="297" name="Google Shape;297;p30"/>
          <p:cNvSpPr txBox="1">
            <a:spLocks noGrp="1"/>
          </p:cNvSpPr>
          <p:nvPr>
            <p:ph type="title"/>
          </p:nvPr>
        </p:nvSpPr>
        <p:spPr>
          <a:xfrm>
            <a:off x="626625" y="317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Bahnschrift" panose="020B0502040204020203" pitchFamily="34" charset="0"/>
                <a:cs typeface="Biome" panose="020B0503030204020804" pitchFamily="34" charset="0"/>
              </a:rPr>
              <a:t>THIẾT KẾ CƠ SỞ DỮ LIỆU</a:t>
            </a:r>
            <a:endParaRPr b="1" dirty="0">
              <a:latin typeface="Bahnschrift" panose="020B0502040204020203" pitchFamily="34" charset="0"/>
              <a:cs typeface="Biome" panose="020B0503030204020804" pitchFamily="34" charset="0"/>
            </a:endParaRPr>
          </a:p>
        </p:txBody>
      </p:sp>
    </p:spTree>
    <p:extLst>
      <p:ext uri="{BB962C8B-B14F-4D97-AF65-F5344CB8AC3E}">
        <p14:creationId xmlns:p14="http://schemas.microsoft.com/office/powerpoint/2010/main" val="3320399362"/>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1054</Words>
  <Application>Microsoft Office PowerPoint</Application>
  <PresentationFormat>On-screen Show (16:9)</PresentationFormat>
  <Paragraphs>101</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Courier New</vt:lpstr>
      <vt:lpstr>Calibri</vt:lpstr>
      <vt:lpstr>DM Sans</vt:lpstr>
      <vt:lpstr>Bahnschrift</vt:lpstr>
      <vt:lpstr>Viga</vt:lpstr>
      <vt:lpstr>Cyber Security Business Plan</vt:lpstr>
      <vt:lpstr>PHẦN MỀM QUẢN LÝ THÔNG TIN PHÒNG TRÁNH COVID</vt:lpstr>
      <vt:lpstr>PHÂN CÔNG THÀNH VIÊN</vt:lpstr>
      <vt:lpstr>MÔ TẢ BÀI TOÁN</vt:lpstr>
      <vt:lpstr>MÔ TẢ BÀI TOÁN</vt:lpstr>
      <vt:lpstr>THIẾT KẾ PHẦN MỀM</vt:lpstr>
      <vt:lpstr>BIỂU ĐỒ USECASE</vt:lpstr>
      <vt:lpstr>BIỂU ĐỒ USECASE</vt:lpstr>
      <vt:lpstr>BIỂU ĐỒ USECASE</vt:lpstr>
      <vt:lpstr>THIẾT KẾ CƠ SỞ DỮ LIỆU</vt:lpstr>
      <vt:lpstr>BIỂU ĐỒ TRÌNH TỰ - SEQUENCE DIAGRAM</vt:lpstr>
      <vt:lpstr>BIỂU ĐỒ TRÌNH TỰ - SEQUENCE DIAGRAM</vt:lpstr>
      <vt:lpstr>BIỂU ĐỒ TRÌNH TỰ - SEQUENCE DIAGRAM</vt:lpstr>
      <vt:lpstr>BIỂU ĐỒ LỚP – CLASS DIAGRAM</vt:lpstr>
      <vt:lpstr>BIỂU ĐỒ LỚP – CLASS DIAGRAM</vt:lpstr>
      <vt:lpstr>BIỂU ĐỒ LỚP – CLASS DIAGRAM</vt:lpstr>
      <vt:lpstr>MÔI TRƯỜNG SỬ DỤNG</vt:lpstr>
      <vt:lpstr>THIẾT KẾ ĐỒ HỌA</vt:lpstr>
      <vt:lpstr>THIẾT KẾ ĐỒ HỌA</vt:lpstr>
      <vt:lpstr>THIẾT KẾ ĐỒ HỌA</vt:lpstr>
      <vt:lpstr>THIẾT KẾ ĐỒ HỌA</vt:lpstr>
      <vt:lpstr>THIẾT KẾ ĐỒ HỌA</vt:lpstr>
      <vt:lpstr>THIẾT KẾ ĐỒ HỌA</vt:lpstr>
      <vt:lpstr>THIẾT KẾ ĐỒ HỌA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CHESS WITH AI</dc:title>
  <cp:lastModifiedBy>DINH DUC LAM 20198236</cp:lastModifiedBy>
  <cp:revision>128</cp:revision>
  <dcterms:modified xsi:type="dcterms:W3CDTF">2021-12-22T18:18:37Z</dcterms:modified>
</cp:coreProperties>
</file>