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315" r:id="rId3"/>
    <p:sldId id="257" r:id="rId4"/>
    <p:sldId id="311" r:id="rId5"/>
    <p:sldId id="316" r:id="rId6"/>
    <p:sldId id="312" r:id="rId7"/>
    <p:sldId id="313" r:id="rId8"/>
    <p:sldId id="314" r:id="rId9"/>
    <p:sldId id="290" r:id="rId10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14DF9E-60E5-430D-9A02-60324818311E}">
  <a:tblStyle styleId="{A514DF9E-60E5-430D-9A02-603248183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Kiểu Sáng 1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0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8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49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407172" y="432089"/>
            <a:ext cx="3532178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  <a:latin typeface="Calibri Light" panose="020F0302020204030204" pitchFamily="34" charset="0"/>
                <a:ea typeface="Lato" panose="020F0502020204030203" pitchFamily="34" charset="0"/>
                <a:cs typeface="Calibri Light" panose="020F0302020204030204" pitchFamily="34" charset="0"/>
              </a:rPr>
              <a:t>CHƯƠNG TRÌNH CHƠI CỜ VUA VỚI MÁY TÍNH</a:t>
            </a:r>
            <a:endParaRPr b="1" dirty="0">
              <a:solidFill>
                <a:schemeClr val="lt2"/>
              </a:solidFill>
              <a:latin typeface="Calibri Light" panose="020F0302020204030204" pitchFamily="34" charset="0"/>
              <a:ea typeface="Lato" panose="020F0502020204030203" pitchFamily="34" charset="0"/>
              <a:cs typeface="Calibri Light" panose="020F0302020204030204" pitchFamily="34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035714" y="3319825"/>
            <a:ext cx="3876868" cy="162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Lâm</a:t>
            </a:r>
            <a:endParaRPr lang="en-US" dirty="0">
              <a:solidFill>
                <a:schemeClr val="l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Đỗ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Việt</a:t>
            </a:r>
            <a:endParaRPr lang="en-US" dirty="0">
              <a:solidFill>
                <a:schemeClr val="l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Việt</a:t>
            </a:r>
            <a:endParaRPr dirty="0">
              <a:solidFill>
                <a:schemeClr val="l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AACB117-C4E9-4A04-88ED-7634D5A4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8" y="634906"/>
            <a:ext cx="4075724" cy="3838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1739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hnschrift" panose="020B0502040204020203" pitchFamily="34" charset="0"/>
                <a:cs typeface="Biome" panose="020B0503030204020804" pitchFamily="34" charset="0"/>
              </a:rPr>
              <a:t>BÀI TOÁN</a:t>
            </a:r>
            <a:endParaRPr b="1" dirty="0"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  <p:sp>
        <p:nvSpPr>
          <p:cNvPr id="6" name="Chỗ dành sẵn cho Văn bản 1">
            <a:extLst>
              <a:ext uri="{FF2B5EF4-FFF2-40B4-BE49-F238E27FC236}">
                <a16:creationId xmlns:a16="http://schemas.microsoft.com/office/drawing/2014/main" id="{4F40244C-C2E0-4916-B908-B4D7E351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857094"/>
            <a:ext cx="7322400" cy="3680270"/>
          </a:xfrm>
        </p:spPr>
        <p:txBody>
          <a:bodyPr/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Tóm tắt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ài toán: Viết chương trình cho phép chơi cờ vua với máy tính</a:t>
            </a:r>
          </a:p>
          <a:p>
            <a:pPr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Mục tiêu: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Chương trình có đồ họa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Máy tính phải phản ứng các nước cờ nhanh (~3s)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Ngôn ngữ: Python</a:t>
            </a:r>
          </a:p>
          <a:p>
            <a:pPr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Thách thức: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Hệ số phân nhánh lớn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Quản lý các nước đi của một trạng thái</a:t>
            </a:r>
          </a:p>
          <a:p>
            <a:pPr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Lợi thế: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Thư viện hỗ trợ xây dựng đồ họa: PySimpleGUI</a:t>
            </a:r>
          </a:p>
          <a:p>
            <a:pPr lvl="1">
              <a:spcBef>
                <a:spcPts val="600"/>
              </a:spcBef>
            </a:pP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Thư viện hỗ trợ kiểm soát các trạng thái của bàn cờ: chess</a:t>
            </a:r>
          </a:p>
          <a:p>
            <a:pPr lvl="1">
              <a:spcBef>
                <a:spcPts val="600"/>
              </a:spcBef>
            </a:pPr>
            <a:endParaRPr lang="vi-VN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endParaRPr lang="vi-VN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6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1739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Bahnschrift" panose="020B0502040204020203" pitchFamily="34" charset="0"/>
                <a:cs typeface="Biome" panose="020B0503030204020804" pitchFamily="34" charset="0"/>
              </a:rPr>
              <a:t>ĐỒ HỌA CHƯƠNG TRÌNH</a:t>
            </a:r>
            <a:endParaRPr b="1" dirty="0"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41E491A-5E6B-4A74-B14B-85D8AE17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99" y="962887"/>
            <a:ext cx="3243943" cy="34705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F6D2D08-3A6B-41F9-8D94-6C1261118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633" y="962887"/>
            <a:ext cx="3243943" cy="34705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6FC4B62B-D808-4134-8871-E6DF5E4F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857094"/>
            <a:ext cx="7322400" cy="4025926"/>
          </a:xfrm>
        </p:spPr>
        <p:txBody>
          <a:bodyPr/>
          <a:lstStyle/>
          <a:p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Minimax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Alpha-Beta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đi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khi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 err="1">
                <a:latin typeface="Calibri" panose="020F0502020204030204" pitchFamily="34" charset="0"/>
                <a:cs typeface="Calibri" panose="020F0502020204030204" pitchFamily="34" charset="0"/>
              </a:rPr>
              <a:t>Zobrist</a:t>
            </a: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 hashing: Tìm một giá trị Hash đại diện cho một trạng thái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Tranposition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): Lưu giá trị cùng với độ sâu của những trạng thái đã được tìm kiếm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Đào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sâu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Iterative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err="1">
                <a:latin typeface="Calibri" panose="020F0502020204030204" pitchFamily="34" charset="0"/>
                <a:cs typeface="Calibri" panose="020F0502020204030204" pitchFamily="34" charset="0"/>
              </a:rPr>
              <a:t>deepening</a:t>
            </a:r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): Đào sâu dần bắt đầu từ 2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Principal Variation Search (PV-search): Lưu lại các nước đi vượt qua ngưỡng beta (đối với min) hoặc vượt qua ngưỡng alpha (đối với max) của một trạng thái, các pv-nodes sẽ được tìm kiếm đầu tiên khi đến trạng thái đó</a:t>
            </a:r>
            <a:endParaRPr lang="vi-V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52C8227-8C1C-4A16-ACC0-43EBC40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17394"/>
            <a:ext cx="6084000" cy="539700"/>
          </a:xfrm>
        </p:spPr>
        <p:txBody>
          <a:bodyPr/>
          <a:lstStyle/>
          <a:p>
            <a:r>
              <a:rPr lang="vi-VN" b="1" dirty="0">
                <a:latin typeface="Bahnschrift" panose="020B0502040204020203" pitchFamily="34" charset="0"/>
                <a:cs typeface="Biome" panose="020B0503030204020804" pitchFamily="34" charset="0"/>
              </a:rPr>
              <a:t>THUẬT TOÁN ĐÃ SỬ DỤNG</a:t>
            </a:r>
          </a:p>
        </p:txBody>
      </p:sp>
    </p:spTree>
    <p:extLst>
      <p:ext uri="{BB962C8B-B14F-4D97-AF65-F5344CB8AC3E}">
        <p14:creationId xmlns:p14="http://schemas.microsoft.com/office/powerpoint/2010/main" val="59558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hỗ dành sẵn cho Văn bản 1">
                <a:extLst>
                  <a:ext uri="{FF2B5EF4-FFF2-40B4-BE49-F238E27FC236}">
                    <a16:creationId xmlns:a16="http://schemas.microsoft.com/office/drawing/2014/main" id="{6FC4B62B-D808-4134-8871-E6DF5E4FAC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6625" y="746262"/>
                <a:ext cx="7838502" cy="4286406"/>
              </a:xfrm>
            </p:spPr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MINIMAX(depth, alpha, beta)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IF không còn nước đi THEN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	RETURN: -∞: đen thắng, ∞: trắng thắng, 0: hòa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IF depth = MAX_DEPTH THEN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	RETURN score(trạng thái)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IF </a:t>
                </a:r>
                <a:r>
                  <a:rPr lang="vi-VN" i="1">
                    <a:latin typeface="Consolas" panose="020B0609020204030204" pitchFamily="49" charset="0"/>
                    <a:cs typeface="Calibri" panose="020F0502020204030204" pitchFamily="34" charset="0"/>
                  </a:rPr>
                  <a:t>trạng thái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vi-VN" i="1">
                    <a:latin typeface="Consolas" panose="020B0609020204030204" pitchFamily="49" charset="0"/>
                    <a:cs typeface="Calibri" panose="020F0502020204030204" pitchFamily="34" charset="0"/>
                  </a:rPr>
                  <a:t> transposition_table </a:t>
                </a: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AND </a:t>
                </a:r>
              </a:p>
              <a:p>
                <a:pPr marL="457200" lvl="2" indent="0">
                  <a:spcBef>
                    <a:spcPts val="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độ sâu tìm kiếm trc đó &gt;= </a:t>
                </a:r>
                <a:r>
                  <a:rPr lang="vi-VN" i="1">
                    <a:latin typeface="Consolas" panose="020B0609020204030204" pitchFamily="49" charset="0"/>
                    <a:cs typeface="Calibri" panose="020F0502020204030204" pitchFamily="34" charset="0"/>
                  </a:rPr>
                  <a:t>MAX_DEPTH-depth </a:t>
                </a: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THEN</a:t>
                </a:r>
              </a:p>
              <a:p>
                <a:pPr marL="457200" lvl="2" indent="0">
                  <a:spcBef>
                    <a:spcPts val="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	RETURN điểm đã tìm kiếm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move_list = Các nước đi hợp pháp của trạng thái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better_move = sort(move_list)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IF có pv-nodes THEN better_move = pv-nodes + better_move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FOR move IN better_move: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	MINIMAX(depth+1, alpha, beta)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	// Cắt tỉa alpha-beta, pv-nodes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// Thêm điểm và độ sâu đã tính của trạng thái vào Tranposition table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:r>
                  <a:rPr lang="vi-VN">
                    <a:latin typeface="Consolas" panose="020B0609020204030204" pitchFamily="49" charset="0"/>
                    <a:cs typeface="Calibri" panose="020F0502020204030204" pitchFamily="34" charset="0"/>
                  </a:rPr>
                  <a:t>// Thêm các nước đi tốt vào pv-table</a:t>
                </a:r>
              </a:p>
            </p:txBody>
          </p:sp>
        </mc:Choice>
        <mc:Fallback>
          <p:sp>
            <p:nvSpPr>
              <p:cNvPr id="2" name="Chỗ dành sẵn cho Văn bản 1">
                <a:extLst>
                  <a:ext uri="{FF2B5EF4-FFF2-40B4-BE49-F238E27FC236}">
                    <a16:creationId xmlns:a16="http://schemas.microsoft.com/office/drawing/2014/main" id="{6FC4B62B-D808-4134-8871-E6DF5E4FA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6625" y="746262"/>
                <a:ext cx="7838502" cy="4286406"/>
              </a:xfrm>
              <a:blipFill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êu đề 2">
            <a:extLst>
              <a:ext uri="{FF2B5EF4-FFF2-40B4-BE49-F238E27FC236}">
                <a16:creationId xmlns:a16="http://schemas.microsoft.com/office/drawing/2014/main" id="{152C8227-8C1C-4A16-ACC0-43EBC40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17394"/>
            <a:ext cx="6084000" cy="539700"/>
          </a:xfrm>
        </p:spPr>
        <p:txBody>
          <a:bodyPr/>
          <a:lstStyle/>
          <a:p>
            <a:r>
              <a:rPr lang="vi-VN" b="1">
                <a:latin typeface="Bahnschrift" panose="020B0502040204020203" pitchFamily="34" charset="0"/>
                <a:cs typeface="Biome" panose="020B0503030204020804" pitchFamily="34" charset="0"/>
              </a:rPr>
              <a:t>MÔ TẢ THUẬT TOÁN</a:t>
            </a:r>
            <a:endParaRPr lang="vi-VN" b="1" dirty="0"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6FC4B62B-D808-4134-8871-E6DF5E4F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554" y="829386"/>
            <a:ext cx="4398818" cy="369033"/>
          </a:xfrm>
        </p:spPr>
        <p:txBody>
          <a:bodyPr/>
          <a:lstStyle/>
          <a:p>
            <a:pPr marL="152400" indent="0">
              <a:buNone/>
            </a:pP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ưu </a:t>
            </a:r>
            <a:r>
              <a:rPr lang="vi-VN" sz="1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14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1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sâu = 5):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52C8227-8C1C-4A16-ACC0-43EBC40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17394"/>
            <a:ext cx="6084000" cy="539700"/>
          </a:xfrm>
        </p:spPr>
        <p:txBody>
          <a:bodyPr/>
          <a:lstStyle/>
          <a:p>
            <a:r>
              <a:rPr lang="vi-VN" b="1" dirty="0">
                <a:latin typeface="Bahnschrift" panose="020B0502040204020203" pitchFamily="34" charset="0"/>
                <a:cs typeface="Biome" panose="020B0503030204020804" pitchFamily="34" charset="0"/>
              </a:rPr>
              <a:t>HIỆU QUẢ THUẬT TOÁN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5243B8F-93DD-440A-A3E8-21F780ED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12" y="977554"/>
            <a:ext cx="3413948" cy="3645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E2606B5-FD0A-42BA-B1E5-EB41D40BC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" t="38276" r="6405" b="25360"/>
          <a:stretch/>
        </p:blipFill>
        <p:spPr>
          <a:xfrm>
            <a:off x="497262" y="2066079"/>
            <a:ext cx="2228197" cy="73429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4A955F9-C178-4033-9247-4047CC0EC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424" b="27233"/>
          <a:stretch/>
        </p:blipFill>
        <p:spPr>
          <a:xfrm>
            <a:off x="2964873" y="2066079"/>
            <a:ext cx="2158869" cy="734292"/>
          </a:xfrm>
          <a:prstGeom prst="rect">
            <a:avLst/>
          </a:prstGeom>
        </p:spPr>
      </p:pic>
      <p:sp>
        <p:nvSpPr>
          <p:cNvPr id="8" name="Chỗ dành sẵn cho Văn bản 1">
            <a:extLst>
              <a:ext uri="{FF2B5EF4-FFF2-40B4-BE49-F238E27FC236}">
                <a16:creationId xmlns:a16="http://schemas.microsoft.com/office/drawing/2014/main" id="{C4C46A0F-1AAB-47FD-BC93-44C31420F67E}"/>
              </a:ext>
            </a:extLst>
          </p:cNvPr>
          <p:cNvSpPr txBox="1">
            <a:spLocks/>
          </p:cNvSpPr>
          <p:nvPr/>
        </p:nvSpPr>
        <p:spPr>
          <a:xfrm>
            <a:off x="268424" y="1112787"/>
            <a:ext cx="2696449" cy="100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>
              <a:buNone/>
            </a:pP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alpha-beta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pruning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~25s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167606</a:t>
            </a:r>
          </a:p>
        </p:txBody>
      </p:sp>
      <p:sp>
        <p:nvSpPr>
          <p:cNvPr id="9" name="Chỗ dành sẵn cho Văn bản 1">
            <a:extLst>
              <a:ext uri="{FF2B5EF4-FFF2-40B4-BE49-F238E27FC236}">
                <a16:creationId xmlns:a16="http://schemas.microsoft.com/office/drawing/2014/main" id="{8527F7E6-E201-4C40-ACD9-889D3A2AD3C0}"/>
              </a:ext>
            </a:extLst>
          </p:cNvPr>
          <p:cNvSpPr txBox="1">
            <a:spLocks/>
          </p:cNvSpPr>
          <p:nvPr/>
        </p:nvSpPr>
        <p:spPr>
          <a:xfrm>
            <a:off x="2700963" y="1112787"/>
            <a:ext cx="2696449" cy="100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>
              <a:buNone/>
            </a:pP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thêm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đi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khi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~9s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36384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30FFE91-167F-4577-8CBC-DDD588F1C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693" y="3804660"/>
            <a:ext cx="2696450" cy="1128747"/>
          </a:xfrm>
          <a:prstGeom prst="rect">
            <a:avLst/>
          </a:prstGeom>
        </p:spPr>
      </p:pic>
      <p:sp>
        <p:nvSpPr>
          <p:cNvPr id="12" name="Chỗ dành sẵn cho Văn bản 1">
            <a:extLst>
              <a:ext uri="{FF2B5EF4-FFF2-40B4-BE49-F238E27FC236}">
                <a16:creationId xmlns:a16="http://schemas.microsoft.com/office/drawing/2014/main" id="{75D35E20-34B7-405A-8ABF-F8F61608AE56}"/>
              </a:ext>
            </a:extLst>
          </p:cNvPr>
          <p:cNvSpPr txBox="1">
            <a:spLocks/>
          </p:cNvSpPr>
          <p:nvPr/>
        </p:nvSpPr>
        <p:spPr>
          <a:xfrm>
            <a:off x="1032165" y="2800371"/>
            <a:ext cx="4008454" cy="100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>
              <a:buNone/>
            </a:pP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thêm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~6.5s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25888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lược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940</a:t>
            </a:r>
          </a:p>
        </p:txBody>
      </p:sp>
    </p:spTree>
    <p:extLst>
      <p:ext uri="{BB962C8B-B14F-4D97-AF65-F5344CB8AC3E}">
        <p14:creationId xmlns:p14="http://schemas.microsoft.com/office/powerpoint/2010/main" val="739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6FC4B62B-D808-4134-8871-E6DF5E4F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554" y="746262"/>
            <a:ext cx="3945755" cy="539700"/>
          </a:xfrm>
        </p:spPr>
        <p:txBody>
          <a:bodyPr/>
          <a:lstStyle/>
          <a:p>
            <a:pPr marL="152400" indent="0">
              <a:buNone/>
            </a:pP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sánh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ưu </a:t>
            </a:r>
            <a:r>
              <a:rPr lang="vi-VN" sz="1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14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1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sâu </a:t>
            </a:r>
            <a:r>
              <a:rPr lang="vi-VN" sz="1400" b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 5, Tìm kiếm sâu dần từ 2 -&gt; 5):</a:t>
            </a:r>
            <a:endParaRPr lang="vi-VN" sz="14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152C8227-8C1C-4A16-ACC0-43EBC40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17394"/>
            <a:ext cx="6084000" cy="539700"/>
          </a:xfrm>
        </p:spPr>
        <p:txBody>
          <a:bodyPr/>
          <a:lstStyle/>
          <a:p>
            <a:r>
              <a:rPr lang="vi-VN" b="1" dirty="0">
                <a:latin typeface="Bahnschrift" panose="020B0502040204020203" pitchFamily="34" charset="0"/>
                <a:cs typeface="Biome" panose="020B0503030204020804" pitchFamily="34" charset="0"/>
              </a:rPr>
              <a:t>HIỆU QUẢ THUẬT TOÁN</a:t>
            </a:r>
          </a:p>
        </p:txBody>
      </p:sp>
      <p:sp>
        <p:nvSpPr>
          <p:cNvPr id="8" name="Chỗ dành sẵn cho Văn bản 1">
            <a:extLst>
              <a:ext uri="{FF2B5EF4-FFF2-40B4-BE49-F238E27FC236}">
                <a16:creationId xmlns:a16="http://schemas.microsoft.com/office/drawing/2014/main" id="{C4C46A0F-1AAB-47FD-BC93-44C31420F67E}"/>
              </a:ext>
            </a:extLst>
          </p:cNvPr>
          <p:cNvSpPr txBox="1">
            <a:spLocks/>
          </p:cNvSpPr>
          <p:nvPr/>
        </p:nvSpPr>
        <p:spPr>
          <a:xfrm>
            <a:off x="771517" y="1191492"/>
            <a:ext cx="2432539" cy="68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>
              <a:buNone/>
            </a:pP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Không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400" b="1">
                <a:latin typeface="Calibri" panose="020F0502020204030204" pitchFamily="34" charset="0"/>
                <a:cs typeface="Calibri" panose="020F0502020204030204" pitchFamily="34" charset="0"/>
              </a:rPr>
              <a:t> PV-nodes:</a:t>
            </a:r>
            <a:endParaRPr lang="vi-V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~16s</a:t>
            </a:r>
            <a:endParaRPr lang="vi-VN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55772</a:t>
            </a:r>
          </a:p>
        </p:txBody>
      </p:sp>
      <p:sp>
        <p:nvSpPr>
          <p:cNvPr id="9" name="Chỗ dành sẵn cho Văn bản 1">
            <a:extLst>
              <a:ext uri="{FF2B5EF4-FFF2-40B4-BE49-F238E27FC236}">
                <a16:creationId xmlns:a16="http://schemas.microsoft.com/office/drawing/2014/main" id="{8527F7E6-E201-4C40-ACD9-889D3A2AD3C0}"/>
              </a:ext>
            </a:extLst>
          </p:cNvPr>
          <p:cNvSpPr txBox="1">
            <a:spLocks/>
          </p:cNvSpPr>
          <p:nvPr/>
        </p:nvSpPr>
        <p:spPr>
          <a:xfrm>
            <a:off x="716296" y="3028961"/>
            <a:ext cx="2542982" cy="84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52400" indent="0">
              <a:buNone/>
            </a:pP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 PV-</a:t>
            </a:r>
            <a:r>
              <a:rPr lang="vi-VN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gian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~12s</a:t>
            </a:r>
            <a:endParaRPr lang="vi-VN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173038">
              <a:buFont typeface="Arial" panose="020B0604020202020204" pitchFamily="34" charset="0"/>
              <a:buChar char="•"/>
            </a:pP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duyệt</a:t>
            </a:r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45040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FE05A86-C062-4943-834B-FDD0BCB1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38" y="977554"/>
            <a:ext cx="3420340" cy="36456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6F4852A-0371-4CB0-A329-853D4B8C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08" y="1913549"/>
            <a:ext cx="2861059" cy="116961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A967DD1-60B4-47AC-BC68-AD87F9B9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08" y="3799008"/>
            <a:ext cx="2861059" cy="11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152C8227-8C1C-4A16-ACC0-43EBC40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17394"/>
            <a:ext cx="6084000" cy="539700"/>
          </a:xfrm>
        </p:spPr>
        <p:txBody>
          <a:bodyPr/>
          <a:lstStyle/>
          <a:p>
            <a:r>
              <a:rPr lang="vi-VN" b="1" dirty="0">
                <a:latin typeface="Bahnschrift" panose="020B0502040204020203" pitchFamily="34" charset="0"/>
                <a:cs typeface="Biome" panose="020B0503030204020804" pitchFamily="34" charset="0"/>
              </a:rPr>
              <a:t>CÁC VẤN ĐỀ CHƯA TRIỂN KHAI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67400709-72B3-47F4-90D8-36CC46FBF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1465"/>
              </p:ext>
            </p:extLst>
          </p:nvPr>
        </p:nvGraphicFramePr>
        <p:xfrm>
          <a:off x="517666" y="1204770"/>
          <a:ext cx="8108668" cy="35104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54334">
                  <a:extLst>
                    <a:ext uri="{9D8B030D-6E8A-4147-A177-3AD203B41FA5}">
                      <a16:colId xmlns:a16="http://schemas.microsoft.com/office/drawing/2014/main" val="662558047"/>
                    </a:ext>
                  </a:extLst>
                </a:gridCol>
                <a:gridCol w="4054334">
                  <a:extLst>
                    <a:ext uri="{9D8B030D-6E8A-4147-A177-3AD203B41FA5}">
                      <a16:colId xmlns:a16="http://schemas.microsoft.com/office/drawing/2014/main" val="2295992998"/>
                    </a:ext>
                  </a:extLst>
                </a:gridCol>
              </a:tblGrid>
              <a:tr h="44278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800" b="1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Vấn</a:t>
                      </a:r>
                      <a:r>
                        <a:rPr lang="vi-VN" sz="1800" b="1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800" b="1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đề</a:t>
                      </a:r>
                      <a:endParaRPr lang="vi-VN" sz="1800" b="1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800" b="1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Giải</a:t>
                      </a:r>
                      <a:r>
                        <a:rPr lang="vi-VN" sz="1800" b="1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800" b="1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pháp</a:t>
                      </a:r>
                      <a:endParaRPr lang="vi-VN" sz="1800" b="1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339426"/>
                  </a:ext>
                </a:extLst>
              </a:tr>
              <a:tr h="680009">
                <a:tc>
                  <a:txBody>
                    <a:bodyPr/>
                    <a:lstStyle/>
                    <a:p>
                      <a:pPr marL="117475" marR="0" lvl="1" indent="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  <a:tabLst/>
                        <a:defRPr/>
                      </a:pP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Đào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sâu thêm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nodes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tốt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nhất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Thực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hiện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đào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sâu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dần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, khi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mà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độ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sâu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cần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đào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lớn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hơn 4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thì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chỉ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duyệt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qua </a:t>
                      </a:r>
                      <a:r>
                        <a:rPr lang="vi-VN" sz="1400" b="0" i="0" u="none" strike="noStrike" cap="none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i="0" u="none" strike="noStrike" cap="none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pv-nodes tại các trạng thái đã xác định được pv-nodes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6537733"/>
                  </a:ext>
                </a:extLst>
              </a:tr>
              <a:tr h="1212268">
                <a:tc>
                  <a:txBody>
                    <a:bodyPr/>
                    <a:lstStyle/>
                    <a:p>
                      <a:pPr marL="117475" marR="0" lvl="1" indent="1666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Giải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phóng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dữ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liệu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trong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bảng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chuyển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vị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và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pv-nodes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của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trạng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thái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không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còn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hữu</a:t>
                      </a:r>
                      <a:r>
                        <a:rPr lang="vi-VN" sz="1400" b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dụng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Tạo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thêm 1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mảng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chứa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hash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của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trạng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thái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mới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tạo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ra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và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trạng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thái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vừa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được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sử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dụng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ở trong 1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lượt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.</a:t>
                      </a:r>
                    </a:p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Khi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kết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thúc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lượt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thì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giải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phóng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hết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dữ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liệu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của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các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trạng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thái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mà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không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có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trong danh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sách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9254754"/>
                  </a:ext>
                </a:extLst>
              </a:tr>
              <a:tr h="561934"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Tạo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cửa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sổ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thông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báo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hết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cờ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(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hiện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tại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mới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chỉ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thông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báo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 qua </a:t>
                      </a:r>
                      <a:r>
                        <a:rPr lang="vi-VN" sz="1400" b="0" i="0" u="none" strike="noStrike" cap="none" dirty="0" err="1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console</a:t>
                      </a:r>
                      <a:r>
                        <a:rPr lang="vi-VN" sz="1400" b="0" i="0" u="none" strike="noStrike" cap="none" dirty="0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)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8979962"/>
                  </a:ext>
                </a:extLst>
              </a:tr>
              <a:tr h="561934"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Xử lý của máy vào cuối game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7475" marR="0" lvl="1" indent="166688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DM Sans"/>
                        <a:buNone/>
                      </a:pPr>
                      <a:r>
                        <a:rPr lang="vi-VN" sz="1400" b="0" i="0" u="none" strike="noStrike" cap="none">
                          <a:solidFill>
                            <a:schemeClr val="l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DM Sans"/>
                        </a:rPr>
                        <a:t>Thay đổi độ sâu và cách tính điểm heuristic khi đã đến giai đoạn cuối game</a:t>
                      </a:r>
                      <a:endParaRPr lang="vi-VN" sz="1400" b="0" i="0" u="none" strike="noStrike" cap="none" dirty="0">
                        <a:solidFill>
                          <a:schemeClr val="l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DM San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89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3213570" y="1019375"/>
            <a:ext cx="37428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3213570" y="2571750"/>
            <a:ext cx="3742800" cy="55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707</Words>
  <Application>Microsoft Office PowerPoint</Application>
  <PresentationFormat>Trình chiếu Trên màn hình (16:9)</PresentationFormat>
  <Paragraphs>77</Paragraphs>
  <Slides>9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8" baseType="lpstr">
      <vt:lpstr>Consolas</vt:lpstr>
      <vt:lpstr>Calibri</vt:lpstr>
      <vt:lpstr>Cambria Math</vt:lpstr>
      <vt:lpstr>Bahnschrift</vt:lpstr>
      <vt:lpstr>Viga</vt:lpstr>
      <vt:lpstr>DM Sans</vt:lpstr>
      <vt:lpstr>Arial</vt:lpstr>
      <vt:lpstr>Calibri Light</vt:lpstr>
      <vt:lpstr>Cyber Security Business Plan</vt:lpstr>
      <vt:lpstr>CHƯƠNG TRÌNH CHƠI CỜ VUA VỚI MÁY TÍNH</vt:lpstr>
      <vt:lpstr>BÀI TOÁN</vt:lpstr>
      <vt:lpstr>ĐỒ HỌA CHƯƠNG TRÌNH</vt:lpstr>
      <vt:lpstr>THUẬT TOÁN ĐÃ SỬ DỤNG</vt:lpstr>
      <vt:lpstr>MÔ TẢ THUẬT TOÁN</vt:lpstr>
      <vt:lpstr>HIỆU QUẢ THUẬT TOÁN</vt:lpstr>
      <vt:lpstr>HIỆU QUẢ THUẬT TOÁN</vt:lpstr>
      <vt:lpstr>CÁC VẤN ĐỀ CHƯA TRIỂN KHAI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CHESS WITH AI</dc:title>
  <cp:lastModifiedBy>DINH DUC LAM 20198236</cp:lastModifiedBy>
  <cp:revision>72</cp:revision>
  <dcterms:modified xsi:type="dcterms:W3CDTF">2021-11-12T08:53:02Z</dcterms:modified>
</cp:coreProperties>
</file>