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315" r:id="rId3"/>
    <p:sldId id="257" r:id="rId4"/>
    <p:sldId id="311" r:id="rId5"/>
    <p:sldId id="318" r:id="rId6"/>
    <p:sldId id="319" r:id="rId7"/>
    <p:sldId id="320" r:id="rId8"/>
    <p:sldId id="321" r:id="rId9"/>
    <p:sldId id="323" r:id="rId10"/>
    <p:sldId id="322" r:id="rId11"/>
    <p:sldId id="325" r:id="rId12"/>
    <p:sldId id="324" r:id="rId13"/>
    <p:sldId id="290" r:id="rId14"/>
  </p:sldIdLst>
  <p:sldSz cx="9144000" cy="5143500" type="screen16x9"/>
  <p:notesSz cx="6858000" cy="9144000"/>
  <p:embeddedFontLst>
    <p:embeddedFont>
      <p:font typeface="Bahnschrift" panose="020B0502040204020203" pitchFamily="34" charset="0"/>
      <p:regular r:id="rId16"/>
      <p:bold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Consolas" panose="020B0609020204030204" pitchFamily="49" charset="0"/>
      <p:regular r:id="rId24"/>
      <p:bold r:id="rId25"/>
      <p:italic r:id="rId26"/>
      <p:boldItalic r:id="rId27"/>
    </p:embeddedFont>
    <p:embeddedFont>
      <p:font typeface="DM Sans" panose="020B0604020202020204" charset="0"/>
      <p:regular r:id="rId28"/>
      <p:bold r:id="rId29"/>
      <p:italic r:id="rId30"/>
      <p:boldItalic r:id="rId31"/>
    </p:embeddedFont>
    <p:embeddedFont>
      <p:font typeface="Viga"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14DF9E-60E5-430D-9A02-60324818311E}">
  <a:tblStyle styleId="{A514DF9E-60E5-430D-9A02-6032481831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Kiểu Sáng 1 - Màu chủ đề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38" d="100"/>
          <a:sy n="138" d="100"/>
        </p:scale>
        <p:origin x="780" y="108"/>
      </p:cViewPr>
      <p:guideLst>
        <p:guide orient="horz" pos="461"/>
        <p:guide pos="2880"/>
        <p:guide pos="456"/>
        <p:guide orient="horz" pos="1732"/>
        <p:guide orient="horz" pos="2664"/>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883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176959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amp; Credits">
  <p:cSld name="Thanks &amp; Credits">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Tree>
    <p:extLst>
      <p:ext uri="{BB962C8B-B14F-4D97-AF65-F5344CB8AC3E}">
        <p14:creationId xmlns:p14="http://schemas.microsoft.com/office/powerpoint/2010/main" val="22284956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407172" y="432089"/>
            <a:ext cx="3532178" cy="291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b="1" dirty="0">
                <a:solidFill>
                  <a:schemeClr val="lt2"/>
                </a:solidFill>
                <a:latin typeface="Calibri Light" panose="020F0302020204030204" pitchFamily="34" charset="0"/>
                <a:ea typeface="Lato" panose="020F0502020204030203" pitchFamily="34" charset="0"/>
                <a:cs typeface="Calibri Light" panose="020F0302020204030204" pitchFamily="34" charset="0"/>
              </a:rPr>
              <a:t>CHƯƠNG TRÌNH CHƠI CỜ VUA VỚI MÁY TÍNH</a:t>
            </a:r>
            <a:endParaRPr b="1" dirty="0">
              <a:solidFill>
                <a:schemeClr val="lt2"/>
              </a:solidFill>
              <a:latin typeface="Calibri Light" panose="020F0302020204030204" pitchFamily="34" charset="0"/>
              <a:ea typeface="Lato" panose="020F0502020204030203" pitchFamily="34" charset="0"/>
              <a:cs typeface="Calibri Light" panose="020F0302020204030204" pitchFamily="34" charset="0"/>
            </a:endParaRPr>
          </a:p>
        </p:txBody>
      </p:sp>
      <p:sp>
        <p:nvSpPr>
          <p:cNvPr id="160" name="Google Shape;160;p29"/>
          <p:cNvSpPr txBox="1">
            <a:spLocks noGrp="1"/>
          </p:cNvSpPr>
          <p:nvPr>
            <p:ph type="subTitle" idx="1"/>
          </p:nvPr>
        </p:nvSpPr>
        <p:spPr>
          <a:xfrm>
            <a:off x="4035714" y="3319825"/>
            <a:ext cx="3876868" cy="162472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solidFill>
                  <a:schemeClr val="lt2"/>
                </a:solidFill>
                <a:latin typeface="Calibri" panose="020F0502020204030204" pitchFamily="34" charset="0"/>
                <a:cs typeface="Calibri" panose="020F0502020204030204" pitchFamily="34" charset="0"/>
              </a:rPr>
              <a:t>Nhóm</a:t>
            </a:r>
            <a:r>
              <a:rPr lang="en-US" dirty="0">
                <a:solidFill>
                  <a:schemeClr val="lt2"/>
                </a:solidFill>
                <a:latin typeface="Calibri" panose="020F0502020204030204" pitchFamily="34" charset="0"/>
                <a:cs typeface="Calibri" panose="020F0502020204030204" pitchFamily="34" charset="0"/>
              </a:rPr>
              <a:t> 14</a:t>
            </a:r>
          </a:p>
          <a:p>
            <a:pPr marL="0" lvl="0" indent="0" algn="r" rtl="0">
              <a:spcBef>
                <a:spcPts val="0"/>
              </a:spcBef>
              <a:spcAft>
                <a:spcPts val="0"/>
              </a:spcAft>
              <a:buNone/>
            </a:pPr>
            <a:r>
              <a:rPr lang="en-US" dirty="0" err="1">
                <a:solidFill>
                  <a:schemeClr val="lt2"/>
                </a:solidFill>
                <a:latin typeface="Calibri" panose="020F0502020204030204" pitchFamily="34" charset="0"/>
                <a:cs typeface="Calibri" panose="020F0502020204030204" pitchFamily="34" charset="0"/>
              </a:rPr>
              <a:t>Đình</a:t>
            </a:r>
            <a:r>
              <a:rPr lang="en-US" dirty="0">
                <a:solidFill>
                  <a:schemeClr val="lt2"/>
                </a:solidFill>
                <a:latin typeface="Calibri" panose="020F0502020204030204" pitchFamily="34" charset="0"/>
                <a:cs typeface="Calibri" panose="020F0502020204030204" pitchFamily="34" charset="0"/>
              </a:rPr>
              <a:t> </a:t>
            </a:r>
            <a:r>
              <a:rPr lang="en-US" dirty="0" err="1">
                <a:solidFill>
                  <a:schemeClr val="lt2"/>
                </a:solidFill>
                <a:latin typeface="Calibri" panose="020F0502020204030204" pitchFamily="34" charset="0"/>
                <a:cs typeface="Calibri" panose="020F0502020204030204" pitchFamily="34" charset="0"/>
              </a:rPr>
              <a:t>Đức</a:t>
            </a:r>
            <a:r>
              <a:rPr lang="en-US" dirty="0">
                <a:solidFill>
                  <a:schemeClr val="lt2"/>
                </a:solidFill>
                <a:latin typeface="Calibri" panose="020F0502020204030204" pitchFamily="34" charset="0"/>
                <a:cs typeface="Calibri" panose="020F0502020204030204" pitchFamily="34" charset="0"/>
              </a:rPr>
              <a:t> </a:t>
            </a:r>
            <a:r>
              <a:rPr lang="en-US" dirty="0" err="1">
                <a:solidFill>
                  <a:schemeClr val="lt2"/>
                </a:solidFill>
                <a:latin typeface="Calibri" panose="020F0502020204030204" pitchFamily="34" charset="0"/>
                <a:cs typeface="Calibri" panose="020F0502020204030204" pitchFamily="34" charset="0"/>
              </a:rPr>
              <a:t>Lâm</a:t>
            </a:r>
            <a:endParaRPr lang="en-US" dirty="0">
              <a:solidFill>
                <a:schemeClr val="lt2"/>
              </a:solidFill>
              <a:latin typeface="Calibri" panose="020F0502020204030204" pitchFamily="34" charset="0"/>
              <a:cs typeface="Calibri" panose="020F0502020204030204" pitchFamily="34" charset="0"/>
            </a:endParaRPr>
          </a:p>
          <a:p>
            <a:pPr marL="0" lvl="0" indent="0" algn="r" rtl="0">
              <a:spcBef>
                <a:spcPts val="0"/>
              </a:spcBef>
              <a:spcAft>
                <a:spcPts val="0"/>
              </a:spcAft>
              <a:buNone/>
            </a:pPr>
            <a:r>
              <a:rPr lang="en-US" dirty="0" err="1">
                <a:solidFill>
                  <a:schemeClr val="lt2"/>
                </a:solidFill>
                <a:latin typeface="Calibri" panose="020F0502020204030204" pitchFamily="34" charset="0"/>
                <a:cs typeface="Calibri" panose="020F0502020204030204" pitchFamily="34" charset="0"/>
              </a:rPr>
              <a:t>Đỗ</a:t>
            </a:r>
            <a:r>
              <a:rPr lang="en-US" dirty="0">
                <a:solidFill>
                  <a:schemeClr val="lt2"/>
                </a:solidFill>
                <a:latin typeface="Calibri" panose="020F0502020204030204" pitchFamily="34" charset="0"/>
                <a:cs typeface="Calibri" panose="020F0502020204030204" pitchFamily="34" charset="0"/>
              </a:rPr>
              <a:t> </a:t>
            </a:r>
            <a:r>
              <a:rPr lang="en-US" dirty="0" err="1">
                <a:solidFill>
                  <a:schemeClr val="lt2"/>
                </a:solidFill>
                <a:latin typeface="Calibri" panose="020F0502020204030204" pitchFamily="34" charset="0"/>
                <a:cs typeface="Calibri" panose="020F0502020204030204" pitchFamily="34" charset="0"/>
              </a:rPr>
              <a:t>Hoàng</a:t>
            </a:r>
            <a:r>
              <a:rPr lang="en-US" dirty="0">
                <a:solidFill>
                  <a:schemeClr val="lt2"/>
                </a:solidFill>
                <a:latin typeface="Calibri" panose="020F0502020204030204" pitchFamily="34" charset="0"/>
                <a:cs typeface="Calibri" panose="020F0502020204030204" pitchFamily="34" charset="0"/>
              </a:rPr>
              <a:t> </a:t>
            </a:r>
            <a:r>
              <a:rPr lang="en-US" dirty="0" err="1">
                <a:solidFill>
                  <a:schemeClr val="lt2"/>
                </a:solidFill>
                <a:latin typeface="Calibri" panose="020F0502020204030204" pitchFamily="34" charset="0"/>
                <a:cs typeface="Calibri" panose="020F0502020204030204" pitchFamily="34" charset="0"/>
              </a:rPr>
              <a:t>Việt</a:t>
            </a:r>
            <a:endParaRPr lang="en-US" dirty="0">
              <a:solidFill>
                <a:schemeClr val="lt2"/>
              </a:solidFill>
              <a:latin typeface="Calibri" panose="020F0502020204030204" pitchFamily="34" charset="0"/>
              <a:cs typeface="Calibri" panose="020F0502020204030204" pitchFamily="34" charset="0"/>
            </a:endParaRPr>
          </a:p>
          <a:p>
            <a:pPr marL="0" lvl="0" indent="0" algn="r" rtl="0">
              <a:spcBef>
                <a:spcPts val="0"/>
              </a:spcBef>
              <a:spcAft>
                <a:spcPts val="0"/>
              </a:spcAft>
              <a:buNone/>
            </a:pPr>
            <a:r>
              <a:rPr lang="en-US" dirty="0" err="1">
                <a:solidFill>
                  <a:schemeClr val="lt2"/>
                </a:solidFill>
                <a:latin typeface="Calibri" panose="020F0502020204030204" pitchFamily="34" charset="0"/>
                <a:cs typeface="Calibri" panose="020F0502020204030204" pitchFamily="34" charset="0"/>
              </a:rPr>
              <a:t>Trần</a:t>
            </a:r>
            <a:r>
              <a:rPr lang="en-US" dirty="0">
                <a:solidFill>
                  <a:schemeClr val="lt2"/>
                </a:solidFill>
                <a:latin typeface="Calibri" panose="020F0502020204030204" pitchFamily="34" charset="0"/>
                <a:cs typeface="Calibri" panose="020F0502020204030204" pitchFamily="34" charset="0"/>
              </a:rPr>
              <a:t> </a:t>
            </a:r>
            <a:r>
              <a:rPr lang="en-US" dirty="0" err="1">
                <a:solidFill>
                  <a:schemeClr val="lt2"/>
                </a:solidFill>
                <a:latin typeface="Calibri" panose="020F0502020204030204" pitchFamily="34" charset="0"/>
                <a:cs typeface="Calibri" panose="020F0502020204030204" pitchFamily="34" charset="0"/>
              </a:rPr>
              <a:t>Đức</a:t>
            </a:r>
            <a:r>
              <a:rPr lang="en-US" dirty="0">
                <a:solidFill>
                  <a:schemeClr val="lt2"/>
                </a:solidFill>
                <a:latin typeface="Calibri" panose="020F0502020204030204" pitchFamily="34" charset="0"/>
                <a:cs typeface="Calibri" panose="020F0502020204030204" pitchFamily="34" charset="0"/>
              </a:rPr>
              <a:t> </a:t>
            </a:r>
            <a:r>
              <a:rPr lang="en-US" dirty="0" err="1">
                <a:solidFill>
                  <a:schemeClr val="lt2"/>
                </a:solidFill>
                <a:latin typeface="Calibri" panose="020F0502020204030204" pitchFamily="34" charset="0"/>
                <a:cs typeface="Calibri" panose="020F0502020204030204" pitchFamily="34" charset="0"/>
              </a:rPr>
              <a:t>Việt</a:t>
            </a:r>
            <a:endParaRPr dirty="0">
              <a:solidFill>
                <a:schemeClr val="lt2"/>
              </a:solidFill>
              <a:latin typeface="Calibri" panose="020F0502020204030204" pitchFamily="34" charset="0"/>
              <a:cs typeface="Calibri" panose="020F0502020204030204" pitchFamily="34" charset="0"/>
            </a:endParaRPr>
          </a:p>
        </p:txBody>
      </p:sp>
      <p:pic>
        <p:nvPicPr>
          <p:cNvPr id="3" name="Hình ảnh 2">
            <a:extLst>
              <a:ext uri="{FF2B5EF4-FFF2-40B4-BE49-F238E27FC236}">
                <a16:creationId xmlns:a16="http://schemas.microsoft.com/office/drawing/2014/main" id="{3AACB117-C4E9-4A04-88ED-7634D5A4AEEF}"/>
              </a:ext>
            </a:extLst>
          </p:cNvPr>
          <p:cNvPicPr>
            <a:picLocks noChangeAspect="1"/>
          </p:cNvPicPr>
          <p:nvPr/>
        </p:nvPicPr>
        <p:blipFill>
          <a:blip r:embed="rId3"/>
          <a:stretch>
            <a:fillRect/>
          </a:stretch>
        </p:blipFill>
        <p:spPr>
          <a:xfrm>
            <a:off x="331448" y="634906"/>
            <a:ext cx="4075724" cy="3838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857094"/>
            <a:ext cx="5441666" cy="4025926"/>
          </a:xfrm>
        </p:spPr>
        <p:txBody>
          <a:bodyPr/>
          <a:lstStyle/>
          <a:p>
            <a:pPr algn="just">
              <a:spcBef>
                <a:spcPts val="600"/>
              </a:spcBef>
            </a:pPr>
            <a:r>
              <a:rPr lang="vi-VN" sz="1400" b="1">
                <a:latin typeface="Calibri" panose="020F0502020204030204" pitchFamily="34" charset="0"/>
                <a:cs typeface="Calibri" panose="020F0502020204030204" pitchFamily="34" charset="0"/>
              </a:rPr>
              <a:t>Ý tưởng: </a:t>
            </a:r>
            <a:r>
              <a:rPr lang="vi-VN" sz="1400">
                <a:latin typeface="Calibri" panose="020F0502020204030204" pitchFamily="34" charset="0"/>
                <a:cs typeface="Calibri" panose="020F0502020204030204" pitchFamily="34" charset="0"/>
              </a:rPr>
              <a:t>Lưu lại các nước cờ phản ứng tốt cho một trạng thái mà mình đã duyệt. Nước cờ phản ứng tốt là nước cờ đạt được lợi nhuận tốt nhất cho bên thực hiện.</a:t>
            </a:r>
          </a:p>
          <a:p>
            <a:pPr algn="just">
              <a:spcBef>
                <a:spcPts val="600"/>
              </a:spcBef>
            </a:pPr>
            <a:r>
              <a:rPr lang="vi-VN" sz="1400" b="1">
                <a:latin typeface="Calibri" panose="020F0502020204030204" pitchFamily="34" charset="0"/>
                <a:cs typeface="Calibri" panose="020F0502020204030204" pitchFamily="34" charset="0"/>
              </a:rPr>
              <a:t>Mục đích: </a:t>
            </a:r>
            <a:r>
              <a:rPr lang="vi-VN" sz="1400">
                <a:latin typeface="Calibri" panose="020F0502020204030204" pitchFamily="34" charset="0"/>
                <a:cs typeface="Calibri" panose="020F0502020204030204" pitchFamily="34" charset="0"/>
              </a:rPr>
              <a:t>Duyệt các nước cờ có khả năng là tốt nhất trước, từ đó tăng hiệu quả của thuật toán cắt tỉa alpha-beta.</a:t>
            </a:r>
          </a:p>
          <a:p>
            <a:pPr algn="just">
              <a:spcBef>
                <a:spcPts val="600"/>
              </a:spcBef>
            </a:pPr>
            <a:r>
              <a:rPr lang="vi-VN" sz="1400" b="1">
                <a:latin typeface="Calibri" panose="020F0502020204030204" pitchFamily="34" charset="0"/>
                <a:cs typeface="Calibri" panose="020F0502020204030204" pitchFamily="34" charset="0"/>
              </a:rPr>
              <a:t>Thực hiện:</a:t>
            </a:r>
          </a:p>
          <a:p>
            <a:pPr lvl="1" algn="just">
              <a:spcBef>
                <a:spcPts val="600"/>
              </a:spcBef>
            </a:pPr>
            <a:r>
              <a:rPr lang="vi-VN" sz="1400">
                <a:latin typeface="Calibri" panose="020F0502020204030204" pitchFamily="34" charset="0"/>
                <a:cs typeface="Calibri" panose="020F0502020204030204" pitchFamily="34" charset="0"/>
              </a:rPr>
              <a:t>Lưu lại các nước đi vượt qua ngưỡng beta (đối với min) hoặc vượt qua ngưỡng alpha (đối với max) của một trạng thái vào Map.</a:t>
            </a:r>
          </a:p>
          <a:p>
            <a:pPr lvl="1" algn="just">
              <a:spcBef>
                <a:spcPts val="600"/>
              </a:spcBef>
            </a:pPr>
            <a:r>
              <a:rPr lang="vi-VN" sz="1400">
                <a:latin typeface="Calibri" panose="020F0502020204030204" pitchFamily="34" charset="0"/>
                <a:cs typeface="Calibri" panose="020F0502020204030204" pitchFamily="34" charset="0"/>
              </a:rPr>
              <a:t>Các pv-moves sẽ được tìm kiếm đầu tiên khi đến trạng thái nếu trạng thái đó đã được lưu các pv-moves trước đó.</a:t>
            </a:r>
          </a:p>
          <a:p>
            <a:pPr algn="just">
              <a:spcBef>
                <a:spcPts val="600"/>
              </a:spcBef>
            </a:pPr>
            <a:r>
              <a:rPr lang="vi-VN" sz="1400" b="1">
                <a:latin typeface="Calibri" panose="020F0502020204030204" pitchFamily="34" charset="0"/>
                <a:cs typeface="Calibri" panose="020F0502020204030204" pitchFamily="34" charset="0"/>
              </a:rPr>
              <a:t>Hiệu quả thuật toán: </a:t>
            </a:r>
            <a:r>
              <a:rPr lang="vi-VN" sz="1400">
                <a:latin typeface="Calibri" panose="020F0502020204030204" pitchFamily="34" charset="0"/>
                <a:cs typeface="Calibri" panose="020F0502020204030204" pitchFamily="34" charset="0"/>
              </a:rPr>
              <a:t>Giảm thêm khoảng ~25% thời gian chạy so với chỉ sử dụng các thuật toán đã nêu trước.</a:t>
            </a:r>
          </a:p>
          <a:p>
            <a:pPr>
              <a:spcBef>
                <a:spcPts val="600"/>
              </a:spcBef>
            </a:pPr>
            <a:endParaRPr lang="vi-VN" sz="1400" dirty="0" err="1">
              <a:latin typeface="Calibri" panose="020F0502020204030204" pitchFamily="34" charset="0"/>
              <a:cs typeface="Calibri" panose="020F0502020204030204" pitchFamily="34" charset="0"/>
            </a:endParaRP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813266" cy="539700"/>
          </a:xfrm>
        </p:spPr>
        <p:txBody>
          <a:bodyPr/>
          <a:lstStyle/>
          <a:p>
            <a:r>
              <a:rPr lang="en-US" b="1">
                <a:latin typeface="Bahnschrift" panose="020B0502040204020203" pitchFamily="34" charset="0"/>
                <a:cs typeface="Biome" panose="020B0503030204020804" pitchFamily="34" charset="0"/>
              </a:rPr>
              <a:t>PRINCIPAL VARIATION SEARCH (PV-SEARCH)</a:t>
            </a:r>
            <a:endParaRPr lang="vi-VN" b="1" dirty="0">
              <a:latin typeface="Bahnschrift" panose="020B0502040204020203" pitchFamily="34" charset="0"/>
              <a:cs typeface="Biome" panose="020B0503030204020804" pitchFamily="34" charset="0"/>
            </a:endParaRPr>
          </a:p>
        </p:txBody>
      </p:sp>
      <p:sp>
        <p:nvSpPr>
          <p:cNvPr id="4" name="Chỗ dành sẵn cho Văn bản 1">
            <a:extLst>
              <a:ext uri="{FF2B5EF4-FFF2-40B4-BE49-F238E27FC236}">
                <a16:creationId xmlns:a16="http://schemas.microsoft.com/office/drawing/2014/main" id="{9AF73A2A-D691-4213-8A03-2989DCDA0A55}"/>
              </a:ext>
            </a:extLst>
          </p:cNvPr>
          <p:cNvSpPr txBox="1">
            <a:spLocks/>
          </p:cNvSpPr>
          <p:nvPr/>
        </p:nvSpPr>
        <p:spPr>
          <a:xfrm>
            <a:off x="5946190" y="1042572"/>
            <a:ext cx="2432539" cy="680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None/>
            </a:pPr>
            <a:r>
              <a:rPr lang="vi-VN" sz="1400" b="1" dirty="0">
                <a:latin typeface="Calibri" panose="020F0502020204030204" pitchFamily="34" charset="0"/>
                <a:cs typeface="Calibri" panose="020F0502020204030204" pitchFamily="34" charset="0"/>
              </a:rPr>
              <a:t>Không </a:t>
            </a:r>
            <a:r>
              <a:rPr lang="vi-VN" sz="1400" b="1" dirty="0" err="1">
                <a:latin typeface="Calibri" panose="020F0502020204030204" pitchFamily="34" charset="0"/>
                <a:cs typeface="Calibri" panose="020F0502020204030204" pitchFamily="34" charset="0"/>
              </a:rPr>
              <a:t>sử</a:t>
            </a:r>
            <a:r>
              <a:rPr lang="vi-VN" sz="1400" b="1" dirty="0">
                <a:latin typeface="Calibri" panose="020F0502020204030204" pitchFamily="34" charset="0"/>
                <a:cs typeface="Calibri" panose="020F0502020204030204" pitchFamily="34" charset="0"/>
              </a:rPr>
              <a:t> </a:t>
            </a:r>
            <a:r>
              <a:rPr lang="vi-VN" sz="1400" b="1" err="1">
                <a:latin typeface="Calibri" panose="020F0502020204030204" pitchFamily="34" charset="0"/>
                <a:cs typeface="Calibri" panose="020F0502020204030204" pitchFamily="34" charset="0"/>
              </a:rPr>
              <a:t>dụng</a:t>
            </a:r>
            <a:r>
              <a:rPr lang="vi-VN" sz="1400" b="1">
                <a:latin typeface="Calibri" panose="020F0502020204030204" pitchFamily="34" charset="0"/>
                <a:cs typeface="Calibri" panose="020F0502020204030204" pitchFamily="34" charset="0"/>
              </a:rPr>
              <a:t> PV-nodes:</a:t>
            </a:r>
            <a:endParaRPr lang="vi-VN" sz="1400" b="1" dirty="0">
              <a:latin typeface="Calibri" panose="020F0502020204030204" pitchFamily="34" charset="0"/>
              <a:cs typeface="Calibri" panose="020F0502020204030204" pitchFamily="34" charset="0"/>
            </a:endParaRP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Thời</a:t>
            </a:r>
            <a:r>
              <a:rPr lang="vi-VN" sz="1400" dirty="0">
                <a:latin typeface="Calibri" panose="020F0502020204030204" pitchFamily="34" charset="0"/>
                <a:cs typeface="Calibri" panose="020F0502020204030204" pitchFamily="34" charset="0"/>
              </a:rPr>
              <a:t> gian </a:t>
            </a:r>
            <a:r>
              <a:rPr lang="vi-VN" sz="1400" dirty="0" err="1">
                <a:latin typeface="Calibri" panose="020F0502020204030204" pitchFamily="34" charset="0"/>
                <a:cs typeface="Calibri" panose="020F0502020204030204" pitchFamily="34" charset="0"/>
              </a:rPr>
              <a:t>thực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hiện</a:t>
            </a:r>
            <a:r>
              <a:rPr lang="vi-VN" sz="1400" dirty="0">
                <a:latin typeface="Calibri" panose="020F0502020204030204" pitchFamily="34" charset="0"/>
                <a:cs typeface="Calibri" panose="020F0502020204030204" pitchFamily="34" charset="0"/>
              </a:rPr>
              <a:t>: </a:t>
            </a:r>
            <a:r>
              <a:rPr lang="vi-VN" sz="1400">
                <a:solidFill>
                  <a:srgbClr val="FF0000"/>
                </a:solidFill>
                <a:latin typeface="Calibri" panose="020F0502020204030204" pitchFamily="34" charset="0"/>
                <a:cs typeface="Calibri" panose="020F0502020204030204" pitchFamily="34" charset="0"/>
              </a:rPr>
              <a:t>~16s</a:t>
            </a:r>
            <a:endParaRPr lang="vi-VN" sz="1400" dirty="0">
              <a:solidFill>
                <a:srgbClr val="FF0000"/>
              </a:solidFill>
              <a:latin typeface="Calibri" panose="020F0502020204030204" pitchFamily="34" charset="0"/>
              <a:cs typeface="Calibri" panose="020F0502020204030204" pitchFamily="34" charset="0"/>
            </a:endParaRP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Số</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nodes</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đã</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duyệt</a:t>
            </a:r>
            <a:r>
              <a:rPr lang="vi-VN" sz="1400" dirty="0">
                <a:latin typeface="Calibri" panose="020F0502020204030204" pitchFamily="34" charset="0"/>
                <a:cs typeface="Calibri" panose="020F0502020204030204" pitchFamily="34" charset="0"/>
              </a:rPr>
              <a:t>: </a:t>
            </a:r>
            <a:r>
              <a:rPr lang="vi-VN" sz="1400" dirty="0">
                <a:solidFill>
                  <a:srgbClr val="0070C0"/>
                </a:solidFill>
                <a:latin typeface="Calibri" panose="020F0502020204030204" pitchFamily="34" charset="0"/>
                <a:cs typeface="Calibri" panose="020F0502020204030204" pitchFamily="34" charset="0"/>
              </a:rPr>
              <a:t>55772</a:t>
            </a:r>
          </a:p>
        </p:txBody>
      </p:sp>
      <p:sp>
        <p:nvSpPr>
          <p:cNvPr id="5" name="Chỗ dành sẵn cho Văn bản 1">
            <a:extLst>
              <a:ext uri="{FF2B5EF4-FFF2-40B4-BE49-F238E27FC236}">
                <a16:creationId xmlns:a16="http://schemas.microsoft.com/office/drawing/2014/main" id="{B1757A1D-47B4-4FAD-A979-0C3E341335DC}"/>
              </a:ext>
            </a:extLst>
          </p:cNvPr>
          <p:cNvSpPr txBox="1">
            <a:spLocks/>
          </p:cNvSpPr>
          <p:nvPr/>
        </p:nvSpPr>
        <p:spPr>
          <a:xfrm>
            <a:off x="5890969" y="2880041"/>
            <a:ext cx="2542982" cy="8474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None/>
            </a:pPr>
            <a:r>
              <a:rPr lang="vi-VN" sz="1400" b="1" dirty="0" err="1">
                <a:latin typeface="Calibri" panose="020F0502020204030204" pitchFamily="34" charset="0"/>
                <a:cs typeface="Calibri" panose="020F0502020204030204" pitchFamily="34" charset="0"/>
              </a:rPr>
              <a:t>Sử</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dụng</a:t>
            </a:r>
            <a:r>
              <a:rPr lang="vi-VN" sz="1400" b="1" dirty="0">
                <a:latin typeface="Calibri" panose="020F0502020204030204" pitchFamily="34" charset="0"/>
                <a:cs typeface="Calibri" panose="020F0502020204030204" pitchFamily="34" charset="0"/>
              </a:rPr>
              <a:t> PV-</a:t>
            </a:r>
            <a:r>
              <a:rPr lang="vi-VN" sz="1400" b="1" dirty="0" err="1">
                <a:latin typeface="Calibri" panose="020F0502020204030204" pitchFamily="34" charset="0"/>
                <a:cs typeface="Calibri" panose="020F0502020204030204" pitchFamily="34" charset="0"/>
              </a:rPr>
              <a:t>nodes</a:t>
            </a:r>
            <a:r>
              <a:rPr lang="vi-VN" sz="1400" b="1" dirty="0">
                <a:latin typeface="Calibri" panose="020F0502020204030204" pitchFamily="34" charset="0"/>
                <a:cs typeface="Calibri" panose="020F0502020204030204" pitchFamily="34" charset="0"/>
              </a:rPr>
              <a:t>:</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Thời</a:t>
            </a:r>
            <a:r>
              <a:rPr lang="vi-VN" sz="1400" dirty="0">
                <a:latin typeface="Calibri" panose="020F0502020204030204" pitchFamily="34" charset="0"/>
                <a:cs typeface="Calibri" panose="020F0502020204030204" pitchFamily="34" charset="0"/>
              </a:rPr>
              <a:t> gian </a:t>
            </a:r>
            <a:r>
              <a:rPr lang="vi-VN" sz="1400" dirty="0" err="1">
                <a:latin typeface="Calibri" panose="020F0502020204030204" pitchFamily="34" charset="0"/>
                <a:cs typeface="Calibri" panose="020F0502020204030204" pitchFamily="34" charset="0"/>
              </a:rPr>
              <a:t>thực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hiện</a:t>
            </a:r>
            <a:r>
              <a:rPr lang="vi-VN" sz="1400" dirty="0">
                <a:latin typeface="Calibri" panose="020F0502020204030204" pitchFamily="34" charset="0"/>
                <a:cs typeface="Calibri" panose="020F0502020204030204" pitchFamily="34" charset="0"/>
              </a:rPr>
              <a:t>: </a:t>
            </a:r>
            <a:r>
              <a:rPr lang="vi-VN" sz="1400">
                <a:solidFill>
                  <a:srgbClr val="FF0000"/>
                </a:solidFill>
                <a:latin typeface="Calibri" panose="020F0502020204030204" pitchFamily="34" charset="0"/>
                <a:cs typeface="Calibri" panose="020F0502020204030204" pitchFamily="34" charset="0"/>
              </a:rPr>
              <a:t>~12s</a:t>
            </a:r>
            <a:endParaRPr lang="vi-VN" sz="1400" dirty="0">
              <a:solidFill>
                <a:srgbClr val="FF0000"/>
              </a:solidFill>
              <a:latin typeface="Calibri" panose="020F0502020204030204" pitchFamily="34" charset="0"/>
              <a:cs typeface="Calibri" panose="020F0502020204030204" pitchFamily="34" charset="0"/>
            </a:endParaRP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Số</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nodes</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đã</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duyệt</a:t>
            </a:r>
            <a:r>
              <a:rPr lang="vi-VN" sz="1400" dirty="0">
                <a:latin typeface="Calibri" panose="020F0502020204030204" pitchFamily="34" charset="0"/>
                <a:cs typeface="Calibri" panose="020F0502020204030204" pitchFamily="34" charset="0"/>
              </a:rPr>
              <a:t>: </a:t>
            </a:r>
            <a:r>
              <a:rPr lang="vi-VN" sz="1400" dirty="0">
                <a:solidFill>
                  <a:srgbClr val="0070C0"/>
                </a:solidFill>
                <a:latin typeface="Calibri" panose="020F0502020204030204" pitchFamily="34" charset="0"/>
                <a:cs typeface="Calibri" panose="020F0502020204030204" pitchFamily="34" charset="0"/>
              </a:rPr>
              <a:t>45040</a:t>
            </a:r>
          </a:p>
        </p:txBody>
      </p:sp>
      <p:pic>
        <p:nvPicPr>
          <p:cNvPr id="6" name="Hình ảnh 4">
            <a:extLst>
              <a:ext uri="{FF2B5EF4-FFF2-40B4-BE49-F238E27FC236}">
                <a16:creationId xmlns:a16="http://schemas.microsoft.com/office/drawing/2014/main" id="{46534B9F-4081-4914-8E3F-B7EA5C17912B}"/>
              </a:ext>
            </a:extLst>
          </p:cNvPr>
          <p:cNvPicPr>
            <a:picLocks noChangeAspect="1"/>
          </p:cNvPicPr>
          <p:nvPr/>
        </p:nvPicPr>
        <p:blipFill>
          <a:blip r:embed="rId3"/>
          <a:stretch>
            <a:fillRect/>
          </a:stretch>
        </p:blipFill>
        <p:spPr>
          <a:xfrm>
            <a:off x="6196981" y="1764629"/>
            <a:ext cx="2861059" cy="1169615"/>
          </a:xfrm>
          <a:prstGeom prst="rect">
            <a:avLst/>
          </a:prstGeom>
        </p:spPr>
      </p:pic>
      <p:pic>
        <p:nvPicPr>
          <p:cNvPr id="7" name="Hình ảnh 6">
            <a:extLst>
              <a:ext uri="{FF2B5EF4-FFF2-40B4-BE49-F238E27FC236}">
                <a16:creationId xmlns:a16="http://schemas.microsoft.com/office/drawing/2014/main" id="{9C782B92-808D-4258-BC76-D4EE3300BF15}"/>
              </a:ext>
            </a:extLst>
          </p:cNvPr>
          <p:cNvPicPr>
            <a:picLocks noChangeAspect="1"/>
          </p:cNvPicPr>
          <p:nvPr/>
        </p:nvPicPr>
        <p:blipFill>
          <a:blip r:embed="rId4"/>
          <a:stretch>
            <a:fillRect/>
          </a:stretch>
        </p:blipFill>
        <p:spPr>
          <a:xfrm>
            <a:off x="6196981" y="3650088"/>
            <a:ext cx="2861059" cy="1176018"/>
          </a:xfrm>
          <a:prstGeom prst="rect">
            <a:avLst/>
          </a:prstGeom>
        </p:spPr>
      </p:pic>
    </p:spTree>
    <p:extLst>
      <p:ext uri="{BB962C8B-B14F-4D97-AF65-F5344CB8AC3E}">
        <p14:creationId xmlns:p14="http://schemas.microsoft.com/office/powerpoint/2010/main" val="261090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857094"/>
            <a:ext cx="8087884" cy="4025926"/>
          </a:xfrm>
        </p:spPr>
        <p:txBody>
          <a:bodyPr/>
          <a:lstStyle/>
          <a:p>
            <a:pPr algn="just"/>
            <a:r>
              <a:rPr lang="vi-VN" sz="1400" b="1">
                <a:latin typeface="Calibri" panose="020F0502020204030204" pitchFamily="34" charset="0"/>
                <a:cs typeface="Calibri" panose="020F0502020204030204" pitchFamily="34" charset="0"/>
              </a:rPr>
              <a:t>Ý tưởng: </a:t>
            </a:r>
            <a:r>
              <a:rPr lang="vi-VN" sz="1400">
                <a:latin typeface="Calibri" panose="020F0502020204030204" pitchFamily="34" charset="0"/>
                <a:cs typeface="Calibri" panose="020F0502020204030204" pitchFamily="34" charset="0"/>
              </a:rPr>
              <a:t>Tăng độ sâu dần dần bắt đầu từ 2 (vì khi sắp xếp các nước đi thì cũng đã là đào sâu 1).</a:t>
            </a:r>
          </a:p>
          <a:p>
            <a:pPr algn="just"/>
            <a:r>
              <a:rPr lang="vi-VN" sz="1400" b="1">
                <a:latin typeface="Calibri" panose="020F0502020204030204" pitchFamily="34" charset="0"/>
                <a:cs typeface="Calibri" panose="020F0502020204030204" pitchFamily="34" charset="0"/>
              </a:rPr>
              <a:t>Mục đích: </a:t>
            </a:r>
            <a:r>
              <a:rPr lang="vi-VN" sz="1400">
                <a:latin typeface="Calibri" panose="020F0502020204030204" pitchFamily="34" charset="0"/>
                <a:cs typeface="Calibri" panose="020F0502020204030204" pitchFamily="34" charset="0"/>
              </a:rPr>
              <a:t>Để có được pv-moves cho một trạng thái qua các độ sâu tăng dần, ví dụ như khi duyệt độ sâu n thì các pv-moves của độ sâu n-1 (các nước đi tốt nhất nếu đào độ sâu n-1) sẽ được tìm kiếm trước.</a:t>
            </a:r>
          </a:p>
          <a:p>
            <a:pPr algn="just">
              <a:spcBef>
                <a:spcPts val="600"/>
              </a:spcBef>
            </a:pPr>
            <a:r>
              <a:rPr lang="vi-VN" sz="1400" b="1">
                <a:latin typeface="Calibri" panose="020F0502020204030204" pitchFamily="34" charset="0"/>
                <a:cs typeface="Calibri" panose="020F0502020204030204" pitchFamily="34" charset="0"/>
              </a:rPr>
              <a:t>Thực hiện: </a:t>
            </a:r>
          </a:p>
          <a:p>
            <a:pPr marL="630238" lvl="1" algn="just">
              <a:spcBef>
                <a:spcPts val="300"/>
              </a:spcBef>
            </a:pPr>
            <a:r>
              <a:rPr lang="vi-VN" sz="1400">
                <a:latin typeface="Calibri" panose="020F0502020204030204" pitchFamily="34" charset="0"/>
                <a:cs typeface="Calibri" panose="020F0502020204030204" pitchFamily="34" charset="0"/>
              </a:rPr>
              <a:t>Tăng dần MAX_DEPTH bắt đầu từ 2.</a:t>
            </a:r>
          </a:p>
          <a:p>
            <a:pPr marL="630238" lvl="1" algn="just">
              <a:spcBef>
                <a:spcPts val="300"/>
              </a:spcBef>
            </a:pPr>
            <a:r>
              <a:rPr lang="vi-VN" sz="1400">
                <a:latin typeface="Calibri" panose="020F0502020204030204" pitchFamily="34" charset="0"/>
                <a:cs typeface="Calibri" panose="020F0502020204030204" pitchFamily="34" charset="0"/>
              </a:rPr>
              <a:t>Với mỗi lần tăng thì thực hiện đào sâu với độ sâu là MAX_DEPTH</a:t>
            </a:r>
          </a:p>
          <a:p>
            <a:pPr algn="just">
              <a:spcBef>
                <a:spcPts val="300"/>
              </a:spcBef>
            </a:pPr>
            <a:r>
              <a:rPr lang="vi-VN" sz="1400" b="1">
                <a:latin typeface="Calibri" panose="020F0502020204030204" pitchFamily="34" charset="0"/>
                <a:cs typeface="Calibri" panose="020F0502020204030204" pitchFamily="34" charset="0"/>
              </a:rPr>
              <a:t>Pseudocode:</a:t>
            </a:r>
          </a:p>
          <a:p>
            <a:pPr marL="609600"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ITERATIVE_DEEPENING():</a:t>
            </a:r>
          </a:p>
          <a:p>
            <a:pPr marL="609600"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BEGIN</a:t>
            </a:r>
          </a:p>
          <a:p>
            <a:pPr marL="609600"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	FOR depth = 2 to 4</a:t>
            </a:r>
          </a:p>
          <a:p>
            <a:pPr marL="609600"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		MAX_DEPTH = depth</a:t>
            </a:r>
          </a:p>
          <a:p>
            <a:pPr marL="609600"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		best_move=minimax(0,-800011,800011,isMaxPlayer=False)</a:t>
            </a:r>
          </a:p>
          <a:p>
            <a:pPr marL="609600"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	RETURN best_move</a:t>
            </a:r>
          </a:p>
          <a:p>
            <a:pPr marL="609600"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END</a:t>
            </a:r>
            <a:endParaRPr lang="vi-VN" sz="1400" b="1">
              <a:latin typeface="Calibri" panose="020F0502020204030204" pitchFamily="34" charset="0"/>
              <a:cs typeface="Calibri" panose="020F0502020204030204" pitchFamily="34" charset="0"/>
            </a:endParaRPr>
          </a:p>
          <a:p>
            <a:pPr algn="just">
              <a:spcBef>
                <a:spcPts val="300"/>
              </a:spcBef>
            </a:pPr>
            <a:r>
              <a:rPr lang="vi-VN" sz="1400" b="1">
                <a:latin typeface="Calibri" panose="020F0502020204030204" pitchFamily="34" charset="0"/>
                <a:cs typeface="Calibri" panose="020F0502020204030204" pitchFamily="34" charset="0"/>
              </a:rPr>
              <a:t>Hiệu quả thuật toán:</a:t>
            </a:r>
            <a:r>
              <a:rPr lang="vi-VN" sz="1400">
                <a:latin typeface="Calibri" panose="020F0502020204030204" pitchFamily="34" charset="0"/>
                <a:cs typeface="Calibri" panose="020F0502020204030204" pitchFamily="34" charset="0"/>
              </a:rPr>
              <a:t> Đào sâu lặp lại cải thiện thuật toán pv-search.</a:t>
            </a: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ĐÀO SÂU DẦN - ITERATIVE DEEPENING</a:t>
            </a:r>
            <a:endParaRPr lang="vi-VN" b="1" dirty="0">
              <a:latin typeface="Bahnschrift" panose="020B0502040204020203" pitchFamily="34" charset="0"/>
              <a:cs typeface="Biome" panose="020B0503030204020804" pitchFamily="34" charset="0"/>
            </a:endParaRPr>
          </a:p>
        </p:txBody>
      </p:sp>
    </p:spTree>
    <p:extLst>
      <p:ext uri="{BB962C8B-B14F-4D97-AF65-F5344CB8AC3E}">
        <p14:creationId xmlns:p14="http://schemas.microsoft.com/office/powerpoint/2010/main" val="342433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803564"/>
            <a:ext cx="7890750" cy="3858492"/>
          </a:xfrm>
        </p:spPr>
        <p:txBody>
          <a:bodyPr/>
          <a:lstStyle/>
          <a:p>
            <a:pPr algn="just">
              <a:spcBef>
                <a:spcPts val="600"/>
              </a:spcBef>
            </a:pPr>
            <a:r>
              <a:rPr lang="vi-VN" sz="1400">
                <a:latin typeface="Calibri" panose="020F0502020204030204" pitchFamily="34" charset="0"/>
                <a:cs typeface="Calibri" panose="020F0502020204030204" pitchFamily="34" charset="0"/>
              </a:rPr>
              <a:t>Khi trên bàn cờ còn lại ít quân cờ thì hàm tính giá trị heuristic cần phải thay đổi. Thay vì tính giá trị của quân cờ dựa vào một bảng chấm điểm vị trí như cũ thì:</a:t>
            </a:r>
          </a:p>
          <a:p>
            <a:pPr lvl="1" algn="just">
              <a:spcBef>
                <a:spcPts val="600"/>
              </a:spcBef>
            </a:pPr>
            <a:r>
              <a:rPr lang="vi-VN" sz="1400">
                <a:latin typeface="Calibri" panose="020F0502020204030204" pitchFamily="34" charset="0"/>
                <a:cs typeface="Calibri" panose="020F0502020204030204" pitchFamily="34" charset="0"/>
              </a:rPr>
              <a:t>Cần ưu tiên các quân vua đi ra giữa bàn cờ</a:t>
            </a:r>
          </a:p>
          <a:p>
            <a:pPr lvl="1" algn="just">
              <a:spcBef>
                <a:spcPts val="600"/>
              </a:spcBef>
            </a:pPr>
            <a:r>
              <a:rPr lang="vi-VN" sz="1400">
                <a:latin typeface="Calibri" panose="020F0502020204030204" pitchFamily="34" charset="0"/>
                <a:cs typeface="Calibri" panose="020F0502020204030204" pitchFamily="34" charset="0"/>
              </a:rPr>
              <a:t>Ưu tiên các quân cờ khác tiến đến gần vua của đối phương</a:t>
            </a:r>
          </a:p>
          <a:p>
            <a:pPr algn="just">
              <a:spcBef>
                <a:spcPts val="600"/>
              </a:spcBef>
            </a:pPr>
            <a:r>
              <a:rPr lang="vi-VN" sz="1400">
                <a:latin typeface="Calibri" panose="020F0502020204030204" pitchFamily="34" charset="0"/>
                <a:cs typeface="Calibri" panose="020F0502020204030204" pitchFamily="34" charset="0"/>
              </a:rPr>
              <a:t>Bên thắng sẽ có xu hướng tiếp cận và dồn quân vua của địch vào góc bàn cờ, tiến gần đến chiến thắng</a:t>
            </a:r>
          </a:p>
          <a:p>
            <a:pPr algn="just">
              <a:spcBef>
                <a:spcPts val="600"/>
              </a:spcBef>
            </a:pPr>
            <a:endParaRPr lang="vi-VN" sz="1400">
              <a:latin typeface="Calibri" panose="020F0502020204030204" pitchFamily="34" charset="0"/>
              <a:cs typeface="Calibri" panose="020F0502020204030204" pitchFamily="34" charset="0"/>
            </a:endParaRP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321430" cy="539700"/>
          </a:xfrm>
        </p:spPr>
        <p:txBody>
          <a:bodyPr/>
          <a:lstStyle/>
          <a:p>
            <a:r>
              <a:rPr lang="vi-VN" b="1">
                <a:latin typeface="Bahnschrift" panose="020B0502040204020203" pitchFamily="34" charset="0"/>
                <a:cs typeface="Biome" panose="020B0503030204020804" pitchFamily="34" charset="0"/>
              </a:rPr>
              <a:t>XỬ LÝ CUỐI GAME</a:t>
            </a:r>
            <a:endParaRPr lang="vi-VN" b="1" dirty="0">
              <a:latin typeface="Bahnschrift" panose="020B0502040204020203" pitchFamily="34" charset="0"/>
              <a:cs typeface="Biome" panose="020B0503030204020804" pitchFamily="34" charset="0"/>
            </a:endParaRPr>
          </a:p>
        </p:txBody>
      </p:sp>
    </p:spTree>
    <p:extLst>
      <p:ext uri="{BB962C8B-B14F-4D97-AF65-F5344CB8AC3E}">
        <p14:creationId xmlns:p14="http://schemas.microsoft.com/office/powerpoint/2010/main" val="31040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3213570" y="1019375"/>
            <a:ext cx="37428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3013" name="Google Shape;3013;p63"/>
          <p:cNvSpPr txBox="1">
            <a:spLocks noGrp="1"/>
          </p:cNvSpPr>
          <p:nvPr>
            <p:ph type="subTitle" idx="1"/>
          </p:nvPr>
        </p:nvSpPr>
        <p:spPr>
          <a:xfrm>
            <a:off x="3213570" y="2571750"/>
            <a:ext cx="3742800" cy="5599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 you have any 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BÀI TOÁN</a:t>
            </a:r>
            <a:endParaRPr b="1" dirty="0">
              <a:latin typeface="Bahnschrift" panose="020B0502040204020203" pitchFamily="34" charset="0"/>
              <a:cs typeface="Biome" panose="020B0503030204020804" pitchFamily="34" charset="0"/>
            </a:endParaRPr>
          </a:p>
        </p:txBody>
      </p:sp>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322400" cy="3680270"/>
          </a:xfrm>
        </p:spPr>
        <p:txBody>
          <a:bodyPr/>
          <a:lstStyle/>
          <a:p>
            <a:r>
              <a:rPr lang="vi-VN" sz="1400">
                <a:latin typeface="Calibri" panose="020F0502020204030204" pitchFamily="34" charset="0"/>
                <a:cs typeface="Calibri" panose="020F0502020204030204" pitchFamily="34" charset="0"/>
              </a:rPr>
              <a:t>Tóm tắt</a:t>
            </a:r>
            <a:r>
              <a:rPr lang="en-US" sz="1400">
                <a:latin typeface="Calibri" panose="020F0502020204030204" pitchFamily="34" charset="0"/>
                <a:cs typeface="Calibri" panose="020F0502020204030204" pitchFamily="34" charset="0"/>
              </a:rPr>
              <a:t> b</a:t>
            </a:r>
            <a:r>
              <a:rPr lang="vi-VN" sz="1400">
                <a:latin typeface="Calibri" panose="020F0502020204030204" pitchFamily="34" charset="0"/>
                <a:cs typeface="Calibri" panose="020F0502020204030204" pitchFamily="34" charset="0"/>
              </a:rPr>
              <a:t>ài toán: Viết chương trình cho phép chơi cờ vua với máy tính</a:t>
            </a:r>
          </a:p>
          <a:p>
            <a:pPr>
              <a:spcBef>
                <a:spcPts val="600"/>
              </a:spcBef>
            </a:pPr>
            <a:r>
              <a:rPr lang="vi-VN" sz="1400">
                <a:latin typeface="Calibri" panose="020F0502020204030204" pitchFamily="34" charset="0"/>
                <a:cs typeface="Calibri" panose="020F0502020204030204" pitchFamily="34" charset="0"/>
              </a:rPr>
              <a:t>Mục tiêu:</a:t>
            </a:r>
          </a:p>
          <a:p>
            <a:pPr lvl="1">
              <a:spcBef>
                <a:spcPts val="600"/>
              </a:spcBef>
            </a:pPr>
            <a:r>
              <a:rPr lang="vi-VN" sz="1400">
                <a:latin typeface="Calibri" panose="020F0502020204030204" pitchFamily="34" charset="0"/>
                <a:cs typeface="Calibri" panose="020F0502020204030204" pitchFamily="34" charset="0"/>
              </a:rPr>
              <a:t>Chương trình có đồ họa</a:t>
            </a:r>
          </a:p>
          <a:p>
            <a:pPr lvl="1">
              <a:spcBef>
                <a:spcPts val="600"/>
              </a:spcBef>
            </a:pPr>
            <a:r>
              <a:rPr lang="vi-VN" sz="1400">
                <a:latin typeface="Calibri" panose="020F0502020204030204" pitchFamily="34" charset="0"/>
                <a:cs typeface="Calibri" panose="020F0502020204030204" pitchFamily="34" charset="0"/>
              </a:rPr>
              <a:t>Máy tính phải phản ứng các nước cờ nhanh (~3s)</a:t>
            </a:r>
          </a:p>
          <a:p>
            <a:pPr lvl="1">
              <a:spcBef>
                <a:spcPts val="600"/>
              </a:spcBef>
            </a:pPr>
            <a:r>
              <a:rPr lang="vi-VN" sz="1400">
                <a:latin typeface="Calibri" panose="020F0502020204030204" pitchFamily="34" charset="0"/>
                <a:cs typeface="Calibri" panose="020F0502020204030204" pitchFamily="34" charset="0"/>
              </a:rPr>
              <a:t>Ngôn ngữ: Python</a:t>
            </a:r>
          </a:p>
          <a:p>
            <a:pPr>
              <a:spcBef>
                <a:spcPts val="600"/>
              </a:spcBef>
            </a:pPr>
            <a:r>
              <a:rPr lang="vi-VN" sz="1400">
                <a:latin typeface="Calibri" panose="020F0502020204030204" pitchFamily="34" charset="0"/>
                <a:cs typeface="Calibri" panose="020F0502020204030204" pitchFamily="34" charset="0"/>
              </a:rPr>
              <a:t>Thách thức:</a:t>
            </a:r>
          </a:p>
          <a:p>
            <a:pPr lvl="1">
              <a:spcBef>
                <a:spcPts val="600"/>
              </a:spcBef>
            </a:pPr>
            <a:r>
              <a:rPr lang="vi-VN" sz="1400">
                <a:latin typeface="Calibri" panose="020F0502020204030204" pitchFamily="34" charset="0"/>
                <a:cs typeface="Calibri" panose="020F0502020204030204" pitchFamily="34" charset="0"/>
              </a:rPr>
              <a:t>Hệ số phân nhánh lớn</a:t>
            </a:r>
          </a:p>
          <a:p>
            <a:pPr lvl="1">
              <a:spcBef>
                <a:spcPts val="600"/>
              </a:spcBef>
            </a:pPr>
            <a:r>
              <a:rPr lang="vi-VN" sz="1400">
                <a:latin typeface="Calibri" panose="020F0502020204030204" pitchFamily="34" charset="0"/>
                <a:cs typeface="Calibri" panose="020F0502020204030204" pitchFamily="34" charset="0"/>
              </a:rPr>
              <a:t>Quản lý các nước đi của một trạng thái</a:t>
            </a:r>
          </a:p>
          <a:p>
            <a:pPr>
              <a:spcBef>
                <a:spcPts val="600"/>
              </a:spcBef>
            </a:pPr>
            <a:r>
              <a:rPr lang="vi-VN" sz="1400">
                <a:latin typeface="Calibri" panose="020F0502020204030204" pitchFamily="34" charset="0"/>
                <a:cs typeface="Calibri" panose="020F0502020204030204" pitchFamily="34" charset="0"/>
              </a:rPr>
              <a:t>Lợi thế:</a:t>
            </a:r>
          </a:p>
          <a:p>
            <a:pPr lvl="1">
              <a:spcBef>
                <a:spcPts val="600"/>
              </a:spcBef>
            </a:pPr>
            <a:r>
              <a:rPr lang="vi-VN" sz="1400">
                <a:latin typeface="Calibri" panose="020F0502020204030204" pitchFamily="34" charset="0"/>
                <a:cs typeface="Calibri" panose="020F0502020204030204" pitchFamily="34" charset="0"/>
              </a:rPr>
              <a:t>Thư viện hỗ trợ xây dựng đồ họa: PySimpleGUI</a:t>
            </a:r>
          </a:p>
          <a:p>
            <a:pPr lvl="1">
              <a:spcBef>
                <a:spcPts val="600"/>
              </a:spcBef>
            </a:pPr>
            <a:r>
              <a:rPr lang="vi-VN" sz="1400">
                <a:latin typeface="Calibri" panose="020F0502020204030204" pitchFamily="34" charset="0"/>
                <a:cs typeface="Calibri" panose="020F0502020204030204" pitchFamily="34" charset="0"/>
              </a:rPr>
              <a:t>Thư viện hỗ trợ kiểm soát các trạng thái của bàn cờ: chess</a:t>
            </a:r>
          </a:p>
          <a:p>
            <a:pPr lvl="1">
              <a:spcBef>
                <a:spcPts val="600"/>
              </a:spcBef>
            </a:pPr>
            <a:endParaRPr lang="vi-VN" sz="1400">
              <a:latin typeface="Calibri" panose="020F0502020204030204" pitchFamily="34" charset="0"/>
              <a:cs typeface="Calibri" panose="020F0502020204030204" pitchFamily="34" charset="0"/>
            </a:endParaRPr>
          </a:p>
          <a:p>
            <a:pPr lvl="1">
              <a:spcBef>
                <a:spcPts val="600"/>
              </a:spcBef>
            </a:pPr>
            <a:endParaRPr lang="vi-VN"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416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Bahnschrift" panose="020B0502040204020203" pitchFamily="34" charset="0"/>
                <a:cs typeface="Biome" panose="020B0503030204020804" pitchFamily="34" charset="0"/>
              </a:rPr>
              <a:t>ĐỒ HỌA CHƯƠNG TRÌNH</a:t>
            </a:r>
            <a:endParaRPr b="1" dirty="0">
              <a:latin typeface="Bahnschrift" panose="020B0502040204020203" pitchFamily="34" charset="0"/>
              <a:cs typeface="Biome" panose="020B0503030204020804" pitchFamily="34" charset="0"/>
            </a:endParaRPr>
          </a:p>
        </p:txBody>
      </p:sp>
      <p:pic>
        <p:nvPicPr>
          <p:cNvPr id="5" name="Hình ảnh 4">
            <a:extLst>
              <a:ext uri="{FF2B5EF4-FFF2-40B4-BE49-F238E27FC236}">
                <a16:creationId xmlns:a16="http://schemas.microsoft.com/office/drawing/2014/main" id="{341E491A-5E6B-4A74-B14B-85D8AE179394}"/>
              </a:ext>
            </a:extLst>
          </p:cNvPr>
          <p:cNvPicPr>
            <a:picLocks noChangeAspect="1"/>
          </p:cNvPicPr>
          <p:nvPr/>
        </p:nvPicPr>
        <p:blipFill>
          <a:blip r:embed="rId3"/>
          <a:stretch>
            <a:fillRect/>
          </a:stretch>
        </p:blipFill>
        <p:spPr>
          <a:xfrm>
            <a:off x="1000699" y="962887"/>
            <a:ext cx="3243943" cy="3470566"/>
          </a:xfrm>
          <a:prstGeom prst="rect">
            <a:avLst/>
          </a:prstGeom>
          <a:ln w="12700">
            <a:solidFill>
              <a:schemeClr val="tx1"/>
            </a:solidFill>
          </a:ln>
        </p:spPr>
      </p:pic>
      <p:pic>
        <p:nvPicPr>
          <p:cNvPr id="7" name="Hình ảnh 6">
            <a:extLst>
              <a:ext uri="{FF2B5EF4-FFF2-40B4-BE49-F238E27FC236}">
                <a16:creationId xmlns:a16="http://schemas.microsoft.com/office/drawing/2014/main" id="{BF6D2D08-3A6B-41F9-8D94-6C126111831D}"/>
              </a:ext>
            </a:extLst>
          </p:cNvPr>
          <p:cNvPicPr>
            <a:picLocks noChangeAspect="1"/>
          </p:cNvPicPr>
          <p:nvPr/>
        </p:nvPicPr>
        <p:blipFill>
          <a:blip r:embed="rId4"/>
          <a:stretch>
            <a:fillRect/>
          </a:stretch>
        </p:blipFill>
        <p:spPr>
          <a:xfrm>
            <a:off x="4748633" y="962887"/>
            <a:ext cx="3243943" cy="3470566"/>
          </a:xfrm>
          <a:prstGeom prst="rect">
            <a:avLst/>
          </a:prstGeom>
          <a:ln w="1270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857094"/>
            <a:ext cx="7322400" cy="4025926"/>
          </a:xfrm>
        </p:spPr>
        <p:txBody>
          <a:bodyPr/>
          <a:lstStyle/>
          <a:p>
            <a:r>
              <a:rPr lang="vi-VN" sz="1400" dirty="0" err="1">
                <a:latin typeface="Calibri" panose="020F0502020204030204" pitchFamily="34" charset="0"/>
                <a:cs typeface="Calibri" panose="020F0502020204030204" pitchFamily="34" charset="0"/>
              </a:rPr>
              <a:t>Các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thuật</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toán</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đã</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sử</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dụng</a:t>
            </a:r>
            <a:r>
              <a:rPr lang="vi-VN" sz="1400" dirty="0">
                <a:latin typeface="Calibri" panose="020F0502020204030204" pitchFamily="34" charset="0"/>
                <a:cs typeface="Calibri" panose="020F0502020204030204" pitchFamily="34" charset="0"/>
              </a:rPr>
              <a:t>:</a:t>
            </a:r>
          </a:p>
          <a:p>
            <a:pPr lvl="1">
              <a:spcBef>
                <a:spcPts val="600"/>
              </a:spcBef>
            </a:pPr>
            <a:r>
              <a:rPr lang="vi-VN" sz="1400" dirty="0" err="1">
                <a:latin typeface="Calibri" panose="020F0502020204030204" pitchFamily="34" charset="0"/>
                <a:cs typeface="Calibri" panose="020F0502020204030204" pitchFamily="34" charset="0"/>
              </a:rPr>
              <a:t>Minimax</a:t>
            </a:r>
            <a:endParaRPr lang="vi-VN" sz="1400" dirty="0">
              <a:latin typeface="Calibri" panose="020F0502020204030204" pitchFamily="34" charset="0"/>
              <a:cs typeface="Calibri" panose="020F0502020204030204" pitchFamily="34" charset="0"/>
            </a:endParaRPr>
          </a:p>
          <a:p>
            <a:pPr lvl="1">
              <a:spcBef>
                <a:spcPts val="600"/>
              </a:spcBef>
            </a:pPr>
            <a:r>
              <a:rPr lang="vi-VN" sz="1400" dirty="0" err="1">
                <a:latin typeface="Calibri" panose="020F0502020204030204" pitchFamily="34" charset="0"/>
                <a:cs typeface="Calibri" panose="020F0502020204030204" pitchFamily="34" charset="0"/>
              </a:rPr>
              <a:t>Alpha-Beta</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Pruning</a:t>
            </a:r>
            <a:endParaRPr lang="vi-VN" sz="1400" dirty="0">
              <a:latin typeface="Calibri" panose="020F0502020204030204" pitchFamily="34" charset="0"/>
              <a:cs typeface="Calibri" panose="020F0502020204030204" pitchFamily="34" charset="0"/>
            </a:endParaRPr>
          </a:p>
          <a:p>
            <a:pPr lvl="1">
              <a:spcBef>
                <a:spcPts val="600"/>
              </a:spcBef>
            </a:pPr>
            <a:r>
              <a:rPr lang="vi-VN" sz="1400" dirty="0" err="1">
                <a:latin typeface="Calibri" panose="020F0502020204030204" pitchFamily="34" charset="0"/>
                <a:cs typeface="Calibri" panose="020F0502020204030204" pitchFamily="34" charset="0"/>
              </a:rPr>
              <a:t>Sắp</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xếp</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điểm</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các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nước</a:t>
            </a:r>
            <a:r>
              <a:rPr lang="vi-VN" sz="1400" dirty="0">
                <a:latin typeface="Calibri" panose="020F0502020204030204" pitchFamily="34" charset="0"/>
                <a:cs typeface="Calibri" panose="020F0502020204030204" pitchFamily="34" charset="0"/>
              </a:rPr>
              <a:t> đi </a:t>
            </a:r>
            <a:r>
              <a:rPr lang="vi-VN" sz="1400" dirty="0" err="1">
                <a:latin typeface="Calibri" panose="020F0502020204030204" pitchFamily="34" charset="0"/>
                <a:cs typeface="Calibri" panose="020F0502020204030204" pitchFamily="34" charset="0"/>
              </a:rPr>
              <a:t>trước</a:t>
            </a:r>
            <a:r>
              <a:rPr lang="vi-VN" sz="1400" dirty="0">
                <a:latin typeface="Calibri" panose="020F0502020204030204" pitchFamily="34" charset="0"/>
                <a:cs typeface="Calibri" panose="020F0502020204030204" pitchFamily="34" charset="0"/>
              </a:rPr>
              <a:t> khi </a:t>
            </a:r>
            <a:r>
              <a:rPr lang="vi-VN" sz="1400" dirty="0" err="1">
                <a:latin typeface="Calibri" panose="020F0502020204030204" pitchFamily="34" charset="0"/>
                <a:cs typeface="Calibri" panose="020F0502020204030204" pitchFamily="34" charset="0"/>
              </a:rPr>
              <a:t>thực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hiện</a:t>
            </a:r>
            <a:endParaRPr lang="vi-VN" sz="1400" dirty="0">
              <a:latin typeface="Calibri" panose="020F0502020204030204" pitchFamily="34" charset="0"/>
              <a:cs typeface="Calibri" panose="020F0502020204030204" pitchFamily="34" charset="0"/>
            </a:endParaRPr>
          </a:p>
          <a:p>
            <a:pPr lvl="1">
              <a:spcBef>
                <a:spcPts val="600"/>
              </a:spcBef>
            </a:pPr>
            <a:r>
              <a:rPr lang="vi-VN" sz="1400" err="1">
                <a:latin typeface="Calibri" panose="020F0502020204030204" pitchFamily="34" charset="0"/>
                <a:cs typeface="Calibri" panose="020F0502020204030204" pitchFamily="34" charset="0"/>
              </a:rPr>
              <a:t>Zobrist</a:t>
            </a:r>
            <a:r>
              <a:rPr lang="vi-VN" sz="1400">
                <a:latin typeface="Calibri" panose="020F0502020204030204" pitchFamily="34" charset="0"/>
                <a:cs typeface="Calibri" panose="020F0502020204030204" pitchFamily="34" charset="0"/>
              </a:rPr>
              <a:t> hashing: Tìm một giá trị Hash đại diện cho một trạng thái</a:t>
            </a:r>
            <a:endParaRPr lang="vi-VN" sz="1400" dirty="0">
              <a:latin typeface="Calibri" panose="020F0502020204030204" pitchFamily="34" charset="0"/>
              <a:cs typeface="Calibri" panose="020F0502020204030204" pitchFamily="34" charset="0"/>
            </a:endParaRPr>
          </a:p>
          <a:p>
            <a:pPr lvl="1">
              <a:spcBef>
                <a:spcPts val="600"/>
              </a:spcBef>
            </a:pPr>
            <a:r>
              <a:rPr lang="vi-VN" sz="1400" dirty="0" err="1">
                <a:latin typeface="Calibri" panose="020F0502020204030204" pitchFamily="34" charset="0"/>
                <a:cs typeface="Calibri" panose="020F0502020204030204" pitchFamily="34" charset="0"/>
              </a:rPr>
              <a:t>Bảng</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chuyển</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vị</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Tranposition</a:t>
            </a:r>
            <a:r>
              <a:rPr lang="vi-VN" sz="1400" dirty="0">
                <a:latin typeface="Calibri" panose="020F0502020204030204" pitchFamily="34" charset="0"/>
                <a:cs typeface="Calibri" panose="020F0502020204030204" pitchFamily="34" charset="0"/>
              </a:rPr>
              <a:t> </a:t>
            </a:r>
            <a:r>
              <a:rPr lang="vi-VN" sz="1400" err="1">
                <a:latin typeface="Calibri" panose="020F0502020204030204" pitchFamily="34" charset="0"/>
                <a:cs typeface="Calibri" panose="020F0502020204030204" pitchFamily="34" charset="0"/>
              </a:rPr>
              <a:t>table</a:t>
            </a:r>
            <a:r>
              <a:rPr lang="vi-VN" sz="1400">
                <a:latin typeface="Calibri" panose="020F0502020204030204" pitchFamily="34" charset="0"/>
                <a:cs typeface="Calibri" panose="020F0502020204030204" pitchFamily="34" charset="0"/>
              </a:rPr>
              <a:t>): Lưu giá trị cùng với độ sâu của những trạng thái đã được tìm kiếm</a:t>
            </a:r>
            <a:endParaRPr lang="vi-VN" sz="1400" dirty="0">
              <a:latin typeface="Calibri" panose="020F0502020204030204" pitchFamily="34" charset="0"/>
              <a:cs typeface="Calibri" panose="020F0502020204030204" pitchFamily="34" charset="0"/>
            </a:endParaRPr>
          </a:p>
          <a:p>
            <a:pPr lvl="1">
              <a:spcBef>
                <a:spcPts val="600"/>
              </a:spcBef>
            </a:pPr>
            <a:r>
              <a:rPr lang="vi-VN" sz="1400" dirty="0" err="1">
                <a:latin typeface="Calibri" panose="020F0502020204030204" pitchFamily="34" charset="0"/>
                <a:cs typeface="Calibri" panose="020F0502020204030204" pitchFamily="34" charset="0"/>
              </a:rPr>
              <a:t>Đào</a:t>
            </a:r>
            <a:r>
              <a:rPr lang="vi-VN" sz="1400" dirty="0">
                <a:latin typeface="Calibri" panose="020F0502020204030204" pitchFamily="34" charset="0"/>
                <a:cs typeface="Calibri" panose="020F0502020204030204" pitchFamily="34" charset="0"/>
              </a:rPr>
              <a:t> sâu </a:t>
            </a:r>
            <a:r>
              <a:rPr lang="vi-VN" sz="1400" dirty="0" err="1">
                <a:latin typeface="Calibri" panose="020F0502020204030204" pitchFamily="34" charset="0"/>
                <a:cs typeface="Calibri" panose="020F0502020204030204" pitchFamily="34" charset="0"/>
              </a:rPr>
              <a:t>lặp</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lại</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Iterative</a:t>
            </a:r>
            <a:r>
              <a:rPr lang="vi-VN" sz="1400" dirty="0">
                <a:latin typeface="Calibri" panose="020F0502020204030204" pitchFamily="34" charset="0"/>
                <a:cs typeface="Calibri" panose="020F0502020204030204" pitchFamily="34" charset="0"/>
              </a:rPr>
              <a:t> </a:t>
            </a:r>
            <a:r>
              <a:rPr lang="vi-VN" sz="1400" err="1">
                <a:latin typeface="Calibri" panose="020F0502020204030204" pitchFamily="34" charset="0"/>
                <a:cs typeface="Calibri" panose="020F0502020204030204" pitchFamily="34" charset="0"/>
              </a:rPr>
              <a:t>deepening</a:t>
            </a:r>
            <a:r>
              <a:rPr lang="vi-VN" sz="1400">
                <a:latin typeface="Calibri" panose="020F0502020204030204" pitchFamily="34" charset="0"/>
                <a:cs typeface="Calibri" panose="020F0502020204030204" pitchFamily="34" charset="0"/>
              </a:rPr>
              <a:t>): Đào sâu dần bắt đầu từ 2</a:t>
            </a:r>
            <a:endParaRPr lang="vi-VN" sz="1400" dirty="0">
              <a:latin typeface="Calibri" panose="020F0502020204030204" pitchFamily="34" charset="0"/>
              <a:cs typeface="Calibri" panose="020F0502020204030204" pitchFamily="34" charset="0"/>
            </a:endParaRPr>
          </a:p>
          <a:p>
            <a:pPr lvl="1">
              <a:spcBef>
                <a:spcPts val="600"/>
              </a:spcBef>
            </a:pPr>
            <a:r>
              <a:rPr lang="vi-VN" sz="1400">
                <a:latin typeface="Calibri" panose="020F0502020204030204" pitchFamily="34" charset="0"/>
                <a:cs typeface="Calibri" panose="020F0502020204030204" pitchFamily="34" charset="0"/>
              </a:rPr>
              <a:t>Principal Variation Search (PV-search): Lưu lại các nước đi vượt qua ngưỡng beta (đối với min) hoặc vượt qua ngưỡng alpha (đối với max) của một trạng thái, các pv-nodes sẽ được tìm kiếm đầu tiên khi đến trạng thái đó</a:t>
            </a:r>
            <a:endParaRPr lang="vi-VN" sz="1400" dirty="0">
              <a:latin typeface="Calibri" panose="020F0502020204030204" pitchFamily="34" charset="0"/>
              <a:cs typeface="Calibri" panose="020F0502020204030204" pitchFamily="34" charset="0"/>
            </a:endParaRP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dirty="0">
                <a:latin typeface="Bahnschrift" panose="020B0502040204020203" pitchFamily="34" charset="0"/>
                <a:cs typeface="Biome" panose="020B0503030204020804" pitchFamily="34" charset="0"/>
              </a:rPr>
              <a:t>THUẬT TOÁN ĐÃ SỬ DỤNG</a:t>
            </a:r>
          </a:p>
        </p:txBody>
      </p:sp>
    </p:spTree>
    <p:extLst>
      <p:ext uri="{BB962C8B-B14F-4D97-AF65-F5344CB8AC3E}">
        <p14:creationId xmlns:p14="http://schemas.microsoft.com/office/powerpoint/2010/main" val="59558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857094"/>
            <a:ext cx="5942784" cy="4025926"/>
          </a:xfrm>
        </p:spPr>
        <p:txBody>
          <a:bodyPr/>
          <a:lstStyle/>
          <a:p>
            <a:pPr algn="just">
              <a:lnSpc>
                <a:spcPct val="125000"/>
              </a:lnSpc>
              <a:spcBef>
                <a:spcPts val="600"/>
              </a:spcBef>
            </a:pPr>
            <a:r>
              <a:rPr lang="vi-VN" sz="1400" b="1">
                <a:latin typeface="Calibri" panose="020F0502020204030204" pitchFamily="34" charset="0"/>
                <a:cs typeface="Calibri" panose="020F0502020204030204" pitchFamily="34" charset="0"/>
              </a:rPr>
              <a:t>Ý tưởng: </a:t>
            </a:r>
            <a:r>
              <a:rPr lang="vi-VN" sz="1400">
                <a:latin typeface="Calibri" panose="020F0502020204030204" pitchFamily="34" charset="0"/>
                <a:cs typeface="Calibri" panose="020F0502020204030204" pitchFamily="34" charset="0"/>
              </a:rPr>
              <a:t>Các nước đi sẽ được sắp xếp lại khi thực hiện đào sâu. Và được sắp xếp dựa trên số điểm heuristic thay đổi nếu đi nước cờ đó (tương đương với việc tính điểm của nước cờ đó với độ sâu là 1).</a:t>
            </a:r>
          </a:p>
          <a:p>
            <a:pPr algn="just">
              <a:lnSpc>
                <a:spcPct val="125000"/>
              </a:lnSpc>
              <a:spcBef>
                <a:spcPts val="600"/>
              </a:spcBef>
            </a:pPr>
            <a:r>
              <a:rPr lang="vi-VN" sz="1400" b="1">
                <a:latin typeface="Calibri" panose="020F0502020204030204" pitchFamily="34" charset="0"/>
                <a:cs typeface="Calibri" panose="020F0502020204030204" pitchFamily="34" charset="0"/>
              </a:rPr>
              <a:t>Mục đích: </a:t>
            </a:r>
            <a:r>
              <a:rPr lang="vi-VN" sz="1400">
                <a:latin typeface="Calibri" panose="020F0502020204030204" pitchFamily="34" charset="0"/>
                <a:cs typeface="Calibri" panose="020F0502020204030204" pitchFamily="34" charset="0"/>
              </a:rPr>
              <a:t>Đưa các nước “có vẻ” tốt hơn lên trước, từ đó cắt tỉa được nhiều nhánh hơn.</a:t>
            </a:r>
          </a:p>
          <a:p>
            <a:pPr algn="just">
              <a:lnSpc>
                <a:spcPct val="125000"/>
              </a:lnSpc>
              <a:spcBef>
                <a:spcPts val="600"/>
              </a:spcBef>
            </a:pPr>
            <a:r>
              <a:rPr lang="vi-VN" sz="1400" b="1">
                <a:latin typeface="Calibri" panose="020F0502020204030204" pitchFamily="34" charset="0"/>
                <a:cs typeface="Calibri" panose="020F0502020204030204" pitchFamily="34" charset="0"/>
              </a:rPr>
              <a:t>Thực hiện: </a:t>
            </a:r>
            <a:r>
              <a:rPr lang="vi-VN" sz="1400">
                <a:latin typeface="Calibri" panose="020F0502020204030204" pitchFamily="34" charset="0"/>
                <a:cs typeface="Calibri" panose="020F0502020204030204" pitchFamily="34" charset="0"/>
              </a:rPr>
              <a:t>Để có thể sắp xếp các nước đi dựa trên điểm số thay đổi được, chương trình sử dụng hàm calculate_score(move : chess.Move) sử dụng để tính sự thay đổi của điểm heuristic khi di chuyển nước đi move. </a:t>
            </a:r>
          </a:p>
          <a:p>
            <a:pPr algn="just">
              <a:lnSpc>
                <a:spcPct val="125000"/>
              </a:lnSpc>
              <a:spcBef>
                <a:spcPts val="600"/>
              </a:spcBef>
            </a:pPr>
            <a:r>
              <a:rPr lang="vi-VN" sz="1400" b="1">
                <a:latin typeface="Calibri" panose="020F0502020204030204" pitchFamily="34" charset="0"/>
                <a:cs typeface="Calibri" panose="020F0502020204030204" pitchFamily="34" charset="0"/>
              </a:rPr>
              <a:t>Hiệu quả thuật toán: </a:t>
            </a:r>
            <a:r>
              <a:rPr lang="vi-VN" sz="1400">
                <a:latin typeface="Calibri" panose="020F0502020204030204" pitchFamily="34" charset="0"/>
                <a:cs typeface="Calibri" panose="020F0502020204030204" pitchFamily="34" charset="0"/>
              </a:rPr>
              <a:t>giảm thêm 50%~60% thời gian thực hiện so với chỉ dùng thuật toán cắt tỉa alpha-beta.</a:t>
            </a: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SẮP XẾP CÁC NƯỚC ĐI</a:t>
            </a:r>
            <a:endParaRPr lang="vi-VN" b="1" dirty="0">
              <a:latin typeface="Bahnschrift" panose="020B0502040204020203" pitchFamily="34" charset="0"/>
              <a:cs typeface="Biome" panose="020B0503030204020804" pitchFamily="34" charset="0"/>
            </a:endParaRPr>
          </a:p>
        </p:txBody>
      </p:sp>
      <p:pic>
        <p:nvPicPr>
          <p:cNvPr id="4" name="Hình ảnh 5">
            <a:extLst>
              <a:ext uri="{FF2B5EF4-FFF2-40B4-BE49-F238E27FC236}">
                <a16:creationId xmlns:a16="http://schemas.microsoft.com/office/drawing/2014/main" id="{B4C62684-39BF-42E7-B67A-2B746E9A1BC3}"/>
              </a:ext>
            </a:extLst>
          </p:cNvPr>
          <p:cNvPicPr>
            <a:picLocks noChangeAspect="1"/>
          </p:cNvPicPr>
          <p:nvPr/>
        </p:nvPicPr>
        <p:blipFill rotWithShape="1">
          <a:blip r:embed="rId2"/>
          <a:srcRect l="2599" t="38276" r="6405" b="25360"/>
          <a:stretch/>
        </p:blipFill>
        <p:spPr>
          <a:xfrm>
            <a:off x="6676389" y="1810386"/>
            <a:ext cx="2228197" cy="734292"/>
          </a:xfrm>
          <a:prstGeom prst="rect">
            <a:avLst/>
          </a:prstGeom>
        </p:spPr>
      </p:pic>
      <p:pic>
        <p:nvPicPr>
          <p:cNvPr id="5" name="Hình ảnh 6">
            <a:extLst>
              <a:ext uri="{FF2B5EF4-FFF2-40B4-BE49-F238E27FC236}">
                <a16:creationId xmlns:a16="http://schemas.microsoft.com/office/drawing/2014/main" id="{9160631C-A4C5-4BC1-9871-7DF7AFC6264F}"/>
              </a:ext>
            </a:extLst>
          </p:cNvPr>
          <p:cNvPicPr>
            <a:picLocks noChangeAspect="1"/>
          </p:cNvPicPr>
          <p:nvPr/>
        </p:nvPicPr>
        <p:blipFill rotWithShape="1">
          <a:blip r:embed="rId3"/>
          <a:srcRect t="37424" b="27233"/>
          <a:stretch/>
        </p:blipFill>
        <p:spPr>
          <a:xfrm>
            <a:off x="6711461" y="3767967"/>
            <a:ext cx="2158869" cy="734292"/>
          </a:xfrm>
          <a:prstGeom prst="rect">
            <a:avLst/>
          </a:prstGeom>
        </p:spPr>
      </p:pic>
      <p:sp>
        <p:nvSpPr>
          <p:cNvPr id="6" name="Chỗ dành sẵn cho Văn bản 1">
            <a:extLst>
              <a:ext uri="{FF2B5EF4-FFF2-40B4-BE49-F238E27FC236}">
                <a16:creationId xmlns:a16="http://schemas.microsoft.com/office/drawing/2014/main" id="{04A994C0-4CFE-4755-B6A9-BA7FF56F6103}"/>
              </a:ext>
            </a:extLst>
          </p:cNvPr>
          <p:cNvSpPr txBox="1">
            <a:spLocks/>
          </p:cNvSpPr>
          <p:nvPr/>
        </p:nvSpPr>
        <p:spPr>
          <a:xfrm>
            <a:off x="6447551" y="857094"/>
            <a:ext cx="2696449" cy="1004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None/>
            </a:pPr>
            <a:r>
              <a:rPr lang="vi-VN" sz="1400" b="1" dirty="0" err="1">
                <a:latin typeface="Calibri" panose="020F0502020204030204" pitchFamily="34" charset="0"/>
                <a:cs typeface="Calibri" panose="020F0502020204030204" pitchFamily="34" charset="0"/>
              </a:rPr>
              <a:t>Chỉ</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có</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alpha-beta</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pruning</a:t>
            </a:r>
            <a:r>
              <a:rPr lang="vi-VN" sz="1400" b="1" dirty="0">
                <a:latin typeface="Calibri" panose="020F0502020204030204" pitchFamily="34" charset="0"/>
                <a:cs typeface="Calibri" panose="020F0502020204030204" pitchFamily="34" charset="0"/>
              </a:rPr>
              <a:t>:</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Thời</a:t>
            </a:r>
            <a:r>
              <a:rPr lang="vi-VN" sz="1400" dirty="0">
                <a:latin typeface="Calibri" panose="020F0502020204030204" pitchFamily="34" charset="0"/>
                <a:cs typeface="Calibri" panose="020F0502020204030204" pitchFamily="34" charset="0"/>
              </a:rPr>
              <a:t> gian </a:t>
            </a:r>
            <a:r>
              <a:rPr lang="vi-VN" sz="1400" dirty="0" err="1">
                <a:latin typeface="Calibri" panose="020F0502020204030204" pitchFamily="34" charset="0"/>
                <a:cs typeface="Calibri" panose="020F0502020204030204" pitchFamily="34" charset="0"/>
              </a:rPr>
              <a:t>thực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hiện</a:t>
            </a:r>
            <a:r>
              <a:rPr lang="vi-VN" sz="1400" dirty="0">
                <a:latin typeface="Calibri" panose="020F0502020204030204" pitchFamily="34" charset="0"/>
                <a:cs typeface="Calibri" panose="020F0502020204030204" pitchFamily="34" charset="0"/>
              </a:rPr>
              <a:t>: </a:t>
            </a:r>
            <a:r>
              <a:rPr lang="vi-VN" sz="1400" dirty="0">
                <a:solidFill>
                  <a:srgbClr val="FF0000"/>
                </a:solidFill>
                <a:latin typeface="Calibri" panose="020F0502020204030204" pitchFamily="34" charset="0"/>
                <a:cs typeface="Calibri" panose="020F0502020204030204" pitchFamily="34" charset="0"/>
              </a:rPr>
              <a:t>~25s</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Số</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nodes</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đã</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duyệt</a:t>
            </a:r>
            <a:r>
              <a:rPr lang="vi-VN" sz="1400" dirty="0">
                <a:latin typeface="Calibri" panose="020F0502020204030204" pitchFamily="34" charset="0"/>
                <a:cs typeface="Calibri" panose="020F0502020204030204" pitchFamily="34" charset="0"/>
              </a:rPr>
              <a:t>: </a:t>
            </a:r>
            <a:r>
              <a:rPr lang="vi-VN" sz="1400" dirty="0">
                <a:solidFill>
                  <a:srgbClr val="0070C0"/>
                </a:solidFill>
                <a:latin typeface="Calibri" panose="020F0502020204030204" pitchFamily="34" charset="0"/>
                <a:cs typeface="Calibri" panose="020F0502020204030204" pitchFamily="34" charset="0"/>
              </a:rPr>
              <a:t>167606</a:t>
            </a:r>
          </a:p>
        </p:txBody>
      </p:sp>
      <p:sp>
        <p:nvSpPr>
          <p:cNvPr id="7" name="Chỗ dành sẵn cho Văn bản 1">
            <a:extLst>
              <a:ext uri="{FF2B5EF4-FFF2-40B4-BE49-F238E27FC236}">
                <a16:creationId xmlns:a16="http://schemas.microsoft.com/office/drawing/2014/main" id="{6ED1F979-132C-4831-8EE2-BD4FE4D8D49A}"/>
              </a:ext>
            </a:extLst>
          </p:cNvPr>
          <p:cNvSpPr txBox="1">
            <a:spLocks/>
          </p:cNvSpPr>
          <p:nvPr/>
        </p:nvSpPr>
        <p:spPr>
          <a:xfrm>
            <a:off x="6447551" y="2814675"/>
            <a:ext cx="2564831" cy="1004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None/>
            </a:pPr>
            <a:r>
              <a:rPr lang="vi-VN" sz="1400" b="1" dirty="0" err="1">
                <a:latin typeface="Calibri" panose="020F0502020204030204" pitchFamily="34" charset="0"/>
                <a:cs typeface="Calibri" panose="020F0502020204030204" pitchFamily="34" charset="0"/>
              </a:rPr>
              <a:t>Sử</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dụng</a:t>
            </a:r>
            <a:r>
              <a:rPr lang="vi-VN" sz="1400" b="1" dirty="0">
                <a:latin typeface="Calibri" panose="020F0502020204030204" pitchFamily="34" charset="0"/>
                <a:cs typeface="Calibri" panose="020F0502020204030204" pitchFamily="34" charset="0"/>
              </a:rPr>
              <a:t> thêm </a:t>
            </a:r>
            <a:r>
              <a:rPr lang="vi-VN" sz="1400" b="1" dirty="0" err="1">
                <a:latin typeface="Calibri" panose="020F0502020204030204" pitchFamily="34" charset="0"/>
                <a:cs typeface="Calibri" panose="020F0502020204030204" pitchFamily="34" charset="0"/>
              </a:rPr>
              <a:t>sắp</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xếp</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các</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nước</a:t>
            </a:r>
            <a:r>
              <a:rPr lang="vi-VN" sz="1400" b="1" dirty="0">
                <a:latin typeface="Calibri" panose="020F0502020204030204" pitchFamily="34" charset="0"/>
                <a:cs typeface="Calibri" panose="020F0502020204030204" pitchFamily="34" charset="0"/>
              </a:rPr>
              <a:t> đi </a:t>
            </a:r>
            <a:r>
              <a:rPr lang="vi-VN" sz="1400" b="1" dirty="0" err="1">
                <a:latin typeface="Calibri" panose="020F0502020204030204" pitchFamily="34" charset="0"/>
                <a:cs typeface="Calibri" panose="020F0502020204030204" pitchFamily="34" charset="0"/>
              </a:rPr>
              <a:t>trước</a:t>
            </a:r>
            <a:r>
              <a:rPr lang="vi-VN" sz="1400" b="1" dirty="0">
                <a:latin typeface="Calibri" panose="020F0502020204030204" pitchFamily="34" charset="0"/>
                <a:cs typeface="Calibri" panose="020F0502020204030204" pitchFamily="34" charset="0"/>
              </a:rPr>
              <a:t> khi </a:t>
            </a:r>
            <a:r>
              <a:rPr lang="vi-VN" sz="1400" b="1" dirty="0" err="1">
                <a:latin typeface="Calibri" panose="020F0502020204030204" pitchFamily="34" charset="0"/>
                <a:cs typeface="Calibri" panose="020F0502020204030204" pitchFamily="34" charset="0"/>
              </a:rPr>
              <a:t>thực</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hiện</a:t>
            </a:r>
            <a:r>
              <a:rPr lang="vi-VN" sz="1400" b="1" dirty="0">
                <a:latin typeface="Calibri" panose="020F0502020204030204" pitchFamily="34" charset="0"/>
                <a:cs typeface="Calibri" panose="020F0502020204030204" pitchFamily="34" charset="0"/>
              </a:rPr>
              <a:t>:</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Thời</a:t>
            </a:r>
            <a:r>
              <a:rPr lang="vi-VN" sz="1400" dirty="0">
                <a:latin typeface="Calibri" panose="020F0502020204030204" pitchFamily="34" charset="0"/>
                <a:cs typeface="Calibri" panose="020F0502020204030204" pitchFamily="34" charset="0"/>
              </a:rPr>
              <a:t> gian </a:t>
            </a:r>
            <a:r>
              <a:rPr lang="vi-VN" sz="1400" dirty="0" err="1">
                <a:latin typeface="Calibri" panose="020F0502020204030204" pitchFamily="34" charset="0"/>
                <a:cs typeface="Calibri" panose="020F0502020204030204" pitchFamily="34" charset="0"/>
              </a:rPr>
              <a:t>thực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hiện</a:t>
            </a:r>
            <a:r>
              <a:rPr lang="vi-VN" sz="1400" dirty="0">
                <a:latin typeface="Calibri" panose="020F0502020204030204" pitchFamily="34" charset="0"/>
                <a:cs typeface="Calibri" panose="020F0502020204030204" pitchFamily="34" charset="0"/>
              </a:rPr>
              <a:t>: </a:t>
            </a:r>
            <a:r>
              <a:rPr lang="vi-VN" sz="1400" dirty="0">
                <a:solidFill>
                  <a:srgbClr val="FF0000"/>
                </a:solidFill>
                <a:latin typeface="Calibri" panose="020F0502020204030204" pitchFamily="34" charset="0"/>
                <a:cs typeface="Calibri" panose="020F0502020204030204" pitchFamily="34" charset="0"/>
              </a:rPr>
              <a:t>~9s</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Số</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nodes</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đã</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duyệt</a:t>
            </a:r>
            <a:r>
              <a:rPr lang="vi-VN" sz="1400" dirty="0">
                <a:latin typeface="Calibri" panose="020F0502020204030204" pitchFamily="34" charset="0"/>
                <a:cs typeface="Calibri" panose="020F0502020204030204" pitchFamily="34" charset="0"/>
              </a:rPr>
              <a:t>: </a:t>
            </a:r>
            <a:r>
              <a:rPr lang="vi-VN" sz="1400" dirty="0">
                <a:solidFill>
                  <a:srgbClr val="0070C0"/>
                </a:solidFill>
                <a:latin typeface="Calibri" panose="020F0502020204030204" pitchFamily="34" charset="0"/>
                <a:cs typeface="Calibri" panose="020F0502020204030204" pitchFamily="34" charset="0"/>
              </a:rPr>
              <a:t>36384</a:t>
            </a:r>
          </a:p>
        </p:txBody>
      </p:sp>
    </p:spTree>
    <p:extLst>
      <p:ext uri="{BB962C8B-B14F-4D97-AF65-F5344CB8AC3E}">
        <p14:creationId xmlns:p14="http://schemas.microsoft.com/office/powerpoint/2010/main" val="64328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857094"/>
            <a:ext cx="8087884" cy="4025926"/>
          </a:xfrm>
        </p:spPr>
        <p:txBody>
          <a:bodyPr/>
          <a:lstStyle/>
          <a:p>
            <a:pPr algn="just"/>
            <a:r>
              <a:rPr lang="vi-VN" sz="1400" b="1">
                <a:latin typeface="Calibri" panose="020F0502020204030204" pitchFamily="34" charset="0"/>
                <a:cs typeface="Calibri" panose="020F0502020204030204" pitchFamily="34" charset="0"/>
              </a:rPr>
              <a:t>Ý tưởng: </a:t>
            </a:r>
            <a:r>
              <a:rPr lang="vi-VN" sz="1400">
                <a:latin typeface="Calibri" panose="020F0502020204030204" pitchFamily="34" charset="0"/>
                <a:cs typeface="Calibri" panose="020F0502020204030204" pitchFamily="34" charset="0"/>
              </a:rPr>
              <a:t>Thuật toán tìm một giá trị Hash (64-bits) đại diện cho một trạng thái của bàn cờ.</a:t>
            </a:r>
          </a:p>
          <a:p>
            <a:pPr algn="just">
              <a:spcBef>
                <a:spcPts val="600"/>
              </a:spcBef>
            </a:pPr>
            <a:r>
              <a:rPr lang="vi-VN" sz="1400" b="1">
                <a:latin typeface="Calibri" panose="020F0502020204030204" pitchFamily="34" charset="0"/>
                <a:cs typeface="Calibri" panose="020F0502020204030204" pitchFamily="34" charset="0"/>
              </a:rPr>
              <a:t>Mục đích: </a:t>
            </a:r>
            <a:r>
              <a:rPr lang="vi-VN" sz="1400">
                <a:latin typeface="Calibri" panose="020F0502020204030204" pitchFamily="34" charset="0"/>
                <a:cs typeface="Calibri" panose="020F0502020204030204" pitchFamily="34" charset="0"/>
              </a:rPr>
              <a:t>Zobrist hashing hỗ trợ để triển khai các thuật toán cần lưu lại các kết quả của một trạng thái.</a:t>
            </a:r>
          </a:p>
          <a:p>
            <a:pPr algn="just">
              <a:spcBef>
                <a:spcPts val="600"/>
              </a:spcBef>
            </a:pPr>
            <a:r>
              <a:rPr lang="vi-VN" sz="1400" b="1">
                <a:latin typeface="Calibri" panose="020F0502020204030204" pitchFamily="34" charset="0"/>
                <a:cs typeface="Calibri" panose="020F0502020204030204" pitchFamily="34" charset="0"/>
              </a:rPr>
              <a:t>Thực hiện: </a:t>
            </a:r>
          </a:p>
          <a:p>
            <a:pPr marL="630238" lvl="1" algn="just">
              <a:spcBef>
                <a:spcPts val="300"/>
              </a:spcBef>
            </a:pPr>
            <a:r>
              <a:rPr lang="vi-VN" sz="1400">
                <a:latin typeface="Calibri" panose="020F0502020204030204" pitchFamily="34" charset="0"/>
                <a:cs typeface="Calibri" panose="020F0502020204030204" pitchFamily="34" charset="0"/>
              </a:rPr>
              <a:t>Sử dụng một mảng 2 chiều kích cỡ 12x64 (12 quân cờ, 64 vị trí), mỗi phần tử của mảng là một giá trị random 64 bits.</a:t>
            </a:r>
          </a:p>
          <a:p>
            <a:pPr marL="630238" lvl="1" algn="just">
              <a:spcBef>
                <a:spcPts val="300"/>
              </a:spcBef>
            </a:pPr>
            <a:r>
              <a:rPr lang="vi-VN" sz="1400">
                <a:latin typeface="Calibri" panose="020F0502020204030204" pitchFamily="34" charset="0"/>
                <a:cs typeface="Calibri" panose="020F0502020204030204" pitchFamily="34" charset="0"/>
              </a:rPr>
              <a:t>Khởi tạo mảng và gán các giá trị random được thực hiện duy nhất 1 lần ngay sau khi khởi chạy chương trình.</a:t>
            </a:r>
          </a:p>
          <a:p>
            <a:pPr marL="630238" lvl="1" algn="just">
              <a:spcBef>
                <a:spcPts val="300"/>
              </a:spcBef>
            </a:pPr>
            <a:r>
              <a:rPr lang="vi-VN" sz="1400">
                <a:latin typeface="Calibri" panose="020F0502020204030204" pitchFamily="34" charset="0"/>
                <a:cs typeface="Calibri" panose="020F0502020204030204" pitchFamily="34" charset="0"/>
              </a:rPr>
              <a:t>Thực hiện các hàm xor (^) để tính giá trị hash cho một trạng thái.</a:t>
            </a:r>
          </a:p>
          <a:p>
            <a:pPr marL="969963" lvl="2" algn="just">
              <a:spcBef>
                <a:spcPts val="0"/>
              </a:spcBef>
            </a:pPr>
            <a:r>
              <a:rPr lang="vi-VN" sz="1400">
                <a:latin typeface="Calibri" panose="020F0502020204030204" pitchFamily="34" charset="0"/>
                <a:cs typeface="Calibri" panose="020F0502020204030204" pitchFamily="34" charset="0"/>
              </a:rPr>
              <a:t>Ví dụ: Nếu có quân xe đen (mã số là 3) đứng ở ô h3 (ô số 23) thì kết quả hash là hash ^= table[3][23]</a:t>
            </a:r>
          </a:p>
          <a:p>
            <a:pPr marL="630238" lvl="1" algn="just">
              <a:spcBef>
                <a:spcPts val="300"/>
              </a:spcBef>
            </a:pPr>
            <a:r>
              <a:rPr lang="vi-VN" sz="1400">
                <a:latin typeface="Calibri" panose="020F0502020204030204" pitchFamily="34" charset="0"/>
                <a:cs typeface="Calibri" panose="020F0502020204030204" pitchFamily="34" charset="0"/>
              </a:rPr>
              <a:t>Vì tính chất của hàm xor, khi xor với chính nó sẽ bằng 0 và khi xor với 0 thì không thay đổi nên ta có thể tính mã hash cho một nước cờ chứ không cần thiết phải tính lại các quân cờ trên 64 ô cờ:</a:t>
            </a:r>
          </a:p>
          <a:p>
            <a:pPr marL="969963" lvl="2" algn="just">
              <a:spcBef>
                <a:spcPts val="0"/>
              </a:spcBef>
            </a:pPr>
            <a:r>
              <a:rPr lang="vi-VN" sz="1400">
                <a:latin typeface="Calibri" panose="020F0502020204030204" pitchFamily="34" charset="0"/>
                <a:cs typeface="Calibri" panose="020F0502020204030204" pitchFamily="34" charset="0"/>
              </a:rPr>
              <a:t>Khi di chuyển một quân cờ (mã là 1) từ ô 25 sang ô 56, chúng ta chỉ cần thay đổi: hash ^= table[1][25]; hash^=table[1][56]</a:t>
            </a: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ZOBRIST HASHING</a:t>
            </a:r>
            <a:endParaRPr lang="vi-VN" b="1" dirty="0">
              <a:latin typeface="Bahnschrift" panose="020B0502040204020203" pitchFamily="34" charset="0"/>
              <a:cs typeface="Biome" panose="020B0503030204020804" pitchFamily="34" charset="0"/>
            </a:endParaRPr>
          </a:p>
        </p:txBody>
      </p:sp>
    </p:spTree>
    <p:extLst>
      <p:ext uri="{BB962C8B-B14F-4D97-AF65-F5344CB8AC3E}">
        <p14:creationId xmlns:p14="http://schemas.microsoft.com/office/powerpoint/2010/main" val="126476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857094"/>
            <a:ext cx="8046320" cy="4025926"/>
          </a:xfrm>
        </p:spPr>
        <p:txBody>
          <a:bodyPr/>
          <a:lstStyle/>
          <a:p>
            <a:pPr algn="just">
              <a:lnSpc>
                <a:spcPct val="115000"/>
              </a:lnSpc>
              <a:spcBef>
                <a:spcPts val="600"/>
              </a:spcBef>
            </a:pPr>
            <a:r>
              <a:rPr lang="en-US" sz="1400" b="1">
                <a:latin typeface="Calibri" panose="020F0502020204030204" pitchFamily="34" charset="0"/>
                <a:cs typeface="Calibri" panose="020F0502020204030204" pitchFamily="34" charset="0"/>
              </a:rPr>
              <a:t>Pseudocode:</a:t>
            </a:r>
            <a:endParaRPr lang="vi-VN" sz="1400" b="1">
              <a:latin typeface="Calibri" panose="020F0502020204030204" pitchFamily="34" charset="0"/>
              <a:cs typeface="Calibri" panose="020F0502020204030204" pitchFamily="34" charset="0"/>
            </a:endParaRPr>
          </a:p>
          <a:p>
            <a:pPr marL="609600"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table[12][64]</a:t>
            </a:r>
            <a:endParaRPr lang="vi-VN" sz="1400">
              <a:effectLst/>
              <a:latin typeface="Times New Roman" panose="02020603050405020304" pitchFamily="18" charset="0"/>
              <a:ea typeface="Times New Roman" panose="02020603050405020304" pitchFamily="18" charset="0"/>
            </a:endParaRPr>
          </a:p>
          <a:p>
            <a:pPr marL="609600"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FOR i = 1 TO 12</a:t>
            </a:r>
            <a:endParaRPr lang="vi-VN" sz="1400">
              <a:effectLst/>
              <a:latin typeface="Times New Roman" panose="02020603050405020304" pitchFamily="18" charset="0"/>
              <a:ea typeface="Times New Roman" panose="02020603050405020304" pitchFamily="18" charset="0"/>
            </a:endParaRPr>
          </a:p>
          <a:p>
            <a:pPr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FOR j = 1 TO 64</a:t>
            </a:r>
            <a:endParaRPr lang="vi-VN" sz="1400">
              <a:effectLst/>
              <a:latin typeface="Times New Roman" panose="02020603050405020304" pitchFamily="18" charset="0"/>
              <a:ea typeface="Times New Roman" panose="02020603050405020304" pitchFamily="18" charset="0"/>
            </a:endParaRPr>
          </a:p>
          <a:p>
            <a:pPr lvl="1" indent="0" algn="just">
              <a:lnSpc>
                <a:spcPct val="115000"/>
              </a:lnSpc>
              <a:spcBef>
                <a:spcPts val="0"/>
              </a:spcBef>
              <a:buNone/>
            </a:pPr>
            <a:r>
              <a:rPr lang="en-US" sz="1400">
                <a:effectLst/>
                <a:latin typeface="Consolas" panose="020B0609020204030204" pitchFamily="49" charset="0"/>
                <a:ea typeface="Times New Roman" panose="02020603050405020304" pitchFamily="18" charset="0"/>
              </a:rPr>
              <a:t>table[i][j] = random(số 64-bits)</a:t>
            </a:r>
            <a:endParaRPr lang="vi-VN" sz="1400">
              <a:effectLst/>
              <a:latin typeface="Times New Roman" panose="02020603050405020304" pitchFamily="18" charset="0"/>
              <a:ea typeface="Times New Roman" panose="02020603050405020304" pitchFamily="18" charset="0"/>
            </a:endParaRPr>
          </a:p>
          <a:p>
            <a:pPr algn="just">
              <a:spcBef>
                <a:spcPts val="600"/>
              </a:spcBef>
            </a:pPr>
            <a:r>
              <a:rPr lang="vi-VN" sz="1400" b="1">
                <a:latin typeface="Calibri" panose="020F0502020204030204" pitchFamily="34" charset="0"/>
                <a:cs typeface="Calibri" panose="020F0502020204030204" pitchFamily="34" charset="0"/>
              </a:rPr>
              <a:t>Hiệu quả thuật toán: </a:t>
            </a:r>
            <a:r>
              <a:rPr lang="vi-VN" sz="1400">
                <a:latin typeface="Calibri" panose="020F0502020204030204" pitchFamily="34" charset="0"/>
                <a:cs typeface="Calibri" panose="020F0502020204030204" pitchFamily="34" charset="0"/>
              </a:rPr>
              <a:t>Zobrist hashing không tác động trực tiếp đến tốc độ của chương trình, tuy nhiên nó giúp các thuật toán cần lưu trạng thái bàn cờ tiết kiệm thời gian và bộ nhớ hơn thay vì phải lưu trạng thái bàn cờ dựa trên chuỗi fen (tốn thời gian sinh chuỗi, tốn bộ nhớ).</a:t>
            </a:r>
          </a:p>
          <a:p>
            <a:pPr algn="just">
              <a:spcBef>
                <a:spcPts val="600"/>
              </a:spcBef>
            </a:pPr>
            <a:endParaRPr lang="vi-VN" sz="1400">
              <a:latin typeface="Calibri" panose="020F0502020204030204" pitchFamily="34" charset="0"/>
              <a:cs typeface="Calibri" panose="020F0502020204030204" pitchFamily="34" charset="0"/>
            </a:endParaRP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ZOBRIST HASHING</a:t>
            </a:r>
            <a:endParaRPr lang="vi-VN" b="1" dirty="0">
              <a:latin typeface="Bahnschrift" panose="020B0502040204020203" pitchFamily="34" charset="0"/>
              <a:cs typeface="Biome" panose="020B0503030204020804" pitchFamily="34" charset="0"/>
            </a:endParaRPr>
          </a:p>
        </p:txBody>
      </p:sp>
    </p:spTree>
    <p:extLst>
      <p:ext uri="{BB962C8B-B14F-4D97-AF65-F5344CB8AC3E}">
        <p14:creationId xmlns:p14="http://schemas.microsoft.com/office/powerpoint/2010/main" val="364614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803563"/>
            <a:ext cx="7890750" cy="4239491"/>
          </a:xfrm>
        </p:spPr>
        <p:txBody>
          <a:bodyPr/>
          <a:lstStyle/>
          <a:p>
            <a:pPr algn="just">
              <a:spcBef>
                <a:spcPts val="600"/>
              </a:spcBef>
            </a:pPr>
            <a:r>
              <a:rPr lang="vi-VN" sz="1400" b="1">
                <a:latin typeface="Calibri" panose="020F0502020204030204" pitchFamily="34" charset="0"/>
                <a:cs typeface="Calibri" panose="020F0502020204030204" pitchFamily="34" charset="0"/>
              </a:rPr>
              <a:t>Ý tưởng: </a:t>
            </a:r>
            <a:r>
              <a:rPr lang="vi-VN" sz="1400">
                <a:latin typeface="Calibri" panose="020F0502020204030204" pitchFamily="34" charset="0"/>
                <a:cs typeface="Calibri" panose="020F0502020204030204" pitchFamily="34" charset="0"/>
              </a:rPr>
              <a:t>Lưu lại cặp (điểm, độ sâu) của các trạng thái được duyệt.</a:t>
            </a:r>
          </a:p>
          <a:p>
            <a:pPr algn="just">
              <a:spcBef>
                <a:spcPts val="600"/>
              </a:spcBef>
            </a:pPr>
            <a:r>
              <a:rPr lang="vi-VN" sz="1400" b="1">
                <a:latin typeface="Calibri" panose="020F0502020204030204" pitchFamily="34" charset="0"/>
                <a:cs typeface="Calibri" panose="020F0502020204030204" pitchFamily="34" charset="0"/>
              </a:rPr>
              <a:t>Mục đích: </a:t>
            </a:r>
            <a:r>
              <a:rPr lang="vi-VN" sz="1400">
                <a:latin typeface="Calibri" panose="020F0502020204030204" pitchFamily="34" charset="0"/>
                <a:cs typeface="Calibri" panose="020F0502020204030204" pitchFamily="34" charset="0"/>
              </a:rPr>
              <a:t>Tránh lặp lại các thao tác mà mình đã làm trước đó.</a:t>
            </a:r>
          </a:p>
          <a:p>
            <a:pPr algn="just">
              <a:spcBef>
                <a:spcPts val="600"/>
              </a:spcBef>
            </a:pPr>
            <a:r>
              <a:rPr lang="vi-VN" sz="1400" b="1">
                <a:latin typeface="Calibri" panose="020F0502020204030204" pitchFamily="34" charset="0"/>
                <a:cs typeface="Calibri" panose="020F0502020204030204" pitchFamily="34" charset="0"/>
              </a:rPr>
              <a:t>Thực hiện: </a:t>
            </a:r>
          </a:p>
          <a:p>
            <a:pPr lvl="1" algn="just">
              <a:spcBef>
                <a:spcPts val="300"/>
              </a:spcBef>
            </a:pPr>
            <a:r>
              <a:rPr lang="vi-VN" sz="1400">
                <a:latin typeface="Calibri" panose="020F0502020204030204" pitchFamily="34" charset="0"/>
                <a:cs typeface="Calibri" panose="020F0502020204030204" pitchFamily="34" charset="0"/>
              </a:rPr>
              <a:t>Nếu trạng thái đang xét chưa có trong bảng chuyển vị: Thực hiện đào sâu như bình thường, sau đó lưu điểm cùng với độ sâu vừa đào vào bảng chuyển vị</a:t>
            </a:r>
          </a:p>
          <a:p>
            <a:pPr lvl="1" algn="just">
              <a:spcBef>
                <a:spcPts val="300"/>
              </a:spcBef>
            </a:pPr>
            <a:r>
              <a:rPr lang="vi-VN" sz="1400">
                <a:latin typeface="Calibri" panose="020F0502020204030204" pitchFamily="34" charset="0"/>
                <a:cs typeface="Calibri" panose="020F0502020204030204" pitchFamily="34" charset="0"/>
              </a:rPr>
              <a:t>Nếu trạng thái đang xét đã có trong bảng chuyển vị:</a:t>
            </a:r>
          </a:p>
          <a:p>
            <a:pPr lvl="2" algn="just">
              <a:spcBef>
                <a:spcPts val="300"/>
              </a:spcBef>
            </a:pPr>
            <a:r>
              <a:rPr lang="vi-VN" sz="1400">
                <a:latin typeface="Calibri" panose="020F0502020204030204" pitchFamily="34" charset="0"/>
                <a:cs typeface="Calibri" panose="020F0502020204030204" pitchFamily="34" charset="0"/>
              </a:rPr>
              <a:t>Nếu độ sâu đã lưu &gt;= độ sâu cần đào: Lấy giá trị điểm có sẵn trong bảng chuyển vị thay vì thực hiện đào sâu để tính điểm</a:t>
            </a:r>
          </a:p>
          <a:p>
            <a:pPr lvl="2" algn="just">
              <a:spcBef>
                <a:spcPts val="300"/>
              </a:spcBef>
            </a:pPr>
            <a:r>
              <a:rPr lang="vi-VN" sz="1400">
                <a:latin typeface="Calibri" panose="020F0502020204030204" pitchFamily="34" charset="0"/>
                <a:cs typeface="Calibri" panose="020F0502020204030204" pitchFamily="34" charset="0"/>
              </a:rPr>
              <a:t>Nếu độ sâu đã lưu nhỏ hơn độ sâu cần đào: Coi như trạng thái đó chưa có trong bảng chuyển vị, thực hiện như bình thường</a:t>
            </a:r>
          </a:p>
          <a:p>
            <a:pPr lvl="1" algn="just">
              <a:spcBef>
                <a:spcPts val="300"/>
              </a:spcBef>
            </a:pPr>
            <a:r>
              <a:rPr lang="vi-VN" sz="1400">
                <a:latin typeface="Calibri" panose="020F0502020204030204" pitchFamily="34" charset="0"/>
                <a:cs typeface="Calibri" panose="020F0502020204030204" pitchFamily="34" charset="0"/>
              </a:rPr>
              <a:t>Các giá trị được lưu lại bằng cách sử dụng cấu trúc dữ liệu map với cặp key, value là:</a:t>
            </a:r>
          </a:p>
          <a:p>
            <a:pPr lvl="2" algn="just">
              <a:spcBef>
                <a:spcPts val="300"/>
              </a:spcBef>
            </a:pPr>
            <a:r>
              <a:rPr lang="vi-VN" sz="1400">
                <a:latin typeface="Calibri" panose="020F0502020204030204" pitchFamily="34" charset="0"/>
                <a:cs typeface="Calibri" panose="020F0502020204030204" pitchFamily="34" charset="0"/>
              </a:rPr>
              <a:t>Key: là Zobrish hash của trạng thái cần lưu</a:t>
            </a:r>
          </a:p>
          <a:p>
            <a:pPr lvl="2" algn="just">
              <a:spcBef>
                <a:spcPts val="300"/>
              </a:spcBef>
            </a:pPr>
            <a:r>
              <a:rPr lang="vi-VN" sz="1400">
                <a:latin typeface="Calibri" panose="020F0502020204030204" pitchFamily="34" charset="0"/>
                <a:cs typeface="Calibri" panose="020F0502020204030204" pitchFamily="34" charset="0"/>
              </a:rPr>
              <a:t>Value: là cặp giá trị (điểm, độ sâu)</a:t>
            </a: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321430" cy="539700"/>
          </a:xfrm>
        </p:spPr>
        <p:txBody>
          <a:bodyPr/>
          <a:lstStyle/>
          <a:p>
            <a:r>
              <a:rPr lang="vi-VN" b="1">
                <a:latin typeface="Bahnschrift" panose="020B0502040204020203" pitchFamily="34" charset="0"/>
                <a:cs typeface="Biome" panose="020B0503030204020804" pitchFamily="34" charset="0"/>
              </a:rPr>
              <a:t>BẢNG CHUYỂN VỊ - TRANSPOSITION TABLE</a:t>
            </a:r>
            <a:endParaRPr lang="vi-VN" b="1" dirty="0">
              <a:latin typeface="Bahnschrift" panose="020B0502040204020203" pitchFamily="34" charset="0"/>
              <a:cs typeface="Biome" panose="020B0503030204020804" pitchFamily="34" charset="0"/>
            </a:endParaRPr>
          </a:p>
        </p:txBody>
      </p:sp>
    </p:spTree>
    <p:extLst>
      <p:ext uri="{BB962C8B-B14F-4D97-AF65-F5344CB8AC3E}">
        <p14:creationId xmlns:p14="http://schemas.microsoft.com/office/powerpoint/2010/main" val="304252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789709"/>
            <a:ext cx="7890750" cy="4253346"/>
          </a:xfrm>
        </p:spPr>
        <p:txBody>
          <a:bodyPr/>
          <a:lstStyle/>
          <a:p>
            <a:pPr algn="just">
              <a:spcBef>
                <a:spcPts val="600"/>
              </a:spcBef>
            </a:pPr>
            <a:r>
              <a:rPr lang="vi-VN" sz="1400" b="1">
                <a:latin typeface="Calibri" panose="020F0502020204030204" pitchFamily="34" charset="0"/>
                <a:cs typeface="Calibri" panose="020F0502020204030204" pitchFamily="34" charset="0"/>
              </a:rPr>
              <a:t>Hiêu quả thuật toán: </a:t>
            </a:r>
            <a:r>
              <a:rPr lang="vi-VN" sz="1400">
                <a:latin typeface="Calibri" panose="020F0502020204030204" pitchFamily="34" charset="0"/>
                <a:cs typeface="Calibri" panose="020F0502020204030204" pitchFamily="34" charset="0"/>
              </a:rPr>
              <a:t>Giảm thêm ~25% so với chỉ sử dụng các thuật toán trước</a:t>
            </a:r>
            <a:endParaRPr lang="vi-VN" sz="1400" dirty="0" err="1">
              <a:latin typeface="Calibri" panose="020F0502020204030204" pitchFamily="34" charset="0"/>
              <a:cs typeface="Calibri" panose="020F0502020204030204" pitchFamily="34" charset="0"/>
            </a:endParaRP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321430" cy="539700"/>
          </a:xfrm>
        </p:spPr>
        <p:txBody>
          <a:bodyPr/>
          <a:lstStyle/>
          <a:p>
            <a:r>
              <a:rPr lang="vi-VN" b="1">
                <a:latin typeface="Bahnschrift" panose="020B0502040204020203" pitchFamily="34" charset="0"/>
                <a:cs typeface="Biome" panose="020B0503030204020804" pitchFamily="34" charset="0"/>
              </a:rPr>
              <a:t>BẢNG CHUYỂN VỊ - TRANSPOSITION TABLE</a:t>
            </a:r>
            <a:endParaRPr lang="vi-VN" b="1" dirty="0">
              <a:latin typeface="Bahnschrift" panose="020B0502040204020203" pitchFamily="34" charset="0"/>
              <a:cs typeface="Biome" panose="020B0503030204020804" pitchFamily="34" charset="0"/>
            </a:endParaRPr>
          </a:p>
        </p:txBody>
      </p:sp>
      <p:pic>
        <p:nvPicPr>
          <p:cNvPr id="4" name="Hình ảnh 6">
            <a:extLst>
              <a:ext uri="{FF2B5EF4-FFF2-40B4-BE49-F238E27FC236}">
                <a16:creationId xmlns:a16="http://schemas.microsoft.com/office/drawing/2014/main" id="{3CA6C23E-89B5-44F8-BCD9-E50661FD1A1E}"/>
              </a:ext>
            </a:extLst>
          </p:cNvPr>
          <p:cNvPicPr>
            <a:picLocks noChangeAspect="1"/>
          </p:cNvPicPr>
          <p:nvPr/>
        </p:nvPicPr>
        <p:blipFill rotWithShape="1">
          <a:blip r:embed="rId2"/>
          <a:srcRect t="37424" b="27233"/>
          <a:stretch/>
        </p:blipFill>
        <p:spPr>
          <a:xfrm>
            <a:off x="1307880" y="3122314"/>
            <a:ext cx="2158869" cy="734292"/>
          </a:xfrm>
          <a:prstGeom prst="rect">
            <a:avLst/>
          </a:prstGeom>
        </p:spPr>
      </p:pic>
      <p:sp>
        <p:nvSpPr>
          <p:cNvPr id="5" name="Chỗ dành sẵn cho Văn bản 1">
            <a:extLst>
              <a:ext uri="{FF2B5EF4-FFF2-40B4-BE49-F238E27FC236}">
                <a16:creationId xmlns:a16="http://schemas.microsoft.com/office/drawing/2014/main" id="{CBCE2070-999A-41F4-ADA2-E1D11F9FCEC1}"/>
              </a:ext>
            </a:extLst>
          </p:cNvPr>
          <p:cNvSpPr txBox="1">
            <a:spLocks/>
          </p:cNvSpPr>
          <p:nvPr/>
        </p:nvSpPr>
        <p:spPr>
          <a:xfrm>
            <a:off x="1039091" y="1884307"/>
            <a:ext cx="2696449" cy="1004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None/>
            </a:pPr>
            <a:r>
              <a:rPr lang="vi-VN" sz="1400" b="1" dirty="0" err="1">
                <a:latin typeface="Calibri" panose="020F0502020204030204" pitchFamily="34" charset="0"/>
                <a:cs typeface="Calibri" panose="020F0502020204030204" pitchFamily="34" charset="0"/>
              </a:rPr>
              <a:t>Sử</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dụng</a:t>
            </a:r>
            <a:r>
              <a:rPr lang="vi-VN" sz="1400" b="1" dirty="0">
                <a:latin typeface="Calibri" panose="020F0502020204030204" pitchFamily="34" charset="0"/>
                <a:cs typeface="Calibri" panose="020F0502020204030204" pitchFamily="34" charset="0"/>
              </a:rPr>
              <a:t> thêm </a:t>
            </a:r>
            <a:r>
              <a:rPr lang="vi-VN" sz="1400" b="1" dirty="0" err="1">
                <a:latin typeface="Calibri" panose="020F0502020204030204" pitchFamily="34" charset="0"/>
                <a:cs typeface="Calibri" panose="020F0502020204030204" pitchFamily="34" charset="0"/>
              </a:rPr>
              <a:t>sắp</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xếp</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các</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nước</a:t>
            </a:r>
            <a:r>
              <a:rPr lang="vi-VN" sz="1400" b="1" dirty="0">
                <a:latin typeface="Calibri" panose="020F0502020204030204" pitchFamily="34" charset="0"/>
                <a:cs typeface="Calibri" panose="020F0502020204030204" pitchFamily="34" charset="0"/>
              </a:rPr>
              <a:t> đi </a:t>
            </a:r>
            <a:r>
              <a:rPr lang="vi-VN" sz="1400" b="1" dirty="0" err="1">
                <a:latin typeface="Calibri" panose="020F0502020204030204" pitchFamily="34" charset="0"/>
                <a:cs typeface="Calibri" panose="020F0502020204030204" pitchFamily="34" charset="0"/>
              </a:rPr>
              <a:t>trước</a:t>
            </a:r>
            <a:r>
              <a:rPr lang="vi-VN" sz="1400" b="1" dirty="0">
                <a:latin typeface="Calibri" panose="020F0502020204030204" pitchFamily="34" charset="0"/>
                <a:cs typeface="Calibri" panose="020F0502020204030204" pitchFamily="34" charset="0"/>
              </a:rPr>
              <a:t> khi </a:t>
            </a:r>
            <a:r>
              <a:rPr lang="vi-VN" sz="1400" b="1" dirty="0" err="1">
                <a:latin typeface="Calibri" panose="020F0502020204030204" pitchFamily="34" charset="0"/>
                <a:cs typeface="Calibri" panose="020F0502020204030204" pitchFamily="34" charset="0"/>
              </a:rPr>
              <a:t>thực</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hiện</a:t>
            </a:r>
            <a:r>
              <a:rPr lang="vi-VN" sz="1400" b="1" dirty="0">
                <a:latin typeface="Calibri" panose="020F0502020204030204" pitchFamily="34" charset="0"/>
                <a:cs typeface="Calibri" panose="020F0502020204030204" pitchFamily="34" charset="0"/>
              </a:rPr>
              <a:t>:</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Thời</a:t>
            </a:r>
            <a:r>
              <a:rPr lang="vi-VN" sz="1400" dirty="0">
                <a:latin typeface="Calibri" panose="020F0502020204030204" pitchFamily="34" charset="0"/>
                <a:cs typeface="Calibri" panose="020F0502020204030204" pitchFamily="34" charset="0"/>
              </a:rPr>
              <a:t> gian </a:t>
            </a:r>
            <a:r>
              <a:rPr lang="vi-VN" sz="1400" dirty="0" err="1">
                <a:latin typeface="Calibri" panose="020F0502020204030204" pitchFamily="34" charset="0"/>
                <a:cs typeface="Calibri" panose="020F0502020204030204" pitchFamily="34" charset="0"/>
              </a:rPr>
              <a:t>thực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hiện</a:t>
            </a:r>
            <a:r>
              <a:rPr lang="vi-VN" sz="1400" dirty="0">
                <a:latin typeface="Calibri" panose="020F0502020204030204" pitchFamily="34" charset="0"/>
                <a:cs typeface="Calibri" panose="020F0502020204030204" pitchFamily="34" charset="0"/>
              </a:rPr>
              <a:t>: </a:t>
            </a:r>
            <a:r>
              <a:rPr lang="vi-VN" sz="1400" dirty="0">
                <a:solidFill>
                  <a:srgbClr val="FF0000"/>
                </a:solidFill>
                <a:latin typeface="Calibri" panose="020F0502020204030204" pitchFamily="34" charset="0"/>
                <a:cs typeface="Calibri" panose="020F0502020204030204" pitchFamily="34" charset="0"/>
              </a:rPr>
              <a:t>~9s</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Số</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nodes</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đã</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duyệt</a:t>
            </a:r>
            <a:r>
              <a:rPr lang="vi-VN" sz="1400" dirty="0">
                <a:latin typeface="Calibri" panose="020F0502020204030204" pitchFamily="34" charset="0"/>
                <a:cs typeface="Calibri" panose="020F0502020204030204" pitchFamily="34" charset="0"/>
              </a:rPr>
              <a:t>: </a:t>
            </a:r>
            <a:r>
              <a:rPr lang="vi-VN" sz="1400" dirty="0">
                <a:solidFill>
                  <a:srgbClr val="0070C0"/>
                </a:solidFill>
                <a:latin typeface="Calibri" panose="020F0502020204030204" pitchFamily="34" charset="0"/>
                <a:cs typeface="Calibri" panose="020F0502020204030204" pitchFamily="34" charset="0"/>
              </a:rPr>
              <a:t>36384</a:t>
            </a:r>
          </a:p>
        </p:txBody>
      </p:sp>
      <p:pic>
        <p:nvPicPr>
          <p:cNvPr id="6" name="Hình ảnh 10">
            <a:extLst>
              <a:ext uri="{FF2B5EF4-FFF2-40B4-BE49-F238E27FC236}">
                <a16:creationId xmlns:a16="http://schemas.microsoft.com/office/drawing/2014/main" id="{AED592D9-B40B-42D2-A8AD-D2CB9B0F18B8}"/>
              </a:ext>
            </a:extLst>
          </p:cNvPr>
          <p:cNvPicPr>
            <a:picLocks noChangeAspect="1"/>
          </p:cNvPicPr>
          <p:nvPr/>
        </p:nvPicPr>
        <p:blipFill>
          <a:blip r:embed="rId3"/>
          <a:stretch>
            <a:fillRect/>
          </a:stretch>
        </p:blipFill>
        <p:spPr>
          <a:xfrm>
            <a:off x="5015351" y="3122314"/>
            <a:ext cx="2751552" cy="1151813"/>
          </a:xfrm>
          <a:prstGeom prst="rect">
            <a:avLst/>
          </a:prstGeom>
        </p:spPr>
      </p:pic>
      <p:sp>
        <p:nvSpPr>
          <p:cNvPr id="7" name="Chỗ dành sẵn cho Văn bản 1">
            <a:extLst>
              <a:ext uri="{FF2B5EF4-FFF2-40B4-BE49-F238E27FC236}">
                <a16:creationId xmlns:a16="http://schemas.microsoft.com/office/drawing/2014/main" id="{850D0DFA-9487-4141-A7E9-AAE4EAEEF93B}"/>
              </a:ext>
            </a:extLst>
          </p:cNvPr>
          <p:cNvSpPr txBox="1">
            <a:spLocks/>
          </p:cNvSpPr>
          <p:nvPr/>
        </p:nvSpPr>
        <p:spPr>
          <a:xfrm>
            <a:off x="4855344" y="1884307"/>
            <a:ext cx="3062529" cy="1151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152400" indent="0">
              <a:buNone/>
            </a:pPr>
            <a:r>
              <a:rPr lang="vi-VN" sz="1400" b="1" dirty="0" err="1">
                <a:latin typeface="Calibri" panose="020F0502020204030204" pitchFamily="34" charset="0"/>
                <a:cs typeface="Calibri" panose="020F0502020204030204" pitchFamily="34" charset="0"/>
              </a:rPr>
              <a:t>Sử</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dụng</a:t>
            </a:r>
            <a:r>
              <a:rPr lang="vi-VN" sz="1400" b="1" dirty="0">
                <a:latin typeface="Calibri" panose="020F0502020204030204" pitchFamily="34" charset="0"/>
                <a:cs typeface="Calibri" panose="020F0502020204030204" pitchFamily="34" charset="0"/>
              </a:rPr>
              <a:t> thêm </a:t>
            </a:r>
            <a:r>
              <a:rPr lang="vi-VN" sz="1400" b="1" dirty="0" err="1">
                <a:latin typeface="Calibri" panose="020F0502020204030204" pitchFamily="34" charset="0"/>
                <a:cs typeface="Calibri" panose="020F0502020204030204" pitchFamily="34" charset="0"/>
              </a:rPr>
              <a:t>bảng</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chuyển</a:t>
            </a:r>
            <a:r>
              <a:rPr lang="vi-VN" sz="1400" b="1" dirty="0">
                <a:latin typeface="Calibri" panose="020F0502020204030204" pitchFamily="34" charset="0"/>
                <a:cs typeface="Calibri" panose="020F0502020204030204" pitchFamily="34" charset="0"/>
              </a:rPr>
              <a:t> </a:t>
            </a:r>
            <a:r>
              <a:rPr lang="vi-VN" sz="1400" b="1" dirty="0" err="1">
                <a:latin typeface="Calibri" panose="020F0502020204030204" pitchFamily="34" charset="0"/>
                <a:cs typeface="Calibri" panose="020F0502020204030204" pitchFamily="34" charset="0"/>
              </a:rPr>
              <a:t>vị</a:t>
            </a:r>
            <a:r>
              <a:rPr lang="vi-VN" sz="1400" b="1" dirty="0">
                <a:latin typeface="Calibri" panose="020F0502020204030204" pitchFamily="34" charset="0"/>
                <a:cs typeface="Calibri" panose="020F0502020204030204" pitchFamily="34" charset="0"/>
              </a:rPr>
              <a:t>:</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Thời</a:t>
            </a:r>
            <a:r>
              <a:rPr lang="vi-VN" sz="1400" dirty="0">
                <a:latin typeface="Calibri" panose="020F0502020204030204" pitchFamily="34" charset="0"/>
                <a:cs typeface="Calibri" panose="020F0502020204030204" pitchFamily="34" charset="0"/>
              </a:rPr>
              <a:t> gian </a:t>
            </a:r>
            <a:r>
              <a:rPr lang="vi-VN" sz="1400" dirty="0" err="1">
                <a:latin typeface="Calibri" panose="020F0502020204030204" pitchFamily="34" charset="0"/>
                <a:cs typeface="Calibri" panose="020F0502020204030204" pitchFamily="34" charset="0"/>
              </a:rPr>
              <a:t>thực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hiện</a:t>
            </a:r>
            <a:r>
              <a:rPr lang="vi-VN" sz="1400" dirty="0">
                <a:latin typeface="Calibri" panose="020F0502020204030204" pitchFamily="34" charset="0"/>
                <a:cs typeface="Calibri" panose="020F0502020204030204" pitchFamily="34" charset="0"/>
              </a:rPr>
              <a:t>: </a:t>
            </a:r>
            <a:r>
              <a:rPr lang="vi-VN" sz="1400" dirty="0">
                <a:solidFill>
                  <a:srgbClr val="FF0000"/>
                </a:solidFill>
                <a:latin typeface="Calibri" panose="020F0502020204030204" pitchFamily="34" charset="0"/>
                <a:cs typeface="Calibri" panose="020F0502020204030204" pitchFamily="34" charset="0"/>
              </a:rPr>
              <a:t>~6.5s</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Số</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nodes</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đã</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duyệt</a:t>
            </a:r>
            <a:r>
              <a:rPr lang="vi-VN" sz="1400" dirty="0">
                <a:latin typeface="Calibri" panose="020F0502020204030204" pitchFamily="34" charset="0"/>
                <a:cs typeface="Calibri" panose="020F0502020204030204" pitchFamily="34" charset="0"/>
              </a:rPr>
              <a:t>: </a:t>
            </a:r>
            <a:r>
              <a:rPr lang="vi-VN" sz="1400" dirty="0">
                <a:solidFill>
                  <a:srgbClr val="0070C0"/>
                </a:solidFill>
                <a:latin typeface="Calibri" panose="020F0502020204030204" pitchFamily="34" charset="0"/>
                <a:cs typeface="Calibri" panose="020F0502020204030204" pitchFamily="34" charset="0"/>
              </a:rPr>
              <a:t>25888</a:t>
            </a:r>
          </a:p>
          <a:p>
            <a:pPr marL="346075" indent="-173038">
              <a:buFont typeface="Arial" panose="020B0604020202020204" pitchFamily="34" charset="0"/>
              <a:buChar char="•"/>
            </a:pPr>
            <a:r>
              <a:rPr lang="vi-VN" sz="1400" dirty="0" err="1">
                <a:latin typeface="Calibri" panose="020F0502020204030204" pitchFamily="34" charset="0"/>
                <a:cs typeface="Calibri" panose="020F0502020204030204" pitchFamily="34" charset="0"/>
              </a:rPr>
              <a:t>Số</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nodes</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lược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bỏ</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được</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bởi</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bảng</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chuyển</a:t>
            </a:r>
            <a:r>
              <a:rPr lang="vi-VN" sz="1400" dirty="0">
                <a:latin typeface="Calibri" panose="020F0502020204030204" pitchFamily="34" charset="0"/>
                <a:cs typeface="Calibri" panose="020F0502020204030204" pitchFamily="34" charset="0"/>
              </a:rPr>
              <a:t> </a:t>
            </a:r>
            <a:r>
              <a:rPr lang="vi-VN" sz="1400" dirty="0" err="1">
                <a:latin typeface="Calibri" panose="020F0502020204030204" pitchFamily="34" charset="0"/>
                <a:cs typeface="Calibri" panose="020F0502020204030204" pitchFamily="34" charset="0"/>
              </a:rPr>
              <a:t>vị</a:t>
            </a:r>
            <a:r>
              <a:rPr lang="vi-VN" sz="1400" dirty="0">
                <a:latin typeface="Calibri" panose="020F0502020204030204" pitchFamily="34" charset="0"/>
                <a:cs typeface="Calibri" panose="020F0502020204030204" pitchFamily="34" charset="0"/>
              </a:rPr>
              <a:t>: </a:t>
            </a:r>
            <a:r>
              <a:rPr lang="vi-VN" sz="1400" dirty="0">
                <a:solidFill>
                  <a:srgbClr val="00B050"/>
                </a:solidFill>
                <a:latin typeface="Calibri" panose="020F0502020204030204" pitchFamily="34" charset="0"/>
                <a:cs typeface="Calibri" panose="020F0502020204030204" pitchFamily="34" charset="0"/>
              </a:rPr>
              <a:t>940</a:t>
            </a:r>
          </a:p>
        </p:txBody>
      </p:sp>
    </p:spTree>
    <p:extLst>
      <p:ext uri="{BB962C8B-B14F-4D97-AF65-F5344CB8AC3E}">
        <p14:creationId xmlns:p14="http://schemas.microsoft.com/office/powerpoint/2010/main" val="2084961078"/>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1518</Words>
  <Application>Microsoft Office PowerPoint</Application>
  <PresentationFormat>On-screen Show (16:9)</PresentationFormat>
  <Paragraphs>110</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Calibri Light</vt:lpstr>
      <vt:lpstr>Arial</vt:lpstr>
      <vt:lpstr>Times New Roman</vt:lpstr>
      <vt:lpstr>Consolas</vt:lpstr>
      <vt:lpstr>Viga</vt:lpstr>
      <vt:lpstr>Bahnschrift</vt:lpstr>
      <vt:lpstr>Calibri</vt:lpstr>
      <vt:lpstr>DM Sans</vt:lpstr>
      <vt:lpstr>Cyber Security Business Plan</vt:lpstr>
      <vt:lpstr>CHƯƠNG TRÌNH CHƠI CỜ VUA VỚI MÁY TÍNH</vt:lpstr>
      <vt:lpstr>BÀI TOÁN</vt:lpstr>
      <vt:lpstr>ĐỒ HỌA CHƯƠNG TRÌNH</vt:lpstr>
      <vt:lpstr>THUẬT TOÁN ĐÃ SỬ DỤNG</vt:lpstr>
      <vt:lpstr>SẮP XẾP CÁC NƯỚC ĐI</vt:lpstr>
      <vt:lpstr>ZOBRIST HASHING</vt:lpstr>
      <vt:lpstr>ZOBRIST HASHING</vt:lpstr>
      <vt:lpstr>BẢNG CHUYỂN VỊ - TRANSPOSITION TABLE</vt:lpstr>
      <vt:lpstr>BẢNG CHUYỂN VỊ - TRANSPOSITION TABLE</vt:lpstr>
      <vt:lpstr>PRINCIPAL VARIATION SEARCH (PV-SEARCH)</vt:lpstr>
      <vt:lpstr>ĐÀO SÂU DẦN - ITERATIVE DEEPENING</vt:lpstr>
      <vt:lpstr>XỬ LÝ CUỐI GAME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CHESS WITH AI</dc:title>
  <cp:lastModifiedBy>DINH DUC LAM 20198236</cp:lastModifiedBy>
  <cp:revision>92</cp:revision>
  <dcterms:modified xsi:type="dcterms:W3CDTF">2022-01-07T05:42:46Z</dcterms:modified>
</cp:coreProperties>
</file>