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8"/>
  </p:notesMasterIdLst>
  <p:sldIdLst>
    <p:sldId id="257" r:id="rId2"/>
    <p:sldId id="333" r:id="rId3"/>
    <p:sldId id="334" r:id="rId4"/>
    <p:sldId id="335" r:id="rId5"/>
    <p:sldId id="336" r:id="rId6"/>
    <p:sldId id="337" r:id="rId7"/>
    <p:sldId id="338"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40" r:id="rId23"/>
    <p:sldId id="355" r:id="rId24"/>
    <p:sldId id="356" r:id="rId25"/>
    <p:sldId id="357" r:id="rId26"/>
    <p:sldId id="358" r:id="rId27"/>
    <p:sldId id="359" r:id="rId28"/>
    <p:sldId id="477" r:id="rId29"/>
    <p:sldId id="360" r:id="rId30"/>
    <p:sldId id="361" r:id="rId31"/>
    <p:sldId id="362" r:id="rId32"/>
    <p:sldId id="363" r:id="rId33"/>
    <p:sldId id="364" r:id="rId34"/>
    <p:sldId id="366" r:id="rId35"/>
    <p:sldId id="367" r:id="rId36"/>
    <p:sldId id="368" r:id="rId37"/>
    <p:sldId id="369" r:id="rId38"/>
    <p:sldId id="372" r:id="rId39"/>
    <p:sldId id="373" r:id="rId40"/>
    <p:sldId id="371" r:id="rId41"/>
    <p:sldId id="370" r:id="rId42"/>
    <p:sldId id="478" r:id="rId43"/>
    <p:sldId id="479" r:id="rId44"/>
    <p:sldId id="480" r:id="rId45"/>
    <p:sldId id="481" r:id="rId46"/>
    <p:sldId id="374" r:id="rId47"/>
    <p:sldId id="375" r:id="rId48"/>
    <p:sldId id="376" r:id="rId49"/>
    <p:sldId id="377" r:id="rId50"/>
    <p:sldId id="378" r:id="rId51"/>
    <p:sldId id="379" r:id="rId52"/>
    <p:sldId id="380" r:id="rId53"/>
    <p:sldId id="381" r:id="rId54"/>
    <p:sldId id="382" r:id="rId55"/>
    <p:sldId id="383" r:id="rId56"/>
    <p:sldId id="384" r:id="rId57"/>
    <p:sldId id="385" r:id="rId58"/>
    <p:sldId id="386" r:id="rId59"/>
    <p:sldId id="387" r:id="rId60"/>
    <p:sldId id="388" r:id="rId61"/>
    <p:sldId id="389" r:id="rId62"/>
    <p:sldId id="390" r:id="rId63"/>
    <p:sldId id="391" r:id="rId64"/>
    <p:sldId id="392" r:id="rId65"/>
    <p:sldId id="393" r:id="rId66"/>
    <p:sldId id="394" r:id="rId67"/>
    <p:sldId id="396" r:id="rId68"/>
    <p:sldId id="397" r:id="rId69"/>
    <p:sldId id="398" r:id="rId70"/>
    <p:sldId id="400" r:id="rId71"/>
    <p:sldId id="399" r:id="rId72"/>
    <p:sldId id="401" r:id="rId73"/>
    <p:sldId id="402" r:id="rId74"/>
    <p:sldId id="403" r:id="rId75"/>
    <p:sldId id="404" r:id="rId76"/>
    <p:sldId id="405" r:id="rId77"/>
    <p:sldId id="406" r:id="rId78"/>
    <p:sldId id="407" r:id="rId79"/>
    <p:sldId id="408" r:id="rId80"/>
    <p:sldId id="409" r:id="rId81"/>
    <p:sldId id="410" r:id="rId82"/>
    <p:sldId id="411" r:id="rId83"/>
    <p:sldId id="412" r:id="rId84"/>
    <p:sldId id="413" r:id="rId85"/>
    <p:sldId id="414" r:id="rId86"/>
    <p:sldId id="415" r:id="rId87"/>
    <p:sldId id="416" r:id="rId88"/>
    <p:sldId id="417" r:id="rId89"/>
    <p:sldId id="418" r:id="rId90"/>
    <p:sldId id="419" r:id="rId91"/>
    <p:sldId id="420" r:id="rId92"/>
    <p:sldId id="421" r:id="rId93"/>
    <p:sldId id="422" r:id="rId94"/>
    <p:sldId id="423" r:id="rId95"/>
    <p:sldId id="424" r:id="rId96"/>
    <p:sldId id="425" r:id="rId97"/>
    <p:sldId id="426" r:id="rId98"/>
    <p:sldId id="427" r:id="rId99"/>
    <p:sldId id="428" r:id="rId100"/>
    <p:sldId id="429" r:id="rId101"/>
    <p:sldId id="430" r:id="rId102"/>
    <p:sldId id="431" r:id="rId103"/>
    <p:sldId id="432" r:id="rId104"/>
    <p:sldId id="433" r:id="rId105"/>
    <p:sldId id="434" r:id="rId106"/>
    <p:sldId id="435" r:id="rId107"/>
    <p:sldId id="436" r:id="rId108"/>
    <p:sldId id="437" r:id="rId109"/>
    <p:sldId id="438" r:id="rId110"/>
    <p:sldId id="439" r:id="rId111"/>
    <p:sldId id="440" r:id="rId112"/>
    <p:sldId id="441" r:id="rId113"/>
    <p:sldId id="442" r:id="rId114"/>
    <p:sldId id="443" r:id="rId115"/>
    <p:sldId id="444" r:id="rId116"/>
    <p:sldId id="445" r:id="rId117"/>
    <p:sldId id="446" r:id="rId118"/>
    <p:sldId id="447" r:id="rId119"/>
    <p:sldId id="448" r:id="rId120"/>
    <p:sldId id="449" r:id="rId121"/>
    <p:sldId id="450" r:id="rId122"/>
    <p:sldId id="451" r:id="rId123"/>
    <p:sldId id="452" r:id="rId124"/>
    <p:sldId id="453" r:id="rId125"/>
    <p:sldId id="454" r:id="rId126"/>
    <p:sldId id="455" r:id="rId127"/>
    <p:sldId id="456" r:id="rId128"/>
    <p:sldId id="457" r:id="rId129"/>
    <p:sldId id="458" r:id="rId130"/>
    <p:sldId id="459" r:id="rId131"/>
    <p:sldId id="460" r:id="rId132"/>
    <p:sldId id="461" r:id="rId133"/>
    <p:sldId id="462" r:id="rId134"/>
    <p:sldId id="463" r:id="rId135"/>
    <p:sldId id="464" r:id="rId136"/>
    <p:sldId id="465" r:id="rId137"/>
    <p:sldId id="466" r:id="rId138"/>
    <p:sldId id="467" r:id="rId139"/>
    <p:sldId id="468" r:id="rId140"/>
    <p:sldId id="469" r:id="rId141"/>
    <p:sldId id="470" r:id="rId142"/>
    <p:sldId id="472" r:id="rId143"/>
    <p:sldId id="473" r:id="rId144"/>
    <p:sldId id="471" r:id="rId145"/>
    <p:sldId id="474" r:id="rId146"/>
    <p:sldId id="475" r:id="rId1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5769" autoAdjust="0"/>
  </p:normalViewPr>
  <p:slideViewPr>
    <p:cSldViewPr snapToGrid="0">
      <p:cViewPr varScale="1">
        <p:scale>
          <a:sx n="44" d="100"/>
          <a:sy n="44" d="100"/>
        </p:scale>
        <p:origin x="1274" y="29"/>
      </p:cViewPr>
      <p:guideLst/>
    </p:cSldViewPr>
  </p:slideViewPr>
  <p:notesTextViewPr>
    <p:cViewPr>
      <p:scale>
        <a:sx n="1" d="1"/>
        <a:sy n="1" d="1"/>
      </p:scale>
      <p:origin x="0" y="0"/>
    </p:cViewPr>
  </p:notesTextViewPr>
  <p:sorterViewPr>
    <p:cViewPr>
      <p:scale>
        <a:sx n="100" d="100"/>
        <a:sy n="100" d="100"/>
      </p:scale>
      <p:origin x="0" y="-19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presProps" Target="pres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6C181C-8F40-47C3-AF23-1CC884088909}" type="datetimeFigureOut">
              <a:rPr lang="en-US" smtClean="0"/>
              <a:t>8/30/2023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39C795-9852-4B3E-8098-C0E7DC242A3E}" type="slidenum">
              <a:rPr lang="en-US" smtClean="0"/>
              <a:t>‹#›</a:t>
            </a:fld>
            <a:endParaRPr lang="en-US"/>
          </a:p>
        </p:txBody>
      </p:sp>
    </p:spTree>
    <p:extLst>
      <p:ext uri="{BB962C8B-B14F-4D97-AF65-F5344CB8AC3E}">
        <p14:creationId xmlns:p14="http://schemas.microsoft.com/office/powerpoint/2010/main" val="161734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a:t>
            </a:fld>
            <a:endParaRPr lang="en-US"/>
          </a:p>
        </p:txBody>
      </p:sp>
    </p:spTree>
    <p:extLst>
      <p:ext uri="{BB962C8B-B14F-4D97-AF65-F5344CB8AC3E}">
        <p14:creationId xmlns:p14="http://schemas.microsoft.com/office/powerpoint/2010/main" val="2440592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10</a:t>
            </a:fld>
            <a:endParaRPr lang="en-US"/>
          </a:p>
        </p:txBody>
      </p:sp>
    </p:spTree>
    <p:extLst>
      <p:ext uri="{BB962C8B-B14F-4D97-AF65-F5344CB8AC3E}">
        <p14:creationId xmlns:p14="http://schemas.microsoft.com/office/powerpoint/2010/main" val="186067016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100</a:t>
            </a:fld>
            <a:endParaRPr lang="en-US"/>
          </a:p>
        </p:txBody>
      </p:sp>
    </p:spTree>
    <p:extLst>
      <p:ext uri="{BB962C8B-B14F-4D97-AF65-F5344CB8AC3E}">
        <p14:creationId xmlns:p14="http://schemas.microsoft.com/office/powerpoint/2010/main" val="196819634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101</a:t>
            </a:fld>
            <a:endParaRPr lang="en-US"/>
          </a:p>
        </p:txBody>
      </p:sp>
    </p:spTree>
    <p:extLst>
      <p:ext uri="{BB962C8B-B14F-4D97-AF65-F5344CB8AC3E}">
        <p14:creationId xmlns:p14="http://schemas.microsoft.com/office/powerpoint/2010/main" val="205175609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102</a:t>
            </a:fld>
            <a:endParaRPr lang="en-US"/>
          </a:p>
        </p:txBody>
      </p:sp>
    </p:spTree>
    <p:extLst>
      <p:ext uri="{BB962C8B-B14F-4D97-AF65-F5344CB8AC3E}">
        <p14:creationId xmlns:p14="http://schemas.microsoft.com/office/powerpoint/2010/main" val="260801892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103</a:t>
            </a:fld>
            <a:endParaRPr lang="en-US"/>
          </a:p>
        </p:txBody>
      </p:sp>
    </p:spTree>
    <p:extLst>
      <p:ext uri="{BB962C8B-B14F-4D97-AF65-F5344CB8AC3E}">
        <p14:creationId xmlns:p14="http://schemas.microsoft.com/office/powerpoint/2010/main" val="93713157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104</a:t>
            </a:fld>
            <a:endParaRPr lang="en-US"/>
          </a:p>
        </p:txBody>
      </p:sp>
    </p:spTree>
    <p:extLst>
      <p:ext uri="{BB962C8B-B14F-4D97-AF65-F5344CB8AC3E}">
        <p14:creationId xmlns:p14="http://schemas.microsoft.com/office/powerpoint/2010/main" val="24067392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105</a:t>
            </a:fld>
            <a:endParaRPr lang="en-US"/>
          </a:p>
        </p:txBody>
      </p:sp>
    </p:spTree>
    <p:extLst>
      <p:ext uri="{BB962C8B-B14F-4D97-AF65-F5344CB8AC3E}">
        <p14:creationId xmlns:p14="http://schemas.microsoft.com/office/powerpoint/2010/main" val="66645499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106</a:t>
            </a:fld>
            <a:endParaRPr lang="en-US"/>
          </a:p>
        </p:txBody>
      </p:sp>
    </p:spTree>
    <p:extLst>
      <p:ext uri="{BB962C8B-B14F-4D97-AF65-F5344CB8AC3E}">
        <p14:creationId xmlns:p14="http://schemas.microsoft.com/office/powerpoint/2010/main" val="404596960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107</a:t>
            </a:fld>
            <a:endParaRPr lang="en-US"/>
          </a:p>
        </p:txBody>
      </p:sp>
    </p:spTree>
    <p:extLst>
      <p:ext uri="{BB962C8B-B14F-4D97-AF65-F5344CB8AC3E}">
        <p14:creationId xmlns:p14="http://schemas.microsoft.com/office/powerpoint/2010/main" val="168430570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108</a:t>
            </a:fld>
            <a:endParaRPr lang="en-US"/>
          </a:p>
        </p:txBody>
      </p:sp>
    </p:spTree>
    <p:extLst>
      <p:ext uri="{BB962C8B-B14F-4D97-AF65-F5344CB8AC3E}">
        <p14:creationId xmlns:p14="http://schemas.microsoft.com/office/powerpoint/2010/main" val="422973813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109</a:t>
            </a:fld>
            <a:endParaRPr lang="en-US"/>
          </a:p>
        </p:txBody>
      </p:sp>
    </p:spTree>
    <p:extLst>
      <p:ext uri="{BB962C8B-B14F-4D97-AF65-F5344CB8AC3E}">
        <p14:creationId xmlns:p14="http://schemas.microsoft.com/office/powerpoint/2010/main" val="3643673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11</a:t>
            </a:fld>
            <a:endParaRPr lang="en-US"/>
          </a:p>
        </p:txBody>
      </p:sp>
    </p:spTree>
    <p:extLst>
      <p:ext uri="{BB962C8B-B14F-4D97-AF65-F5344CB8AC3E}">
        <p14:creationId xmlns:p14="http://schemas.microsoft.com/office/powerpoint/2010/main" val="359176121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110</a:t>
            </a:fld>
            <a:endParaRPr lang="en-US"/>
          </a:p>
        </p:txBody>
      </p:sp>
    </p:spTree>
    <p:extLst>
      <p:ext uri="{BB962C8B-B14F-4D97-AF65-F5344CB8AC3E}">
        <p14:creationId xmlns:p14="http://schemas.microsoft.com/office/powerpoint/2010/main" val="92465310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111</a:t>
            </a:fld>
            <a:endParaRPr lang="en-US"/>
          </a:p>
        </p:txBody>
      </p:sp>
    </p:spTree>
    <p:extLst>
      <p:ext uri="{BB962C8B-B14F-4D97-AF65-F5344CB8AC3E}">
        <p14:creationId xmlns:p14="http://schemas.microsoft.com/office/powerpoint/2010/main" val="129738366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112</a:t>
            </a:fld>
            <a:endParaRPr lang="en-US"/>
          </a:p>
        </p:txBody>
      </p:sp>
    </p:spTree>
    <p:extLst>
      <p:ext uri="{BB962C8B-B14F-4D97-AF65-F5344CB8AC3E}">
        <p14:creationId xmlns:p14="http://schemas.microsoft.com/office/powerpoint/2010/main" val="355314805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113</a:t>
            </a:fld>
            <a:endParaRPr lang="en-US"/>
          </a:p>
        </p:txBody>
      </p:sp>
    </p:spTree>
    <p:extLst>
      <p:ext uri="{BB962C8B-B14F-4D97-AF65-F5344CB8AC3E}">
        <p14:creationId xmlns:p14="http://schemas.microsoft.com/office/powerpoint/2010/main" val="234760742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114</a:t>
            </a:fld>
            <a:endParaRPr lang="en-US"/>
          </a:p>
        </p:txBody>
      </p:sp>
    </p:spTree>
    <p:extLst>
      <p:ext uri="{BB962C8B-B14F-4D97-AF65-F5344CB8AC3E}">
        <p14:creationId xmlns:p14="http://schemas.microsoft.com/office/powerpoint/2010/main" val="127177193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115</a:t>
            </a:fld>
            <a:endParaRPr lang="en-US"/>
          </a:p>
        </p:txBody>
      </p:sp>
    </p:spTree>
    <p:extLst>
      <p:ext uri="{BB962C8B-B14F-4D97-AF65-F5344CB8AC3E}">
        <p14:creationId xmlns:p14="http://schemas.microsoft.com/office/powerpoint/2010/main" val="14967869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116</a:t>
            </a:fld>
            <a:endParaRPr lang="en-US"/>
          </a:p>
        </p:txBody>
      </p:sp>
    </p:spTree>
    <p:extLst>
      <p:ext uri="{BB962C8B-B14F-4D97-AF65-F5344CB8AC3E}">
        <p14:creationId xmlns:p14="http://schemas.microsoft.com/office/powerpoint/2010/main" val="413184007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117</a:t>
            </a:fld>
            <a:endParaRPr lang="en-US"/>
          </a:p>
        </p:txBody>
      </p:sp>
    </p:spTree>
    <p:extLst>
      <p:ext uri="{BB962C8B-B14F-4D97-AF65-F5344CB8AC3E}">
        <p14:creationId xmlns:p14="http://schemas.microsoft.com/office/powerpoint/2010/main" val="402909388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118</a:t>
            </a:fld>
            <a:endParaRPr lang="en-US"/>
          </a:p>
        </p:txBody>
      </p:sp>
    </p:spTree>
    <p:extLst>
      <p:ext uri="{BB962C8B-B14F-4D97-AF65-F5344CB8AC3E}">
        <p14:creationId xmlns:p14="http://schemas.microsoft.com/office/powerpoint/2010/main" val="44721054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119</a:t>
            </a:fld>
            <a:endParaRPr lang="en-US"/>
          </a:p>
        </p:txBody>
      </p:sp>
    </p:spTree>
    <p:extLst>
      <p:ext uri="{BB962C8B-B14F-4D97-AF65-F5344CB8AC3E}">
        <p14:creationId xmlns:p14="http://schemas.microsoft.com/office/powerpoint/2010/main" val="653865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12</a:t>
            </a:fld>
            <a:endParaRPr lang="en-US"/>
          </a:p>
        </p:txBody>
      </p:sp>
    </p:spTree>
    <p:extLst>
      <p:ext uri="{BB962C8B-B14F-4D97-AF65-F5344CB8AC3E}">
        <p14:creationId xmlns:p14="http://schemas.microsoft.com/office/powerpoint/2010/main" val="3523157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120</a:t>
            </a:fld>
            <a:endParaRPr lang="en-US"/>
          </a:p>
        </p:txBody>
      </p:sp>
    </p:spTree>
    <p:extLst>
      <p:ext uri="{BB962C8B-B14F-4D97-AF65-F5344CB8AC3E}">
        <p14:creationId xmlns:p14="http://schemas.microsoft.com/office/powerpoint/2010/main" val="322243514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121</a:t>
            </a:fld>
            <a:endParaRPr lang="en-US"/>
          </a:p>
        </p:txBody>
      </p:sp>
    </p:spTree>
    <p:extLst>
      <p:ext uri="{BB962C8B-B14F-4D97-AF65-F5344CB8AC3E}">
        <p14:creationId xmlns:p14="http://schemas.microsoft.com/office/powerpoint/2010/main" val="4195713185"/>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122</a:t>
            </a:fld>
            <a:endParaRPr lang="en-US"/>
          </a:p>
        </p:txBody>
      </p:sp>
    </p:spTree>
    <p:extLst>
      <p:ext uri="{BB962C8B-B14F-4D97-AF65-F5344CB8AC3E}">
        <p14:creationId xmlns:p14="http://schemas.microsoft.com/office/powerpoint/2010/main" val="396691877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123</a:t>
            </a:fld>
            <a:endParaRPr lang="en-US"/>
          </a:p>
        </p:txBody>
      </p:sp>
    </p:spTree>
    <p:extLst>
      <p:ext uri="{BB962C8B-B14F-4D97-AF65-F5344CB8AC3E}">
        <p14:creationId xmlns:p14="http://schemas.microsoft.com/office/powerpoint/2010/main" val="33979235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124</a:t>
            </a:fld>
            <a:endParaRPr lang="en-US"/>
          </a:p>
        </p:txBody>
      </p:sp>
    </p:spTree>
    <p:extLst>
      <p:ext uri="{BB962C8B-B14F-4D97-AF65-F5344CB8AC3E}">
        <p14:creationId xmlns:p14="http://schemas.microsoft.com/office/powerpoint/2010/main" val="985924943"/>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125</a:t>
            </a:fld>
            <a:endParaRPr lang="en-US"/>
          </a:p>
        </p:txBody>
      </p:sp>
    </p:spTree>
    <p:extLst>
      <p:ext uri="{BB962C8B-B14F-4D97-AF65-F5344CB8AC3E}">
        <p14:creationId xmlns:p14="http://schemas.microsoft.com/office/powerpoint/2010/main" val="820479319"/>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126</a:t>
            </a:fld>
            <a:endParaRPr lang="en-US"/>
          </a:p>
        </p:txBody>
      </p:sp>
    </p:spTree>
    <p:extLst>
      <p:ext uri="{BB962C8B-B14F-4D97-AF65-F5344CB8AC3E}">
        <p14:creationId xmlns:p14="http://schemas.microsoft.com/office/powerpoint/2010/main" val="104804277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127</a:t>
            </a:fld>
            <a:endParaRPr lang="en-US"/>
          </a:p>
        </p:txBody>
      </p:sp>
    </p:spTree>
    <p:extLst>
      <p:ext uri="{BB962C8B-B14F-4D97-AF65-F5344CB8AC3E}">
        <p14:creationId xmlns:p14="http://schemas.microsoft.com/office/powerpoint/2010/main" val="3146061455"/>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128</a:t>
            </a:fld>
            <a:endParaRPr lang="en-US"/>
          </a:p>
        </p:txBody>
      </p:sp>
    </p:spTree>
    <p:extLst>
      <p:ext uri="{BB962C8B-B14F-4D97-AF65-F5344CB8AC3E}">
        <p14:creationId xmlns:p14="http://schemas.microsoft.com/office/powerpoint/2010/main" val="1196405149"/>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129</a:t>
            </a:fld>
            <a:endParaRPr lang="en-US"/>
          </a:p>
        </p:txBody>
      </p:sp>
    </p:spTree>
    <p:extLst>
      <p:ext uri="{BB962C8B-B14F-4D97-AF65-F5344CB8AC3E}">
        <p14:creationId xmlns:p14="http://schemas.microsoft.com/office/powerpoint/2010/main" val="2288936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13</a:t>
            </a:fld>
            <a:endParaRPr lang="en-US"/>
          </a:p>
        </p:txBody>
      </p:sp>
    </p:spTree>
    <p:extLst>
      <p:ext uri="{BB962C8B-B14F-4D97-AF65-F5344CB8AC3E}">
        <p14:creationId xmlns:p14="http://schemas.microsoft.com/office/powerpoint/2010/main" val="3083230434"/>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130</a:t>
            </a:fld>
            <a:endParaRPr lang="en-US"/>
          </a:p>
        </p:txBody>
      </p:sp>
    </p:spTree>
    <p:extLst>
      <p:ext uri="{BB962C8B-B14F-4D97-AF65-F5344CB8AC3E}">
        <p14:creationId xmlns:p14="http://schemas.microsoft.com/office/powerpoint/2010/main" val="3018793659"/>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smtClean="0"/>
          </a:p>
          <a:p>
            <a:pPr algn="just"/>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131</a:t>
            </a:fld>
            <a:endParaRPr lang="en-US"/>
          </a:p>
        </p:txBody>
      </p:sp>
    </p:spTree>
    <p:extLst>
      <p:ext uri="{BB962C8B-B14F-4D97-AF65-F5344CB8AC3E}">
        <p14:creationId xmlns:p14="http://schemas.microsoft.com/office/powerpoint/2010/main" val="137358784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smtClean="0"/>
          </a:p>
          <a:p>
            <a:pPr algn="just"/>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132</a:t>
            </a:fld>
            <a:endParaRPr lang="en-US"/>
          </a:p>
        </p:txBody>
      </p:sp>
    </p:spTree>
    <p:extLst>
      <p:ext uri="{BB962C8B-B14F-4D97-AF65-F5344CB8AC3E}">
        <p14:creationId xmlns:p14="http://schemas.microsoft.com/office/powerpoint/2010/main" val="2301816242"/>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smtClean="0"/>
          </a:p>
          <a:p>
            <a:pPr algn="just"/>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133</a:t>
            </a:fld>
            <a:endParaRPr lang="en-US"/>
          </a:p>
        </p:txBody>
      </p:sp>
    </p:spTree>
    <p:extLst>
      <p:ext uri="{BB962C8B-B14F-4D97-AF65-F5344CB8AC3E}">
        <p14:creationId xmlns:p14="http://schemas.microsoft.com/office/powerpoint/2010/main" val="379212510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smtClean="0"/>
          </a:p>
          <a:p>
            <a:pPr algn="just"/>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134</a:t>
            </a:fld>
            <a:endParaRPr lang="en-US"/>
          </a:p>
        </p:txBody>
      </p:sp>
    </p:spTree>
    <p:extLst>
      <p:ext uri="{BB962C8B-B14F-4D97-AF65-F5344CB8AC3E}">
        <p14:creationId xmlns:p14="http://schemas.microsoft.com/office/powerpoint/2010/main" val="1306983244"/>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smtClean="0"/>
          </a:p>
          <a:p>
            <a:pPr algn="just"/>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135</a:t>
            </a:fld>
            <a:endParaRPr lang="en-US"/>
          </a:p>
        </p:txBody>
      </p:sp>
    </p:spTree>
    <p:extLst>
      <p:ext uri="{BB962C8B-B14F-4D97-AF65-F5344CB8AC3E}">
        <p14:creationId xmlns:p14="http://schemas.microsoft.com/office/powerpoint/2010/main" val="134179069"/>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smtClean="0"/>
          </a:p>
          <a:p>
            <a:pPr algn="just"/>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136</a:t>
            </a:fld>
            <a:endParaRPr lang="en-US"/>
          </a:p>
        </p:txBody>
      </p:sp>
    </p:spTree>
    <p:extLst>
      <p:ext uri="{BB962C8B-B14F-4D97-AF65-F5344CB8AC3E}">
        <p14:creationId xmlns:p14="http://schemas.microsoft.com/office/powerpoint/2010/main" val="4035311496"/>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smtClean="0"/>
          </a:p>
          <a:p>
            <a:pPr algn="just"/>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137</a:t>
            </a:fld>
            <a:endParaRPr lang="en-US"/>
          </a:p>
        </p:txBody>
      </p:sp>
    </p:spTree>
    <p:extLst>
      <p:ext uri="{BB962C8B-B14F-4D97-AF65-F5344CB8AC3E}">
        <p14:creationId xmlns:p14="http://schemas.microsoft.com/office/powerpoint/2010/main" val="4186162441"/>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smtClean="0"/>
          </a:p>
          <a:p>
            <a:pPr algn="just"/>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138</a:t>
            </a:fld>
            <a:endParaRPr lang="en-US"/>
          </a:p>
        </p:txBody>
      </p:sp>
    </p:spTree>
    <p:extLst>
      <p:ext uri="{BB962C8B-B14F-4D97-AF65-F5344CB8AC3E}">
        <p14:creationId xmlns:p14="http://schemas.microsoft.com/office/powerpoint/2010/main" val="401740849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smtClean="0"/>
          </a:p>
          <a:p>
            <a:pPr algn="just"/>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139</a:t>
            </a:fld>
            <a:endParaRPr lang="en-US"/>
          </a:p>
        </p:txBody>
      </p:sp>
    </p:spTree>
    <p:extLst>
      <p:ext uri="{BB962C8B-B14F-4D97-AF65-F5344CB8AC3E}">
        <p14:creationId xmlns:p14="http://schemas.microsoft.com/office/powerpoint/2010/main" val="811055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14</a:t>
            </a:fld>
            <a:endParaRPr lang="en-US"/>
          </a:p>
        </p:txBody>
      </p:sp>
    </p:spTree>
    <p:extLst>
      <p:ext uri="{BB962C8B-B14F-4D97-AF65-F5344CB8AC3E}">
        <p14:creationId xmlns:p14="http://schemas.microsoft.com/office/powerpoint/2010/main" val="1184029733"/>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smtClean="0"/>
          </a:p>
          <a:p>
            <a:pPr algn="just"/>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140</a:t>
            </a:fld>
            <a:endParaRPr lang="en-US"/>
          </a:p>
        </p:txBody>
      </p:sp>
    </p:spTree>
    <p:extLst>
      <p:ext uri="{BB962C8B-B14F-4D97-AF65-F5344CB8AC3E}">
        <p14:creationId xmlns:p14="http://schemas.microsoft.com/office/powerpoint/2010/main" val="3819777270"/>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smtClean="0"/>
          </a:p>
          <a:p>
            <a:pPr algn="just"/>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141</a:t>
            </a:fld>
            <a:endParaRPr lang="en-US"/>
          </a:p>
        </p:txBody>
      </p:sp>
    </p:spTree>
    <p:extLst>
      <p:ext uri="{BB962C8B-B14F-4D97-AF65-F5344CB8AC3E}">
        <p14:creationId xmlns:p14="http://schemas.microsoft.com/office/powerpoint/2010/main" val="539224889"/>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smtClean="0"/>
          </a:p>
          <a:p>
            <a:pPr algn="just"/>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142</a:t>
            </a:fld>
            <a:endParaRPr lang="en-US"/>
          </a:p>
        </p:txBody>
      </p:sp>
    </p:spTree>
    <p:extLst>
      <p:ext uri="{BB962C8B-B14F-4D97-AF65-F5344CB8AC3E}">
        <p14:creationId xmlns:p14="http://schemas.microsoft.com/office/powerpoint/2010/main" val="1938608788"/>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smtClean="0"/>
          </a:p>
          <a:p>
            <a:pPr algn="just"/>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143</a:t>
            </a:fld>
            <a:endParaRPr lang="en-US"/>
          </a:p>
        </p:txBody>
      </p:sp>
    </p:spTree>
    <p:extLst>
      <p:ext uri="{BB962C8B-B14F-4D97-AF65-F5344CB8AC3E}">
        <p14:creationId xmlns:p14="http://schemas.microsoft.com/office/powerpoint/2010/main" val="413760831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smtClean="0"/>
          </a:p>
          <a:p>
            <a:pPr algn="just"/>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144</a:t>
            </a:fld>
            <a:endParaRPr lang="en-US"/>
          </a:p>
        </p:txBody>
      </p:sp>
    </p:spTree>
    <p:extLst>
      <p:ext uri="{BB962C8B-B14F-4D97-AF65-F5344CB8AC3E}">
        <p14:creationId xmlns:p14="http://schemas.microsoft.com/office/powerpoint/2010/main" val="1145365982"/>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smtClean="0"/>
          </a:p>
          <a:p>
            <a:pPr algn="just"/>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145</a:t>
            </a:fld>
            <a:endParaRPr lang="en-US"/>
          </a:p>
        </p:txBody>
      </p:sp>
    </p:spTree>
    <p:extLst>
      <p:ext uri="{BB962C8B-B14F-4D97-AF65-F5344CB8AC3E}">
        <p14:creationId xmlns:p14="http://schemas.microsoft.com/office/powerpoint/2010/main" val="1719050162"/>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smtClean="0"/>
          </a:p>
          <a:p>
            <a:pPr algn="just"/>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146</a:t>
            </a:fld>
            <a:endParaRPr lang="en-US"/>
          </a:p>
        </p:txBody>
      </p:sp>
    </p:spTree>
    <p:extLst>
      <p:ext uri="{BB962C8B-B14F-4D97-AF65-F5344CB8AC3E}">
        <p14:creationId xmlns:p14="http://schemas.microsoft.com/office/powerpoint/2010/main" val="1868247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15</a:t>
            </a:fld>
            <a:endParaRPr lang="en-US"/>
          </a:p>
        </p:txBody>
      </p:sp>
    </p:spTree>
    <p:extLst>
      <p:ext uri="{BB962C8B-B14F-4D97-AF65-F5344CB8AC3E}">
        <p14:creationId xmlns:p14="http://schemas.microsoft.com/office/powerpoint/2010/main" val="3055587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16</a:t>
            </a:fld>
            <a:endParaRPr lang="en-US"/>
          </a:p>
        </p:txBody>
      </p:sp>
    </p:spTree>
    <p:extLst>
      <p:ext uri="{BB962C8B-B14F-4D97-AF65-F5344CB8AC3E}">
        <p14:creationId xmlns:p14="http://schemas.microsoft.com/office/powerpoint/2010/main" val="3523357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17</a:t>
            </a:fld>
            <a:endParaRPr lang="en-US"/>
          </a:p>
        </p:txBody>
      </p:sp>
    </p:spTree>
    <p:extLst>
      <p:ext uri="{BB962C8B-B14F-4D97-AF65-F5344CB8AC3E}">
        <p14:creationId xmlns:p14="http://schemas.microsoft.com/office/powerpoint/2010/main" val="1212034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18</a:t>
            </a:fld>
            <a:endParaRPr lang="en-US"/>
          </a:p>
        </p:txBody>
      </p:sp>
    </p:spTree>
    <p:extLst>
      <p:ext uri="{BB962C8B-B14F-4D97-AF65-F5344CB8AC3E}">
        <p14:creationId xmlns:p14="http://schemas.microsoft.com/office/powerpoint/2010/main" val="2048475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latin typeface="+mn-lt"/>
                <a:ea typeface="+mn-ea"/>
                <a:cs typeface="+mn-cs"/>
              </a:rPr>
              <a:t>	</a:t>
            </a:r>
            <a:r>
              <a:rPr lang="pt-BR" sz="1200" kern="1200" smtClean="0">
                <a:solidFill>
                  <a:schemeClr val="tx1"/>
                </a:solidFill>
                <a:effectLst/>
                <a:latin typeface="+mn-lt"/>
                <a:ea typeface="+mn-ea"/>
                <a:cs typeface="+mn-cs"/>
              </a:rPr>
              <a:t>Trên trường số thực R, số nghich đảo của 5 là 1/5, bởi vì 5 x 1/5=1. </a:t>
            </a:r>
            <a:endParaRPr lang="en-US" sz="1200" kern="1200" smtClean="0">
              <a:solidFill>
                <a:schemeClr val="tx1"/>
              </a:solidFill>
              <a:effectLst/>
              <a:latin typeface="+mn-lt"/>
              <a:ea typeface="+mn-ea"/>
              <a:cs typeface="+mn-cs"/>
            </a:endParaRPr>
          </a:p>
          <a:p>
            <a:r>
              <a:rPr lang="pt-BR" sz="1200" kern="1200" smtClean="0">
                <a:solidFill>
                  <a:schemeClr val="tx1"/>
                </a:solidFill>
                <a:effectLst/>
                <a:latin typeface="+mn-lt"/>
                <a:ea typeface="+mn-ea"/>
                <a:cs typeface="+mn-cs"/>
              </a:rPr>
              <a:t>Còn trên một vành số nguyên Z</a:t>
            </a:r>
            <a:r>
              <a:rPr lang="pt-BR" sz="1200" kern="1200" baseline="-25000" smtClean="0">
                <a:solidFill>
                  <a:schemeClr val="tx1"/>
                </a:solidFill>
                <a:effectLst/>
                <a:latin typeface="+mn-lt"/>
                <a:ea typeface="+mn-ea"/>
                <a:cs typeface="+mn-cs"/>
              </a:rPr>
              <a:t>N</a:t>
            </a:r>
            <a:r>
              <a:rPr lang="pt-BR" sz="1200" kern="1200" smtClean="0">
                <a:solidFill>
                  <a:schemeClr val="tx1"/>
                </a:solidFill>
                <a:effectLst/>
                <a:latin typeface="+mn-lt"/>
                <a:ea typeface="+mn-ea"/>
                <a:cs typeface="+mn-cs"/>
              </a:rPr>
              <a:t> người ta đưa ra khái niệm về số nghịch đảo của một số như sau:  </a:t>
            </a:r>
            <a:endParaRPr lang="en-US" sz="1200" kern="1200" smtClean="0">
              <a:solidFill>
                <a:schemeClr val="tx1"/>
              </a:solidFill>
              <a:effectLst/>
              <a:latin typeface="+mn-lt"/>
              <a:ea typeface="+mn-ea"/>
              <a:cs typeface="+mn-cs"/>
            </a:endParaRPr>
          </a:p>
          <a:p>
            <a:r>
              <a:rPr lang="pt-BR" sz="1200" kern="1200" smtClean="0">
                <a:solidFill>
                  <a:schemeClr val="tx1"/>
                </a:solidFill>
                <a:effectLst/>
                <a:latin typeface="+mn-lt"/>
                <a:ea typeface="+mn-ea"/>
                <a:cs typeface="+mn-cs"/>
              </a:rPr>
              <a:t>Giả sử a </a:t>
            </a:r>
            <a:r>
              <a:rPr lang="pt-BR" sz="1200" kern="1200" smtClean="0">
                <a:solidFill>
                  <a:schemeClr val="tx1"/>
                </a:solidFill>
                <a:effectLst/>
                <a:latin typeface="+mn-lt"/>
                <a:ea typeface="+mn-ea"/>
                <a:cs typeface="+mn-cs"/>
                <a:sym typeface="Symbol" panose="05050102010706020507" pitchFamily="18" charset="2"/>
              </a:rPr>
              <a:t></a:t>
            </a:r>
            <a:r>
              <a:rPr lang="pt-BR" sz="1200" kern="1200" smtClean="0">
                <a:solidFill>
                  <a:schemeClr val="tx1"/>
                </a:solidFill>
                <a:effectLst/>
                <a:latin typeface="+mn-lt"/>
                <a:ea typeface="+mn-ea"/>
                <a:cs typeface="+mn-cs"/>
              </a:rPr>
              <a:t> Z</a:t>
            </a:r>
            <a:r>
              <a:rPr lang="pt-BR" sz="1200" kern="1200" baseline="-25000" smtClean="0">
                <a:solidFill>
                  <a:schemeClr val="tx1"/>
                </a:solidFill>
                <a:effectLst/>
                <a:latin typeface="+mn-lt"/>
                <a:ea typeface="+mn-ea"/>
                <a:cs typeface="+mn-cs"/>
              </a:rPr>
              <a:t>N</a:t>
            </a:r>
            <a:r>
              <a:rPr lang="pt-BR" sz="1200" kern="1200" smtClean="0">
                <a:solidFill>
                  <a:schemeClr val="tx1"/>
                </a:solidFill>
                <a:effectLst/>
                <a:latin typeface="+mn-lt"/>
                <a:ea typeface="+mn-ea"/>
                <a:cs typeface="+mn-cs"/>
              </a:rPr>
              <a:t> và tồn tại b </a:t>
            </a:r>
            <a:r>
              <a:rPr lang="pt-BR" sz="1200" kern="1200" smtClean="0">
                <a:solidFill>
                  <a:schemeClr val="tx1"/>
                </a:solidFill>
                <a:effectLst/>
                <a:latin typeface="+mn-lt"/>
                <a:ea typeface="+mn-ea"/>
                <a:cs typeface="+mn-cs"/>
                <a:sym typeface="Symbol" panose="05050102010706020507" pitchFamily="18" charset="2"/>
              </a:rPr>
              <a:t></a:t>
            </a:r>
            <a:r>
              <a:rPr lang="pt-BR" sz="1200" kern="1200" smtClean="0">
                <a:solidFill>
                  <a:schemeClr val="tx1"/>
                </a:solidFill>
                <a:effectLst/>
                <a:latin typeface="+mn-lt"/>
                <a:ea typeface="+mn-ea"/>
                <a:cs typeface="+mn-cs"/>
              </a:rPr>
              <a:t> Z</a:t>
            </a:r>
            <a:r>
              <a:rPr lang="pt-BR" sz="1200" kern="1200" baseline="-25000" smtClean="0">
                <a:solidFill>
                  <a:schemeClr val="tx1"/>
                </a:solidFill>
                <a:effectLst/>
                <a:latin typeface="+mn-lt"/>
                <a:ea typeface="+mn-ea"/>
                <a:cs typeface="+mn-cs"/>
              </a:rPr>
              <a:t>N</a:t>
            </a:r>
            <a:r>
              <a:rPr lang="pt-BR" sz="1200" kern="1200" smtClean="0">
                <a:solidFill>
                  <a:schemeClr val="tx1"/>
                </a:solidFill>
                <a:effectLst/>
                <a:latin typeface="+mn-lt"/>
                <a:ea typeface="+mn-ea"/>
                <a:cs typeface="+mn-cs"/>
              </a:rPr>
              <a:t> sao cho a.b ≡ 1 (mod N) </a:t>
            </a:r>
            <a:endParaRPr lang="en-US" sz="1200" kern="1200" smtClean="0">
              <a:solidFill>
                <a:schemeClr val="tx1"/>
              </a:solidFill>
              <a:effectLst/>
              <a:latin typeface="+mn-lt"/>
              <a:ea typeface="+mn-ea"/>
              <a:cs typeface="+mn-cs"/>
            </a:endParaRPr>
          </a:p>
          <a:p>
            <a:r>
              <a:rPr lang="pt-BR" sz="1200" kern="1200" smtClean="0">
                <a:solidFill>
                  <a:schemeClr val="tx1"/>
                </a:solidFill>
                <a:effectLst/>
                <a:latin typeface="+mn-lt"/>
                <a:ea typeface="+mn-ea"/>
                <a:cs typeface="+mn-cs"/>
              </a:rPr>
              <a:t>Khi đó b được gọi là phần tử nghich đảo của a trên Z</a:t>
            </a:r>
            <a:r>
              <a:rPr lang="pt-BR" sz="1200" kern="1200" baseline="-25000" smtClean="0">
                <a:solidFill>
                  <a:schemeClr val="tx1"/>
                </a:solidFill>
                <a:effectLst/>
                <a:latin typeface="+mn-lt"/>
                <a:ea typeface="+mn-ea"/>
                <a:cs typeface="+mn-cs"/>
              </a:rPr>
              <a:t>N</a:t>
            </a:r>
            <a:r>
              <a:rPr lang="pt-BR" sz="1200" kern="1200" smtClean="0">
                <a:solidFill>
                  <a:schemeClr val="tx1"/>
                </a:solidFill>
                <a:effectLst/>
                <a:latin typeface="+mn-lt"/>
                <a:ea typeface="+mn-ea"/>
                <a:cs typeface="+mn-cs"/>
              </a:rPr>
              <a:t> và ký hiệu b là a</a:t>
            </a:r>
            <a:r>
              <a:rPr lang="pt-BR" sz="1200" kern="1200" baseline="30000" smtClean="0">
                <a:solidFill>
                  <a:schemeClr val="tx1"/>
                </a:solidFill>
                <a:effectLst/>
                <a:latin typeface="+mn-lt"/>
                <a:ea typeface="+mn-ea"/>
                <a:cs typeface="+mn-cs"/>
              </a:rPr>
              <a:t>-1 </a:t>
            </a:r>
            <a:r>
              <a:rPr lang="pt-BR" sz="1200" kern="1200" smtClean="0">
                <a:solidFill>
                  <a:schemeClr val="tx1"/>
                </a:solidFill>
                <a:effectLst/>
                <a:latin typeface="+mn-lt"/>
                <a:ea typeface="+mn-ea"/>
                <a:cs typeface="+mn-cs"/>
              </a:rPr>
              <a:t>mod N</a:t>
            </a:r>
            <a:endParaRPr lang="en-US"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19</a:t>
            </a:fld>
            <a:endParaRPr lang="en-US"/>
          </a:p>
        </p:txBody>
      </p:sp>
    </p:spTree>
    <p:extLst>
      <p:ext uri="{BB962C8B-B14F-4D97-AF65-F5344CB8AC3E}">
        <p14:creationId xmlns:p14="http://schemas.microsoft.com/office/powerpoint/2010/main" val="429203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2</a:t>
            </a:fld>
            <a:endParaRPr lang="en-US"/>
          </a:p>
        </p:txBody>
      </p:sp>
    </p:spTree>
    <p:extLst>
      <p:ext uri="{BB962C8B-B14F-4D97-AF65-F5344CB8AC3E}">
        <p14:creationId xmlns:p14="http://schemas.microsoft.com/office/powerpoint/2010/main" val="864974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20</a:t>
            </a:fld>
            <a:endParaRPr lang="en-US"/>
          </a:p>
        </p:txBody>
      </p:sp>
    </p:spTree>
    <p:extLst>
      <p:ext uri="{BB962C8B-B14F-4D97-AF65-F5344CB8AC3E}">
        <p14:creationId xmlns:p14="http://schemas.microsoft.com/office/powerpoint/2010/main" val="29893481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21</a:t>
            </a:fld>
            <a:endParaRPr lang="en-US"/>
          </a:p>
        </p:txBody>
      </p:sp>
    </p:spTree>
    <p:extLst>
      <p:ext uri="{BB962C8B-B14F-4D97-AF65-F5344CB8AC3E}">
        <p14:creationId xmlns:p14="http://schemas.microsoft.com/office/powerpoint/2010/main" val="3214903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22</a:t>
            </a:fld>
            <a:endParaRPr lang="en-US"/>
          </a:p>
        </p:txBody>
      </p:sp>
    </p:spTree>
    <p:extLst>
      <p:ext uri="{BB962C8B-B14F-4D97-AF65-F5344CB8AC3E}">
        <p14:creationId xmlns:p14="http://schemas.microsoft.com/office/powerpoint/2010/main" val="4236395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23</a:t>
            </a:fld>
            <a:endParaRPr lang="en-US"/>
          </a:p>
        </p:txBody>
      </p:sp>
    </p:spTree>
    <p:extLst>
      <p:ext uri="{BB962C8B-B14F-4D97-AF65-F5344CB8AC3E}">
        <p14:creationId xmlns:p14="http://schemas.microsoft.com/office/powerpoint/2010/main" val="3383517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24</a:t>
            </a:fld>
            <a:endParaRPr lang="en-US"/>
          </a:p>
        </p:txBody>
      </p:sp>
    </p:spTree>
    <p:extLst>
      <p:ext uri="{BB962C8B-B14F-4D97-AF65-F5344CB8AC3E}">
        <p14:creationId xmlns:p14="http://schemas.microsoft.com/office/powerpoint/2010/main" val="14013186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25</a:t>
            </a:fld>
            <a:endParaRPr lang="en-US"/>
          </a:p>
        </p:txBody>
      </p:sp>
    </p:spTree>
    <p:extLst>
      <p:ext uri="{BB962C8B-B14F-4D97-AF65-F5344CB8AC3E}">
        <p14:creationId xmlns:p14="http://schemas.microsoft.com/office/powerpoint/2010/main" val="3436654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26</a:t>
            </a:fld>
            <a:endParaRPr lang="en-US"/>
          </a:p>
        </p:txBody>
      </p:sp>
    </p:spTree>
    <p:extLst>
      <p:ext uri="{BB962C8B-B14F-4D97-AF65-F5344CB8AC3E}">
        <p14:creationId xmlns:p14="http://schemas.microsoft.com/office/powerpoint/2010/main" val="9513043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27</a:t>
            </a:fld>
            <a:endParaRPr lang="en-US"/>
          </a:p>
        </p:txBody>
      </p:sp>
    </p:spTree>
    <p:extLst>
      <p:ext uri="{BB962C8B-B14F-4D97-AF65-F5344CB8AC3E}">
        <p14:creationId xmlns:p14="http://schemas.microsoft.com/office/powerpoint/2010/main" val="18653652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28</a:t>
            </a:fld>
            <a:endParaRPr lang="en-US"/>
          </a:p>
        </p:txBody>
      </p:sp>
    </p:spTree>
    <p:extLst>
      <p:ext uri="{BB962C8B-B14F-4D97-AF65-F5344CB8AC3E}">
        <p14:creationId xmlns:p14="http://schemas.microsoft.com/office/powerpoint/2010/main" val="254651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29</a:t>
            </a:fld>
            <a:endParaRPr lang="en-US"/>
          </a:p>
        </p:txBody>
      </p:sp>
    </p:spTree>
    <p:extLst>
      <p:ext uri="{BB962C8B-B14F-4D97-AF65-F5344CB8AC3E}">
        <p14:creationId xmlns:p14="http://schemas.microsoft.com/office/powerpoint/2010/main" val="1334994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3</a:t>
            </a:fld>
            <a:endParaRPr lang="en-US"/>
          </a:p>
        </p:txBody>
      </p:sp>
    </p:spTree>
    <p:extLst>
      <p:ext uri="{BB962C8B-B14F-4D97-AF65-F5344CB8AC3E}">
        <p14:creationId xmlns:p14="http://schemas.microsoft.com/office/powerpoint/2010/main" val="32221008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30</a:t>
            </a:fld>
            <a:endParaRPr lang="en-US"/>
          </a:p>
        </p:txBody>
      </p:sp>
    </p:spTree>
    <p:extLst>
      <p:ext uri="{BB962C8B-B14F-4D97-AF65-F5344CB8AC3E}">
        <p14:creationId xmlns:p14="http://schemas.microsoft.com/office/powerpoint/2010/main" val="3035237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31</a:t>
            </a:fld>
            <a:endParaRPr lang="en-US"/>
          </a:p>
        </p:txBody>
      </p:sp>
    </p:spTree>
    <p:extLst>
      <p:ext uri="{BB962C8B-B14F-4D97-AF65-F5344CB8AC3E}">
        <p14:creationId xmlns:p14="http://schemas.microsoft.com/office/powerpoint/2010/main" val="703782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32</a:t>
            </a:fld>
            <a:endParaRPr lang="en-US"/>
          </a:p>
        </p:txBody>
      </p:sp>
    </p:spTree>
    <p:extLst>
      <p:ext uri="{BB962C8B-B14F-4D97-AF65-F5344CB8AC3E}">
        <p14:creationId xmlns:p14="http://schemas.microsoft.com/office/powerpoint/2010/main" val="26265725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33</a:t>
            </a:fld>
            <a:endParaRPr lang="en-US"/>
          </a:p>
        </p:txBody>
      </p:sp>
    </p:spTree>
    <p:extLst>
      <p:ext uri="{BB962C8B-B14F-4D97-AF65-F5344CB8AC3E}">
        <p14:creationId xmlns:p14="http://schemas.microsoft.com/office/powerpoint/2010/main" val="30253604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34</a:t>
            </a:fld>
            <a:endParaRPr lang="en-US"/>
          </a:p>
        </p:txBody>
      </p:sp>
    </p:spTree>
    <p:extLst>
      <p:ext uri="{BB962C8B-B14F-4D97-AF65-F5344CB8AC3E}">
        <p14:creationId xmlns:p14="http://schemas.microsoft.com/office/powerpoint/2010/main" val="4003545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35</a:t>
            </a:fld>
            <a:endParaRPr lang="en-US"/>
          </a:p>
        </p:txBody>
      </p:sp>
    </p:spTree>
    <p:extLst>
      <p:ext uri="{BB962C8B-B14F-4D97-AF65-F5344CB8AC3E}">
        <p14:creationId xmlns:p14="http://schemas.microsoft.com/office/powerpoint/2010/main" val="3842172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36</a:t>
            </a:fld>
            <a:endParaRPr lang="en-US"/>
          </a:p>
        </p:txBody>
      </p:sp>
    </p:spTree>
    <p:extLst>
      <p:ext uri="{BB962C8B-B14F-4D97-AF65-F5344CB8AC3E}">
        <p14:creationId xmlns:p14="http://schemas.microsoft.com/office/powerpoint/2010/main" val="2089610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37</a:t>
            </a:fld>
            <a:endParaRPr lang="en-US"/>
          </a:p>
        </p:txBody>
      </p:sp>
    </p:spTree>
    <p:extLst>
      <p:ext uri="{BB962C8B-B14F-4D97-AF65-F5344CB8AC3E}">
        <p14:creationId xmlns:p14="http://schemas.microsoft.com/office/powerpoint/2010/main" val="29694289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38</a:t>
            </a:fld>
            <a:endParaRPr lang="en-US"/>
          </a:p>
        </p:txBody>
      </p:sp>
    </p:spTree>
    <p:extLst>
      <p:ext uri="{BB962C8B-B14F-4D97-AF65-F5344CB8AC3E}">
        <p14:creationId xmlns:p14="http://schemas.microsoft.com/office/powerpoint/2010/main" val="4339875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39</a:t>
            </a:fld>
            <a:endParaRPr lang="en-US"/>
          </a:p>
        </p:txBody>
      </p:sp>
    </p:spTree>
    <p:extLst>
      <p:ext uri="{BB962C8B-B14F-4D97-AF65-F5344CB8AC3E}">
        <p14:creationId xmlns:p14="http://schemas.microsoft.com/office/powerpoint/2010/main" val="2317878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4</a:t>
            </a:fld>
            <a:endParaRPr lang="en-US"/>
          </a:p>
        </p:txBody>
      </p:sp>
    </p:spTree>
    <p:extLst>
      <p:ext uri="{BB962C8B-B14F-4D97-AF65-F5344CB8AC3E}">
        <p14:creationId xmlns:p14="http://schemas.microsoft.com/office/powerpoint/2010/main" val="8718950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40</a:t>
            </a:fld>
            <a:endParaRPr lang="en-US"/>
          </a:p>
        </p:txBody>
      </p:sp>
    </p:spTree>
    <p:extLst>
      <p:ext uri="{BB962C8B-B14F-4D97-AF65-F5344CB8AC3E}">
        <p14:creationId xmlns:p14="http://schemas.microsoft.com/office/powerpoint/2010/main" val="4206302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41</a:t>
            </a:fld>
            <a:endParaRPr lang="en-US"/>
          </a:p>
        </p:txBody>
      </p:sp>
    </p:spTree>
    <p:extLst>
      <p:ext uri="{BB962C8B-B14F-4D97-AF65-F5344CB8AC3E}">
        <p14:creationId xmlns:p14="http://schemas.microsoft.com/office/powerpoint/2010/main" val="28423099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42</a:t>
            </a:fld>
            <a:endParaRPr lang="en-US"/>
          </a:p>
        </p:txBody>
      </p:sp>
    </p:spTree>
    <p:extLst>
      <p:ext uri="{BB962C8B-B14F-4D97-AF65-F5344CB8AC3E}">
        <p14:creationId xmlns:p14="http://schemas.microsoft.com/office/powerpoint/2010/main" val="25770387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43</a:t>
            </a:fld>
            <a:endParaRPr lang="en-US"/>
          </a:p>
        </p:txBody>
      </p:sp>
    </p:spTree>
    <p:extLst>
      <p:ext uri="{BB962C8B-B14F-4D97-AF65-F5344CB8AC3E}">
        <p14:creationId xmlns:p14="http://schemas.microsoft.com/office/powerpoint/2010/main" val="3027047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44</a:t>
            </a:fld>
            <a:endParaRPr lang="en-US"/>
          </a:p>
        </p:txBody>
      </p:sp>
    </p:spTree>
    <p:extLst>
      <p:ext uri="{BB962C8B-B14F-4D97-AF65-F5344CB8AC3E}">
        <p14:creationId xmlns:p14="http://schemas.microsoft.com/office/powerpoint/2010/main" val="11235002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45</a:t>
            </a:fld>
            <a:endParaRPr lang="en-US"/>
          </a:p>
        </p:txBody>
      </p:sp>
    </p:spTree>
    <p:extLst>
      <p:ext uri="{BB962C8B-B14F-4D97-AF65-F5344CB8AC3E}">
        <p14:creationId xmlns:p14="http://schemas.microsoft.com/office/powerpoint/2010/main" val="37548693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46</a:t>
            </a:fld>
            <a:endParaRPr lang="en-US"/>
          </a:p>
        </p:txBody>
      </p:sp>
    </p:spTree>
    <p:extLst>
      <p:ext uri="{BB962C8B-B14F-4D97-AF65-F5344CB8AC3E}">
        <p14:creationId xmlns:p14="http://schemas.microsoft.com/office/powerpoint/2010/main" val="14170328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47</a:t>
            </a:fld>
            <a:endParaRPr lang="en-US"/>
          </a:p>
        </p:txBody>
      </p:sp>
    </p:spTree>
    <p:extLst>
      <p:ext uri="{BB962C8B-B14F-4D97-AF65-F5344CB8AC3E}">
        <p14:creationId xmlns:p14="http://schemas.microsoft.com/office/powerpoint/2010/main" val="22232175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48</a:t>
            </a:fld>
            <a:endParaRPr lang="en-US"/>
          </a:p>
        </p:txBody>
      </p:sp>
    </p:spTree>
    <p:extLst>
      <p:ext uri="{BB962C8B-B14F-4D97-AF65-F5344CB8AC3E}">
        <p14:creationId xmlns:p14="http://schemas.microsoft.com/office/powerpoint/2010/main" val="12842538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49</a:t>
            </a:fld>
            <a:endParaRPr lang="en-US"/>
          </a:p>
        </p:txBody>
      </p:sp>
    </p:spTree>
    <p:extLst>
      <p:ext uri="{BB962C8B-B14F-4D97-AF65-F5344CB8AC3E}">
        <p14:creationId xmlns:p14="http://schemas.microsoft.com/office/powerpoint/2010/main" val="1846003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5</a:t>
            </a:fld>
            <a:endParaRPr lang="en-US"/>
          </a:p>
        </p:txBody>
      </p:sp>
    </p:spTree>
    <p:extLst>
      <p:ext uri="{BB962C8B-B14F-4D97-AF65-F5344CB8AC3E}">
        <p14:creationId xmlns:p14="http://schemas.microsoft.com/office/powerpoint/2010/main" val="23072876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50</a:t>
            </a:fld>
            <a:endParaRPr lang="en-US"/>
          </a:p>
        </p:txBody>
      </p:sp>
    </p:spTree>
    <p:extLst>
      <p:ext uri="{BB962C8B-B14F-4D97-AF65-F5344CB8AC3E}">
        <p14:creationId xmlns:p14="http://schemas.microsoft.com/office/powerpoint/2010/main" val="18452238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51</a:t>
            </a:fld>
            <a:endParaRPr lang="en-US"/>
          </a:p>
        </p:txBody>
      </p:sp>
    </p:spTree>
    <p:extLst>
      <p:ext uri="{BB962C8B-B14F-4D97-AF65-F5344CB8AC3E}">
        <p14:creationId xmlns:p14="http://schemas.microsoft.com/office/powerpoint/2010/main" val="1051176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52</a:t>
            </a:fld>
            <a:endParaRPr lang="en-US"/>
          </a:p>
        </p:txBody>
      </p:sp>
    </p:spTree>
    <p:extLst>
      <p:ext uri="{BB962C8B-B14F-4D97-AF65-F5344CB8AC3E}">
        <p14:creationId xmlns:p14="http://schemas.microsoft.com/office/powerpoint/2010/main" val="16248898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53</a:t>
            </a:fld>
            <a:endParaRPr lang="en-US"/>
          </a:p>
        </p:txBody>
      </p:sp>
    </p:spTree>
    <p:extLst>
      <p:ext uri="{BB962C8B-B14F-4D97-AF65-F5344CB8AC3E}">
        <p14:creationId xmlns:p14="http://schemas.microsoft.com/office/powerpoint/2010/main" val="12855013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54</a:t>
            </a:fld>
            <a:endParaRPr lang="en-US"/>
          </a:p>
        </p:txBody>
      </p:sp>
    </p:spTree>
    <p:extLst>
      <p:ext uri="{BB962C8B-B14F-4D97-AF65-F5344CB8AC3E}">
        <p14:creationId xmlns:p14="http://schemas.microsoft.com/office/powerpoint/2010/main" val="10927476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55</a:t>
            </a:fld>
            <a:endParaRPr lang="en-US"/>
          </a:p>
        </p:txBody>
      </p:sp>
    </p:spTree>
    <p:extLst>
      <p:ext uri="{BB962C8B-B14F-4D97-AF65-F5344CB8AC3E}">
        <p14:creationId xmlns:p14="http://schemas.microsoft.com/office/powerpoint/2010/main" val="21432461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56</a:t>
            </a:fld>
            <a:endParaRPr lang="en-US"/>
          </a:p>
        </p:txBody>
      </p:sp>
    </p:spTree>
    <p:extLst>
      <p:ext uri="{BB962C8B-B14F-4D97-AF65-F5344CB8AC3E}">
        <p14:creationId xmlns:p14="http://schemas.microsoft.com/office/powerpoint/2010/main" val="42843764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57</a:t>
            </a:fld>
            <a:endParaRPr lang="en-US"/>
          </a:p>
        </p:txBody>
      </p:sp>
    </p:spTree>
    <p:extLst>
      <p:ext uri="{BB962C8B-B14F-4D97-AF65-F5344CB8AC3E}">
        <p14:creationId xmlns:p14="http://schemas.microsoft.com/office/powerpoint/2010/main" val="21654320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58</a:t>
            </a:fld>
            <a:endParaRPr lang="en-US"/>
          </a:p>
        </p:txBody>
      </p:sp>
    </p:spTree>
    <p:extLst>
      <p:ext uri="{BB962C8B-B14F-4D97-AF65-F5344CB8AC3E}">
        <p14:creationId xmlns:p14="http://schemas.microsoft.com/office/powerpoint/2010/main" val="21808866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59</a:t>
            </a:fld>
            <a:endParaRPr lang="en-US"/>
          </a:p>
        </p:txBody>
      </p:sp>
    </p:spTree>
    <p:extLst>
      <p:ext uri="{BB962C8B-B14F-4D97-AF65-F5344CB8AC3E}">
        <p14:creationId xmlns:p14="http://schemas.microsoft.com/office/powerpoint/2010/main" val="4222457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6</a:t>
            </a:fld>
            <a:endParaRPr lang="en-US"/>
          </a:p>
        </p:txBody>
      </p:sp>
    </p:spTree>
    <p:extLst>
      <p:ext uri="{BB962C8B-B14F-4D97-AF65-F5344CB8AC3E}">
        <p14:creationId xmlns:p14="http://schemas.microsoft.com/office/powerpoint/2010/main" val="1518081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60</a:t>
            </a:fld>
            <a:endParaRPr lang="en-US"/>
          </a:p>
        </p:txBody>
      </p:sp>
    </p:spTree>
    <p:extLst>
      <p:ext uri="{BB962C8B-B14F-4D97-AF65-F5344CB8AC3E}">
        <p14:creationId xmlns:p14="http://schemas.microsoft.com/office/powerpoint/2010/main" val="14442279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61</a:t>
            </a:fld>
            <a:endParaRPr lang="en-US"/>
          </a:p>
        </p:txBody>
      </p:sp>
    </p:spTree>
    <p:extLst>
      <p:ext uri="{BB962C8B-B14F-4D97-AF65-F5344CB8AC3E}">
        <p14:creationId xmlns:p14="http://schemas.microsoft.com/office/powerpoint/2010/main" val="23478741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62</a:t>
            </a:fld>
            <a:endParaRPr lang="en-US"/>
          </a:p>
        </p:txBody>
      </p:sp>
    </p:spTree>
    <p:extLst>
      <p:ext uri="{BB962C8B-B14F-4D97-AF65-F5344CB8AC3E}">
        <p14:creationId xmlns:p14="http://schemas.microsoft.com/office/powerpoint/2010/main" val="11359648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63</a:t>
            </a:fld>
            <a:endParaRPr lang="en-US"/>
          </a:p>
        </p:txBody>
      </p:sp>
    </p:spTree>
    <p:extLst>
      <p:ext uri="{BB962C8B-B14F-4D97-AF65-F5344CB8AC3E}">
        <p14:creationId xmlns:p14="http://schemas.microsoft.com/office/powerpoint/2010/main" val="11336356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64</a:t>
            </a:fld>
            <a:endParaRPr lang="en-US"/>
          </a:p>
        </p:txBody>
      </p:sp>
    </p:spTree>
    <p:extLst>
      <p:ext uri="{BB962C8B-B14F-4D97-AF65-F5344CB8AC3E}">
        <p14:creationId xmlns:p14="http://schemas.microsoft.com/office/powerpoint/2010/main" val="36845373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65</a:t>
            </a:fld>
            <a:endParaRPr lang="en-US"/>
          </a:p>
        </p:txBody>
      </p:sp>
    </p:spTree>
    <p:extLst>
      <p:ext uri="{BB962C8B-B14F-4D97-AF65-F5344CB8AC3E}">
        <p14:creationId xmlns:p14="http://schemas.microsoft.com/office/powerpoint/2010/main" val="1298982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66</a:t>
            </a:fld>
            <a:endParaRPr lang="en-US"/>
          </a:p>
        </p:txBody>
      </p:sp>
    </p:spTree>
    <p:extLst>
      <p:ext uri="{BB962C8B-B14F-4D97-AF65-F5344CB8AC3E}">
        <p14:creationId xmlns:p14="http://schemas.microsoft.com/office/powerpoint/2010/main" val="7914003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67</a:t>
            </a:fld>
            <a:endParaRPr lang="en-US"/>
          </a:p>
        </p:txBody>
      </p:sp>
    </p:spTree>
    <p:extLst>
      <p:ext uri="{BB962C8B-B14F-4D97-AF65-F5344CB8AC3E}">
        <p14:creationId xmlns:p14="http://schemas.microsoft.com/office/powerpoint/2010/main" val="197171093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68</a:t>
            </a:fld>
            <a:endParaRPr lang="en-US"/>
          </a:p>
        </p:txBody>
      </p:sp>
    </p:spTree>
    <p:extLst>
      <p:ext uri="{BB962C8B-B14F-4D97-AF65-F5344CB8AC3E}">
        <p14:creationId xmlns:p14="http://schemas.microsoft.com/office/powerpoint/2010/main" val="21215373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69</a:t>
            </a:fld>
            <a:endParaRPr lang="en-US"/>
          </a:p>
        </p:txBody>
      </p:sp>
    </p:spTree>
    <p:extLst>
      <p:ext uri="{BB962C8B-B14F-4D97-AF65-F5344CB8AC3E}">
        <p14:creationId xmlns:p14="http://schemas.microsoft.com/office/powerpoint/2010/main" val="3231164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7</a:t>
            </a:fld>
            <a:endParaRPr lang="en-US"/>
          </a:p>
        </p:txBody>
      </p:sp>
    </p:spTree>
    <p:extLst>
      <p:ext uri="{BB962C8B-B14F-4D97-AF65-F5344CB8AC3E}">
        <p14:creationId xmlns:p14="http://schemas.microsoft.com/office/powerpoint/2010/main" val="49139537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70</a:t>
            </a:fld>
            <a:endParaRPr lang="en-US"/>
          </a:p>
        </p:txBody>
      </p:sp>
    </p:spTree>
    <p:extLst>
      <p:ext uri="{BB962C8B-B14F-4D97-AF65-F5344CB8AC3E}">
        <p14:creationId xmlns:p14="http://schemas.microsoft.com/office/powerpoint/2010/main" val="244305718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71</a:t>
            </a:fld>
            <a:endParaRPr lang="en-US"/>
          </a:p>
        </p:txBody>
      </p:sp>
    </p:spTree>
    <p:extLst>
      <p:ext uri="{BB962C8B-B14F-4D97-AF65-F5344CB8AC3E}">
        <p14:creationId xmlns:p14="http://schemas.microsoft.com/office/powerpoint/2010/main" val="183164368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72</a:t>
            </a:fld>
            <a:endParaRPr lang="en-US"/>
          </a:p>
        </p:txBody>
      </p:sp>
    </p:spTree>
    <p:extLst>
      <p:ext uri="{BB962C8B-B14F-4D97-AF65-F5344CB8AC3E}">
        <p14:creationId xmlns:p14="http://schemas.microsoft.com/office/powerpoint/2010/main" val="305203384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73</a:t>
            </a:fld>
            <a:endParaRPr lang="en-US"/>
          </a:p>
        </p:txBody>
      </p:sp>
    </p:spTree>
    <p:extLst>
      <p:ext uri="{BB962C8B-B14F-4D97-AF65-F5344CB8AC3E}">
        <p14:creationId xmlns:p14="http://schemas.microsoft.com/office/powerpoint/2010/main" val="40428566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74</a:t>
            </a:fld>
            <a:endParaRPr lang="en-US"/>
          </a:p>
        </p:txBody>
      </p:sp>
    </p:spTree>
    <p:extLst>
      <p:ext uri="{BB962C8B-B14F-4D97-AF65-F5344CB8AC3E}">
        <p14:creationId xmlns:p14="http://schemas.microsoft.com/office/powerpoint/2010/main" val="378514628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75</a:t>
            </a:fld>
            <a:endParaRPr lang="en-US"/>
          </a:p>
        </p:txBody>
      </p:sp>
    </p:spTree>
    <p:extLst>
      <p:ext uri="{BB962C8B-B14F-4D97-AF65-F5344CB8AC3E}">
        <p14:creationId xmlns:p14="http://schemas.microsoft.com/office/powerpoint/2010/main" val="214556850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76</a:t>
            </a:fld>
            <a:endParaRPr lang="en-US"/>
          </a:p>
        </p:txBody>
      </p:sp>
    </p:spTree>
    <p:extLst>
      <p:ext uri="{BB962C8B-B14F-4D97-AF65-F5344CB8AC3E}">
        <p14:creationId xmlns:p14="http://schemas.microsoft.com/office/powerpoint/2010/main" val="1172524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77</a:t>
            </a:fld>
            <a:endParaRPr lang="en-US"/>
          </a:p>
        </p:txBody>
      </p:sp>
    </p:spTree>
    <p:extLst>
      <p:ext uri="{BB962C8B-B14F-4D97-AF65-F5344CB8AC3E}">
        <p14:creationId xmlns:p14="http://schemas.microsoft.com/office/powerpoint/2010/main" val="304497263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78</a:t>
            </a:fld>
            <a:endParaRPr lang="en-US"/>
          </a:p>
        </p:txBody>
      </p:sp>
    </p:spTree>
    <p:extLst>
      <p:ext uri="{BB962C8B-B14F-4D97-AF65-F5344CB8AC3E}">
        <p14:creationId xmlns:p14="http://schemas.microsoft.com/office/powerpoint/2010/main" val="196044487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79</a:t>
            </a:fld>
            <a:endParaRPr lang="en-US"/>
          </a:p>
        </p:txBody>
      </p:sp>
    </p:spTree>
    <p:extLst>
      <p:ext uri="{BB962C8B-B14F-4D97-AF65-F5344CB8AC3E}">
        <p14:creationId xmlns:p14="http://schemas.microsoft.com/office/powerpoint/2010/main" val="750991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8</a:t>
            </a:fld>
            <a:endParaRPr lang="en-US"/>
          </a:p>
        </p:txBody>
      </p:sp>
    </p:spTree>
    <p:extLst>
      <p:ext uri="{BB962C8B-B14F-4D97-AF65-F5344CB8AC3E}">
        <p14:creationId xmlns:p14="http://schemas.microsoft.com/office/powerpoint/2010/main" val="8006644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e. e-1 = k.</a:t>
            </a:r>
            <a:r>
              <a:rPr lang="en-US" sz="1200" smtClean="0">
                <a:latin typeface="Times New Roman" panose="02020603050405020304" pitchFamily="18" charset="0"/>
                <a:cs typeface="Times New Roman" panose="02020603050405020304" pitchFamily="18" charset="0"/>
                <a:sym typeface="Symbol" panose="05050102010706020507" pitchFamily="18" charset="2"/>
              </a:rPr>
              <a:t> (</a:t>
            </a:r>
            <a:r>
              <a:rPr lang="vi-VN" sz="1200" i="1" smtClean="0">
                <a:latin typeface="Times New Roman" panose="02020603050405020304" pitchFamily="18" charset="0"/>
                <a:cs typeface="Times New Roman" panose="02020603050405020304" pitchFamily="18" charset="0"/>
              </a:rPr>
              <a:t>n</a:t>
            </a:r>
            <a:r>
              <a:rPr lang="en-US" sz="1200" i="1" smtClean="0">
                <a:latin typeface="Times New Roman" panose="02020603050405020304" pitchFamily="18" charset="0"/>
                <a:cs typeface="Times New Roman" panose="02020603050405020304" pitchFamily="18" charset="0"/>
              </a:rPr>
              <a:t>) +1 </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80</a:t>
            </a:fld>
            <a:endParaRPr lang="en-US"/>
          </a:p>
        </p:txBody>
      </p:sp>
    </p:spTree>
    <p:extLst>
      <p:ext uri="{BB962C8B-B14F-4D97-AF65-F5344CB8AC3E}">
        <p14:creationId xmlns:p14="http://schemas.microsoft.com/office/powerpoint/2010/main" val="274242385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81</a:t>
            </a:fld>
            <a:endParaRPr lang="en-US"/>
          </a:p>
        </p:txBody>
      </p:sp>
    </p:spTree>
    <p:extLst>
      <p:ext uri="{BB962C8B-B14F-4D97-AF65-F5344CB8AC3E}">
        <p14:creationId xmlns:p14="http://schemas.microsoft.com/office/powerpoint/2010/main" val="389815762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82</a:t>
            </a:fld>
            <a:endParaRPr lang="en-US"/>
          </a:p>
        </p:txBody>
      </p:sp>
    </p:spTree>
    <p:extLst>
      <p:ext uri="{BB962C8B-B14F-4D97-AF65-F5344CB8AC3E}">
        <p14:creationId xmlns:p14="http://schemas.microsoft.com/office/powerpoint/2010/main" val="26604338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83</a:t>
            </a:fld>
            <a:endParaRPr lang="en-US"/>
          </a:p>
        </p:txBody>
      </p:sp>
    </p:spTree>
    <p:extLst>
      <p:ext uri="{BB962C8B-B14F-4D97-AF65-F5344CB8AC3E}">
        <p14:creationId xmlns:p14="http://schemas.microsoft.com/office/powerpoint/2010/main" val="301288699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84</a:t>
            </a:fld>
            <a:endParaRPr lang="en-US"/>
          </a:p>
        </p:txBody>
      </p:sp>
    </p:spTree>
    <p:extLst>
      <p:ext uri="{BB962C8B-B14F-4D97-AF65-F5344CB8AC3E}">
        <p14:creationId xmlns:p14="http://schemas.microsoft.com/office/powerpoint/2010/main" val="367994488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85</a:t>
            </a:fld>
            <a:endParaRPr lang="en-US"/>
          </a:p>
        </p:txBody>
      </p:sp>
    </p:spTree>
    <p:extLst>
      <p:ext uri="{BB962C8B-B14F-4D97-AF65-F5344CB8AC3E}">
        <p14:creationId xmlns:p14="http://schemas.microsoft.com/office/powerpoint/2010/main" val="76739651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86</a:t>
            </a:fld>
            <a:endParaRPr lang="en-US"/>
          </a:p>
        </p:txBody>
      </p:sp>
    </p:spTree>
    <p:extLst>
      <p:ext uri="{BB962C8B-B14F-4D97-AF65-F5344CB8AC3E}">
        <p14:creationId xmlns:p14="http://schemas.microsoft.com/office/powerpoint/2010/main" val="94617056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87</a:t>
            </a:fld>
            <a:endParaRPr lang="en-US"/>
          </a:p>
        </p:txBody>
      </p:sp>
    </p:spTree>
    <p:extLst>
      <p:ext uri="{BB962C8B-B14F-4D97-AF65-F5344CB8AC3E}">
        <p14:creationId xmlns:p14="http://schemas.microsoft.com/office/powerpoint/2010/main" val="86947115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88</a:t>
            </a:fld>
            <a:endParaRPr lang="en-US"/>
          </a:p>
        </p:txBody>
      </p:sp>
    </p:spTree>
    <p:extLst>
      <p:ext uri="{BB962C8B-B14F-4D97-AF65-F5344CB8AC3E}">
        <p14:creationId xmlns:p14="http://schemas.microsoft.com/office/powerpoint/2010/main" val="111396700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89</a:t>
            </a:fld>
            <a:endParaRPr lang="en-US"/>
          </a:p>
        </p:txBody>
      </p:sp>
    </p:spTree>
    <p:extLst>
      <p:ext uri="{BB962C8B-B14F-4D97-AF65-F5344CB8AC3E}">
        <p14:creationId xmlns:p14="http://schemas.microsoft.com/office/powerpoint/2010/main" val="263894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9</a:t>
            </a:fld>
            <a:endParaRPr lang="en-US"/>
          </a:p>
        </p:txBody>
      </p:sp>
    </p:spTree>
    <p:extLst>
      <p:ext uri="{BB962C8B-B14F-4D97-AF65-F5344CB8AC3E}">
        <p14:creationId xmlns:p14="http://schemas.microsoft.com/office/powerpoint/2010/main" val="185971569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90</a:t>
            </a:fld>
            <a:endParaRPr lang="en-US"/>
          </a:p>
        </p:txBody>
      </p:sp>
    </p:spTree>
    <p:extLst>
      <p:ext uri="{BB962C8B-B14F-4D97-AF65-F5344CB8AC3E}">
        <p14:creationId xmlns:p14="http://schemas.microsoft.com/office/powerpoint/2010/main" val="242455662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91</a:t>
            </a:fld>
            <a:endParaRPr lang="en-US"/>
          </a:p>
        </p:txBody>
      </p:sp>
    </p:spTree>
    <p:extLst>
      <p:ext uri="{BB962C8B-B14F-4D97-AF65-F5344CB8AC3E}">
        <p14:creationId xmlns:p14="http://schemas.microsoft.com/office/powerpoint/2010/main" val="118911022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	</a:t>
            </a: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92</a:t>
            </a:fld>
            <a:endParaRPr lang="en-US"/>
          </a:p>
        </p:txBody>
      </p:sp>
    </p:spTree>
    <p:extLst>
      <p:ext uri="{BB962C8B-B14F-4D97-AF65-F5344CB8AC3E}">
        <p14:creationId xmlns:p14="http://schemas.microsoft.com/office/powerpoint/2010/main" val="294797463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93</a:t>
            </a:fld>
            <a:endParaRPr lang="en-US"/>
          </a:p>
        </p:txBody>
      </p:sp>
    </p:spTree>
    <p:extLst>
      <p:ext uri="{BB962C8B-B14F-4D97-AF65-F5344CB8AC3E}">
        <p14:creationId xmlns:p14="http://schemas.microsoft.com/office/powerpoint/2010/main" val="352623174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94</a:t>
            </a:fld>
            <a:endParaRPr lang="en-US"/>
          </a:p>
        </p:txBody>
      </p:sp>
    </p:spTree>
    <p:extLst>
      <p:ext uri="{BB962C8B-B14F-4D97-AF65-F5344CB8AC3E}">
        <p14:creationId xmlns:p14="http://schemas.microsoft.com/office/powerpoint/2010/main" val="51595970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95</a:t>
            </a:fld>
            <a:endParaRPr lang="en-US"/>
          </a:p>
        </p:txBody>
      </p:sp>
    </p:spTree>
    <p:extLst>
      <p:ext uri="{BB962C8B-B14F-4D97-AF65-F5344CB8AC3E}">
        <p14:creationId xmlns:p14="http://schemas.microsoft.com/office/powerpoint/2010/main" val="210012747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96</a:t>
            </a:fld>
            <a:endParaRPr lang="en-US"/>
          </a:p>
        </p:txBody>
      </p:sp>
    </p:spTree>
    <p:extLst>
      <p:ext uri="{BB962C8B-B14F-4D97-AF65-F5344CB8AC3E}">
        <p14:creationId xmlns:p14="http://schemas.microsoft.com/office/powerpoint/2010/main" val="158989071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97</a:t>
            </a:fld>
            <a:endParaRPr lang="en-US"/>
          </a:p>
        </p:txBody>
      </p:sp>
    </p:spTree>
    <p:extLst>
      <p:ext uri="{BB962C8B-B14F-4D97-AF65-F5344CB8AC3E}">
        <p14:creationId xmlns:p14="http://schemas.microsoft.com/office/powerpoint/2010/main" val="141648943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98</a:t>
            </a:fld>
            <a:endParaRPr lang="en-US"/>
          </a:p>
        </p:txBody>
      </p:sp>
    </p:spTree>
    <p:extLst>
      <p:ext uri="{BB962C8B-B14F-4D97-AF65-F5344CB8AC3E}">
        <p14:creationId xmlns:p14="http://schemas.microsoft.com/office/powerpoint/2010/main" val="166321759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6A39C795-9852-4B3E-8098-C0E7DC242A3E}" type="slidenum">
              <a:rPr lang="en-US" smtClean="0"/>
              <a:t>99</a:t>
            </a:fld>
            <a:endParaRPr lang="en-US"/>
          </a:p>
        </p:txBody>
      </p:sp>
    </p:spTree>
    <p:extLst>
      <p:ext uri="{BB962C8B-B14F-4D97-AF65-F5344CB8AC3E}">
        <p14:creationId xmlns:p14="http://schemas.microsoft.com/office/powerpoint/2010/main" val="427341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9EE29D-E5E1-4298-B2AC-150C63372A48}"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3A3FA-15E0-4A9F-9CF0-72964B5BE70E}" type="slidenum">
              <a:rPr lang="en-US" smtClean="0"/>
              <a:t>‹#›</a:t>
            </a:fld>
            <a:endParaRPr lang="en-US"/>
          </a:p>
        </p:txBody>
      </p:sp>
    </p:spTree>
    <p:extLst>
      <p:ext uri="{BB962C8B-B14F-4D97-AF65-F5344CB8AC3E}">
        <p14:creationId xmlns:p14="http://schemas.microsoft.com/office/powerpoint/2010/main" val="3693991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9EE29D-E5E1-4298-B2AC-150C63372A48}"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3A3FA-15E0-4A9F-9CF0-72964B5BE70E}" type="slidenum">
              <a:rPr lang="en-US" smtClean="0"/>
              <a:t>‹#›</a:t>
            </a:fld>
            <a:endParaRPr lang="en-US"/>
          </a:p>
        </p:txBody>
      </p:sp>
    </p:spTree>
    <p:extLst>
      <p:ext uri="{BB962C8B-B14F-4D97-AF65-F5344CB8AC3E}">
        <p14:creationId xmlns:p14="http://schemas.microsoft.com/office/powerpoint/2010/main" val="3255182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9EE29D-E5E1-4298-B2AC-150C63372A48}"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3A3FA-15E0-4A9F-9CF0-72964B5BE70E}" type="slidenum">
              <a:rPr lang="en-US" smtClean="0"/>
              <a:t>‹#›</a:t>
            </a:fld>
            <a:endParaRPr lang="en-US"/>
          </a:p>
        </p:txBody>
      </p:sp>
    </p:spTree>
    <p:extLst>
      <p:ext uri="{BB962C8B-B14F-4D97-AF65-F5344CB8AC3E}">
        <p14:creationId xmlns:p14="http://schemas.microsoft.com/office/powerpoint/2010/main" val="2712706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9EE29D-E5E1-4298-B2AC-150C63372A48}"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3A3FA-15E0-4A9F-9CF0-72964B5BE70E}" type="slidenum">
              <a:rPr lang="en-US" smtClean="0"/>
              <a:t>‹#›</a:t>
            </a:fld>
            <a:endParaRPr lang="en-US"/>
          </a:p>
        </p:txBody>
      </p:sp>
    </p:spTree>
    <p:extLst>
      <p:ext uri="{BB962C8B-B14F-4D97-AF65-F5344CB8AC3E}">
        <p14:creationId xmlns:p14="http://schemas.microsoft.com/office/powerpoint/2010/main" val="1029587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9EE29D-E5E1-4298-B2AC-150C63372A48}"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3A3FA-15E0-4A9F-9CF0-72964B5BE70E}" type="slidenum">
              <a:rPr lang="en-US" smtClean="0"/>
              <a:t>‹#›</a:t>
            </a:fld>
            <a:endParaRPr lang="en-US"/>
          </a:p>
        </p:txBody>
      </p:sp>
    </p:spTree>
    <p:extLst>
      <p:ext uri="{BB962C8B-B14F-4D97-AF65-F5344CB8AC3E}">
        <p14:creationId xmlns:p14="http://schemas.microsoft.com/office/powerpoint/2010/main" val="1038147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9EE29D-E5E1-4298-B2AC-150C63372A48}" type="datetimeFigureOut">
              <a:rPr lang="en-US" smtClean="0"/>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F3A3FA-15E0-4A9F-9CF0-72964B5BE70E}" type="slidenum">
              <a:rPr lang="en-US" smtClean="0"/>
              <a:t>‹#›</a:t>
            </a:fld>
            <a:endParaRPr lang="en-US"/>
          </a:p>
        </p:txBody>
      </p:sp>
    </p:spTree>
    <p:extLst>
      <p:ext uri="{BB962C8B-B14F-4D97-AF65-F5344CB8AC3E}">
        <p14:creationId xmlns:p14="http://schemas.microsoft.com/office/powerpoint/2010/main" val="99769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9EE29D-E5E1-4298-B2AC-150C63372A48}" type="datetimeFigureOut">
              <a:rPr lang="en-US" smtClean="0"/>
              <a:t>8/30/2023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F3A3FA-15E0-4A9F-9CF0-72964B5BE70E}" type="slidenum">
              <a:rPr lang="en-US" smtClean="0"/>
              <a:t>‹#›</a:t>
            </a:fld>
            <a:endParaRPr lang="en-US"/>
          </a:p>
        </p:txBody>
      </p:sp>
    </p:spTree>
    <p:extLst>
      <p:ext uri="{BB962C8B-B14F-4D97-AF65-F5344CB8AC3E}">
        <p14:creationId xmlns:p14="http://schemas.microsoft.com/office/powerpoint/2010/main" val="301880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9EE29D-E5E1-4298-B2AC-150C63372A48}" type="datetimeFigureOut">
              <a:rPr lang="en-US" smtClean="0"/>
              <a:t>8/30/2023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F3A3FA-15E0-4A9F-9CF0-72964B5BE70E}" type="slidenum">
              <a:rPr lang="en-US" smtClean="0"/>
              <a:t>‹#›</a:t>
            </a:fld>
            <a:endParaRPr lang="en-US"/>
          </a:p>
        </p:txBody>
      </p:sp>
    </p:spTree>
    <p:extLst>
      <p:ext uri="{BB962C8B-B14F-4D97-AF65-F5344CB8AC3E}">
        <p14:creationId xmlns:p14="http://schemas.microsoft.com/office/powerpoint/2010/main" val="909389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9EE29D-E5E1-4298-B2AC-150C63372A48}" type="datetimeFigureOut">
              <a:rPr lang="en-US" smtClean="0"/>
              <a:t>8/30/2023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F3A3FA-15E0-4A9F-9CF0-72964B5BE70E}" type="slidenum">
              <a:rPr lang="en-US" smtClean="0"/>
              <a:t>‹#›</a:t>
            </a:fld>
            <a:endParaRPr lang="en-US"/>
          </a:p>
        </p:txBody>
      </p:sp>
    </p:spTree>
    <p:extLst>
      <p:ext uri="{BB962C8B-B14F-4D97-AF65-F5344CB8AC3E}">
        <p14:creationId xmlns:p14="http://schemas.microsoft.com/office/powerpoint/2010/main" val="1420237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9EE29D-E5E1-4298-B2AC-150C63372A48}" type="datetimeFigureOut">
              <a:rPr lang="en-US" smtClean="0"/>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F3A3FA-15E0-4A9F-9CF0-72964B5BE70E}" type="slidenum">
              <a:rPr lang="en-US" smtClean="0"/>
              <a:t>‹#›</a:t>
            </a:fld>
            <a:endParaRPr lang="en-US"/>
          </a:p>
        </p:txBody>
      </p:sp>
    </p:spTree>
    <p:extLst>
      <p:ext uri="{BB962C8B-B14F-4D97-AF65-F5344CB8AC3E}">
        <p14:creationId xmlns:p14="http://schemas.microsoft.com/office/powerpoint/2010/main" val="1270319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9EE29D-E5E1-4298-B2AC-150C63372A48}" type="datetimeFigureOut">
              <a:rPr lang="en-US" smtClean="0"/>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F3A3FA-15E0-4A9F-9CF0-72964B5BE70E}" type="slidenum">
              <a:rPr lang="en-US" smtClean="0"/>
              <a:t>‹#›</a:t>
            </a:fld>
            <a:endParaRPr lang="en-US"/>
          </a:p>
        </p:txBody>
      </p:sp>
    </p:spTree>
    <p:extLst>
      <p:ext uri="{BB962C8B-B14F-4D97-AF65-F5344CB8AC3E}">
        <p14:creationId xmlns:p14="http://schemas.microsoft.com/office/powerpoint/2010/main" val="1151347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9EE29D-E5E1-4298-B2AC-150C63372A48}" type="datetimeFigureOut">
              <a:rPr lang="en-US" smtClean="0"/>
              <a:t>8/30/2023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F3A3FA-15E0-4A9F-9CF0-72964B5BE70E}" type="slidenum">
              <a:rPr lang="en-US" smtClean="0"/>
              <a:t>‹#›</a:t>
            </a:fld>
            <a:endParaRPr lang="en-US"/>
          </a:p>
        </p:txBody>
      </p:sp>
    </p:spTree>
    <p:extLst>
      <p:ext uri="{BB962C8B-B14F-4D97-AF65-F5344CB8AC3E}">
        <p14:creationId xmlns:p14="http://schemas.microsoft.com/office/powerpoint/2010/main" val="3120356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hyperlink" Target="http://vi.wikipedia.org/wiki/Thu%E1%BA%ADt_to%C3%A1n" TargetMode="External"/><Relationship Id="rId2" Type="http://schemas.openxmlformats.org/officeDocument/2006/relationships/notesSlide" Target="../notesSlides/notesSlide113.xml"/><Relationship Id="rId1" Type="http://schemas.openxmlformats.org/officeDocument/2006/relationships/slideLayout" Target="../slideLayouts/slideLayout2.xml"/><Relationship Id="rId6" Type="http://schemas.openxmlformats.org/officeDocument/2006/relationships/hyperlink" Target="http://vi.wikipedia.org/wiki/Kh%C3%B3a_(m%E1%BA%ADt_m%C3%A3)" TargetMode="External"/><Relationship Id="rId5" Type="http://schemas.openxmlformats.org/officeDocument/2006/relationships/hyperlink" Target="http://vi.wikipedia.org/wiki/Th%C6%B0%C6%A1ng_m%E1%BA%A1i_%C4%91i%E1%BB%87n_t%E1%BB%AD" TargetMode="External"/><Relationship Id="rId4" Type="http://schemas.openxmlformats.org/officeDocument/2006/relationships/hyperlink" Target="http://vi.wikipedia.org/wiki/M%E1%BA%ADt_m%C3%A3_h%C3%B3a_kh%C3%B3a_c%C3%B4ng_khai" TargetMode="Externa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89762" y="152400"/>
            <a:ext cx="10558526"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400" b="1" err="1" smtClean="0">
                <a:latin typeface=".VnTimeH" panose="020B7200000000000000" pitchFamily="34" charset="0"/>
              </a:rPr>
              <a:t>Tr­</a:t>
            </a:r>
            <a:r>
              <a:rPr lang="en-US" altLang="en-US" sz="2400" b="1" err="1" smtClean="0">
                <a:latin typeface="Times New Roman" panose="02020603050405020304" pitchFamily="18" charset="0"/>
                <a:cs typeface="Times New Roman" panose="02020603050405020304" pitchFamily="18" charset="0"/>
              </a:rPr>
              <a:t>ƯỜNG</a:t>
            </a:r>
            <a:r>
              <a:rPr lang="en-US" altLang="en-US" sz="2400" b="1" smtClean="0">
                <a:latin typeface=".VnTimeH" panose="020B7200000000000000" pitchFamily="34" charset="0"/>
              </a:rPr>
              <a:t> ®¹i </a:t>
            </a:r>
            <a:r>
              <a:rPr lang="en-US" altLang="en-US" sz="2400" b="1" err="1" smtClean="0">
                <a:latin typeface=".VnTimeH" panose="020B7200000000000000" pitchFamily="34" charset="0"/>
              </a:rPr>
              <a:t>häc</a:t>
            </a:r>
            <a:r>
              <a:rPr lang="en-US" altLang="en-US" sz="2400" b="1" smtClean="0">
                <a:latin typeface=".VnTimeH" panose="020B7200000000000000" pitchFamily="34" charset="0"/>
              </a:rPr>
              <a:t> </a:t>
            </a:r>
            <a:r>
              <a:rPr lang="en-US" altLang="en-US" sz="2400" b="1" err="1" smtClean="0">
                <a:latin typeface=".VnTimeH" panose="020B7200000000000000" pitchFamily="34" charset="0"/>
              </a:rPr>
              <a:t>c«ng</a:t>
            </a:r>
            <a:r>
              <a:rPr lang="en-US" altLang="en-US" sz="2400" b="1" smtClean="0">
                <a:latin typeface=".VnTimeH" panose="020B7200000000000000" pitchFamily="34" charset="0"/>
              </a:rPr>
              <a:t> </a:t>
            </a:r>
            <a:r>
              <a:rPr lang="en-US" altLang="en-US" sz="2400" b="1" err="1" smtClean="0">
                <a:latin typeface=".VnTimeH" panose="020B7200000000000000" pitchFamily="34" charset="0"/>
              </a:rPr>
              <a:t>nghÖ</a:t>
            </a:r>
            <a:r>
              <a:rPr lang="en-US" altLang="en-US" sz="2400" b="1" smtClean="0">
                <a:latin typeface=".VnTimeH" panose="020B7200000000000000" pitchFamily="34" charset="0"/>
              </a:rPr>
              <a:t> </a:t>
            </a:r>
            <a:r>
              <a:rPr lang="en-US" altLang="en-US" sz="2400" b="1" err="1" smtClean="0">
                <a:latin typeface=".VnTimeH" panose="020B7200000000000000" pitchFamily="34" charset="0"/>
              </a:rPr>
              <a:t>giao</a:t>
            </a:r>
            <a:r>
              <a:rPr lang="en-US" altLang="en-US" sz="2400" b="1" smtClean="0">
                <a:latin typeface=".VnTimeH" panose="020B7200000000000000" pitchFamily="34" charset="0"/>
              </a:rPr>
              <a:t> </a:t>
            </a:r>
            <a:r>
              <a:rPr lang="en-US" altLang="en-US" sz="2400" b="1" err="1" smtClean="0">
                <a:latin typeface=".VnTimeH" panose="020B7200000000000000" pitchFamily="34" charset="0"/>
              </a:rPr>
              <a:t>th«ng</a:t>
            </a:r>
            <a:r>
              <a:rPr lang="en-US" altLang="en-US" sz="2400" b="1" smtClean="0">
                <a:latin typeface=".VnTimeH" panose="020B7200000000000000" pitchFamily="34" charset="0"/>
              </a:rPr>
              <a:t> </a:t>
            </a:r>
            <a:r>
              <a:rPr lang="en-US" altLang="en-US" sz="2400" b="1" err="1" smtClean="0">
                <a:latin typeface=".VnTimeH" panose="020B7200000000000000" pitchFamily="34" charset="0"/>
              </a:rPr>
              <a:t>vËn</a:t>
            </a:r>
            <a:r>
              <a:rPr lang="en-US" altLang="en-US" sz="2400" b="1" smtClean="0">
                <a:latin typeface=".VnTimeH" panose="020B7200000000000000" pitchFamily="34" charset="0"/>
              </a:rPr>
              <a:t> </a:t>
            </a:r>
            <a:r>
              <a:rPr lang="en-US" altLang="en-US" sz="2400" b="1" err="1" smtClean="0">
                <a:latin typeface=".VnTimeH" panose="020B7200000000000000" pitchFamily="34" charset="0"/>
              </a:rPr>
              <a:t>t¶I</a:t>
            </a:r>
            <a:r>
              <a:rPr lang="en-US" altLang="en-US" sz="2400" b="1" smtClean="0">
                <a:latin typeface=".VnTimeH" panose="020B7200000000000000" pitchFamily="34" charset="0"/>
              </a:rPr>
              <a:t/>
            </a:r>
            <a:br>
              <a:rPr lang="en-US" altLang="en-US" sz="2400" b="1" smtClean="0">
                <a:latin typeface=".VnTimeH" panose="020B7200000000000000" pitchFamily="34" charset="0"/>
              </a:rPr>
            </a:br>
            <a:r>
              <a:rPr lang="en-US" altLang="en-US" sz="2400" b="1" err="1" smtClean="0">
                <a:latin typeface=".VnTimeH" panose="020B7200000000000000" pitchFamily="34" charset="0"/>
              </a:rPr>
              <a:t>khoa</a:t>
            </a:r>
            <a:r>
              <a:rPr lang="en-US" altLang="en-US" sz="2400" b="1" smtClean="0">
                <a:latin typeface=".VnTimeH" panose="020B7200000000000000" pitchFamily="34" charset="0"/>
              </a:rPr>
              <a:t> </a:t>
            </a:r>
            <a:r>
              <a:rPr lang="en-US" altLang="en-US" sz="2400" b="1" err="1" smtClean="0">
                <a:latin typeface=".VnTimeH" panose="020B7200000000000000" pitchFamily="34" charset="0"/>
              </a:rPr>
              <a:t>c«ng</a:t>
            </a:r>
            <a:r>
              <a:rPr lang="en-US" altLang="en-US" sz="2400" b="1" smtClean="0">
                <a:latin typeface=".VnTimeH" panose="020B7200000000000000" pitchFamily="34" charset="0"/>
              </a:rPr>
              <a:t> </a:t>
            </a:r>
            <a:r>
              <a:rPr lang="en-US" altLang="en-US" sz="2400" b="1" err="1" smtClean="0">
                <a:latin typeface=".VnTimeH" panose="020B7200000000000000" pitchFamily="34" charset="0"/>
              </a:rPr>
              <a:t>nghÖ</a:t>
            </a:r>
            <a:r>
              <a:rPr lang="en-US" altLang="en-US" sz="2400" b="1" smtClean="0">
                <a:latin typeface=".VnTimeH" panose="020B7200000000000000" pitchFamily="34" charset="0"/>
              </a:rPr>
              <a:t> </a:t>
            </a:r>
            <a:r>
              <a:rPr lang="en-US" altLang="en-US" sz="2400" b="1" err="1" smtClean="0">
                <a:latin typeface=".VnTimeH" panose="020B7200000000000000" pitchFamily="34" charset="0"/>
              </a:rPr>
              <a:t>th«ng</a:t>
            </a:r>
            <a:r>
              <a:rPr lang="en-US" altLang="en-US" sz="2400" b="1" smtClean="0">
                <a:latin typeface=".VnTimeH" panose="020B7200000000000000" pitchFamily="34" charset="0"/>
              </a:rPr>
              <a:t> tin</a:t>
            </a:r>
            <a:endParaRPr lang="en-US" altLang="en-US" sz="2400" b="1">
              <a:latin typeface=".VnTimeH" panose="020B7200000000000000" pitchFamily="34" charset="0"/>
            </a:endParaRPr>
          </a:p>
        </p:txBody>
      </p:sp>
      <p:sp>
        <p:nvSpPr>
          <p:cNvPr id="5" name="Content Placeholder 2"/>
          <p:cNvSpPr txBox="1">
            <a:spLocks/>
          </p:cNvSpPr>
          <p:nvPr/>
        </p:nvSpPr>
        <p:spPr>
          <a:xfrm>
            <a:off x="609600" y="1981200"/>
            <a:ext cx="11067288" cy="2057400"/>
          </a:xfrm>
          <a:prstGeom prst="rect">
            <a:avLst/>
          </a:prstGeom>
          <a:solidFill>
            <a:schemeClr val="accent6">
              <a:lumMod val="60000"/>
              <a:lumOff val="4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algn="ctr">
              <a:buClr>
                <a:schemeClr val="accent3"/>
              </a:buClr>
              <a:buFont typeface="Wingdings 2"/>
              <a:buNone/>
              <a:defRPr/>
            </a:pPr>
            <a:endParaRPr lang="en-US" smtClean="0">
              <a:latin typeface="Times New Roman" panose="02020603050405020304" pitchFamily="18" charset="0"/>
              <a:cs typeface="Times New Roman" panose="02020603050405020304" pitchFamily="18" charset="0"/>
            </a:endParaRPr>
          </a:p>
          <a:p>
            <a:pPr marL="274320" indent="-274320" algn="ctr">
              <a:buClr>
                <a:schemeClr val="accent3"/>
              </a:buClr>
              <a:buNone/>
              <a:defRPr/>
            </a:pPr>
            <a:r>
              <a:rPr lang="en-US" sz="3200" b="1" smtClean="0">
                <a:latin typeface="Times New Roman" panose="02020603050405020304" pitchFamily="18" charset="0"/>
                <a:cs typeface="Times New Roman" panose="02020603050405020304" pitchFamily="18" charset="0"/>
              </a:rPr>
              <a:t>AN TOÀN VÀ BẢO MẬT THÔNG TIN</a:t>
            </a:r>
          </a:p>
          <a:p>
            <a:pPr marL="274320" indent="-274320" algn="ctr">
              <a:buClr>
                <a:schemeClr val="accent3"/>
              </a:buClr>
              <a:buFont typeface="Wingdings 2"/>
              <a:buNone/>
              <a:defRPr/>
            </a:pPr>
            <a:r>
              <a:rPr lang="en-US" sz="3200" b="1" smtClean="0">
                <a:latin typeface="Times New Roman" panose="02020603050405020304" pitchFamily="18" charset="0"/>
                <a:cs typeface="Times New Roman" panose="02020603050405020304" pitchFamily="18" charset="0"/>
              </a:rPr>
              <a:t>CHƯƠNG III: ĐẢM BẢO ATTT DỰA TRÊN MÃ HÓA</a:t>
            </a:r>
            <a:endParaRPr lang="en-US" sz="3200" b="1">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360996" y="1066800"/>
            <a:ext cx="9758108" cy="0"/>
          </a:xfrm>
          <a:prstGeom prst="line">
            <a:avLst/>
          </a:prstGeom>
          <a:ln w="53975"/>
        </p:spPr>
        <p:style>
          <a:lnRef idx="1">
            <a:schemeClr val="accent1"/>
          </a:lnRef>
          <a:fillRef idx="0">
            <a:schemeClr val="accent1"/>
          </a:fillRef>
          <a:effectRef idx="0">
            <a:schemeClr val="accent1"/>
          </a:effectRef>
          <a:fontRef idx="minor">
            <a:schemeClr val="tx1"/>
          </a:fontRef>
        </p:style>
      </p:cxnSp>
      <p:sp>
        <p:nvSpPr>
          <p:cNvPr id="7" name="TextBox 5"/>
          <p:cNvSpPr txBox="1">
            <a:spLocks noChangeArrowheads="1"/>
          </p:cNvSpPr>
          <p:nvPr/>
        </p:nvSpPr>
        <p:spPr bwMode="auto">
          <a:xfrm>
            <a:off x="2228088" y="4440038"/>
            <a:ext cx="7391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800" b="1" i="1" err="1">
                <a:latin typeface=".VnTime" panose="020B7200000000000000" pitchFamily="34" charset="0"/>
              </a:rPr>
              <a:t>Gi¶ng</a:t>
            </a:r>
            <a:r>
              <a:rPr lang="en-US" altLang="en-US" sz="2800" b="1" i="1">
                <a:latin typeface=".VnTime" panose="020B7200000000000000" pitchFamily="34" charset="0"/>
              </a:rPr>
              <a:t> </a:t>
            </a:r>
            <a:r>
              <a:rPr lang="en-US" altLang="en-US" sz="2800" b="1" i="1" err="1">
                <a:latin typeface=".VnTime" panose="020B7200000000000000" pitchFamily="34" charset="0"/>
              </a:rPr>
              <a:t>viªn</a:t>
            </a:r>
            <a:r>
              <a:rPr lang="en-US" altLang="en-US" sz="2800" b="1" i="1">
                <a:latin typeface=".VnTime" panose="020B7200000000000000" pitchFamily="34" charset="0"/>
              </a:rPr>
              <a:t>: </a:t>
            </a:r>
            <a:r>
              <a:rPr lang="en-US" altLang="en-US" sz="2800" b="1" i="1" err="1">
                <a:latin typeface="Times New Roman" panose="02020603050405020304" pitchFamily="18" charset="0"/>
                <a:cs typeface="Times New Roman" panose="02020603050405020304" pitchFamily="18" charset="0"/>
              </a:rPr>
              <a:t>Lê</a:t>
            </a:r>
            <a:r>
              <a:rPr lang="en-US" altLang="en-US" sz="2800" b="1" i="1">
                <a:latin typeface="Times New Roman" panose="02020603050405020304" pitchFamily="18" charset="0"/>
                <a:cs typeface="Times New Roman" panose="02020603050405020304" pitchFamily="18" charset="0"/>
              </a:rPr>
              <a:t> </a:t>
            </a:r>
            <a:r>
              <a:rPr lang="en-US" altLang="en-US" sz="2800" b="1" i="1" err="1">
                <a:latin typeface="Times New Roman" panose="02020603050405020304" pitchFamily="18" charset="0"/>
                <a:cs typeface="Times New Roman" panose="02020603050405020304" pitchFamily="18" charset="0"/>
              </a:rPr>
              <a:t>Thị</a:t>
            </a:r>
            <a:r>
              <a:rPr lang="en-US" altLang="en-US" sz="2800" b="1" i="1">
                <a:latin typeface="Times New Roman" panose="02020603050405020304" pitchFamily="18" charset="0"/>
                <a:cs typeface="Times New Roman" panose="02020603050405020304" pitchFamily="18" charset="0"/>
              </a:rPr>
              <a:t> </a:t>
            </a:r>
            <a:r>
              <a:rPr lang="en-US" altLang="en-US" sz="2800" b="1" i="1" err="1">
                <a:latin typeface="Times New Roman" panose="02020603050405020304" pitchFamily="18" charset="0"/>
                <a:cs typeface="Times New Roman" panose="02020603050405020304" pitchFamily="18" charset="0"/>
              </a:rPr>
              <a:t>Hường</a:t>
            </a:r>
            <a:endParaRPr lang="en-US" altLang="en-US" sz="2800" b="1" i="1">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en-US" altLang="en-US" sz="2800" b="1" i="1" smtClean="0">
                <a:latin typeface=".VnTime" panose="020B7200000000000000" pitchFamily="34" charset="0"/>
              </a:rPr>
              <a:t>Mail: huonglt@utt.edu.vn</a:t>
            </a:r>
            <a:endParaRPr lang="en-US" altLang="en-US" sz="2800" b="1" i="1">
              <a:latin typeface=".VnTime" panose="020B7200000000000000" pitchFamily="34" charset="0"/>
            </a:endParaRPr>
          </a:p>
        </p:txBody>
      </p:sp>
      <p:pic>
        <p:nvPicPr>
          <p:cNvPr id="8" name="Picture 6" descr="LOGO DHCNG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1937"/>
            <a:ext cx="1417320" cy="1090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9781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3.2. Các phương pháp mã hóa cổ điển</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684359"/>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a:latin typeface="Times New Roman" panose="02020603050405020304" pitchFamily="18" charset="0"/>
                <a:cs typeface="Times New Roman" panose="02020603050405020304" pitchFamily="18" charset="0"/>
              </a:rPr>
              <a:t>Một số khái niệm trong số học</a:t>
            </a:r>
            <a:endParaRPr lang="en-US" sz="3600">
              <a:latin typeface="Times New Roman" panose="02020603050405020304" pitchFamily="18" charset="0"/>
              <a:cs typeface="Times New Roman" panose="02020603050405020304" pitchFamily="18" charset="0"/>
            </a:endParaRPr>
          </a:p>
          <a:p>
            <a:pPr algn="just"/>
            <a:r>
              <a:rPr lang="en-US" sz="3200">
                <a:latin typeface="Times New Roman" panose="02020603050405020304" pitchFamily="18" charset="0"/>
                <a:cs typeface="Times New Roman" panose="02020603050405020304" pitchFamily="18" charset="0"/>
              </a:rPr>
              <a:t>	</a:t>
            </a:r>
            <a:r>
              <a:rPr lang="en-US" sz="3200" b="1" i="1">
                <a:solidFill>
                  <a:schemeClr val="accent5">
                    <a:lumMod val="75000"/>
                  </a:schemeClr>
                </a:solidFill>
                <a:latin typeface="Times New Roman" panose="02020603050405020304" pitchFamily="18" charset="0"/>
                <a:cs typeface="Times New Roman" panose="02020603050405020304" pitchFamily="18" charset="0"/>
              </a:rPr>
              <a:t>Vành Z</a:t>
            </a:r>
            <a:r>
              <a:rPr lang="en-US" sz="3200" b="1" i="1" baseline="-25000">
                <a:solidFill>
                  <a:schemeClr val="accent5">
                    <a:lumMod val="75000"/>
                  </a:schemeClr>
                </a:solidFill>
                <a:latin typeface="Times New Roman" panose="02020603050405020304" pitchFamily="18" charset="0"/>
                <a:cs typeface="Times New Roman" panose="02020603050405020304" pitchFamily="18" charset="0"/>
              </a:rPr>
              <a:t>N </a:t>
            </a:r>
            <a:r>
              <a:rPr lang="en-US" sz="3200" b="1" i="1">
                <a:solidFill>
                  <a:schemeClr val="accent5">
                    <a:lumMod val="75000"/>
                  </a:schemeClr>
                </a:solidFill>
                <a:latin typeface="Times New Roman" panose="02020603050405020304" pitchFamily="18" charset="0"/>
                <a:cs typeface="Times New Roman" panose="02020603050405020304" pitchFamily="18" charset="0"/>
              </a:rPr>
              <a:t>(vành đồng dư modulo N)</a:t>
            </a:r>
          </a:p>
          <a:p>
            <a:pPr algn="just">
              <a:lnSpc>
                <a:spcPct val="90000"/>
              </a:lnSpc>
            </a:pPr>
            <a:r>
              <a:rPr lang="en-US" sz="3200">
                <a:latin typeface="Times New Roman" panose="02020603050405020304" pitchFamily="18" charset="0"/>
                <a:cs typeface="Times New Roman" panose="02020603050405020304" pitchFamily="18" charset="0"/>
              </a:rPr>
              <a:t>	</a:t>
            </a:r>
            <a:r>
              <a:rPr lang="pt-BR" sz="3600">
                <a:latin typeface="Times New Roman" panose="02020603050405020304" pitchFamily="18" charset="0"/>
                <a:cs typeface="Times New Roman" panose="02020603050405020304" pitchFamily="18" charset="0"/>
              </a:rPr>
              <a:t>Quan hệ đồng dư (theo một modulo n) trên tập hợp các số nguyên là một quan hệ tương đương, do đó nó tạo ra một phân hoạch trên tập hợp tất cả các số nguyên Z thành ra các lớp đương đương.</a:t>
            </a:r>
          </a:p>
          <a:p>
            <a:pPr algn="just">
              <a:lnSpc>
                <a:spcPct val="90000"/>
              </a:lnSpc>
            </a:pPr>
            <a:r>
              <a:rPr lang="pt-BR" sz="3600">
                <a:latin typeface="Times New Roman" panose="02020603050405020304" pitchFamily="18" charset="0"/>
                <a:cs typeface="Times New Roman" panose="02020603050405020304" pitchFamily="18" charset="0"/>
              </a:rPr>
              <a:t>	- Hai số nguyên thuộc cùng một lớp tương đương khi và khi chúng cho cùng một số dư nếu chia cho n</a:t>
            </a:r>
            <a:endParaRPr lang="en-US" sz="3600">
              <a:latin typeface="Times New Roman" panose="02020603050405020304" pitchFamily="18" charset="0"/>
              <a:cs typeface="Times New Roman" panose="02020603050405020304" pitchFamily="18" charset="0"/>
            </a:endParaRPr>
          </a:p>
          <a:p>
            <a:pPr algn="just"/>
            <a:r>
              <a:rPr lang="fr-FR" sz="3600"/>
              <a:t>	</a:t>
            </a: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372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1000"/>
                                        <p:tgtEl>
                                          <p:spTgt spid="13">
                                            <p:txEl>
                                              <p:pRg st="1" end="1"/>
                                            </p:txEl>
                                          </p:spTgt>
                                        </p:tgtEl>
                                      </p:cBhvr>
                                    </p:animEffect>
                                    <p:anim calcmode="lin" valueType="num">
                                      <p:cBhvr>
                                        <p:cTn id="8"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2" end="2"/>
                                            </p:txEl>
                                          </p:spTgt>
                                        </p:tgtEl>
                                        <p:attrNameLst>
                                          <p:attrName>style.visibility</p:attrName>
                                        </p:attrNameLst>
                                      </p:cBhvr>
                                      <p:to>
                                        <p:strVal val="visible"/>
                                      </p:to>
                                    </p:set>
                                    <p:animEffect transition="in" filter="fade">
                                      <p:cBhvr>
                                        <p:cTn id="14" dur="1000"/>
                                        <p:tgtEl>
                                          <p:spTgt spid="13">
                                            <p:txEl>
                                              <p:pRg st="2" end="2"/>
                                            </p:txEl>
                                          </p:spTgt>
                                        </p:tgtEl>
                                      </p:cBhvr>
                                    </p:animEffect>
                                    <p:anim calcmode="lin" valueType="num">
                                      <p:cBhvr>
                                        <p:cTn id="15"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3" end="3"/>
                                            </p:txEl>
                                          </p:spTgt>
                                        </p:tgtEl>
                                        <p:attrNameLst>
                                          <p:attrName>style.visibility</p:attrName>
                                        </p:attrNameLst>
                                      </p:cBhvr>
                                      <p:to>
                                        <p:strVal val="visible"/>
                                      </p:to>
                                    </p:set>
                                    <p:animEffect transition="in" filter="fade">
                                      <p:cBhvr>
                                        <p:cTn id="21" dur="1000"/>
                                        <p:tgtEl>
                                          <p:spTgt spid="13">
                                            <p:txEl>
                                              <p:pRg st="3" end="3"/>
                                            </p:txEl>
                                          </p:spTgt>
                                        </p:tgtEl>
                                      </p:cBhvr>
                                    </p:animEffect>
                                    <p:anim calcmode="lin" valueType="num">
                                      <p:cBhvr>
                                        <p:cTn id="22"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6417141"/>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r>
              <a:rPr lang="en-US" sz="3600" b="1" smtClean="0">
                <a:latin typeface="Times New Roman" panose="02020603050405020304" pitchFamily="18" charset="0"/>
                <a:cs typeface="Times New Roman" panose="02020603050405020304" pitchFamily="18" charset="0"/>
              </a:rPr>
              <a:t>Hệ mã ElGamal</a:t>
            </a:r>
            <a:endParaRPr lang="en-US" sz="36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Bài tập: </a:t>
            </a:r>
            <a:endParaRPr lang="en-US" sz="3200" smtClean="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a:t>
            </a:r>
            <a:r>
              <a:rPr lang="en-US" sz="3200" b="1" u="sng">
                <a:latin typeface="Times New Roman" panose="02020603050405020304" pitchFamily="18" charset="0"/>
                <a:cs typeface="Times New Roman" panose="02020603050405020304" pitchFamily="18" charset="0"/>
              </a:rPr>
              <a:t>Mã hóa</a:t>
            </a:r>
            <a:endParaRPr lang="en-US" sz="3200">
              <a:latin typeface="Times New Roman" panose="02020603050405020304" pitchFamily="18" charset="0"/>
              <a:cs typeface="Times New Roman" panose="02020603050405020304" pitchFamily="18" charset="0"/>
            </a:endParaRPr>
          </a:p>
          <a:p>
            <a:pPr lvl="2"/>
            <a:r>
              <a:rPr lang="en-US" sz="2900">
                <a:latin typeface="Times New Roman" panose="02020603050405020304" pitchFamily="18" charset="0"/>
                <a:cs typeface="Times New Roman" panose="02020603050405020304" pitchFamily="18" charset="0"/>
              </a:rPr>
              <a:t>Trước hết ta tính y = 11</a:t>
            </a:r>
            <a:r>
              <a:rPr lang="en-US" sz="2900" baseline="30000">
                <a:latin typeface="Times New Roman" panose="02020603050405020304" pitchFamily="18" charset="0"/>
                <a:cs typeface="Times New Roman" panose="02020603050405020304" pitchFamily="18" charset="0"/>
              </a:rPr>
              <a:t>28</a:t>
            </a:r>
            <a:r>
              <a:rPr lang="en-US" sz="2900">
                <a:latin typeface="Times New Roman" panose="02020603050405020304" pitchFamily="18" charset="0"/>
                <a:cs typeface="Times New Roman" panose="02020603050405020304" pitchFamily="18" charset="0"/>
              </a:rPr>
              <a:t> mod 31 = 10, từ đó suy ra </a:t>
            </a:r>
          </a:p>
          <a:p>
            <a:pPr lvl="2"/>
            <a:r>
              <a:rPr lang="en-US" sz="2900">
                <a:latin typeface="Times New Roman" panose="02020603050405020304" pitchFamily="18" charset="0"/>
                <a:cs typeface="Times New Roman" panose="02020603050405020304" pitchFamily="18" charset="0"/>
              </a:rPr>
              <a:t>K</a:t>
            </a:r>
            <a:r>
              <a:rPr lang="en-US" sz="2900" baseline="-25000">
                <a:latin typeface="Times New Roman" panose="02020603050405020304" pitchFamily="18" charset="0"/>
                <a:cs typeface="Times New Roman" panose="02020603050405020304" pitchFamily="18" charset="0"/>
              </a:rPr>
              <a:t>P</a:t>
            </a:r>
            <a:r>
              <a:rPr lang="en-US" sz="2900">
                <a:latin typeface="Times New Roman" panose="02020603050405020304" pitchFamily="18" charset="0"/>
                <a:cs typeface="Times New Roman" panose="02020603050405020304" pitchFamily="18" charset="0"/>
              </a:rPr>
              <a:t> = (p, a, y) = (31, 11, 10) và K</a:t>
            </a:r>
            <a:r>
              <a:rPr lang="en-US" sz="2900" baseline="-25000">
                <a:latin typeface="Times New Roman" panose="02020603050405020304" pitchFamily="18" charset="0"/>
                <a:cs typeface="Times New Roman" panose="02020603050405020304" pitchFamily="18" charset="0"/>
              </a:rPr>
              <a:t>S</a:t>
            </a:r>
            <a:r>
              <a:rPr lang="en-US" sz="2900">
                <a:latin typeface="Times New Roman" panose="02020603050405020304" pitchFamily="18" charset="0"/>
                <a:cs typeface="Times New Roman" panose="02020603050405020304" pitchFamily="18" charset="0"/>
              </a:rPr>
              <a:t> = (28)</a:t>
            </a:r>
          </a:p>
          <a:p>
            <a:pPr lvl="2"/>
            <a:r>
              <a:rPr lang="en-US" sz="2900">
                <a:latin typeface="Times New Roman" panose="02020603050405020304" pitchFamily="18" charset="0"/>
                <a:cs typeface="Times New Roman" panose="02020603050405020304" pitchFamily="18" charset="0"/>
              </a:rPr>
              <a:t>Để mã hóa thông điệp M = 18 ta tính khóa </a:t>
            </a:r>
          </a:p>
          <a:p>
            <a:pPr lvl="2"/>
            <a:r>
              <a:rPr lang="en-US" sz="2900">
                <a:latin typeface="Times New Roman" panose="02020603050405020304" pitchFamily="18" charset="0"/>
                <a:cs typeface="Times New Roman" panose="02020603050405020304" pitchFamily="18" charset="0"/>
              </a:rPr>
              <a:t>K = 10</a:t>
            </a:r>
            <a:r>
              <a:rPr lang="en-US" sz="2900" baseline="30000">
                <a:latin typeface="Times New Roman" panose="02020603050405020304" pitchFamily="18" charset="0"/>
                <a:cs typeface="Times New Roman" panose="02020603050405020304" pitchFamily="18" charset="0"/>
              </a:rPr>
              <a:t>36</a:t>
            </a:r>
            <a:r>
              <a:rPr lang="en-US" sz="2900">
                <a:latin typeface="Times New Roman" panose="02020603050405020304" pitchFamily="18" charset="0"/>
                <a:cs typeface="Times New Roman" panose="02020603050405020304" pitchFamily="18" charset="0"/>
              </a:rPr>
              <a:t> mod 31 = 2 sau đó tính:</a:t>
            </a:r>
          </a:p>
          <a:p>
            <a:pPr lvl="2"/>
            <a:r>
              <a:rPr lang="en-US" sz="2900">
                <a:latin typeface="Times New Roman" panose="02020603050405020304" pitchFamily="18" charset="0"/>
                <a:cs typeface="Times New Roman" panose="02020603050405020304" pitchFamily="18" charset="0"/>
              </a:rPr>
              <a:t> C1 = 11</a:t>
            </a:r>
            <a:r>
              <a:rPr lang="en-US" sz="2900" baseline="30000">
                <a:latin typeface="Times New Roman" panose="02020603050405020304" pitchFamily="18" charset="0"/>
                <a:cs typeface="Times New Roman" panose="02020603050405020304" pitchFamily="18" charset="0"/>
              </a:rPr>
              <a:t>36</a:t>
            </a:r>
            <a:r>
              <a:rPr lang="en-US" sz="2900">
                <a:latin typeface="Times New Roman" panose="02020603050405020304" pitchFamily="18" charset="0"/>
                <a:cs typeface="Times New Roman" panose="02020603050405020304" pitchFamily="18" charset="0"/>
              </a:rPr>
              <a:t> mod 31 = 4.</a:t>
            </a:r>
          </a:p>
          <a:p>
            <a:pPr lvl="2"/>
            <a:r>
              <a:rPr lang="en-US" sz="2900">
                <a:latin typeface="Times New Roman" panose="02020603050405020304" pitchFamily="18" charset="0"/>
                <a:cs typeface="Times New Roman" panose="02020603050405020304" pitchFamily="18" charset="0"/>
              </a:rPr>
              <a:t>C2 = 2.18 mod 31 = 5</a:t>
            </a:r>
          </a:p>
          <a:p>
            <a:pPr lvl="2"/>
            <a:r>
              <a:rPr lang="en-US" sz="2900">
                <a:latin typeface="Times New Roman" panose="02020603050405020304" pitchFamily="18" charset="0"/>
                <a:cs typeface="Times New Roman" panose="02020603050405020304" pitchFamily="18" charset="0"/>
              </a:rPr>
              <a:t>Vậy bản mã được gửi đi sẽ là C = (50, 31).</a:t>
            </a:r>
          </a:p>
          <a:p>
            <a:pPr algn="just"/>
            <a:endParaRPr lang="en-US" sz="3600">
              <a:latin typeface="Times New Roman" panose="02020603050405020304" pitchFamily="18" charset="0"/>
              <a:cs typeface="Times New Roman" panose="02020603050405020304" pitchFamily="18" charset="0"/>
            </a:endParaRPr>
          </a:p>
          <a:p>
            <a:pPr algn="just">
              <a:defRPr/>
            </a:pPr>
            <a:endParaRPr lang="vi-VN"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6618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708981"/>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r>
              <a:rPr lang="en-US" sz="3600" b="1" smtClean="0">
                <a:latin typeface="Times New Roman" panose="02020603050405020304" pitchFamily="18" charset="0"/>
                <a:cs typeface="Times New Roman" panose="02020603050405020304" pitchFamily="18" charset="0"/>
              </a:rPr>
              <a:t>Hệ mã ElGamal</a:t>
            </a:r>
            <a:endParaRPr lang="en-US" sz="36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Bài tập: </a:t>
            </a:r>
            <a:endParaRPr lang="en-US" sz="3200" smtClean="0">
              <a:latin typeface="Times New Roman" panose="02020603050405020304" pitchFamily="18" charset="0"/>
              <a:cs typeface="Times New Roman" panose="02020603050405020304" pitchFamily="18" charset="0"/>
            </a:endParaRPr>
          </a:p>
          <a:p>
            <a:r>
              <a:rPr lang="en-US" sz="3200" smtClean="0">
                <a:latin typeface="Times New Roman" panose="02020603050405020304" pitchFamily="18" charset="0"/>
                <a:cs typeface="Times New Roman" panose="02020603050405020304" pitchFamily="18" charset="0"/>
              </a:rPr>
              <a:t>	</a:t>
            </a:r>
            <a:r>
              <a:rPr lang="en-US" sz="3200" b="1" u="sng">
                <a:latin typeface="Times New Roman" panose="02020603050405020304" pitchFamily="18" charset="0"/>
                <a:cs typeface="Times New Roman" panose="02020603050405020304" pitchFamily="18" charset="0"/>
              </a:rPr>
              <a:t>Giải mã</a:t>
            </a:r>
            <a:endParaRPr lang="en-US" sz="3200">
              <a:latin typeface="Times New Roman" panose="02020603050405020304" pitchFamily="18" charset="0"/>
              <a:cs typeface="Times New Roman" panose="02020603050405020304" pitchFamily="18" charset="0"/>
            </a:endParaRPr>
          </a:p>
          <a:p>
            <a:pPr lvl="2"/>
            <a:r>
              <a:rPr lang="en-US" sz="3200">
                <a:latin typeface="Times New Roman" panose="02020603050405020304" pitchFamily="18" charset="0"/>
                <a:cs typeface="Times New Roman" panose="02020603050405020304" pitchFamily="18" charset="0"/>
              </a:rPr>
              <a:t>Ta tính lại K</a:t>
            </a:r>
          </a:p>
          <a:p>
            <a:pPr lvl="2"/>
            <a:r>
              <a:rPr lang="en-US" sz="3200">
                <a:latin typeface="Times New Roman" panose="02020603050405020304" pitchFamily="18" charset="0"/>
                <a:cs typeface="Times New Roman" panose="02020603050405020304" pitchFamily="18" charset="0"/>
              </a:rPr>
              <a:t>K= C</a:t>
            </a:r>
            <a:r>
              <a:rPr lang="en-US" sz="3200" baseline="-25000">
                <a:latin typeface="Times New Roman" panose="02020603050405020304" pitchFamily="18" charset="0"/>
                <a:cs typeface="Times New Roman" panose="02020603050405020304" pitchFamily="18" charset="0"/>
              </a:rPr>
              <a:t>1</a:t>
            </a:r>
            <a:r>
              <a:rPr lang="en-US" sz="3200" baseline="30000">
                <a:latin typeface="Times New Roman" panose="02020603050405020304" pitchFamily="18" charset="0"/>
                <a:cs typeface="Times New Roman" panose="02020603050405020304" pitchFamily="18" charset="0"/>
              </a:rPr>
              <a:t>(p-1-x)  </a:t>
            </a:r>
            <a:r>
              <a:rPr lang="en-US" sz="3200">
                <a:latin typeface="Times New Roman" panose="02020603050405020304" pitchFamily="18" charset="0"/>
                <a:cs typeface="Times New Roman" panose="02020603050405020304" pitchFamily="18" charset="0"/>
              </a:rPr>
              <a:t>mod p = 4</a:t>
            </a:r>
            <a:r>
              <a:rPr lang="en-US" sz="3200" baseline="30000">
                <a:latin typeface="Times New Roman" panose="02020603050405020304" pitchFamily="18" charset="0"/>
                <a:cs typeface="Times New Roman" panose="02020603050405020304" pitchFamily="18" charset="0"/>
              </a:rPr>
              <a:t>(31-1-28)</a:t>
            </a:r>
            <a:r>
              <a:rPr lang="en-US" sz="3200">
                <a:latin typeface="Times New Roman" panose="02020603050405020304" pitchFamily="18" charset="0"/>
                <a:cs typeface="Times New Roman" panose="02020603050405020304" pitchFamily="18" charset="0"/>
              </a:rPr>
              <a:t> mod 31 = 16</a:t>
            </a:r>
          </a:p>
          <a:p>
            <a:pPr lvl="2"/>
            <a:r>
              <a:rPr lang="en-US" sz="3200">
                <a:latin typeface="Times New Roman" panose="02020603050405020304" pitchFamily="18" charset="0"/>
                <a:cs typeface="Times New Roman" panose="02020603050405020304" pitchFamily="18" charset="0"/>
              </a:rPr>
              <a:t>Bản rõ M:</a:t>
            </a:r>
          </a:p>
          <a:p>
            <a:pPr lvl="2"/>
            <a:r>
              <a:rPr lang="en-US" sz="3200">
                <a:latin typeface="Times New Roman" panose="02020603050405020304" pitchFamily="18" charset="0"/>
                <a:cs typeface="Times New Roman" panose="02020603050405020304" pitchFamily="18" charset="0"/>
              </a:rPr>
              <a:t>M = (K.C2) mod p = (16.5) mod 31 = </a:t>
            </a:r>
            <a:r>
              <a:rPr lang="en-US" sz="3200" smtClean="0">
                <a:latin typeface="Times New Roman" panose="02020603050405020304" pitchFamily="18" charset="0"/>
                <a:cs typeface="Times New Roman" panose="02020603050405020304" pitchFamily="18" charset="0"/>
              </a:rPr>
              <a:t>18</a:t>
            </a:r>
            <a:endParaRPr lang="en-US" sz="3600">
              <a:latin typeface="Times New Roman" panose="02020603050405020304" pitchFamily="18" charset="0"/>
              <a:cs typeface="Times New Roman" panose="02020603050405020304" pitchFamily="18" charset="0"/>
            </a:endParaRPr>
          </a:p>
          <a:p>
            <a:pPr algn="just">
              <a:defRPr/>
            </a:pPr>
            <a:endParaRPr lang="vi-VN"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377349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216539"/>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r>
              <a:rPr lang="en-US" sz="3600" b="1" smtClean="0">
                <a:latin typeface="Times New Roman" panose="02020603050405020304" pitchFamily="18" charset="0"/>
                <a:cs typeface="Times New Roman" panose="02020603050405020304" pitchFamily="18" charset="0"/>
              </a:rPr>
              <a:t>Hệ mã ElGamal</a:t>
            </a:r>
            <a:endParaRPr lang="en-US" sz="36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Bài tập: </a:t>
            </a:r>
            <a:endParaRPr lang="en-US" sz="3200" smtClean="0">
              <a:latin typeface="Times New Roman" panose="02020603050405020304" pitchFamily="18" charset="0"/>
              <a:cs typeface="Times New Roman" panose="02020603050405020304" pitchFamily="18" charset="0"/>
            </a:endParaRPr>
          </a:p>
          <a:p>
            <a:pPr algn="just"/>
            <a:r>
              <a:rPr lang="en-US" sz="3200" smtClean="0">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Cho hệ mã EL Gamma có p=31, a=11, x=29. </a:t>
            </a:r>
            <a:endParaRPr lang="en-GB" sz="3200">
              <a:latin typeface="Times New Roman" panose="02020603050405020304" pitchFamily="18" charset="0"/>
              <a:cs typeface="Times New Roman" panose="02020603050405020304" pitchFamily="18" charset="0"/>
            </a:endParaRPr>
          </a:p>
          <a:p>
            <a:pPr algn="just"/>
            <a:r>
              <a:rPr lang="en-US" sz="3200">
                <a:latin typeface="Times New Roman" panose="02020603050405020304" pitchFamily="18" charset="0"/>
                <a:cs typeface="Times New Roman" panose="02020603050405020304" pitchFamily="18" charset="0"/>
              </a:rPr>
              <a:t>Hãy tìm khóa công khai K</a:t>
            </a:r>
            <a:r>
              <a:rPr lang="en-US" sz="3200" baseline="-25000">
                <a:latin typeface="Times New Roman" panose="02020603050405020304" pitchFamily="18" charset="0"/>
                <a:cs typeface="Times New Roman" panose="02020603050405020304" pitchFamily="18" charset="0"/>
              </a:rPr>
              <a:t>p</a:t>
            </a:r>
            <a:r>
              <a:rPr lang="en-US" sz="3200">
                <a:latin typeface="Times New Roman" panose="02020603050405020304" pitchFamily="18" charset="0"/>
                <a:cs typeface="Times New Roman" panose="02020603050405020304" pitchFamily="18" charset="0"/>
              </a:rPr>
              <a:t>, và khóa bí mật K</a:t>
            </a:r>
            <a:r>
              <a:rPr lang="en-US" sz="3200" baseline="-25000">
                <a:latin typeface="Times New Roman" panose="02020603050405020304" pitchFamily="18" charset="0"/>
                <a:cs typeface="Times New Roman" panose="02020603050405020304" pitchFamily="18" charset="0"/>
              </a:rPr>
              <a:t>s</a:t>
            </a:r>
            <a:r>
              <a:rPr lang="en-US" sz="3200">
                <a:latin typeface="Times New Roman" panose="02020603050405020304" pitchFamily="18" charset="0"/>
                <a:cs typeface="Times New Roman" panose="02020603050405020304" pitchFamily="18" charset="0"/>
              </a:rPr>
              <a:t> của hệ mã trên. Sau đó mã hóa bản rõ M=18 với k được chọn bằng 36 để đưa ra bản mã? </a:t>
            </a:r>
            <a:endParaRPr lang="en-GB" sz="3200">
              <a:latin typeface="Times New Roman" panose="02020603050405020304" pitchFamily="18" charset="0"/>
              <a:cs typeface="Times New Roman" panose="02020603050405020304" pitchFamily="18" charset="0"/>
            </a:endParaRPr>
          </a:p>
          <a:p>
            <a:pPr algn="just">
              <a:defRPr/>
            </a:pPr>
            <a:endParaRPr lang="vi-VN"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958935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216539"/>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r>
              <a:rPr lang="en-US" sz="3600" b="1" smtClean="0">
                <a:latin typeface="Times New Roman" panose="02020603050405020304" pitchFamily="18" charset="0"/>
                <a:cs typeface="Times New Roman" panose="02020603050405020304" pitchFamily="18" charset="0"/>
              </a:rPr>
              <a:t>Hệ mã ElGamal</a:t>
            </a:r>
            <a:endParaRPr lang="en-US" sz="36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Bài tập: </a:t>
            </a:r>
            <a:endParaRPr lang="en-US" sz="3200" smtClean="0">
              <a:latin typeface="Times New Roman" panose="02020603050405020304" pitchFamily="18" charset="0"/>
              <a:cs typeface="Times New Roman" panose="02020603050405020304" pitchFamily="18" charset="0"/>
            </a:endParaRPr>
          </a:p>
          <a:p>
            <a:pPr algn="just"/>
            <a:r>
              <a:rPr lang="en-US" sz="3200" smtClean="0">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Cho hệ mã EL Gamma có p=51, a=13, x=48. </a:t>
            </a:r>
            <a:endParaRPr lang="en-GB" sz="3200">
              <a:latin typeface="Times New Roman" panose="02020603050405020304" pitchFamily="18" charset="0"/>
              <a:cs typeface="Times New Roman" panose="02020603050405020304" pitchFamily="18" charset="0"/>
            </a:endParaRPr>
          </a:p>
          <a:p>
            <a:pPr algn="just"/>
            <a:r>
              <a:rPr lang="en-US" sz="3200">
                <a:latin typeface="Times New Roman" panose="02020603050405020304" pitchFamily="18" charset="0"/>
                <a:cs typeface="Times New Roman" panose="02020603050405020304" pitchFamily="18" charset="0"/>
              </a:rPr>
              <a:t>Hãy tìm khóa công khai K</a:t>
            </a:r>
            <a:r>
              <a:rPr lang="en-US" sz="3200" baseline="-25000">
                <a:latin typeface="Times New Roman" panose="02020603050405020304" pitchFamily="18" charset="0"/>
                <a:cs typeface="Times New Roman" panose="02020603050405020304" pitchFamily="18" charset="0"/>
              </a:rPr>
              <a:t>p</a:t>
            </a:r>
            <a:r>
              <a:rPr lang="en-US" sz="3200">
                <a:latin typeface="Times New Roman" panose="02020603050405020304" pitchFamily="18" charset="0"/>
                <a:cs typeface="Times New Roman" panose="02020603050405020304" pitchFamily="18" charset="0"/>
              </a:rPr>
              <a:t>, và khóa bí mật K</a:t>
            </a:r>
            <a:r>
              <a:rPr lang="en-US" sz="3200" baseline="-25000">
                <a:latin typeface="Times New Roman" panose="02020603050405020304" pitchFamily="18" charset="0"/>
                <a:cs typeface="Times New Roman" panose="02020603050405020304" pitchFamily="18" charset="0"/>
              </a:rPr>
              <a:t>s</a:t>
            </a:r>
            <a:r>
              <a:rPr lang="en-US" sz="3200">
                <a:latin typeface="Times New Roman" panose="02020603050405020304" pitchFamily="18" charset="0"/>
                <a:cs typeface="Times New Roman" panose="02020603050405020304" pitchFamily="18" charset="0"/>
              </a:rPr>
              <a:t> của hệ mã trên. Sau đó mã hóa bản rõ M=20 với k được chọn bằng 36 để đưa ra bản mã? </a:t>
            </a:r>
            <a:endParaRPr lang="en-GB" sz="3200">
              <a:latin typeface="Times New Roman" panose="02020603050405020304" pitchFamily="18" charset="0"/>
              <a:cs typeface="Times New Roman" panose="02020603050405020304" pitchFamily="18" charset="0"/>
            </a:endParaRPr>
          </a:p>
          <a:p>
            <a:pPr algn="just">
              <a:defRPr/>
            </a:pPr>
            <a:endParaRPr lang="vi-VN"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85441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216539"/>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r>
              <a:rPr lang="en-US" sz="3600" b="1" smtClean="0">
                <a:latin typeface="Times New Roman" panose="02020603050405020304" pitchFamily="18" charset="0"/>
                <a:cs typeface="Times New Roman" panose="02020603050405020304" pitchFamily="18" charset="0"/>
              </a:rPr>
              <a:t>Hệ mã ElGamal</a:t>
            </a:r>
            <a:endParaRPr lang="en-US" sz="36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Bài tập: </a:t>
            </a:r>
            <a:endParaRPr lang="en-US" sz="3200" smtClean="0">
              <a:latin typeface="Times New Roman" panose="02020603050405020304" pitchFamily="18" charset="0"/>
              <a:cs typeface="Times New Roman" panose="02020603050405020304" pitchFamily="18" charset="0"/>
            </a:endParaRPr>
          </a:p>
          <a:p>
            <a:pPr algn="just"/>
            <a:r>
              <a:rPr lang="en-US" sz="3200" smtClean="0">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Cho hệ mã EL Gamma có p=2579, a=2, x=765. </a:t>
            </a:r>
            <a:endParaRPr lang="en-GB" sz="3200">
              <a:latin typeface="Times New Roman" panose="02020603050405020304" pitchFamily="18" charset="0"/>
              <a:cs typeface="Times New Roman" panose="02020603050405020304" pitchFamily="18" charset="0"/>
            </a:endParaRPr>
          </a:p>
          <a:p>
            <a:pPr algn="just"/>
            <a:r>
              <a:rPr lang="en-US" sz="3200">
                <a:latin typeface="Times New Roman" panose="02020603050405020304" pitchFamily="18" charset="0"/>
                <a:cs typeface="Times New Roman" panose="02020603050405020304" pitchFamily="18" charset="0"/>
              </a:rPr>
              <a:t>Hãy tìm khóa công khai K</a:t>
            </a:r>
            <a:r>
              <a:rPr lang="en-US" sz="3200" baseline="-25000">
                <a:latin typeface="Times New Roman" panose="02020603050405020304" pitchFamily="18" charset="0"/>
                <a:cs typeface="Times New Roman" panose="02020603050405020304" pitchFamily="18" charset="0"/>
              </a:rPr>
              <a:t>p</a:t>
            </a:r>
            <a:r>
              <a:rPr lang="en-US" sz="3200">
                <a:latin typeface="Times New Roman" panose="02020603050405020304" pitchFamily="18" charset="0"/>
                <a:cs typeface="Times New Roman" panose="02020603050405020304" pitchFamily="18" charset="0"/>
              </a:rPr>
              <a:t>, và khóa bí mật K</a:t>
            </a:r>
            <a:r>
              <a:rPr lang="en-US" sz="3200" baseline="-25000">
                <a:latin typeface="Times New Roman" panose="02020603050405020304" pitchFamily="18" charset="0"/>
                <a:cs typeface="Times New Roman" panose="02020603050405020304" pitchFamily="18" charset="0"/>
              </a:rPr>
              <a:t>s</a:t>
            </a:r>
            <a:r>
              <a:rPr lang="en-US" sz="3200">
                <a:latin typeface="Times New Roman" panose="02020603050405020304" pitchFamily="18" charset="0"/>
                <a:cs typeface="Times New Roman" panose="02020603050405020304" pitchFamily="18" charset="0"/>
              </a:rPr>
              <a:t> của hệ mã trên. Sau đó mã hóa bản rõ M=1299 với k được chọn bằng 853 để đưa ra bản mã? </a:t>
            </a:r>
            <a:endParaRPr lang="en-GB" sz="3200">
              <a:latin typeface="Times New Roman" panose="02020603050405020304" pitchFamily="18" charset="0"/>
              <a:cs typeface="Times New Roman" panose="02020603050405020304" pitchFamily="18" charset="0"/>
            </a:endParaRPr>
          </a:p>
          <a:p>
            <a:pPr algn="just">
              <a:defRPr/>
            </a:pPr>
            <a:endParaRPr lang="vi-VN"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68110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Câu hỏi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1754326"/>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Anh/chị hãy so sánh đặc điểm của hệ mật mã khóa đối xứng với hệ mật mã khóa bất đối xứng?</a:t>
            </a:r>
            <a:endParaRPr lang="en-GB" sz="3200">
              <a:latin typeface="Times New Roman" panose="02020603050405020304" pitchFamily="18" charset="0"/>
              <a:cs typeface="Times New Roman" panose="02020603050405020304" pitchFamily="18" charset="0"/>
            </a:endParaRPr>
          </a:p>
          <a:p>
            <a:pPr algn="just">
              <a:defRPr/>
            </a:pPr>
            <a:endParaRPr lang="vi-VN"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37352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1754326"/>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số</a:t>
            </a:r>
          </a:p>
          <a:p>
            <a:pPr algn="just"/>
            <a:r>
              <a:rPr lang="en-US" sz="3600" b="1">
                <a:solidFill>
                  <a:srgbClr val="FF0000"/>
                </a:solidFill>
                <a:latin typeface="Times New Roman" panose="02020603050405020304" pitchFamily="18" charset="0"/>
                <a:cs typeface="Times New Roman" panose="02020603050405020304" pitchFamily="18" charset="0"/>
              </a:rPr>
              <a:t>Lịch sử chữ ký điện tử</a:t>
            </a:r>
          </a:p>
          <a:p>
            <a:pPr algn="just">
              <a:defRPr/>
            </a:pPr>
            <a:endParaRPr lang="vi-VN" sz="3600">
              <a:latin typeface="Times New Roman" panose="02020603050405020304" pitchFamily="18" charset="0"/>
              <a:cs typeface="Times New Roman" panose="02020603050405020304" pitchFamily="18" charset="0"/>
            </a:endParaRPr>
          </a:p>
        </p:txBody>
      </p:sp>
      <p:grpSp>
        <p:nvGrpSpPr>
          <p:cNvPr id="9" name="Group 8"/>
          <p:cNvGrpSpPr/>
          <p:nvPr/>
        </p:nvGrpSpPr>
        <p:grpSpPr>
          <a:xfrm>
            <a:off x="2570558" y="2041827"/>
            <a:ext cx="8187497" cy="4064000"/>
            <a:chOff x="1006958" y="1600200"/>
            <a:chExt cx="8187497" cy="4064000"/>
          </a:xfrm>
        </p:grpSpPr>
        <p:sp>
          <p:nvSpPr>
            <p:cNvPr id="11" name="Right Arrow 10"/>
            <p:cNvSpPr/>
            <p:nvPr/>
          </p:nvSpPr>
          <p:spPr>
            <a:xfrm>
              <a:off x="1788382" y="1600200"/>
              <a:ext cx="4431225" cy="40640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12" name="Freeform 11"/>
            <p:cNvSpPr/>
            <p:nvPr/>
          </p:nvSpPr>
          <p:spPr>
            <a:xfrm>
              <a:off x="1006958" y="2819399"/>
              <a:ext cx="1583784" cy="1625600"/>
            </a:xfrm>
            <a:custGeom>
              <a:avLst/>
              <a:gdLst>
                <a:gd name="connsiteX0" fmla="*/ 0 w 1583784"/>
                <a:gd name="connsiteY0" fmla="*/ 263969 h 1625600"/>
                <a:gd name="connsiteX1" fmla="*/ 263969 w 1583784"/>
                <a:gd name="connsiteY1" fmla="*/ 0 h 1625600"/>
                <a:gd name="connsiteX2" fmla="*/ 1319815 w 1583784"/>
                <a:gd name="connsiteY2" fmla="*/ 0 h 1625600"/>
                <a:gd name="connsiteX3" fmla="*/ 1583784 w 1583784"/>
                <a:gd name="connsiteY3" fmla="*/ 263969 h 1625600"/>
                <a:gd name="connsiteX4" fmla="*/ 1583784 w 1583784"/>
                <a:gd name="connsiteY4" fmla="*/ 1361631 h 1625600"/>
                <a:gd name="connsiteX5" fmla="*/ 1319815 w 1583784"/>
                <a:gd name="connsiteY5" fmla="*/ 1625600 h 1625600"/>
                <a:gd name="connsiteX6" fmla="*/ 263969 w 1583784"/>
                <a:gd name="connsiteY6" fmla="*/ 1625600 h 1625600"/>
                <a:gd name="connsiteX7" fmla="*/ 0 w 1583784"/>
                <a:gd name="connsiteY7" fmla="*/ 1361631 h 1625600"/>
                <a:gd name="connsiteX8" fmla="*/ 0 w 1583784"/>
                <a:gd name="connsiteY8" fmla="*/ 263969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3784" h="1625600">
                  <a:moveTo>
                    <a:pt x="0" y="263969"/>
                  </a:moveTo>
                  <a:cubicBezTo>
                    <a:pt x="0" y="118183"/>
                    <a:pt x="118183" y="0"/>
                    <a:pt x="263969" y="0"/>
                  </a:cubicBezTo>
                  <a:lnTo>
                    <a:pt x="1319815" y="0"/>
                  </a:lnTo>
                  <a:cubicBezTo>
                    <a:pt x="1465601" y="0"/>
                    <a:pt x="1583784" y="118183"/>
                    <a:pt x="1583784" y="263969"/>
                  </a:cubicBezTo>
                  <a:lnTo>
                    <a:pt x="1583784" y="1361631"/>
                  </a:lnTo>
                  <a:cubicBezTo>
                    <a:pt x="1583784" y="1507417"/>
                    <a:pt x="1465601" y="1625600"/>
                    <a:pt x="1319815" y="1625600"/>
                  </a:cubicBezTo>
                  <a:lnTo>
                    <a:pt x="263969" y="1625600"/>
                  </a:lnTo>
                  <a:cubicBezTo>
                    <a:pt x="118183" y="1625600"/>
                    <a:pt x="0" y="1507417"/>
                    <a:pt x="0" y="1361631"/>
                  </a:cubicBezTo>
                  <a:lnTo>
                    <a:pt x="0" y="263969"/>
                  </a:lnTo>
                  <a:close/>
                </a:path>
              </a:pathLst>
            </a:custGeom>
          </p:spPr>
          <p:style>
            <a:lnRef idx="0">
              <a:schemeClr val="accent2"/>
            </a:lnRef>
            <a:fillRef idx="3">
              <a:schemeClr val="accent2"/>
            </a:fillRef>
            <a:effectRef idx="3">
              <a:schemeClr val="accent2"/>
            </a:effectRef>
            <a:fontRef idx="minor">
              <a:schemeClr val="lt1"/>
            </a:fontRef>
          </p:style>
          <p:txBody>
            <a:bodyPr spcFirstLastPara="0" vert="horz" wrap="square" lIns="183994" tIns="183994" rIns="183994" bIns="183994" numCol="1" spcCol="1270" anchor="ctr" anchorCtr="0">
              <a:noAutofit/>
            </a:bodyPr>
            <a:lstStyle/>
            <a:p>
              <a:pPr lvl="0" algn="ctr" defTabSz="1244600">
                <a:lnSpc>
                  <a:spcPct val="90000"/>
                </a:lnSpc>
                <a:spcBef>
                  <a:spcPct val="0"/>
                </a:spcBef>
                <a:spcAft>
                  <a:spcPct val="35000"/>
                </a:spcAft>
              </a:pPr>
              <a:r>
                <a:rPr lang="en-US" sz="2800" kern="1200" smtClean="0">
                  <a:latin typeface="Times New Roman" pitchFamily="18" charset="0"/>
                  <a:cs typeface="Times New Roman" pitchFamily="18" charset="0"/>
                </a:rPr>
                <a:t>Chữ ký thường</a:t>
              </a:r>
              <a:endParaRPr lang="en-US" sz="2800" kern="1200">
                <a:latin typeface="Times New Roman" pitchFamily="18" charset="0"/>
                <a:cs typeface="Times New Roman" pitchFamily="18" charset="0"/>
              </a:endParaRPr>
            </a:p>
          </p:txBody>
        </p:sp>
        <p:sp>
          <p:nvSpPr>
            <p:cNvPr id="14" name="Freeform 13"/>
            <p:cNvSpPr/>
            <p:nvPr/>
          </p:nvSpPr>
          <p:spPr>
            <a:xfrm>
              <a:off x="2821112" y="2819399"/>
              <a:ext cx="1583784" cy="1625600"/>
            </a:xfrm>
            <a:custGeom>
              <a:avLst/>
              <a:gdLst>
                <a:gd name="connsiteX0" fmla="*/ 0 w 1583784"/>
                <a:gd name="connsiteY0" fmla="*/ 263969 h 1625600"/>
                <a:gd name="connsiteX1" fmla="*/ 263969 w 1583784"/>
                <a:gd name="connsiteY1" fmla="*/ 0 h 1625600"/>
                <a:gd name="connsiteX2" fmla="*/ 1319815 w 1583784"/>
                <a:gd name="connsiteY2" fmla="*/ 0 h 1625600"/>
                <a:gd name="connsiteX3" fmla="*/ 1583784 w 1583784"/>
                <a:gd name="connsiteY3" fmla="*/ 263969 h 1625600"/>
                <a:gd name="connsiteX4" fmla="*/ 1583784 w 1583784"/>
                <a:gd name="connsiteY4" fmla="*/ 1361631 h 1625600"/>
                <a:gd name="connsiteX5" fmla="*/ 1319815 w 1583784"/>
                <a:gd name="connsiteY5" fmla="*/ 1625600 h 1625600"/>
                <a:gd name="connsiteX6" fmla="*/ 263969 w 1583784"/>
                <a:gd name="connsiteY6" fmla="*/ 1625600 h 1625600"/>
                <a:gd name="connsiteX7" fmla="*/ 0 w 1583784"/>
                <a:gd name="connsiteY7" fmla="*/ 1361631 h 1625600"/>
                <a:gd name="connsiteX8" fmla="*/ 0 w 1583784"/>
                <a:gd name="connsiteY8" fmla="*/ 263969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3784" h="1625600">
                  <a:moveTo>
                    <a:pt x="0" y="263969"/>
                  </a:moveTo>
                  <a:cubicBezTo>
                    <a:pt x="0" y="118183"/>
                    <a:pt x="118183" y="0"/>
                    <a:pt x="263969" y="0"/>
                  </a:cubicBezTo>
                  <a:lnTo>
                    <a:pt x="1319815" y="0"/>
                  </a:lnTo>
                  <a:cubicBezTo>
                    <a:pt x="1465601" y="0"/>
                    <a:pt x="1583784" y="118183"/>
                    <a:pt x="1583784" y="263969"/>
                  </a:cubicBezTo>
                  <a:lnTo>
                    <a:pt x="1583784" y="1361631"/>
                  </a:lnTo>
                  <a:cubicBezTo>
                    <a:pt x="1583784" y="1507417"/>
                    <a:pt x="1465601" y="1625600"/>
                    <a:pt x="1319815" y="1625600"/>
                  </a:cubicBezTo>
                  <a:lnTo>
                    <a:pt x="263969" y="1625600"/>
                  </a:lnTo>
                  <a:cubicBezTo>
                    <a:pt x="118183" y="1625600"/>
                    <a:pt x="0" y="1507417"/>
                    <a:pt x="0" y="1361631"/>
                  </a:cubicBezTo>
                  <a:lnTo>
                    <a:pt x="0" y="263969"/>
                  </a:lnTo>
                  <a:close/>
                </a:path>
              </a:pathLst>
            </a:custGeom>
          </p:spPr>
          <p:style>
            <a:lnRef idx="0">
              <a:schemeClr val="accent2"/>
            </a:lnRef>
            <a:fillRef idx="3">
              <a:schemeClr val="accent2"/>
            </a:fillRef>
            <a:effectRef idx="3">
              <a:schemeClr val="accent2"/>
            </a:effectRef>
            <a:fontRef idx="minor">
              <a:schemeClr val="lt1"/>
            </a:fontRef>
          </p:style>
          <p:txBody>
            <a:bodyPr spcFirstLastPara="0" vert="horz" wrap="square" lIns="176374" tIns="176374" rIns="176374" bIns="176374" numCol="1" spcCol="1270" anchor="ctr" anchorCtr="0">
              <a:noAutofit/>
            </a:bodyPr>
            <a:lstStyle/>
            <a:p>
              <a:pPr lvl="0" algn="ctr" defTabSz="1155700">
                <a:lnSpc>
                  <a:spcPct val="90000"/>
                </a:lnSpc>
                <a:spcBef>
                  <a:spcPct val="0"/>
                </a:spcBef>
                <a:spcAft>
                  <a:spcPct val="35000"/>
                </a:spcAft>
              </a:pPr>
              <a:r>
                <a:rPr lang="en-US" sz="2600" kern="1200" smtClean="0">
                  <a:latin typeface="Times New Roman" pitchFamily="18" charset="0"/>
                  <a:cs typeface="Times New Roman" pitchFamily="18" charset="0"/>
                </a:rPr>
                <a:t>Vấn đề về an toàn giao dịch</a:t>
              </a:r>
              <a:endParaRPr lang="en-US" sz="2600" kern="1200">
                <a:latin typeface="Times New Roman" pitchFamily="18" charset="0"/>
                <a:cs typeface="Times New Roman" pitchFamily="18" charset="0"/>
              </a:endParaRPr>
            </a:p>
          </p:txBody>
        </p:sp>
        <p:sp>
          <p:nvSpPr>
            <p:cNvPr id="15" name="Freeform 14"/>
            <p:cNvSpPr/>
            <p:nvPr/>
          </p:nvSpPr>
          <p:spPr>
            <a:xfrm>
              <a:off x="4635266" y="2819399"/>
              <a:ext cx="1583784" cy="1625600"/>
            </a:xfrm>
            <a:custGeom>
              <a:avLst/>
              <a:gdLst>
                <a:gd name="connsiteX0" fmla="*/ 0 w 1583784"/>
                <a:gd name="connsiteY0" fmla="*/ 263969 h 1625600"/>
                <a:gd name="connsiteX1" fmla="*/ 263969 w 1583784"/>
                <a:gd name="connsiteY1" fmla="*/ 0 h 1625600"/>
                <a:gd name="connsiteX2" fmla="*/ 1319815 w 1583784"/>
                <a:gd name="connsiteY2" fmla="*/ 0 h 1625600"/>
                <a:gd name="connsiteX3" fmla="*/ 1583784 w 1583784"/>
                <a:gd name="connsiteY3" fmla="*/ 263969 h 1625600"/>
                <a:gd name="connsiteX4" fmla="*/ 1583784 w 1583784"/>
                <a:gd name="connsiteY4" fmla="*/ 1361631 h 1625600"/>
                <a:gd name="connsiteX5" fmla="*/ 1319815 w 1583784"/>
                <a:gd name="connsiteY5" fmla="*/ 1625600 h 1625600"/>
                <a:gd name="connsiteX6" fmla="*/ 263969 w 1583784"/>
                <a:gd name="connsiteY6" fmla="*/ 1625600 h 1625600"/>
                <a:gd name="connsiteX7" fmla="*/ 0 w 1583784"/>
                <a:gd name="connsiteY7" fmla="*/ 1361631 h 1625600"/>
                <a:gd name="connsiteX8" fmla="*/ 0 w 1583784"/>
                <a:gd name="connsiteY8" fmla="*/ 263969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3784" h="1625600">
                  <a:moveTo>
                    <a:pt x="0" y="263969"/>
                  </a:moveTo>
                  <a:cubicBezTo>
                    <a:pt x="0" y="118183"/>
                    <a:pt x="118183" y="0"/>
                    <a:pt x="263969" y="0"/>
                  </a:cubicBezTo>
                  <a:lnTo>
                    <a:pt x="1319815" y="0"/>
                  </a:lnTo>
                  <a:cubicBezTo>
                    <a:pt x="1465601" y="0"/>
                    <a:pt x="1583784" y="118183"/>
                    <a:pt x="1583784" y="263969"/>
                  </a:cubicBezTo>
                  <a:lnTo>
                    <a:pt x="1583784" y="1361631"/>
                  </a:lnTo>
                  <a:cubicBezTo>
                    <a:pt x="1583784" y="1507417"/>
                    <a:pt x="1465601" y="1625600"/>
                    <a:pt x="1319815" y="1625600"/>
                  </a:cubicBezTo>
                  <a:lnTo>
                    <a:pt x="263969" y="1625600"/>
                  </a:lnTo>
                  <a:cubicBezTo>
                    <a:pt x="118183" y="1625600"/>
                    <a:pt x="0" y="1507417"/>
                    <a:pt x="0" y="1361631"/>
                  </a:cubicBezTo>
                  <a:lnTo>
                    <a:pt x="0" y="263969"/>
                  </a:lnTo>
                  <a:close/>
                </a:path>
              </a:pathLst>
            </a:custGeom>
          </p:spPr>
          <p:style>
            <a:lnRef idx="0">
              <a:schemeClr val="accent2"/>
            </a:lnRef>
            <a:fillRef idx="3">
              <a:schemeClr val="accent2"/>
            </a:fillRef>
            <a:effectRef idx="3">
              <a:schemeClr val="accent2"/>
            </a:effectRef>
            <a:fontRef idx="minor">
              <a:schemeClr val="lt1"/>
            </a:fontRef>
          </p:style>
          <p:txBody>
            <a:bodyPr spcFirstLastPara="0" vert="horz" wrap="square" lIns="164944" tIns="164944" rIns="164944" bIns="164944" numCol="1" spcCol="1270" anchor="ctr" anchorCtr="0">
              <a:noAutofit/>
            </a:bodyPr>
            <a:lstStyle/>
            <a:p>
              <a:pPr lvl="0" algn="ctr" defTabSz="1022350">
                <a:lnSpc>
                  <a:spcPct val="90000"/>
                </a:lnSpc>
                <a:spcBef>
                  <a:spcPct val="0"/>
                </a:spcBef>
                <a:spcAft>
                  <a:spcPct val="35000"/>
                </a:spcAft>
              </a:pPr>
              <a:r>
                <a:rPr lang="en-US" sz="2300" kern="1200" smtClean="0">
                  <a:latin typeface="Times New Roman" pitchFamily="18" charset="0"/>
                  <a:cs typeface="Times New Roman" pitchFamily="18" charset="0"/>
                </a:rPr>
                <a:t>Tính tương đồng và hợp lý của chữ ký tay</a:t>
              </a:r>
              <a:endParaRPr lang="en-US" sz="2300" kern="1200">
                <a:latin typeface="Times New Roman" pitchFamily="18" charset="0"/>
                <a:cs typeface="Times New Roman" pitchFamily="18" charset="0"/>
              </a:endParaRPr>
            </a:p>
          </p:txBody>
        </p:sp>
        <p:sp>
          <p:nvSpPr>
            <p:cNvPr id="16" name="Cloud Callout 15"/>
            <p:cNvSpPr/>
            <p:nvPr/>
          </p:nvSpPr>
          <p:spPr>
            <a:xfrm>
              <a:off x="6260755" y="2057400"/>
              <a:ext cx="2933700" cy="272159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latin typeface="Times New Roman" pitchFamily="18" charset="0"/>
                  <a:cs typeface="Times New Roman" pitchFamily="18" charset="0"/>
                </a:rPr>
                <a:t>Chữ ký điện tử xuất hiện</a:t>
              </a:r>
              <a:endParaRPr lang="en-US" sz="3600">
                <a:latin typeface="Times New Roman" pitchFamily="18" charset="0"/>
                <a:cs typeface="Times New Roman" pitchFamily="18" charset="0"/>
              </a:endParaRPr>
            </a:p>
          </p:txBody>
        </p:sp>
      </p:grpSp>
    </p:spTree>
    <p:extLst>
      <p:ext uri="{BB962C8B-B14F-4D97-AF65-F5344CB8AC3E}">
        <p14:creationId xmlns:p14="http://schemas.microsoft.com/office/powerpoint/2010/main" val="396142569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078313"/>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số</a:t>
            </a:r>
          </a:p>
          <a:p>
            <a:pPr algn="just"/>
            <a:r>
              <a:rPr lang="en-US" sz="3600" smtClean="0">
                <a:latin typeface="Times New Roman" pitchFamily="18" charset="0"/>
                <a:cs typeface="Times New Roman" pitchFamily="18" charset="0"/>
              </a:rPr>
              <a:t>	Chữ </a:t>
            </a:r>
            <a:r>
              <a:rPr lang="en-US" sz="3600">
                <a:latin typeface="Times New Roman" pitchFamily="18" charset="0"/>
                <a:cs typeface="Times New Roman" pitchFamily="18" charset="0"/>
              </a:rPr>
              <a:t>ký điện tử (electronic signature) là </a:t>
            </a:r>
            <a:r>
              <a:rPr lang="en-US" sz="3600" b="1">
                <a:latin typeface="Times New Roman" pitchFamily="18" charset="0"/>
                <a:cs typeface="Times New Roman" pitchFamily="18" charset="0"/>
              </a:rPr>
              <a:t>thông tin</a:t>
            </a:r>
            <a:r>
              <a:rPr lang="en-US" sz="3600">
                <a:latin typeface="Times New Roman" pitchFamily="18" charset="0"/>
                <a:cs typeface="Times New Roman" pitchFamily="18" charset="0"/>
              </a:rPr>
              <a:t> đi kèm theo </a:t>
            </a:r>
            <a:r>
              <a:rPr lang="en-US" sz="3600" b="1">
                <a:latin typeface="Times New Roman" pitchFamily="18" charset="0"/>
                <a:cs typeface="Times New Roman" pitchFamily="18" charset="0"/>
              </a:rPr>
              <a:t>dữ liệu gốc </a:t>
            </a:r>
            <a:r>
              <a:rPr lang="en-US" sz="3600">
                <a:latin typeface="Times New Roman" pitchFamily="18" charset="0"/>
                <a:cs typeface="Times New Roman" pitchFamily="18" charset="0"/>
              </a:rPr>
              <a:t>nhằm mục đích </a:t>
            </a:r>
            <a:r>
              <a:rPr lang="en-US" sz="3600" b="1">
                <a:latin typeface="Times New Roman" pitchFamily="18" charset="0"/>
                <a:cs typeface="Times New Roman" pitchFamily="18" charset="0"/>
              </a:rPr>
              <a:t>xác định người chủ sở hữu</a:t>
            </a:r>
            <a:r>
              <a:rPr lang="en-US" sz="3600">
                <a:latin typeface="Times New Roman" pitchFamily="18" charset="0"/>
                <a:cs typeface="Times New Roman" pitchFamily="18" charset="0"/>
              </a:rPr>
              <a:t> của dữ liệu đó. </a:t>
            </a:r>
          </a:p>
          <a:p>
            <a:pPr algn="just"/>
            <a:r>
              <a:rPr lang="en-US" sz="3600">
                <a:latin typeface="Times New Roman" pitchFamily="18" charset="0"/>
                <a:cs typeface="Times New Roman" pitchFamily="18" charset="0"/>
              </a:rPr>
              <a:t>	Cũng như các chữ ký trên văn bản giấy, chữ ký điện tử nhằm mục đích buộc người gửi thông tin thừa nhận đó chính là thông tin mà mình đã gửi đồng thời ngăn cản người nhận mạo danh người gửi tự gửi thông tin cho mình</a:t>
            </a:r>
            <a:endParaRPr lang="en-US" sz="3600">
              <a:cs typeface="Times New Roman" pitchFamily="18" charset="0"/>
            </a:endParaRPr>
          </a:p>
        </p:txBody>
      </p:sp>
    </p:spTree>
    <p:extLst>
      <p:ext uri="{BB962C8B-B14F-4D97-AF65-F5344CB8AC3E}">
        <p14:creationId xmlns:p14="http://schemas.microsoft.com/office/powerpoint/2010/main" val="96868885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139869"/>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số</a:t>
            </a:r>
          </a:p>
          <a:p>
            <a:pPr algn="just"/>
            <a:r>
              <a:rPr lang="en-US" sz="3600" smtClean="0">
                <a:latin typeface="Times New Roman" pitchFamily="18" charset="0"/>
                <a:cs typeface="Times New Roman" pitchFamily="18" charset="0"/>
              </a:rPr>
              <a:t>	</a:t>
            </a:r>
            <a:r>
              <a:rPr lang="en-US" sz="3200" b="1" i="1">
                <a:latin typeface="Times New Roman" panose="02020603050405020304" pitchFamily="18" charset="0"/>
                <a:cs typeface="Times New Roman" panose="02020603050405020304" pitchFamily="18" charset="0"/>
              </a:rPr>
              <a:t>Tính chất chức năng</a:t>
            </a:r>
          </a:p>
          <a:p>
            <a:pPr marL="742950" lvl="1" indent="-285750" algn="just">
              <a:buFont typeface="Wingdings" pitchFamily="2" charset="2"/>
              <a:buChar char="v"/>
            </a:pPr>
            <a:r>
              <a:rPr lang="en-US" sz="3200">
                <a:latin typeface="Times New Roman" pitchFamily="18" charset="0"/>
                <a:cs typeface="Times New Roman" pitchFamily="18" charset="0"/>
              </a:rPr>
              <a:t>	 Chứng minh được </a:t>
            </a:r>
            <a:r>
              <a:rPr lang="en-US" sz="3200" b="1">
                <a:latin typeface="Times New Roman" pitchFamily="18" charset="0"/>
                <a:cs typeface="Times New Roman" pitchFamily="18" charset="0"/>
              </a:rPr>
              <a:t>tính tin cậy </a:t>
            </a:r>
            <a:r>
              <a:rPr lang="en-US" sz="3200">
                <a:latin typeface="Times New Roman" pitchFamily="18" charset="0"/>
                <a:cs typeface="Times New Roman" pitchFamily="18" charset="0"/>
              </a:rPr>
              <a:t>của thông tin.</a:t>
            </a:r>
          </a:p>
          <a:p>
            <a:pPr marL="742950" lvl="1" indent="-285750" algn="just">
              <a:buFont typeface="Wingdings" pitchFamily="2" charset="2"/>
              <a:buChar char="v"/>
            </a:pPr>
            <a:r>
              <a:rPr lang="en-US" sz="3200">
                <a:latin typeface="Times New Roman" pitchFamily="18" charset="0"/>
                <a:cs typeface="Times New Roman" pitchFamily="18" charset="0"/>
              </a:rPr>
              <a:t> Có khả năng </a:t>
            </a:r>
            <a:r>
              <a:rPr lang="en-US" sz="3200" b="1">
                <a:latin typeface="Times New Roman" pitchFamily="18" charset="0"/>
                <a:cs typeface="Times New Roman" pitchFamily="18" charset="0"/>
              </a:rPr>
              <a:t>kiểm tra</a:t>
            </a:r>
            <a:r>
              <a:rPr lang="en-US" sz="3200">
                <a:latin typeface="Times New Roman" pitchFamily="18" charset="0"/>
                <a:cs typeface="Times New Roman" pitchFamily="18" charset="0"/>
              </a:rPr>
              <a:t> được </a:t>
            </a:r>
            <a:r>
              <a:rPr lang="en-US" sz="3200" b="1">
                <a:latin typeface="Times New Roman" pitchFamily="18" charset="0"/>
                <a:cs typeface="Times New Roman" pitchFamily="18" charset="0"/>
              </a:rPr>
              <a:t>người ký </a:t>
            </a:r>
            <a:r>
              <a:rPr lang="en-US" sz="3200">
                <a:latin typeface="Times New Roman" pitchFamily="18" charset="0"/>
                <a:cs typeface="Times New Roman" pitchFamily="18" charset="0"/>
              </a:rPr>
              <a:t>và </a:t>
            </a:r>
            <a:r>
              <a:rPr lang="en-US" sz="3200" b="1">
                <a:latin typeface="Times New Roman" pitchFamily="18" charset="0"/>
                <a:cs typeface="Times New Roman" pitchFamily="18" charset="0"/>
              </a:rPr>
              <a:t>thời gian ký.</a:t>
            </a:r>
          </a:p>
          <a:p>
            <a:pPr marL="742950" lvl="1" indent="-285750" algn="just">
              <a:buFont typeface="Wingdings" pitchFamily="2" charset="2"/>
              <a:buChar char="v"/>
            </a:pPr>
            <a:r>
              <a:rPr lang="en-US" sz="3200">
                <a:latin typeface="Times New Roman" pitchFamily="18" charset="0"/>
                <a:cs typeface="Times New Roman" pitchFamily="18" charset="0"/>
              </a:rPr>
              <a:t> Có khả năng xác thực các nội dung tại thời điểm ký, nghĩa là có thể cho phép </a:t>
            </a:r>
            <a:r>
              <a:rPr lang="en-US" sz="3200" b="1">
                <a:latin typeface="Times New Roman" pitchFamily="18" charset="0"/>
                <a:cs typeface="Times New Roman" pitchFamily="18" charset="0"/>
              </a:rPr>
              <a:t>kiểm định </a:t>
            </a:r>
            <a:r>
              <a:rPr lang="en-US" sz="3200">
                <a:latin typeface="Times New Roman" pitchFamily="18" charset="0"/>
                <a:cs typeface="Times New Roman" pitchFamily="18" charset="0"/>
              </a:rPr>
              <a:t>được </a:t>
            </a:r>
            <a:r>
              <a:rPr lang="en-US" sz="3200" b="1">
                <a:latin typeface="Times New Roman" pitchFamily="18" charset="0"/>
                <a:cs typeface="Times New Roman" pitchFamily="18" charset="0"/>
              </a:rPr>
              <a:t>thông tin đúng </a:t>
            </a:r>
            <a:r>
              <a:rPr lang="en-US" sz="3200">
                <a:latin typeface="Times New Roman" pitchFamily="18" charset="0"/>
                <a:cs typeface="Times New Roman" pitchFamily="18" charset="0"/>
              </a:rPr>
              <a:t>là do một người gửi chứ không phải là người thứ 3 mạo danh và thông tin không bị sửa đổi.</a:t>
            </a:r>
          </a:p>
          <a:p>
            <a:pPr marL="742950" lvl="1" indent="-285750" algn="just">
              <a:buFont typeface="Wingdings" pitchFamily="2" charset="2"/>
              <a:buChar char="v"/>
            </a:pPr>
            <a:r>
              <a:rPr lang="en-US" sz="3200">
                <a:latin typeface="Times New Roman" pitchFamily="18" charset="0"/>
                <a:cs typeface="Times New Roman" pitchFamily="18" charset="0"/>
              </a:rPr>
              <a:t> Các thành viên thứ 3 có thể kiểm tra chữ ký để </a:t>
            </a:r>
            <a:r>
              <a:rPr lang="en-US" sz="3200" b="1">
                <a:latin typeface="Times New Roman" pitchFamily="18" charset="0"/>
                <a:cs typeface="Times New Roman" pitchFamily="18" charset="0"/>
              </a:rPr>
              <a:t>giải quyết </a:t>
            </a:r>
            <a:r>
              <a:rPr lang="en-US" sz="3200">
                <a:latin typeface="Times New Roman" pitchFamily="18" charset="0"/>
                <a:cs typeface="Times New Roman" pitchFamily="18" charset="0"/>
              </a:rPr>
              <a:t>các </a:t>
            </a:r>
            <a:r>
              <a:rPr lang="en-US" sz="3200" b="1">
                <a:latin typeface="Times New Roman" pitchFamily="18" charset="0"/>
                <a:cs typeface="Times New Roman" pitchFamily="18" charset="0"/>
              </a:rPr>
              <a:t>tranh chấp </a:t>
            </a:r>
            <a:r>
              <a:rPr lang="en-US" sz="3200">
                <a:latin typeface="Times New Roman" pitchFamily="18" charset="0"/>
                <a:cs typeface="Times New Roman" pitchFamily="18" charset="0"/>
              </a:rPr>
              <a:t>nếu có.</a:t>
            </a:r>
          </a:p>
        </p:txBody>
      </p:sp>
    </p:spTree>
    <p:extLst>
      <p:ext uri="{BB962C8B-B14F-4D97-AF65-F5344CB8AC3E}">
        <p14:creationId xmlns:p14="http://schemas.microsoft.com/office/powerpoint/2010/main" val="63120420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893647"/>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số</a:t>
            </a:r>
          </a:p>
          <a:p>
            <a:pPr algn="just"/>
            <a:r>
              <a:rPr lang="en-US" sz="3600" smtClean="0">
                <a:latin typeface="Times New Roman" pitchFamily="18" charset="0"/>
                <a:cs typeface="Times New Roman" pitchFamily="18" charset="0"/>
              </a:rPr>
              <a:t>	</a:t>
            </a:r>
            <a:r>
              <a:rPr lang="en-US" sz="3000" b="1" i="1">
                <a:latin typeface="Times New Roman" panose="02020603050405020304" pitchFamily="18" charset="0"/>
                <a:cs typeface="Times New Roman" panose="02020603050405020304" pitchFamily="18" charset="0"/>
              </a:rPr>
              <a:t>Yêu cầu</a:t>
            </a:r>
          </a:p>
          <a:p>
            <a:pPr marL="0" lvl="1" indent="539750" algn="just">
              <a:buFont typeface="Wingdings" pitchFamily="2" charset="2"/>
              <a:buChar char="v"/>
            </a:pPr>
            <a:r>
              <a:rPr lang="en-US" sz="3000">
                <a:latin typeface="Times New Roman" pitchFamily="18" charset="0"/>
                <a:cs typeface="Times New Roman" pitchFamily="18" charset="0"/>
              </a:rPr>
              <a:t>Phụ thuộc vào thông điệp được ký (đảm bảo kiểm tra tính xác thực của thông điệp)</a:t>
            </a:r>
          </a:p>
          <a:p>
            <a:pPr marL="0" lvl="1" indent="539750" algn="just">
              <a:buFont typeface="Wingdings" pitchFamily="2" charset="2"/>
              <a:buChar char="v"/>
            </a:pPr>
            <a:r>
              <a:rPr lang="en-US" sz="3000">
                <a:latin typeface="Times New Roman" pitchFamily="18" charset="0"/>
                <a:cs typeface="Times New Roman" pitchFamily="18" charset="0"/>
              </a:rPr>
              <a:t>Việc tạo ra chữ ký điện tử phải thật </a:t>
            </a:r>
            <a:r>
              <a:rPr lang="en-US" sz="3000" b="1">
                <a:latin typeface="Times New Roman" pitchFamily="18" charset="0"/>
                <a:cs typeface="Times New Roman" pitchFamily="18" charset="0"/>
              </a:rPr>
              <a:t>đơn giản, thuận tiện, dễ dàng</a:t>
            </a:r>
          </a:p>
          <a:p>
            <a:pPr marL="0" lvl="1" indent="539750" algn="just">
              <a:buFont typeface="Wingdings" pitchFamily="2" charset="2"/>
              <a:buChar char="v"/>
            </a:pPr>
            <a:r>
              <a:rPr lang="en-US" sz="3000">
                <a:latin typeface="Times New Roman" pitchFamily="18" charset="0"/>
                <a:cs typeface="Times New Roman" pitchFamily="18" charset="0"/>
              </a:rPr>
              <a:t>Dễ dàng cho việc kiểm tra, người nhận có thể </a:t>
            </a:r>
            <a:r>
              <a:rPr lang="en-US" sz="3000" b="1">
                <a:latin typeface="Times New Roman" pitchFamily="18" charset="0"/>
                <a:cs typeface="Times New Roman" pitchFamily="18" charset="0"/>
              </a:rPr>
              <a:t>dễ dàng trong việc kiểm định</a:t>
            </a:r>
            <a:r>
              <a:rPr lang="en-US" sz="3000">
                <a:latin typeface="Times New Roman" pitchFamily="18" charset="0"/>
                <a:cs typeface="Times New Roman" pitchFamily="18" charset="0"/>
              </a:rPr>
              <a:t> chữ ký để xác nhận </a:t>
            </a:r>
            <a:r>
              <a:rPr lang="en-US" sz="3000" b="1">
                <a:latin typeface="Times New Roman" pitchFamily="18" charset="0"/>
                <a:cs typeface="Times New Roman" pitchFamily="18" charset="0"/>
              </a:rPr>
              <a:t>tính hợp lệ </a:t>
            </a:r>
            <a:r>
              <a:rPr lang="en-US" sz="3000">
                <a:latin typeface="Times New Roman" pitchFamily="18" charset="0"/>
                <a:cs typeface="Times New Roman" pitchFamily="18" charset="0"/>
              </a:rPr>
              <a:t>của thông tin nhận được</a:t>
            </a:r>
          </a:p>
          <a:p>
            <a:pPr marL="0" lvl="1" indent="539750" algn="just">
              <a:buFont typeface="Wingdings" pitchFamily="2" charset="2"/>
              <a:buChar char="v"/>
            </a:pPr>
            <a:r>
              <a:rPr lang="en-US" sz="3000" b="1">
                <a:latin typeface="Times New Roman" pitchFamily="18" charset="0"/>
                <a:cs typeface="Times New Roman" pitchFamily="18" charset="0"/>
              </a:rPr>
              <a:t>Khó giả mạo </a:t>
            </a:r>
            <a:r>
              <a:rPr lang="en-US" sz="3000">
                <a:latin typeface="Times New Roman" pitchFamily="18" charset="0"/>
                <a:cs typeface="Times New Roman" pitchFamily="18" charset="0"/>
              </a:rPr>
              <a:t>chữ ký </a:t>
            </a:r>
          </a:p>
          <a:p>
            <a:pPr marL="0" lvl="1" indent="539750" algn="just">
              <a:buFont typeface="Wingdings" pitchFamily="2" charset="2"/>
              <a:buChar char="v"/>
            </a:pPr>
            <a:r>
              <a:rPr lang="en-US" sz="3000">
                <a:latin typeface="Times New Roman" pitchFamily="18" charset="0"/>
                <a:cs typeface="Times New Roman" pitchFamily="18" charset="0"/>
              </a:rPr>
              <a:t>Phải </a:t>
            </a:r>
            <a:r>
              <a:rPr lang="en-US" sz="3000" b="1">
                <a:latin typeface="Times New Roman" pitchFamily="18" charset="0"/>
                <a:cs typeface="Times New Roman" pitchFamily="18" charset="0"/>
              </a:rPr>
              <a:t>lưu giữ </a:t>
            </a:r>
            <a:r>
              <a:rPr lang="en-US" sz="3000">
                <a:latin typeface="Times New Roman" pitchFamily="18" charset="0"/>
                <a:cs typeface="Times New Roman" pitchFamily="18" charset="0"/>
              </a:rPr>
              <a:t>được bản sao của chữ ký điện tử. </a:t>
            </a:r>
          </a:p>
        </p:txBody>
      </p:sp>
    </p:spTree>
    <p:extLst>
      <p:ext uri="{BB962C8B-B14F-4D97-AF65-F5344CB8AC3E}">
        <p14:creationId xmlns:p14="http://schemas.microsoft.com/office/powerpoint/2010/main" val="1601963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3.2. Các phương pháp mã hóa cổ điển</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687163"/>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a:latin typeface="Times New Roman" panose="02020603050405020304" pitchFamily="18" charset="0"/>
                <a:cs typeface="Times New Roman" panose="02020603050405020304" pitchFamily="18" charset="0"/>
              </a:rPr>
              <a:t>Một số khái niệm trong số học</a:t>
            </a:r>
            <a:endParaRPr lang="en-US" sz="3600">
              <a:latin typeface="Times New Roman" panose="02020603050405020304" pitchFamily="18" charset="0"/>
              <a:cs typeface="Times New Roman" panose="02020603050405020304" pitchFamily="18" charset="0"/>
            </a:endParaRPr>
          </a:p>
          <a:p>
            <a:pPr algn="just"/>
            <a:r>
              <a:rPr lang="en-US" sz="3200">
                <a:latin typeface="Times New Roman" panose="02020603050405020304" pitchFamily="18" charset="0"/>
                <a:cs typeface="Times New Roman" panose="02020603050405020304" pitchFamily="18" charset="0"/>
              </a:rPr>
              <a:t>	</a:t>
            </a:r>
            <a:r>
              <a:rPr lang="en-US" sz="3200" b="1" i="1">
                <a:solidFill>
                  <a:schemeClr val="accent5">
                    <a:lumMod val="75000"/>
                  </a:schemeClr>
                </a:solidFill>
                <a:latin typeface="Times New Roman" panose="02020603050405020304" pitchFamily="18" charset="0"/>
                <a:cs typeface="Times New Roman" panose="02020603050405020304" pitchFamily="18" charset="0"/>
              </a:rPr>
              <a:t>Vành Z</a:t>
            </a:r>
            <a:r>
              <a:rPr lang="en-US" sz="3200" b="1" i="1" baseline="-25000">
                <a:solidFill>
                  <a:schemeClr val="accent5">
                    <a:lumMod val="75000"/>
                  </a:schemeClr>
                </a:solidFill>
                <a:latin typeface="Times New Roman" panose="02020603050405020304" pitchFamily="18" charset="0"/>
                <a:cs typeface="Times New Roman" panose="02020603050405020304" pitchFamily="18" charset="0"/>
              </a:rPr>
              <a:t>N </a:t>
            </a:r>
            <a:r>
              <a:rPr lang="en-US" sz="3200" b="1" i="1">
                <a:solidFill>
                  <a:schemeClr val="accent5">
                    <a:lumMod val="75000"/>
                  </a:schemeClr>
                </a:solidFill>
                <a:latin typeface="Times New Roman" panose="02020603050405020304" pitchFamily="18" charset="0"/>
                <a:cs typeface="Times New Roman" panose="02020603050405020304" pitchFamily="18" charset="0"/>
              </a:rPr>
              <a:t>(vành đồng dư modulo N)</a:t>
            </a:r>
          </a:p>
          <a:p>
            <a:pPr algn="just">
              <a:lnSpc>
                <a:spcPct val="90000"/>
              </a:lnSpc>
            </a:pPr>
            <a:r>
              <a:rPr lang="en-US" sz="3200">
                <a:latin typeface="Times New Roman" panose="02020603050405020304" pitchFamily="18" charset="0"/>
                <a:cs typeface="Times New Roman" panose="02020603050405020304" pitchFamily="18" charset="0"/>
              </a:rPr>
              <a:t>	</a:t>
            </a:r>
            <a:r>
              <a:rPr lang="pt-BR" sz="3600">
                <a:latin typeface="Times New Roman" panose="02020603050405020304" pitchFamily="18" charset="0"/>
                <a:cs typeface="Times New Roman" panose="02020603050405020304" pitchFamily="18" charset="0"/>
              </a:rPr>
              <a:t>Mỗi lớp tương đương như vậy được đại diện bởi một số duy nhất trong tập hợp </a:t>
            </a:r>
          </a:p>
          <a:p>
            <a:pPr algn="just">
              <a:lnSpc>
                <a:spcPct val="90000"/>
              </a:lnSpc>
            </a:pPr>
            <a:r>
              <a:rPr lang="pt-BR" sz="3600">
                <a:latin typeface="Times New Roman" panose="02020603050405020304" pitchFamily="18" charset="0"/>
                <a:cs typeface="Times New Roman" panose="02020603050405020304" pitchFamily="18" charset="0"/>
              </a:rPr>
              <a:t>	Z</a:t>
            </a:r>
            <a:r>
              <a:rPr lang="pt-BR" sz="3600" baseline="-25000">
                <a:latin typeface="Times New Roman" panose="02020603050405020304" pitchFamily="18" charset="0"/>
                <a:cs typeface="Times New Roman" panose="02020603050405020304" pitchFamily="18" charset="0"/>
              </a:rPr>
              <a:t>n</a:t>
            </a:r>
            <a:r>
              <a:rPr lang="pt-BR" sz="3600">
                <a:latin typeface="Times New Roman" panose="02020603050405020304" pitchFamily="18" charset="0"/>
                <a:cs typeface="Times New Roman" panose="02020603050405020304" pitchFamily="18" charset="0"/>
              </a:rPr>
              <a:t> = {0, 1, 2, 3,..., n-1} </a:t>
            </a:r>
          </a:p>
          <a:p>
            <a:pPr algn="just">
              <a:lnSpc>
                <a:spcPct val="90000"/>
              </a:lnSpc>
            </a:pPr>
            <a:r>
              <a:rPr lang="pt-BR" sz="3600">
                <a:latin typeface="Times New Roman" panose="02020603050405020304" pitchFamily="18" charset="0"/>
                <a:cs typeface="Times New Roman" panose="02020603050405020304" pitchFamily="18" charset="0"/>
              </a:rPr>
              <a:t>là số dư chung khi chia các số trong lớp đó cho n. </a:t>
            </a:r>
            <a:endParaRPr lang="en-US" altLang="en-US" sz="3600">
              <a:latin typeface="Times New Roman" panose="02020603050405020304" pitchFamily="18" charset="0"/>
              <a:cs typeface="Times New Roman" panose="02020603050405020304" pitchFamily="18" charset="0"/>
            </a:endParaRPr>
          </a:p>
          <a:p>
            <a:pPr algn="just"/>
            <a:r>
              <a:rPr lang="fr-FR" sz="3600"/>
              <a:t>	</a:t>
            </a: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75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fade">
                                      <p:cBhvr>
                                        <p:cTn id="7" dur="1000"/>
                                        <p:tgtEl>
                                          <p:spTgt spid="13">
                                            <p:txEl>
                                              <p:pRg st="2" end="2"/>
                                            </p:txEl>
                                          </p:spTgt>
                                        </p:tgtEl>
                                      </p:cBhvr>
                                    </p:animEffect>
                                    <p:anim calcmode="lin" valueType="num">
                                      <p:cBhvr>
                                        <p:cTn id="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xEl>
                                              <p:pRg st="3" end="3"/>
                                            </p:txEl>
                                          </p:spTgt>
                                        </p:tgtEl>
                                        <p:attrNameLst>
                                          <p:attrName>style.visibility</p:attrName>
                                        </p:attrNameLst>
                                      </p:cBhvr>
                                      <p:to>
                                        <p:strVal val="visible"/>
                                      </p:to>
                                    </p:set>
                                    <p:animEffect transition="in" filter="fade">
                                      <p:cBhvr>
                                        <p:cTn id="12" dur="1000"/>
                                        <p:tgtEl>
                                          <p:spTgt spid="13">
                                            <p:txEl>
                                              <p:pRg st="3" end="3"/>
                                            </p:txEl>
                                          </p:spTgt>
                                        </p:tgtEl>
                                      </p:cBhvr>
                                    </p:animEffect>
                                    <p:anim calcmode="lin" valueType="num">
                                      <p:cBhvr>
                                        <p:cTn id="13"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animEffect transition="in" filter="fade">
                                      <p:cBhvr>
                                        <p:cTn id="17" dur="1000"/>
                                        <p:tgtEl>
                                          <p:spTgt spid="13">
                                            <p:txEl>
                                              <p:pRg st="4" end="4"/>
                                            </p:txEl>
                                          </p:spTgt>
                                        </p:tgtEl>
                                      </p:cBhvr>
                                    </p:animEffect>
                                    <p:anim calcmode="lin" valueType="num">
                                      <p:cBhvr>
                                        <p:cTn id="18"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1200329"/>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số</a:t>
            </a:r>
          </a:p>
          <a:p>
            <a:pPr algn="just"/>
            <a:r>
              <a:rPr lang="en-US" sz="3600" smtClean="0">
                <a:latin typeface="Times New Roman" pitchFamily="18" charset="0"/>
                <a:cs typeface="Times New Roman" pitchFamily="18" charset="0"/>
              </a:rPr>
              <a:t>	</a:t>
            </a:r>
            <a:r>
              <a:rPr lang="en-US" sz="3000" b="1" i="1" smtClean="0">
                <a:latin typeface="Times New Roman" panose="02020603050405020304" pitchFamily="18" charset="0"/>
                <a:cs typeface="Times New Roman" panose="02020603050405020304" pitchFamily="18" charset="0"/>
              </a:rPr>
              <a:t>Mô hình chung của chữ ký điện tử</a:t>
            </a:r>
            <a:endParaRPr lang="en-US" sz="3000" b="1" i="1">
              <a:latin typeface="Times New Roman" panose="02020603050405020304" pitchFamily="18" charset="0"/>
              <a:cs typeface="Times New Roman" panose="02020603050405020304" pitchFamily="18" charset="0"/>
            </a:endParaRPr>
          </a:p>
        </p:txBody>
      </p:sp>
      <p:pic>
        <p:nvPicPr>
          <p:cNvPr id="9" name="Picture 8"/>
          <p:cNvPicPr/>
          <p:nvPr/>
        </p:nvPicPr>
        <p:blipFill rotWithShape="1">
          <a:blip r:embed="rId3" cstate="print"/>
          <a:srcRect l="27895" t="47338" r="20590" b="11597"/>
          <a:stretch/>
        </p:blipFill>
        <p:spPr bwMode="auto">
          <a:xfrm>
            <a:off x="2312454" y="2560385"/>
            <a:ext cx="7465391" cy="39732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5798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1200329"/>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số</a:t>
            </a:r>
          </a:p>
          <a:p>
            <a:pPr algn="just"/>
            <a:r>
              <a:rPr lang="en-US" sz="3600" smtClean="0">
                <a:latin typeface="Times New Roman" pitchFamily="18" charset="0"/>
                <a:cs typeface="Times New Roman" pitchFamily="18" charset="0"/>
              </a:rPr>
              <a:t>	</a:t>
            </a:r>
            <a:endParaRPr lang="en-US" sz="3000" b="1" i="1">
              <a:latin typeface="Times New Roman" panose="02020603050405020304" pitchFamily="18" charset="0"/>
              <a:cs typeface="Times New Roman" panose="02020603050405020304" pitchFamily="18" charset="0"/>
            </a:endParaRPr>
          </a:p>
        </p:txBody>
      </p:sp>
      <p:grpSp>
        <p:nvGrpSpPr>
          <p:cNvPr id="11" name="Group 10"/>
          <p:cNvGrpSpPr/>
          <p:nvPr/>
        </p:nvGrpSpPr>
        <p:grpSpPr>
          <a:xfrm>
            <a:off x="2258393" y="1960220"/>
            <a:ext cx="7317264" cy="4316633"/>
            <a:chOff x="1136175" y="1729182"/>
            <a:chExt cx="7317264" cy="4316633"/>
          </a:xfrm>
        </p:grpSpPr>
        <p:sp>
          <p:nvSpPr>
            <p:cNvPr id="12" name="AutoShape 5"/>
            <p:cNvSpPr>
              <a:spLocks noChangeArrowheads="1"/>
            </p:cNvSpPr>
            <p:nvPr/>
          </p:nvSpPr>
          <p:spPr bwMode="auto">
            <a:xfrm>
              <a:off x="1142999" y="3352800"/>
              <a:ext cx="2531269"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en-US">
                <a:latin typeface="Verdana" pitchFamily="34" charset="0"/>
              </a:endParaRPr>
            </a:p>
          </p:txBody>
        </p:sp>
        <p:grpSp>
          <p:nvGrpSpPr>
            <p:cNvPr id="14" name="Group 13"/>
            <p:cNvGrpSpPr/>
            <p:nvPr/>
          </p:nvGrpSpPr>
          <p:grpSpPr>
            <a:xfrm>
              <a:off x="1136175" y="1729182"/>
              <a:ext cx="7317264" cy="4316633"/>
              <a:chOff x="1136175" y="1729182"/>
              <a:chExt cx="7317264" cy="4316633"/>
            </a:xfrm>
          </p:grpSpPr>
          <p:sp>
            <p:nvSpPr>
              <p:cNvPr id="16" name="AutoShape 3"/>
              <p:cNvSpPr>
                <a:spLocks noChangeArrowheads="1"/>
              </p:cNvSpPr>
              <p:nvPr/>
            </p:nvSpPr>
            <p:spPr bwMode="auto">
              <a:xfrm>
                <a:off x="6167439" y="3378815"/>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en-US">
                  <a:latin typeface="Verdana" pitchFamily="34" charset="0"/>
                </a:endParaRPr>
              </a:p>
            </p:txBody>
          </p:sp>
          <p:sp>
            <p:nvSpPr>
              <p:cNvPr id="17" name="Text Box 6"/>
              <p:cNvSpPr txBox="1">
                <a:spLocks noChangeArrowheads="1"/>
              </p:cNvSpPr>
              <p:nvPr/>
            </p:nvSpPr>
            <p:spPr bwMode="auto">
              <a:xfrm>
                <a:off x="1136175" y="3429000"/>
                <a:ext cx="2520592" cy="2492990"/>
              </a:xfrm>
              <a:prstGeom prst="rect">
                <a:avLst/>
              </a:prstGeom>
              <a:noFill/>
              <a:ln w="9525">
                <a:noFill/>
                <a:miter lim="800000"/>
                <a:headEnd/>
                <a:tailEnd/>
              </a:ln>
              <a:effectLst/>
            </p:spPr>
            <p:txBody>
              <a:bodyPr wrap="square">
                <a:spAutoFit/>
              </a:bodyPr>
              <a:lstStyle/>
              <a:p>
                <a:pPr algn="ctr" eaLnBrk="0" hangingPunct="0"/>
                <a:r>
                  <a:rPr lang="en-US" sz="2600" smtClean="0">
                    <a:solidFill>
                      <a:srgbClr val="000000"/>
                    </a:solidFill>
                    <a:latin typeface="Times New Roman" pitchFamily="18" charset="0"/>
                    <a:cs typeface="Times New Roman" pitchFamily="18" charset="0"/>
                  </a:rPr>
                  <a:t>Khóa mã công khai</a:t>
                </a:r>
              </a:p>
              <a:p>
                <a:pPr algn="ctr" eaLnBrk="0" hangingPunct="0"/>
                <a:r>
                  <a:rPr lang="en-US" sz="2600" smtClean="0">
                    <a:solidFill>
                      <a:srgbClr val="000000"/>
                    </a:solidFill>
                    <a:latin typeface="Times New Roman" pitchFamily="18" charset="0"/>
                    <a:cs typeface="Times New Roman" pitchFamily="18" charset="0"/>
                  </a:rPr>
                  <a:t>Mã hóa này có thể công khai cho những ai cần chia sẻ thông tin</a:t>
                </a:r>
                <a:endParaRPr lang="en-US" sz="2600" dirty="0">
                  <a:solidFill>
                    <a:srgbClr val="000000"/>
                  </a:solidFill>
                  <a:latin typeface="Times New Roman" pitchFamily="18" charset="0"/>
                  <a:cs typeface="Times New Roman" pitchFamily="18" charset="0"/>
                </a:endParaRPr>
              </a:p>
            </p:txBody>
          </p:sp>
          <p:sp>
            <p:nvSpPr>
              <p:cNvPr id="18" name="Freeform 7"/>
              <p:cNvSpPr>
                <a:spLocks/>
              </p:cNvSpPr>
              <p:nvPr/>
            </p:nvSpPr>
            <p:spPr bwMode="gray">
              <a:xfrm>
                <a:off x="3758842" y="3330970"/>
                <a:ext cx="965662"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headEnd/>
                <a:tailEnd/>
              </a:ln>
            </p:spPr>
            <p:txBody>
              <a:bodyPr/>
              <a:lstStyle/>
              <a:p>
                <a:endParaRPr lang="en-US"/>
              </a:p>
            </p:txBody>
          </p:sp>
          <p:sp>
            <p:nvSpPr>
              <p:cNvPr id="19" name="Freeform 9"/>
              <p:cNvSpPr>
                <a:spLocks/>
              </p:cNvSpPr>
              <p:nvPr/>
            </p:nvSpPr>
            <p:spPr bwMode="gray">
              <a:xfrm flipH="1">
                <a:off x="4933405" y="3318159"/>
                <a:ext cx="110385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endParaRPr lang="en-US"/>
              </a:p>
            </p:txBody>
          </p:sp>
          <p:grpSp>
            <p:nvGrpSpPr>
              <p:cNvPr id="20" name="Group 10"/>
              <p:cNvGrpSpPr>
                <a:grpSpLocks/>
              </p:cNvGrpSpPr>
              <p:nvPr/>
            </p:nvGrpSpPr>
            <p:grpSpPr bwMode="auto">
              <a:xfrm>
                <a:off x="3341688" y="1729182"/>
                <a:ext cx="2998788" cy="1601788"/>
                <a:chOff x="1997" y="1314"/>
                <a:chExt cx="1889" cy="1009"/>
              </a:xfrm>
            </p:grpSpPr>
            <p:grpSp>
              <p:nvGrpSpPr>
                <p:cNvPr id="22" name="Group 11"/>
                <p:cNvGrpSpPr>
                  <a:grpSpLocks/>
                </p:cNvGrpSpPr>
                <p:nvPr/>
              </p:nvGrpSpPr>
              <p:grpSpPr bwMode="auto">
                <a:xfrm>
                  <a:off x="1997" y="1404"/>
                  <a:ext cx="1889" cy="919"/>
                  <a:chOff x="1973" y="1027"/>
                  <a:chExt cx="1926" cy="937"/>
                </a:xfrm>
              </p:grpSpPr>
              <p:sp>
                <p:nvSpPr>
                  <p:cNvPr id="27" name="Oval 12"/>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en-US"/>
                  </a:p>
                </p:txBody>
              </p:sp>
              <p:sp>
                <p:nvSpPr>
                  <p:cNvPr id="28" name="Oval 13"/>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endParaRPr lang="en-US"/>
                  </a:p>
                </p:txBody>
              </p:sp>
            </p:grpSp>
            <p:sp>
              <p:nvSpPr>
                <p:cNvPr id="23"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en-US"/>
                </a:p>
              </p:txBody>
            </p:sp>
            <p:sp>
              <p:nvSpPr>
                <p:cNvPr id="24" name="Oval 15"/>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en-US"/>
                </a:p>
              </p:txBody>
            </p:sp>
            <p:sp>
              <p:nvSpPr>
                <p:cNvPr id="25"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en-US"/>
                </a:p>
              </p:txBody>
            </p:sp>
            <p:sp>
              <p:nvSpPr>
                <p:cNvPr id="26"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en-US"/>
                </a:p>
              </p:txBody>
            </p:sp>
          </p:grpSp>
          <p:sp>
            <p:nvSpPr>
              <p:cNvPr id="21" name="Text Box 18"/>
              <p:cNvSpPr txBox="1">
                <a:spLocks noChangeArrowheads="1"/>
              </p:cNvSpPr>
              <p:nvPr/>
            </p:nvSpPr>
            <p:spPr bwMode="auto">
              <a:xfrm>
                <a:off x="3821216" y="1978537"/>
                <a:ext cx="2072427" cy="646331"/>
              </a:xfrm>
              <a:prstGeom prst="rect">
                <a:avLst/>
              </a:prstGeom>
              <a:noFill/>
              <a:ln w="9525" algn="ctr">
                <a:noFill/>
                <a:miter lim="800000"/>
                <a:headEnd/>
                <a:tailEnd/>
              </a:ln>
              <a:effectLst/>
            </p:spPr>
            <p:txBody>
              <a:bodyPr wrap="none">
                <a:spAutoFit/>
              </a:bodyPr>
              <a:lstStyle/>
              <a:p>
                <a:pPr algn="ctr" eaLnBrk="0" hangingPunct="0"/>
                <a:r>
                  <a:rPr lang="en-US" b="1" smtClean="0">
                    <a:solidFill>
                      <a:srgbClr val="000000"/>
                    </a:solidFill>
                  </a:rPr>
                  <a:t>KHÓA SỬ DỤNG </a:t>
                </a:r>
              </a:p>
              <a:p>
                <a:pPr algn="ctr" eaLnBrk="0" hangingPunct="0"/>
                <a:r>
                  <a:rPr lang="en-US" b="1" smtClean="0">
                    <a:solidFill>
                      <a:srgbClr val="000000"/>
                    </a:solidFill>
                  </a:rPr>
                  <a:t>TRONG MÃ HÓA</a:t>
                </a:r>
                <a:endParaRPr lang="en-US" b="1" dirty="0">
                  <a:solidFill>
                    <a:srgbClr val="000000"/>
                  </a:solidFill>
                </a:endParaRPr>
              </a:p>
            </p:txBody>
          </p:sp>
        </p:grpSp>
        <p:sp>
          <p:nvSpPr>
            <p:cNvPr id="15" name="Text Box 19"/>
            <p:cNvSpPr txBox="1">
              <a:spLocks noChangeArrowheads="1"/>
            </p:cNvSpPr>
            <p:nvPr/>
          </p:nvSpPr>
          <p:spPr bwMode="auto">
            <a:xfrm>
              <a:off x="6277072" y="3581399"/>
              <a:ext cx="2038350" cy="2092881"/>
            </a:xfrm>
            <a:prstGeom prst="rect">
              <a:avLst/>
            </a:prstGeom>
            <a:noFill/>
            <a:ln w="9525">
              <a:noFill/>
              <a:miter lim="800000"/>
              <a:headEnd/>
              <a:tailEnd/>
            </a:ln>
            <a:effectLst/>
          </p:spPr>
          <p:txBody>
            <a:bodyPr>
              <a:spAutoFit/>
            </a:bodyPr>
            <a:lstStyle/>
            <a:p>
              <a:pPr algn="ctr"/>
              <a:r>
                <a:rPr lang="en-US" sz="2600" smtClean="0">
                  <a:solidFill>
                    <a:srgbClr val="000000"/>
                  </a:solidFill>
                  <a:latin typeface="Times New Roman" pitchFamily="18" charset="0"/>
                  <a:cs typeface="Times New Roman" pitchFamily="18" charset="0"/>
                </a:rPr>
                <a:t>Mã khóa riêng</a:t>
              </a:r>
            </a:p>
            <a:p>
              <a:pPr algn="ctr"/>
              <a:r>
                <a:rPr lang="en-US" sz="2600" smtClean="0">
                  <a:solidFill>
                    <a:srgbClr val="000000"/>
                  </a:solidFill>
                  <a:latin typeface="Times New Roman" pitchFamily="18" charset="0"/>
                  <a:cs typeface="Times New Roman" pitchFamily="18" charset="0"/>
                </a:rPr>
                <a:t>Là bí mật của người ký thông điệp đi</a:t>
              </a:r>
              <a:endParaRPr lang="en-US" sz="2600" dirty="0">
                <a:latin typeface="Times New Roman" pitchFamily="18" charset="0"/>
                <a:cs typeface="Times New Roman" pitchFamily="18" charset="0"/>
              </a:endParaRPr>
            </a:p>
          </p:txBody>
        </p:sp>
      </p:grpSp>
    </p:spTree>
    <p:extLst>
      <p:ext uri="{BB962C8B-B14F-4D97-AF65-F5344CB8AC3E}">
        <p14:creationId xmlns:p14="http://schemas.microsoft.com/office/powerpoint/2010/main" val="364942070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2215991"/>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số</a:t>
            </a:r>
          </a:p>
          <a:p>
            <a:pPr marL="1657350" lvl="3" indent="-285750">
              <a:spcBef>
                <a:spcPts val="1200"/>
              </a:spcBef>
              <a:spcAft>
                <a:spcPts val="1200"/>
              </a:spcAft>
              <a:buFont typeface="Wingdings" pitchFamily="2" charset="2"/>
              <a:buChar char="v"/>
            </a:pPr>
            <a:r>
              <a:rPr lang="en-US" sz="3600">
                <a:latin typeface="Times New Roman" pitchFamily="18" charset="0"/>
                <a:cs typeface="Times New Roman" pitchFamily="18" charset="0"/>
              </a:rPr>
              <a:t>Thuật toán RSA</a:t>
            </a:r>
          </a:p>
          <a:p>
            <a:pPr marL="1657350" lvl="3" indent="-285750">
              <a:spcBef>
                <a:spcPts val="1200"/>
              </a:spcBef>
              <a:spcAft>
                <a:spcPts val="1200"/>
              </a:spcAft>
              <a:buFont typeface="Wingdings" pitchFamily="2" charset="2"/>
              <a:buChar char="v"/>
            </a:pPr>
            <a:r>
              <a:rPr lang="en-US" sz="3600">
                <a:latin typeface="Times New Roman" pitchFamily="18" charset="0"/>
                <a:cs typeface="Times New Roman" pitchFamily="18" charset="0"/>
              </a:rPr>
              <a:t>Hệ chữ ký </a:t>
            </a:r>
            <a:r>
              <a:rPr lang="en-US" sz="3600" smtClean="0">
                <a:latin typeface="Times New Roman" pitchFamily="18" charset="0"/>
                <a:cs typeface="Times New Roman" pitchFamily="18" charset="0"/>
              </a:rPr>
              <a:t>ElGammal</a:t>
            </a:r>
            <a:endParaRPr lang="en-US" sz="3600" b="1" smtClean="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869011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970865"/>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số</a:t>
            </a:r>
          </a:p>
          <a:p>
            <a:pPr marL="1657350" lvl="3" indent="-285750">
              <a:spcBef>
                <a:spcPts val="1200"/>
              </a:spcBef>
              <a:spcAft>
                <a:spcPts val="1200"/>
              </a:spcAft>
              <a:buFont typeface="Wingdings" pitchFamily="2" charset="2"/>
              <a:buChar char="v"/>
            </a:pPr>
            <a:r>
              <a:rPr lang="en-US" sz="3600" b="1">
                <a:latin typeface="Times New Roman" pitchFamily="18" charset="0"/>
                <a:cs typeface="Times New Roman" pitchFamily="18" charset="0"/>
              </a:rPr>
              <a:t>Thuật toán </a:t>
            </a:r>
            <a:r>
              <a:rPr lang="en-US" sz="3600" b="1" smtClean="0">
                <a:latin typeface="Times New Roman" pitchFamily="18" charset="0"/>
                <a:cs typeface="Times New Roman" pitchFamily="18" charset="0"/>
              </a:rPr>
              <a:t>RSA</a:t>
            </a:r>
          </a:p>
          <a:p>
            <a:pPr marL="914400" lvl="1" indent="-457200" algn="just">
              <a:buFont typeface="Wingdings" panose="05000000000000000000" pitchFamily="2" charset="2"/>
              <a:buChar char="ü"/>
            </a:pPr>
            <a:r>
              <a:rPr lang="en-US" sz="2800">
                <a:latin typeface="Times New Roman" pitchFamily="18" charset="0"/>
                <a:cs typeface="Times New Roman" pitchFamily="18" charset="0"/>
              </a:rPr>
              <a:t>Là một </a:t>
            </a:r>
            <a:r>
              <a:rPr lang="en-US" sz="2800">
                <a:latin typeface="Times New Roman" pitchFamily="18" charset="0"/>
                <a:cs typeface="Times New Roman" pitchFamily="18" charset="0"/>
                <a:hlinkClick r:id="rId3" tooltip="Thuật toán"/>
              </a:rPr>
              <a:t>thuật toán</a:t>
            </a:r>
            <a:r>
              <a:rPr lang="en-US" sz="2800">
                <a:latin typeface="Times New Roman" pitchFamily="18" charset="0"/>
                <a:cs typeface="Times New Roman" pitchFamily="18" charset="0"/>
              </a:rPr>
              <a:t> </a:t>
            </a:r>
            <a:r>
              <a:rPr lang="en-US" sz="2800">
                <a:latin typeface="Times New Roman" pitchFamily="18" charset="0"/>
                <a:cs typeface="Times New Roman" pitchFamily="18" charset="0"/>
                <a:hlinkClick r:id="rId4" tooltip="Mật mã hóa khóa công khai"/>
              </a:rPr>
              <a:t>mật mã hóa khóa công khai</a:t>
            </a:r>
            <a:endParaRPr lang="en-US" sz="2800">
              <a:latin typeface="Times New Roman" pitchFamily="18" charset="0"/>
              <a:cs typeface="Times New Roman" pitchFamily="18" charset="0"/>
            </a:endParaRPr>
          </a:p>
          <a:p>
            <a:pPr marL="914400" lvl="1" indent="-457200" algn="just">
              <a:buFont typeface="Wingdings" panose="05000000000000000000" pitchFamily="2" charset="2"/>
              <a:buChar char="ü"/>
            </a:pPr>
            <a:r>
              <a:rPr lang="en-US" sz="2800">
                <a:latin typeface="Times New Roman" pitchFamily="18" charset="0"/>
                <a:cs typeface="Times New Roman" pitchFamily="18" charset="0"/>
              </a:rPr>
              <a:t>RSA đang được sử dụng phổ biến trong </a:t>
            </a:r>
            <a:r>
              <a:rPr lang="en-US" sz="2800">
                <a:latin typeface="Times New Roman" pitchFamily="18" charset="0"/>
                <a:cs typeface="Times New Roman" pitchFamily="18" charset="0"/>
                <a:hlinkClick r:id="rId5" tooltip="Thương mại điện tử"/>
              </a:rPr>
              <a:t>thương mại điện tử</a:t>
            </a:r>
            <a:r>
              <a:rPr lang="en-US" sz="2800">
                <a:latin typeface="Times New Roman" pitchFamily="18" charset="0"/>
                <a:cs typeface="Times New Roman" pitchFamily="18" charset="0"/>
              </a:rPr>
              <a:t> và được cho là đảm bảo an toàn với điều kiện độ dài </a:t>
            </a:r>
            <a:r>
              <a:rPr lang="en-US" sz="2800">
                <a:latin typeface="Times New Roman" pitchFamily="18" charset="0"/>
                <a:cs typeface="Times New Roman" pitchFamily="18" charset="0"/>
                <a:hlinkClick r:id="rId6" tooltip="Khóa (mật mã)"/>
              </a:rPr>
              <a:t>khóa</a:t>
            </a:r>
            <a:r>
              <a:rPr lang="en-US" sz="2800">
                <a:latin typeface="Times New Roman" pitchFamily="18" charset="0"/>
                <a:cs typeface="Times New Roman" pitchFamily="18" charset="0"/>
              </a:rPr>
              <a:t> đủ lớn.</a:t>
            </a:r>
          </a:p>
          <a:p>
            <a:pPr marL="914400" lvl="1" indent="-457200" algn="just">
              <a:buFont typeface="Wingdings" panose="05000000000000000000" pitchFamily="2" charset="2"/>
              <a:buChar char="ü"/>
            </a:pPr>
            <a:r>
              <a:rPr lang="en-US" sz="2800">
                <a:latin typeface="Times New Roman" pitchFamily="18" charset="0"/>
                <a:cs typeface="Times New Roman" pitchFamily="18" charset="0"/>
              </a:rPr>
              <a:t>Những thông tin được mã hóa bằng khóa công khai chỉ có thể được giải mã bằng khóa bí mật tương ứng</a:t>
            </a:r>
          </a:p>
          <a:p>
            <a:pPr marL="914400" lvl="1" indent="-457200" algn="just">
              <a:spcBef>
                <a:spcPts val="1200"/>
              </a:spcBef>
              <a:spcAft>
                <a:spcPts val="1200"/>
              </a:spcAft>
              <a:buFont typeface="Wingdings" panose="05000000000000000000" pitchFamily="2" charset="2"/>
              <a:buChar char="ü"/>
            </a:pPr>
            <a:r>
              <a:rPr lang="en-US" sz="2800">
                <a:latin typeface="Times New Roman" pitchFamily="18" charset="0"/>
                <a:cs typeface="Times New Roman" pitchFamily="18" charset="0"/>
              </a:rPr>
              <a:t>Độ an toàn của hệ thống ký RSA dựa trên 2 vấn đề của toán học: Bài toán phân tích ra thừa số nguyên tố các số nguyên lớn và bài toán RSA (bài toán tính căn bậc e modun n)</a:t>
            </a:r>
          </a:p>
          <a:p>
            <a:pPr lvl="3">
              <a:spcBef>
                <a:spcPts val="1200"/>
              </a:spcBef>
              <a:spcAft>
                <a:spcPts val="1200"/>
              </a:spcAft>
            </a:pPr>
            <a:endParaRPr lang="en-US" sz="3600">
              <a:latin typeface="Times New Roman" pitchFamily="18" charset="0"/>
              <a:cs typeface="Times New Roman" pitchFamily="18" charset="0"/>
            </a:endParaRPr>
          </a:p>
        </p:txBody>
      </p:sp>
    </p:spTree>
    <p:extLst>
      <p:ext uri="{BB962C8B-B14F-4D97-AF65-F5344CB8AC3E}">
        <p14:creationId xmlns:p14="http://schemas.microsoft.com/office/powerpoint/2010/main" val="140251773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386090"/>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số</a:t>
            </a:r>
          </a:p>
          <a:p>
            <a:pPr marL="1657350" lvl="3" indent="-285750">
              <a:spcBef>
                <a:spcPts val="1200"/>
              </a:spcBef>
              <a:spcAft>
                <a:spcPts val="1200"/>
              </a:spcAft>
              <a:buFont typeface="Wingdings" pitchFamily="2" charset="2"/>
              <a:buChar char="v"/>
            </a:pPr>
            <a:r>
              <a:rPr lang="en-US" sz="3600" b="1">
                <a:latin typeface="Times New Roman" pitchFamily="18" charset="0"/>
                <a:cs typeface="Times New Roman" pitchFamily="18" charset="0"/>
              </a:rPr>
              <a:t>Thuật toán </a:t>
            </a:r>
            <a:r>
              <a:rPr lang="en-US" sz="3600" b="1" smtClean="0">
                <a:latin typeface="Times New Roman" pitchFamily="18" charset="0"/>
                <a:cs typeface="Times New Roman" pitchFamily="18" charset="0"/>
              </a:rPr>
              <a:t>RSA</a:t>
            </a:r>
          </a:p>
          <a:p>
            <a:pPr marL="914400" lvl="1" indent="-457200" algn="just">
              <a:buFont typeface="Wingdings" panose="05000000000000000000" pitchFamily="2" charset="2"/>
              <a:buChar char="q"/>
            </a:pPr>
            <a:r>
              <a:rPr lang="en-US" sz="2800" b="1">
                <a:solidFill>
                  <a:srgbClr val="0070C0"/>
                </a:solidFill>
                <a:latin typeface="Times New Roman" pitchFamily="18" charset="0"/>
                <a:cs typeface="Times New Roman" pitchFamily="18" charset="0"/>
              </a:rPr>
              <a:t>Thuật toán sinh khóa</a:t>
            </a:r>
          </a:p>
          <a:p>
            <a:pPr algn="just"/>
            <a:r>
              <a:rPr lang="en-US" sz="2800">
                <a:latin typeface="Times New Roman" panose="02020603050405020304" pitchFamily="18" charset="0"/>
                <a:cs typeface="Times New Roman" panose="02020603050405020304" pitchFamily="18" charset="0"/>
              </a:rPr>
              <a:t>	Một thực thể A tạo một khóa công khai RSA và khóa riêng tương ứng theo phương thức sau:</a:t>
            </a:r>
          </a:p>
          <a:p>
            <a:pPr lvl="2" algn="just"/>
            <a:r>
              <a:rPr lang="en-US" sz="2800" i="1">
                <a:latin typeface="Times New Roman" panose="02020603050405020304" pitchFamily="18" charset="0"/>
                <a:cs typeface="Times New Roman" panose="02020603050405020304" pitchFamily="18" charset="0"/>
              </a:rPr>
              <a:t>- Chọn 2 số nguyên tố lớn ngẫu nhiên p và q cùng kích thước</a:t>
            </a:r>
          </a:p>
          <a:p>
            <a:pPr lvl="2" algn="just"/>
            <a:r>
              <a:rPr lang="en-US" sz="2800" i="1">
                <a:latin typeface="Times New Roman" panose="02020603050405020304" pitchFamily="18" charset="0"/>
                <a:cs typeface="Times New Roman" panose="02020603050405020304" pitchFamily="18" charset="0"/>
              </a:rPr>
              <a:t>- Tính n = p*q và </a:t>
            </a:r>
            <a:r>
              <a:rPr lang="en-US" sz="2800" i="1">
                <a:latin typeface="Times New Roman" panose="02020603050405020304" pitchFamily="18" charset="0"/>
                <a:cs typeface="Times New Roman" panose="02020603050405020304" pitchFamily="18" charset="0"/>
                <a:sym typeface="Symbol" panose="05050102010706020507" pitchFamily="18" charset="2"/>
              </a:rPr>
              <a:t>(n) = (p-1)*(q-1)</a:t>
            </a:r>
          </a:p>
          <a:p>
            <a:pPr lvl="2" algn="just"/>
            <a:r>
              <a:rPr lang="en-US" sz="2800" i="1">
                <a:latin typeface="Times New Roman" panose="02020603050405020304" pitchFamily="18" charset="0"/>
                <a:cs typeface="Times New Roman" panose="02020603050405020304" pitchFamily="18" charset="0"/>
              </a:rPr>
              <a:t>- Chọn một số tự nhiên e thỏa mãn GDC(e,</a:t>
            </a:r>
            <a:r>
              <a:rPr lang="en-US" sz="2800" i="1">
                <a:latin typeface="Times New Roman" panose="02020603050405020304" pitchFamily="18" charset="0"/>
                <a:cs typeface="Times New Roman" panose="02020603050405020304" pitchFamily="18" charset="0"/>
                <a:sym typeface="Symbol" panose="05050102010706020507" pitchFamily="18" charset="2"/>
              </a:rPr>
              <a:t>(n))= 1</a:t>
            </a:r>
          </a:p>
          <a:p>
            <a:pPr lvl="2" algn="just"/>
            <a:r>
              <a:rPr lang="en-US" sz="2800" i="1">
                <a:latin typeface="Times New Roman" panose="02020603050405020304" pitchFamily="18" charset="0"/>
                <a:cs typeface="Times New Roman" panose="02020603050405020304" pitchFamily="18" charset="0"/>
              </a:rPr>
              <a:t>- Tính d sao cho e*d </a:t>
            </a:r>
            <a:r>
              <a:rPr lang="en-US" sz="2800" i="1">
                <a:latin typeface="Times New Roman" panose="02020603050405020304" pitchFamily="18" charset="0"/>
                <a:cs typeface="Times New Roman" panose="02020603050405020304" pitchFamily="18" charset="0"/>
                <a:sym typeface="Symbol" panose="05050102010706020507" pitchFamily="18" charset="2"/>
              </a:rPr>
              <a:t> 1(mod (n)) </a:t>
            </a:r>
          </a:p>
          <a:p>
            <a:pPr marL="1371600" lvl="2" indent="-457200" algn="just">
              <a:buFontTx/>
              <a:buChar char="-"/>
            </a:pPr>
            <a:r>
              <a:rPr lang="en-US" sz="2800" i="1">
                <a:latin typeface="Times New Roman" panose="02020603050405020304" pitchFamily="18" charset="0"/>
                <a:cs typeface="Times New Roman" panose="02020603050405020304" pitchFamily="18" charset="0"/>
              </a:rPr>
              <a:t>Khóa công khai K</a:t>
            </a:r>
            <a:r>
              <a:rPr lang="en-US" sz="2800" i="1" baseline="30000">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 (e, n), </a:t>
            </a:r>
          </a:p>
          <a:p>
            <a:pPr marL="1371600" lvl="2" indent="-457200" algn="just">
              <a:buFontTx/>
              <a:buChar char="-"/>
            </a:pPr>
            <a:r>
              <a:rPr lang="en-US" sz="2800" i="1" smtClean="0">
                <a:latin typeface="Times New Roman" panose="02020603050405020304" pitchFamily="18" charset="0"/>
                <a:cs typeface="Times New Roman" panose="02020603050405020304" pitchFamily="18" charset="0"/>
              </a:rPr>
              <a:t>Khóa </a:t>
            </a:r>
            <a:r>
              <a:rPr lang="en-US" sz="2800" i="1">
                <a:latin typeface="Times New Roman" panose="02020603050405020304" pitchFamily="18" charset="0"/>
                <a:cs typeface="Times New Roman" panose="02020603050405020304" pitchFamily="18" charset="0"/>
              </a:rPr>
              <a:t>bí mật K</a:t>
            </a:r>
            <a:r>
              <a:rPr lang="en-US" sz="2800" i="1" baseline="30000">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 (d, n</a:t>
            </a:r>
            <a:r>
              <a:rPr lang="en-US" sz="2800" i="1" smtClean="0">
                <a:latin typeface="Times New Roman" panose="02020603050405020304" pitchFamily="18" charset="0"/>
                <a:cs typeface="Times New Roman" panose="02020603050405020304" pitchFamily="18" charset="0"/>
              </a:rPr>
              <a:t>)</a:t>
            </a:r>
            <a:endParaRPr lang="en-US" sz="28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825603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662541"/>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số</a:t>
            </a:r>
          </a:p>
          <a:p>
            <a:pPr marL="1657350" lvl="3" indent="-285750">
              <a:spcBef>
                <a:spcPts val="1200"/>
              </a:spcBef>
              <a:spcAft>
                <a:spcPts val="1200"/>
              </a:spcAft>
              <a:buFont typeface="Wingdings" pitchFamily="2" charset="2"/>
              <a:buChar char="v"/>
            </a:pPr>
            <a:r>
              <a:rPr lang="en-US" sz="3600" b="1">
                <a:latin typeface="Times New Roman" pitchFamily="18" charset="0"/>
                <a:cs typeface="Times New Roman" pitchFamily="18" charset="0"/>
              </a:rPr>
              <a:t>Thuật toán </a:t>
            </a:r>
            <a:r>
              <a:rPr lang="en-US" sz="3600" b="1" smtClean="0">
                <a:latin typeface="Times New Roman" pitchFamily="18" charset="0"/>
                <a:cs typeface="Times New Roman" pitchFamily="18" charset="0"/>
              </a:rPr>
              <a:t>RSA</a:t>
            </a:r>
          </a:p>
          <a:p>
            <a:pPr marL="914400" lvl="1" indent="-457200" algn="just">
              <a:buFont typeface="Wingdings" panose="05000000000000000000" pitchFamily="2" charset="2"/>
              <a:buChar char="q"/>
            </a:pPr>
            <a:r>
              <a:rPr lang="en-US" sz="2800" b="1">
                <a:solidFill>
                  <a:srgbClr val="0070C0"/>
                </a:solidFill>
                <a:latin typeface="Times New Roman" pitchFamily="18" charset="0"/>
                <a:cs typeface="Times New Roman" pitchFamily="18" charset="0"/>
              </a:rPr>
              <a:t>Thuật toán sinh và xác định chữ ký</a:t>
            </a:r>
          </a:p>
          <a:p>
            <a:pPr algn="just"/>
            <a:r>
              <a:rPr lang="en-US" sz="2800">
                <a:latin typeface="Times New Roman" panose="02020603050405020304" pitchFamily="18" charset="0"/>
                <a:cs typeface="Times New Roman" panose="02020603050405020304" pitchFamily="18" charset="0"/>
              </a:rPr>
              <a:t>	Mỗi phần tử A ký một thông điệp m </a:t>
            </a:r>
            <a:r>
              <a:rPr lang="en-US" sz="2800">
                <a:latin typeface="Times New Roman" panose="02020603050405020304" pitchFamily="18" charset="0"/>
                <a:cs typeface="Times New Roman" panose="02020603050405020304" pitchFamily="18" charset="0"/>
                <a:sym typeface="Symbol" panose="05050102010706020507" pitchFamily="18" charset="2"/>
              </a:rPr>
              <a:t>M. Mỗi thực thể B có thể xác định được chữ ký của A và khôi phục lại thông điệp từ chữ ký</a:t>
            </a:r>
          </a:p>
          <a:p>
            <a:pPr algn="just"/>
            <a:r>
              <a:rPr lang="en-US" sz="2800" i="1">
                <a:latin typeface="Times New Roman" panose="02020603050405020304" pitchFamily="18" charset="0"/>
                <a:cs typeface="Times New Roman" panose="02020603050405020304" pitchFamily="18" charset="0"/>
                <a:sym typeface="Symbol" panose="05050102010706020507" pitchFamily="18" charset="2"/>
              </a:rPr>
              <a:t>	</a:t>
            </a:r>
            <a:r>
              <a:rPr lang="en-US" sz="2800" b="1" i="1">
                <a:latin typeface="Times New Roman" panose="02020603050405020304" pitchFamily="18" charset="0"/>
                <a:cs typeface="Times New Roman" panose="02020603050405020304" pitchFamily="18" charset="0"/>
                <a:sym typeface="Symbol" panose="05050102010706020507" pitchFamily="18" charset="2"/>
              </a:rPr>
              <a:t>Sinh chữ ký</a:t>
            </a:r>
            <a:r>
              <a:rPr lang="en-US" sz="2800" i="1">
                <a:latin typeface="Times New Roman" panose="02020603050405020304" pitchFamily="18" charset="0"/>
                <a:cs typeface="Times New Roman" panose="02020603050405020304" pitchFamily="18" charset="0"/>
                <a:sym typeface="Symbol" panose="05050102010706020507" pitchFamily="18" charset="2"/>
              </a:rPr>
              <a:t>: Tính s = sig</a:t>
            </a:r>
            <a:r>
              <a:rPr lang="en-US" sz="2800" i="1" baseline="-25000">
                <a:latin typeface="Times New Roman" panose="02020603050405020304" pitchFamily="18" charset="0"/>
                <a:cs typeface="Times New Roman" panose="02020603050405020304" pitchFamily="18" charset="0"/>
                <a:sym typeface="Symbol" panose="05050102010706020507" pitchFamily="18" charset="2"/>
              </a:rPr>
              <a:t>k</a:t>
            </a:r>
            <a:r>
              <a:rPr lang="en-US" sz="2800" i="1">
                <a:latin typeface="Times New Roman" panose="02020603050405020304" pitchFamily="18" charset="0"/>
                <a:cs typeface="Times New Roman" panose="02020603050405020304" pitchFamily="18" charset="0"/>
                <a:sym typeface="Symbol" panose="05050102010706020507" pitchFamily="18" charset="2"/>
              </a:rPr>
              <a:t>(m) = m</a:t>
            </a:r>
            <a:r>
              <a:rPr lang="en-US" sz="2800" i="1" baseline="30000">
                <a:latin typeface="Times New Roman" panose="02020603050405020304" pitchFamily="18" charset="0"/>
                <a:cs typeface="Times New Roman" panose="02020603050405020304" pitchFamily="18" charset="0"/>
                <a:sym typeface="Symbol" panose="05050102010706020507" pitchFamily="18" charset="2"/>
              </a:rPr>
              <a:t>d</a:t>
            </a:r>
            <a:r>
              <a:rPr lang="en-US" sz="2800" i="1">
                <a:latin typeface="Times New Roman" panose="02020603050405020304" pitchFamily="18" charset="0"/>
                <a:cs typeface="Times New Roman" panose="02020603050405020304" pitchFamily="18" charset="0"/>
                <a:sym typeface="Symbol" panose="05050102010706020507" pitchFamily="18" charset="2"/>
              </a:rPr>
              <a:t> mod n.</a:t>
            </a:r>
          </a:p>
          <a:p>
            <a:pPr algn="just"/>
            <a:r>
              <a:rPr lang="en-US" sz="2800" i="1">
                <a:latin typeface="Times New Roman" panose="02020603050405020304" pitchFamily="18" charset="0"/>
                <a:cs typeface="Times New Roman" panose="02020603050405020304" pitchFamily="18" charset="0"/>
                <a:sym typeface="Wingdings" panose="05000000000000000000" pitchFamily="2" charset="2"/>
              </a:rPr>
              <a:t>	</a:t>
            </a:r>
            <a:r>
              <a:rPr lang="en-US" sz="2800" b="1" i="1">
                <a:latin typeface="Times New Roman" panose="02020603050405020304" pitchFamily="18" charset="0"/>
                <a:cs typeface="Times New Roman" panose="02020603050405020304" pitchFamily="18" charset="0"/>
                <a:sym typeface="Wingdings" panose="05000000000000000000" pitchFamily="2" charset="2"/>
              </a:rPr>
              <a:t> </a:t>
            </a:r>
            <a:r>
              <a:rPr lang="en-US" sz="2800" b="1" i="1">
                <a:latin typeface="Times New Roman" panose="02020603050405020304" pitchFamily="18" charset="0"/>
                <a:cs typeface="Times New Roman" panose="02020603050405020304" pitchFamily="18" charset="0"/>
                <a:sym typeface="Symbol" panose="05050102010706020507" pitchFamily="18" charset="2"/>
              </a:rPr>
              <a:t>Chữ ký của A cho m là s</a:t>
            </a:r>
            <a:endParaRPr lang="en-US" sz="2800" b="1"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817265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955203"/>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số</a:t>
            </a:r>
          </a:p>
          <a:p>
            <a:pPr marL="1657350" lvl="3" indent="-285750">
              <a:spcBef>
                <a:spcPts val="1200"/>
              </a:spcBef>
              <a:spcAft>
                <a:spcPts val="1200"/>
              </a:spcAft>
              <a:buFont typeface="Wingdings" pitchFamily="2" charset="2"/>
              <a:buChar char="v"/>
            </a:pPr>
            <a:r>
              <a:rPr lang="en-US" sz="3600" b="1">
                <a:latin typeface="Times New Roman" pitchFamily="18" charset="0"/>
                <a:cs typeface="Times New Roman" pitchFamily="18" charset="0"/>
              </a:rPr>
              <a:t>Thuật toán </a:t>
            </a:r>
            <a:r>
              <a:rPr lang="en-US" sz="3600" b="1" smtClean="0">
                <a:latin typeface="Times New Roman" pitchFamily="18" charset="0"/>
                <a:cs typeface="Times New Roman" pitchFamily="18" charset="0"/>
              </a:rPr>
              <a:t>RSA</a:t>
            </a:r>
          </a:p>
          <a:p>
            <a:pPr marL="914400" lvl="1" indent="-457200" algn="just">
              <a:buFont typeface="Wingdings" panose="05000000000000000000" pitchFamily="2" charset="2"/>
              <a:buChar char="q"/>
            </a:pPr>
            <a:r>
              <a:rPr lang="en-US" sz="2800" b="1">
                <a:solidFill>
                  <a:srgbClr val="0070C0"/>
                </a:solidFill>
                <a:latin typeface="Times New Roman" pitchFamily="18" charset="0"/>
                <a:cs typeface="Times New Roman" pitchFamily="18" charset="0"/>
              </a:rPr>
              <a:t>Thuật toán sinh và xác định chữ ký</a:t>
            </a:r>
          </a:p>
          <a:p>
            <a:pPr algn="just"/>
            <a:r>
              <a:rPr lang="en-US" sz="2800">
                <a:latin typeface="Times New Roman" panose="02020603050405020304" pitchFamily="18" charset="0"/>
                <a:cs typeface="Times New Roman" panose="02020603050405020304" pitchFamily="18" charset="0"/>
              </a:rPr>
              <a:t>	Mỗi phần tử A ký một thông điệp m </a:t>
            </a:r>
            <a:r>
              <a:rPr lang="en-US" sz="2800">
                <a:latin typeface="Times New Roman" panose="02020603050405020304" pitchFamily="18" charset="0"/>
                <a:cs typeface="Times New Roman" panose="02020603050405020304" pitchFamily="18" charset="0"/>
                <a:sym typeface="Symbol" panose="05050102010706020507" pitchFamily="18" charset="2"/>
              </a:rPr>
              <a:t>M. Mỗi thực thể B có thể xác định được chữ ký của A và khôi phục lại thông điệp từ chữ ký</a:t>
            </a:r>
          </a:p>
          <a:p>
            <a:pPr algn="just"/>
            <a:r>
              <a:rPr lang="en-US" sz="2800" i="1">
                <a:latin typeface="Times New Roman" panose="02020603050405020304" pitchFamily="18" charset="0"/>
                <a:cs typeface="Times New Roman" panose="02020603050405020304" pitchFamily="18" charset="0"/>
                <a:sym typeface="Symbol" panose="05050102010706020507" pitchFamily="18" charset="2"/>
              </a:rPr>
              <a:t>	</a:t>
            </a:r>
            <a:r>
              <a:rPr lang="en-US" sz="2800" b="1" i="1">
                <a:latin typeface="Times New Roman" panose="02020603050405020304" pitchFamily="18" charset="0"/>
                <a:cs typeface="Times New Roman" panose="02020603050405020304" pitchFamily="18" charset="0"/>
                <a:sym typeface="Symbol" panose="05050102010706020507" pitchFamily="18" charset="2"/>
              </a:rPr>
              <a:t>Xác nhận chữ ký</a:t>
            </a:r>
            <a:r>
              <a:rPr lang="en-US" sz="2800" i="1">
                <a:latin typeface="Times New Roman" panose="02020603050405020304" pitchFamily="18" charset="0"/>
                <a:cs typeface="Times New Roman" panose="02020603050405020304" pitchFamily="18" charset="0"/>
                <a:sym typeface="Symbol" panose="05050102010706020507" pitchFamily="18" charset="2"/>
              </a:rPr>
              <a:t>: thực thể B làm theo các bước sau:</a:t>
            </a:r>
          </a:p>
          <a:p>
            <a:pPr algn="just"/>
            <a:r>
              <a:rPr lang="en-US" sz="2800" i="1">
                <a:latin typeface="Times New Roman" panose="02020603050405020304" pitchFamily="18" charset="0"/>
                <a:cs typeface="Times New Roman" panose="02020603050405020304" pitchFamily="18" charset="0"/>
                <a:sym typeface="Symbol" panose="05050102010706020507" pitchFamily="18" charset="2"/>
              </a:rPr>
              <a:t>	- Nhận khóa công khai K</a:t>
            </a:r>
            <a:r>
              <a:rPr lang="en-US" sz="2800" i="1" baseline="30000">
                <a:latin typeface="Times New Roman" panose="02020603050405020304" pitchFamily="18" charset="0"/>
                <a:cs typeface="Times New Roman" panose="02020603050405020304" pitchFamily="18" charset="0"/>
                <a:sym typeface="Symbol" panose="05050102010706020507" pitchFamily="18" charset="2"/>
              </a:rPr>
              <a:t>’</a:t>
            </a:r>
            <a:r>
              <a:rPr lang="en-US" sz="2800" i="1">
                <a:latin typeface="Times New Roman" panose="02020603050405020304" pitchFamily="18" charset="0"/>
                <a:cs typeface="Times New Roman" panose="02020603050405020304" pitchFamily="18" charset="0"/>
                <a:sym typeface="Symbol" panose="05050102010706020507" pitchFamily="18" charset="2"/>
              </a:rPr>
              <a:t> = (e,n)</a:t>
            </a:r>
          </a:p>
          <a:p>
            <a:pPr algn="just"/>
            <a:r>
              <a:rPr lang="en-US" sz="2800" i="1">
                <a:latin typeface="Times New Roman" panose="02020603050405020304" pitchFamily="18" charset="0"/>
                <a:cs typeface="Times New Roman" panose="02020603050405020304" pitchFamily="18" charset="0"/>
                <a:sym typeface="Symbol" panose="05050102010706020507" pitchFamily="18" charset="2"/>
              </a:rPr>
              <a:t>	- Tính m</a:t>
            </a:r>
            <a:r>
              <a:rPr lang="en-US" sz="2800" i="1" baseline="30000">
                <a:latin typeface="Times New Roman" panose="02020603050405020304" pitchFamily="18" charset="0"/>
                <a:cs typeface="Times New Roman" panose="02020603050405020304" pitchFamily="18" charset="0"/>
                <a:sym typeface="Symbol" panose="05050102010706020507" pitchFamily="18" charset="2"/>
              </a:rPr>
              <a:t>’</a:t>
            </a:r>
            <a:r>
              <a:rPr lang="en-US" sz="2800" i="1">
                <a:latin typeface="Times New Roman" panose="02020603050405020304" pitchFamily="18" charset="0"/>
                <a:cs typeface="Times New Roman" panose="02020603050405020304" pitchFamily="18" charset="0"/>
                <a:sym typeface="Symbol" panose="05050102010706020507" pitchFamily="18" charset="2"/>
              </a:rPr>
              <a:t> = s</a:t>
            </a:r>
            <a:r>
              <a:rPr lang="en-US" sz="2800" i="1" baseline="30000">
                <a:latin typeface="Times New Roman" panose="02020603050405020304" pitchFamily="18" charset="0"/>
                <a:cs typeface="Times New Roman" panose="02020603050405020304" pitchFamily="18" charset="0"/>
                <a:sym typeface="Symbol" panose="05050102010706020507" pitchFamily="18" charset="2"/>
              </a:rPr>
              <a:t>e</a:t>
            </a:r>
            <a:r>
              <a:rPr lang="en-US" sz="2800" i="1">
                <a:latin typeface="Times New Roman" panose="02020603050405020304" pitchFamily="18" charset="0"/>
                <a:cs typeface="Times New Roman" panose="02020603050405020304" pitchFamily="18" charset="0"/>
                <a:sym typeface="Symbol" panose="05050102010706020507" pitchFamily="18" charset="2"/>
              </a:rPr>
              <a:t> mod n.</a:t>
            </a:r>
          </a:p>
          <a:p>
            <a:pPr algn="just"/>
            <a:r>
              <a:rPr lang="en-US" sz="2800" i="1">
                <a:latin typeface="Times New Roman" panose="02020603050405020304" pitchFamily="18" charset="0"/>
                <a:cs typeface="Times New Roman" panose="02020603050405020304" pitchFamily="18" charset="0"/>
                <a:sym typeface="Symbol" panose="05050102010706020507" pitchFamily="18" charset="2"/>
              </a:rPr>
              <a:t>	- Kiểm tra ver</a:t>
            </a:r>
            <a:r>
              <a:rPr lang="en-US" sz="2800" i="1" baseline="-25000">
                <a:latin typeface="Times New Roman" panose="02020603050405020304" pitchFamily="18" charset="0"/>
                <a:cs typeface="Times New Roman" panose="02020603050405020304" pitchFamily="18" charset="0"/>
                <a:sym typeface="Symbol" panose="05050102010706020507" pitchFamily="18" charset="2"/>
              </a:rPr>
              <a:t>k </a:t>
            </a:r>
            <a:r>
              <a:rPr lang="en-US" sz="2800" i="1">
                <a:latin typeface="Times New Roman" panose="02020603050405020304" pitchFamily="18" charset="0"/>
                <a:cs typeface="Times New Roman" panose="02020603050405020304" pitchFamily="18" charset="0"/>
                <a:sym typeface="Symbol" panose="05050102010706020507" pitchFamily="18" charset="2"/>
              </a:rPr>
              <a:t>(m, m</a:t>
            </a:r>
            <a:r>
              <a:rPr lang="en-US" sz="2800" i="1" baseline="30000">
                <a:latin typeface="Times New Roman" panose="02020603050405020304" pitchFamily="18" charset="0"/>
                <a:cs typeface="Times New Roman" panose="02020603050405020304" pitchFamily="18" charset="0"/>
                <a:sym typeface="Symbol" panose="05050102010706020507" pitchFamily="18" charset="2"/>
              </a:rPr>
              <a:t>’ </a:t>
            </a:r>
            <a:r>
              <a:rPr lang="en-US" sz="2800" i="1">
                <a:latin typeface="Times New Roman" panose="02020603050405020304" pitchFamily="18" charset="0"/>
                <a:cs typeface="Times New Roman" panose="02020603050405020304" pitchFamily="18" charset="0"/>
                <a:sym typeface="Symbol" panose="05050102010706020507" pitchFamily="18" charset="2"/>
              </a:rPr>
              <a:t>)= TRUE (m</a:t>
            </a:r>
            <a:r>
              <a:rPr lang="en-US" sz="2800" i="1" baseline="30000">
                <a:latin typeface="Times New Roman" panose="02020603050405020304" pitchFamily="18" charset="0"/>
                <a:cs typeface="Times New Roman" panose="02020603050405020304" pitchFamily="18" charset="0"/>
                <a:sym typeface="Symbol" panose="05050102010706020507" pitchFamily="18" charset="2"/>
              </a:rPr>
              <a:t>’</a:t>
            </a:r>
            <a:r>
              <a:rPr lang="en-US" sz="2800">
                <a:latin typeface="Times New Roman" panose="02020603050405020304" pitchFamily="18" charset="0"/>
                <a:cs typeface="Times New Roman" panose="02020603050405020304" pitchFamily="18" charset="0"/>
                <a:sym typeface="Symbol" panose="05050102010706020507" pitchFamily="18" charset="2"/>
              </a:rPr>
              <a:t> = m  nếu không sẽ không chấp nhận chữ ký)</a:t>
            </a:r>
            <a:endParaRPr lang="en-US" sz="2800" i="1">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368372534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386090"/>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số</a:t>
            </a:r>
          </a:p>
          <a:p>
            <a:pPr marL="1657350" lvl="3" indent="-285750">
              <a:spcBef>
                <a:spcPts val="1200"/>
              </a:spcBef>
              <a:spcAft>
                <a:spcPts val="1200"/>
              </a:spcAft>
              <a:buFont typeface="Wingdings" pitchFamily="2" charset="2"/>
              <a:buChar char="v"/>
            </a:pPr>
            <a:r>
              <a:rPr lang="en-US" sz="3600" b="1">
                <a:latin typeface="Times New Roman" pitchFamily="18" charset="0"/>
                <a:cs typeface="Times New Roman" pitchFamily="18" charset="0"/>
              </a:rPr>
              <a:t>Thuật toán </a:t>
            </a:r>
            <a:r>
              <a:rPr lang="en-US" sz="3600" b="1" smtClean="0">
                <a:latin typeface="Times New Roman" pitchFamily="18" charset="0"/>
                <a:cs typeface="Times New Roman" pitchFamily="18" charset="0"/>
              </a:rPr>
              <a:t>RSA</a:t>
            </a:r>
          </a:p>
          <a:p>
            <a:pPr marL="914400" lvl="1" indent="-457200" algn="just">
              <a:buFont typeface="Wingdings" panose="05000000000000000000" pitchFamily="2" charset="2"/>
              <a:buChar char="q"/>
            </a:pPr>
            <a:r>
              <a:rPr lang="en-US" sz="2800" b="1">
                <a:solidFill>
                  <a:srgbClr val="0070C0"/>
                </a:solidFill>
                <a:latin typeface="Times New Roman" pitchFamily="18" charset="0"/>
                <a:cs typeface="Times New Roman" pitchFamily="18" charset="0"/>
              </a:rPr>
              <a:t>Ví dụ</a:t>
            </a:r>
          </a:p>
          <a:p>
            <a:pPr>
              <a:defRPr/>
            </a:pPr>
            <a:r>
              <a:rPr lang="en-US" sz="2800">
                <a:latin typeface="Times New Roman" panose="02020603050405020304" pitchFamily="18" charset="0"/>
                <a:cs typeface="Times New Roman" panose="02020603050405020304" pitchFamily="18" charset="0"/>
              </a:rPr>
              <a:t>	</a:t>
            </a:r>
            <a:r>
              <a:rPr lang="en-US" sz="2800" b="1" i="1" u="sng">
                <a:solidFill>
                  <a:srgbClr val="FF0000"/>
                </a:solidFill>
              </a:rPr>
              <a:t>Chữ ký trên x = 2</a:t>
            </a:r>
          </a:p>
          <a:p>
            <a:pPr>
              <a:defRPr/>
            </a:pPr>
            <a:r>
              <a:rPr lang="en-US" sz="2800">
                <a:solidFill>
                  <a:srgbClr val="FF0000"/>
                </a:solidFill>
              </a:rPr>
              <a:t>*</a:t>
            </a:r>
            <a:r>
              <a:rPr lang="en-US" sz="2800" b="1" i="1">
                <a:solidFill>
                  <a:srgbClr val="FF0000"/>
                </a:solidFill>
              </a:rPr>
              <a:t>Tạo cặp khóa </a:t>
            </a:r>
            <a:r>
              <a:rPr lang="en-US" sz="2800">
                <a:solidFill>
                  <a:srgbClr val="FF0000"/>
                </a:solidFill>
              </a:rPr>
              <a:t>(</a:t>
            </a:r>
            <a:r>
              <a:rPr lang="en-US" sz="2800" b="1" i="1">
                <a:solidFill>
                  <a:srgbClr val="FF0000"/>
                </a:solidFill>
              </a:rPr>
              <a:t>bí mật, công khai</a:t>
            </a:r>
            <a:r>
              <a:rPr lang="en-US" sz="2800">
                <a:solidFill>
                  <a:srgbClr val="FF0000"/>
                </a:solidFill>
              </a:rPr>
              <a:t>) (</a:t>
            </a:r>
            <a:r>
              <a:rPr lang="en-US" sz="2800" b="1">
                <a:solidFill>
                  <a:srgbClr val="FF0000"/>
                </a:solidFill>
              </a:rPr>
              <a:t>a</a:t>
            </a:r>
            <a:r>
              <a:rPr lang="en-US" sz="2800">
                <a:solidFill>
                  <a:srgbClr val="FF0000"/>
                </a:solidFill>
              </a:rPr>
              <a:t>, </a:t>
            </a:r>
            <a:r>
              <a:rPr lang="en-US" sz="2800" b="1">
                <a:solidFill>
                  <a:srgbClr val="FF0000"/>
                </a:solidFill>
              </a:rPr>
              <a:t>b</a:t>
            </a:r>
            <a:r>
              <a:rPr lang="en-US" sz="2800">
                <a:solidFill>
                  <a:srgbClr val="FF0000"/>
                </a:solidFill>
              </a:rPr>
              <a:t>):</a:t>
            </a:r>
          </a:p>
          <a:p>
            <a:pPr>
              <a:defRPr/>
            </a:pPr>
            <a:r>
              <a:rPr lang="en-US" sz="2800"/>
              <a:t>	</a:t>
            </a:r>
            <a:r>
              <a:rPr lang="en-US" sz="2800">
                <a:solidFill>
                  <a:schemeClr val="accent1">
                    <a:lumMod val="75000"/>
                  </a:schemeClr>
                </a:solidFill>
              </a:rPr>
              <a:t>Chọn 2 số nguyên tố: </a:t>
            </a:r>
            <a:r>
              <a:rPr lang="en-US" sz="2800" b="1">
                <a:solidFill>
                  <a:schemeClr val="accent1">
                    <a:lumMod val="75000"/>
                  </a:schemeClr>
                </a:solidFill>
              </a:rPr>
              <a:t>p</a:t>
            </a:r>
            <a:r>
              <a:rPr lang="en-US" sz="2800">
                <a:solidFill>
                  <a:schemeClr val="accent1">
                    <a:lumMod val="75000"/>
                  </a:schemeClr>
                </a:solidFill>
              </a:rPr>
              <a:t>=3, </a:t>
            </a:r>
            <a:r>
              <a:rPr lang="en-US" sz="2800" b="1">
                <a:solidFill>
                  <a:schemeClr val="accent1">
                    <a:lumMod val="75000"/>
                  </a:schemeClr>
                </a:solidFill>
              </a:rPr>
              <a:t>q</a:t>
            </a:r>
            <a:r>
              <a:rPr lang="en-US" sz="2800">
                <a:solidFill>
                  <a:schemeClr val="accent1">
                    <a:lumMod val="75000"/>
                  </a:schemeClr>
                </a:solidFill>
              </a:rPr>
              <a:t>=5 </a:t>
            </a:r>
          </a:p>
          <a:p>
            <a:pPr>
              <a:defRPr/>
            </a:pPr>
            <a:r>
              <a:rPr lang="en-US" sz="2800">
                <a:solidFill>
                  <a:schemeClr val="accent1">
                    <a:lumMod val="75000"/>
                  </a:schemeClr>
                </a:solidFill>
                <a:sym typeface="Wingdings" panose="05000000000000000000" pitchFamily="2" charset="2"/>
              </a:rPr>
              <a:t>	</a:t>
            </a:r>
            <a:r>
              <a:rPr lang="en-US" sz="2800">
                <a:solidFill>
                  <a:schemeClr val="accent1">
                    <a:lumMod val="75000"/>
                  </a:schemeClr>
                </a:solidFill>
              </a:rPr>
              <a:t> </a:t>
            </a:r>
            <a:r>
              <a:rPr lang="en-US" sz="2800" b="1">
                <a:solidFill>
                  <a:schemeClr val="accent1">
                    <a:lumMod val="75000"/>
                  </a:schemeClr>
                </a:solidFill>
              </a:rPr>
              <a:t>n</a:t>
            </a:r>
            <a:r>
              <a:rPr lang="en-US" sz="2800">
                <a:solidFill>
                  <a:schemeClr val="accent1">
                    <a:lumMod val="75000"/>
                  </a:schemeClr>
                </a:solidFill>
              </a:rPr>
              <a:t> = </a:t>
            </a:r>
            <a:r>
              <a:rPr lang="en-US" sz="2800" b="1">
                <a:solidFill>
                  <a:schemeClr val="accent1">
                    <a:lumMod val="75000"/>
                  </a:schemeClr>
                </a:solidFill>
              </a:rPr>
              <a:t>p</a:t>
            </a:r>
            <a:r>
              <a:rPr lang="en-US" sz="2800">
                <a:solidFill>
                  <a:schemeClr val="accent1">
                    <a:lumMod val="75000"/>
                  </a:schemeClr>
                </a:solidFill>
              </a:rPr>
              <a:t>*</a:t>
            </a:r>
            <a:r>
              <a:rPr lang="en-US" sz="2800" b="1">
                <a:solidFill>
                  <a:schemeClr val="accent1">
                    <a:lumMod val="75000"/>
                  </a:schemeClr>
                </a:solidFill>
              </a:rPr>
              <a:t>q </a:t>
            </a:r>
            <a:r>
              <a:rPr lang="en-US" sz="2800">
                <a:solidFill>
                  <a:schemeClr val="accent1">
                    <a:lumMod val="75000"/>
                  </a:schemeClr>
                </a:solidFill>
              </a:rPr>
              <a:t>= 3*5 = 15(công khai)	Đặt </a:t>
            </a:r>
            <a:r>
              <a:rPr lang="en-US" sz="2800" b="1">
                <a:solidFill>
                  <a:schemeClr val="accent1">
                    <a:lumMod val="75000"/>
                  </a:schemeClr>
                </a:solidFill>
              </a:rPr>
              <a:t>P</a:t>
            </a:r>
            <a:r>
              <a:rPr lang="en-US" sz="2800">
                <a:solidFill>
                  <a:schemeClr val="accent1">
                    <a:lumMod val="75000"/>
                  </a:schemeClr>
                </a:solidFill>
              </a:rPr>
              <a:t> = </a:t>
            </a:r>
            <a:r>
              <a:rPr lang="en-US" sz="2800" b="1">
                <a:solidFill>
                  <a:schemeClr val="accent1">
                    <a:lumMod val="75000"/>
                  </a:schemeClr>
                </a:solidFill>
              </a:rPr>
              <a:t>A</a:t>
            </a:r>
            <a:r>
              <a:rPr lang="en-US" sz="2800">
                <a:solidFill>
                  <a:schemeClr val="accent1">
                    <a:lumMod val="75000"/>
                  </a:schemeClr>
                </a:solidFill>
              </a:rPr>
              <a:t> = </a:t>
            </a:r>
            <a:r>
              <a:rPr lang="en-US" sz="2800" b="1">
                <a:solidFill>
                  <a:schemeClr val="accent1">
                    <a:lumMod val="75000"/>
                  </a:schemeClr>
                </a:solidFill>
              </a:rPr>
              <a:t>Z</a:t>
            </a:r>
            <a:r>
              <a:rPr lang="en-US" sz="2800" b="1" baseline="-25000">
                <a:solidFill>
                  <a:schemeClr val="accent1">
                    <a:lumMod val="75000"/>
                  </a:schemeClr>
                </a:solidFill>
              </a:rPr>
              <a:t>n</a:t>
            </a:r>
            <a:r>
              <a:rPr lang="en-US" sz="2800" b="1">
                <a:solidFill>
                  <a:schemeClr val="accent1">
                    <a:lumMod val="75000"/>
                  </a:schemeClr>
                </a:solidFill>
              </a:rPr>
              <a:t>  </a:t>
            </a:r>
            <a:r>
              <a:rPr lang="en-US" sz="2800">
                <a:solidFill>
                  <a:schemeClr val="accent1">
                    <a:lumMod val="75000"/>
                  </a:schemeClr>
                </a:solidFill>
              </a:rPr>
              <a:t>. </a:t>
            </a:r>
          </a:p>
          <a:p>
            <a:pPr>
              <a:defRPr/>
            </a:pPr>
            <a:r>
              <a:rPr lang="en-US" sz="2800">
                <a:solidFill>
                  <a:schemeClr val="accent1">
                    <a:lumMod val="75000"/>
                  </a:schemeClr>
                </a:solidFill>
              </a:rPr>
              <a:t>	Tính </a:t>
            </a:r>
            <a:r>
              <a:rPr lang="en-US" sz="2800" b="1">
                <a:solidFill>
                  <a:schemeClr val="accent1">
                    <a:lumMod val="75000"/>
                  </a:schemeClr>
                </a:solidFill>
                <a:sym typeface="Symbol" panose="05050102010706020507" pitchFamily="18" charset="2"/>
              </a:rPr>
              <a:t></a:t>
            </a:r>
            <a:r>
              <a:rPr lang="en-US" sz="2800">
                <a:solidFill>
                  <a:schemeClr val="accent1">
                    <a:lumMod val="75000"/>
                  </a:schemeClr>
                </a:solidFill>
              </a:rPr>
              <a:t>(</a:t>
            </a:r>
            <a:r>
              <a:rPr lang="en-US" sz="2800" b="1">
                <a:solidFill>
                  <a:schemeClr val="accent1">
                    <a:lumMod val="75000"/>
                  </a:schemeClr>
                </a:solidFill>
              </a:rPr>
              <a:t>n</a:t>
            </a:r>
            <a:r>
              <a:rPr lang="en-US" sz="2800">
                <a:solidFill>
                  <a:schemeClr val="accent1">
                    <a:lumMod val="75000"/>
                  </a:schemeClr>
                </a:solidFill>
              </a:rPr>
              <a:t>) = (</a:t>
            </a:r>
            <a:r>
              <a:rPr lang="en-US" sz="2800" b="1">
                <a:solidFill>
                  <a:schemeClr val="accent1">
                    <a:lumMod val="75000"/>
                  </a:schemeClr>
                </a:solidFill>
              </a:rPr>
              <a:t>p-1</a:t>
            </a:r>
            <a:r>
              <a:rPr lang="en-US" sz="2800">
                <a:solidFill>
                  <a:schemeClr val="accent1">
                    <a:lumMod val="75000"/>
                  </a:schemeClr>
                </a:solidFill>
              </a:rPr>
              <a:t>).(</a:t>
            </a:r>
            <a:r>
              <a:rPr lang="en-US" sz="2800" b="1">
                <a:solidFill>
                  <a:schemeClr val="accent1">
                    <a:lumMod val="75000"/>
                  </a:schemeClr>
                </a:solidFill>
              </a:rPr>
              <a:t>q-1</a:t>
            </a:r>
            <a:r>
              <a:rPr lang="en-US" sz="2800">
                <a:solidFill>
                  <a:schemeClr val="accent1">
                    <a:lumMod val="75000"/>
                  </a:schemeClr>
                </a:solidFill>
              </a:rPr>
              <a:t>) = 2 * 4 = 8.</a:t>
            </a:r>
          </a:p>
          <a:p>
            <a:pPr>
              <a:defRPr/>
            </a:pPr>
            <a:r>
              <a:rPr lang="en-US" sz="2800">
                <a:solidFill>
                  <a:schemeClr val="accent1">
                    <a:lumMod val="75000"/>
                  </a:schemeClr>
                </a:solidFill>
              </a:rPr>
              <a:t>	Chọn khóa công khai </a:t>
            </a:r>
            <a:r>
              <a:rPr lang="en-US" sz="2800" b="1">
                <a:solidFill>
                  <a:schemeClr val="accent1">
                    <a:lumMod val="75000"/>
                  </a:schemeClr>
                </a:solidFill>
              </a:rPr>
              <a:t>e</a:t>
            </a:r>
            <a:r>
              <a:rPr lang="en-US" sz="2800">
                <a:solidFill>
                  <a:schemeClr val="accent1">
                    <a:lumMod val="75000"/>
                  </a:schemeClr>
                </a:solidFill>
              </a:rPr>
              <a:t> = </a:t>
            </a:r>
            <a:r>
              <a:rPr lang="en-US" sz="2800" b="1">
                <a:solidFill>
                  <a:schemeClr val="accent1">
                    <a:lumMod val="75000"/>
                  </a:schemeClr>
                </a:solidFill>
              </a:rPr>
              <a:t>3</a:t>
            </a:r>
            <a:r>
              <a:rPr lang="en-US" sz="2800">
                <a:solidFill>
                  <a:schemeClr val="accent1">
                    <a:lumMod val="75000"/>
                  </a:schemeClr>
                </a:solidFill>
              </a:rPr>
              <a:t> &lt; </a:t>
            </a:r>
            <a:r>
              <a:rPr lang="en-US" sz="2800" b="1">
                <a:solidFill>
                  <a:schemeClr val="accent1">
                    <a:lumMod val="75000"/>
                  </a:schemeClr>
                </a:solidFill>
                <a:sym typeface="Symbol" panose="05050102010706020507" pitchFamily="18" charset="2"/>
              </a:rPr>
              <a:t></a:t>
            </a:r>
            <a:r>
              <a:rPr lang="en-US" sz="2800">
                <a:solidFill>
                  <a:schemeClr val="accent1">
                    <a:lumMod val="75000"/>
                  </a:schemeClr>
                </a:solidFill>
              </a:rPr>
              <a:t>(</a:t>
            </a:r>
            <a:r>
              <a:rPr lang="en-US" sz="2800" b="1">
                <a:solidFill>
                  <a:schemeClr val="accent1">
                    <a:lumMod val="75000"/>
                  </a:schemeClr>
                </a:solidFill>
              </a:rPr>
              <a:t>n</a:t>
            </a:r>
            <a:r>
              <a:rPr lang="en-US" sz="2800">
                <a:solidFill>
                  <a:schemeClr val="accent1">
                    <a:lumMod val="75000"/>
                  </a:schemeClr>
                </a:solidFill>
              </a:rPr>
              <a:t>), nguyên tố với </a:t>
            </a:r>
            <a:r>
              <a:rPr lang="en-US" sz="2800" b="1">
                <a:solidFill>
                  <a:schemeClr val="accent1">
                    <a:lumMod val="75000"/>
                  </a:schemeClr>
                </a:solidFill>
                <a:sym typeface="Symbol" panose="05050102010706020507" pitchFamily="18" charset="2"/>
              </a:rPr>
              <a:t></a:t>
            </a:r>
            <a:r>
              <a:rPr lang="en-US" sz="2800" b="1">
                <a:solidFill>
                  <a:schemeClr val="accent1">
                    <a:lumMod val="75000"/>
                  </a:schemeClr>
                </a:solidFill>
              </a:rPr>
              <a:t>(n) = 8</a:t>
            </a:r>
            <a:r>
              <a:rPr lang="en-US" sz="2800">
                <a:solidFill>
                  <a:schemeClr val="accent1">
                    <a:lumMod val="75000"/>
                  </a:schemeClr>
                </a:solidFill>
              </a:rPr>
              <a:t>.</a:t>
            </a:r>
          </a:p>
          <a:p>
            <a:pPr>
              <a:defRPr/>
            </a:pPr>
            <a:r>
              <a:rPr lang="en-US" sz="2800">
                <a:solidFill>
                  <a:schemeClr val="accent1">
                    <a:lumMod val="75000"/>
                  </a:schemeClr>
                </a:solidFill>
              </a:rPr>
              <a:t>	=&gt;Tìm d: là phần tử nghịch đảo của </a:t>
            </a:r>
            <a:r>
              <a:rPr lang="en-US" sz="2800" b="1">
                <a:solidFill>
                  <a:schemeClr val="accent1">
                    <a:lumMod val="75000"/>
                  </a:schemeClr>
                </a:solidFill>
              </a:rPr>
              <a:t>e</a:t>
            </a:r>
            <a:r>
              <a:rPr lang="en-US" sz="2800">
                <a:solidFill>
                  <a:schemeClr val="accent1">
                    <a:lumMod val="75000"/>
                  </a:schemeClr>
                </a:solidFill>
              </a:rPr>
              <a:t> theo 			mod </a:t>
            </a:r>
            <a:r>
              <a:rPr lang="en-US" sz="2800" b="1">
                <a:solidFill>
                  <a:schemeClr val="accent1">
                    <a:lumMod val="75000"/>
                  </a:schemeClr>
                </a:solidFill>
                <a:sym typeface="Symbol" panose="05050102010706020507" pitchFamily="18" charset="2"/>
              </a:rPr>
              <a:t></a:t>
            </a:r>
            <a:r>
              <a:rPr lang="en-US" sz="2800">
                <a:solidFill>
                  <a:schemeClr val="accent1">
                    <a:lumMod val="75000"/>
                  </a:schemeClr>
                </a:solidFill>
              </a:rPr>
              <a:t>(n): </a:t>
            </a:r>
            <a:r>
              <a:rPr lang="en-US" sz="2800" b="1">
                <a:solidFill>
                  <a:schemeClr val="accent1">
                    <a:lumMod val="75000"/>
                  </a:schemeClr>
                </a:solidFill>
              </a:rPr>
              <a:t>e</a:t>
            </a:r>
            <a:r>
              <a:rPr lang="en-US" sz="2800">
                <a:solidFill>
                  <a:schemeClr val="accent1">
                    <a:lumMod val="75000"/>
                  </a:schemeClr>
                </a:solidFill>
              </a:rPr>
              <a:t>*</a:t>
            </a:r>
            <a:r>
              <a:rPr lang="en-US" sz="2800" b="1">
                <a:solidFill>
                  <a:schemeClr val="accent1">
                    <a:lumMod val="75000"/>
                  </a:schemeClr>
                </a:solidFill>
              </a:rPr>
              <a:t>d</a:t>
            </a:r>
            <a:r>
              <a:rPr lang="en-US" sz="2800">
                <a:solidFill>
                  <a:schemeClr val="accent1">
                    <a:lumMod val="75000"/>
                  </a:schemeClr>
                </a:solidFill>
                <a:sym typeface="Symbol" panose="05050102010706020507" pitchFamily="18" charset="2"/>
              </a:rPr>
              <a:t></a:t>
            </a:r>
            <a:r>
              <a:rPr lang="en-US" sz="2800" b="1">
                <a:solidFill>
                  <a:schemeClr val="accent1">
                    <a:lumMod val="75000"/>
                  </a:schemeClr>
                </a:solidFill>
              </a:rPr>
              <a:t>1</a:t>
            </a:r>
            <a:r>
              <a:rPr lang="en-US" sz="2800">
                <a:solidFill>
                  <a:schemeClr val="accent1">
                    <a:lumMod val="75000"/>
                  </a:schemeClr>
                </a:solidFill>
              </a:rPr>
              <a:t> (mod </a:t>
            </a:r>
            <a:r>
              <a:rPr lang="en-US" sz="2800">
                <a:solidFill>
                  <a:schemeClr val="accent1">
                    <a:lumMod val="75000"/>
                  </a:schemeClr>
                </a:solidFill>
                <a:sym typeface="Symbol" panose="05050102010706020507" pitchFamily="18" charset="2"/>
              </a:rPr>
              <a:t></a:t>
            </a:r>
            <a:r>
              <a:rPr lang="en-US" sz="2800">
                <a:solidFill>
                  <a:schemeClr val="accent1">
                    <a:lumMod val="75000"/>
                  </a:schemeClr>
                </a:solidFill>
              </a:rPr>
              <a:t>(n</a:t>
            </a:r>
            <a:r>
              <a:rPr lang="en-US" sz="2800" smtClean="0">
                <a:solidFill>
                  <a:schemeClr val="accent1">
                    <a:lumMod val="75000"/>
                  </a:schemeClr>
                </a:solidFill>
              </a:rPr>
              <a:t>))   </a:t>
            </a:r>
            <a:r>
              <a:rPr lang="en-US" sz="2800" smtClean="0">
                <a:solidFill>
                  <a:schemeClr val="accent1">
                    <a:lumMod val="75000"/>
                  </a:schemeClr>
                </a:solidFill>
                <a:sym typeface="Symbol" panose="05050102010706020507" pitchFamily="18" charset="2"/>
              </a:rPr>
              <a:t> </a:t>
            </a:r>
            <a:r>
              <a:rPr lang="en-US" sz="2800">
                <a:solidFill>
                  <a:schemeClr val="accent1">
                    <a:lumMod val="75000"/>
                  </a:schemeClr>
                </a:solidFill>
                <a:sym typeface="Symbol" panose="05050102010706020507" pitchFamily="18" charset="2"/>
              </a:rPr>
              <a:t>d= 3</a:t>
            </a:r>
            <a:endParaRPr lang="en-US" sz="2800">
              <a:solidFill>
                <a:schemeClr val="accent1">
                  <a:lumMod val="75000"/>
                </a:schemeClr>
              </a:solidFill>
            </a:endParaRPr>
          </a:p>
        </p:txBody>
      </p:sp>
    </p:spTree>
    <p:extLst>
      <p:ext uri="{BB962C8B-B14F-4D97-AF65-F5344CB8AC3E}">
        <p14:creationId xmlns:p14="http://schemas.microsoft.com/office/powerpoint/2010/main" val="375267878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093428"/>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số</a:t>
            </a:r>
          </a:p>
          <a:p>
            <a:pPr marL="1657350" lvl="3" indent="-285750">
              <a:spcBef>
                <a:spcPts val="1200"/>
              </a:spcBef>
              <a:spcAft>
                <a:spcPts val="1200"/>
              </a:spcAft>
              <a:buFont typeface="Wingdings" pitchFamily="2" charset="2"/>
              <a:buChar char="v"/>
            </a:pPr>
            <a:r>
              <a:rPr lang="en-US" sz="3600" b="1">
                <a:latin typeface="Times New Roman" pitchFamily="18" charset="0"/>
                <a:cs typeface="Times New Roman" pitchFamily="18" charset="0"/>
              </a:rPr>
              <a:t>Thuật toán </a:t>
            </a:r>
            <a:r>
              <a:rPr lang="en-US" sz="3600" b="1" smtClean="0">
                <a:latin typeface="Times New Roman" pitchFamily="18" charset="0"/>
                <a:cs typeface="Times New Roman" pitchFamily="18" charset="0"/>
              </a:rPr>
              <a:t>RSA</a:t>
            </a:r>
          </a:p>
          <a:p>
            <a:pPr marL="914400" lvl="1" indent="-457200" algn="just">
              <a:buFont typeface="Wingdings" panose="05000000000000000000" pitchFamily="2" charset="2"/>
              <a:buChar char="q"/>
            </a:pPr>
            <a:r>
              <a:rPr lang="en-US" sz="2800" b="1">
                <a:solidFill>
                  <a:srgbClr val="0070C0"/>
                </a:solidFill>
                <a:latin typeface="Times New Roman" pitchFamily="18" charset="0"/>
                <a:cs typeface="Times New Roman" pitchFamily="18" charset="0"/>
              </a:rPr>
              <a:t>Ví dụ</a:t>
            </a:r>
          </a:p>
          <a:p>
            <a:pPr>
              <a:defRPr/>
            </a:pPr>
            <a:r>
              <a:rPr lang="en-US" sz="2800">
                <a:latin typeface="Times New Roman" panose="02020603050405020304" pitchFamily="18" charset="0"/>
                <a:cs typeface="Times New Roman" panose="02020603050405020304" pitchFamily="18" charset="0"/>
              </a:rPr>
              <a:t>	</a:t>
            </a:r>
            <a:r>
              <a:rPr lang="en-US" sz="2800" b="1" i="1" u="sng">
                <a:solidFill>
                  <a:srgbClr val="FF0000"/>
                </a:solidFill>
              </a:rPr>
              <a:t>Chữ ký trên x = 2</a:t>
            </a:r>
          </a:p>
          <a:p>
            <a:pPr>
              <a:defRPr/>
            </a:pPr>
            <a:r>
              <a:rPr lang="en-US" sz="2800" smtClean="0">
                <a:solidFill>
                  <a:srgbClr val="FF0000"/>
                </a:solidFill>
              </a:rPr>
              <a:t>*</a:t>
            </a:r>
            <a:r>
              <a:rPr lang="en-US" sz="2800" b="1" i="1">
                <a:solidFill>
                  <a:srgbClr val="FF0000"/>
                </a:solidFill>
              </a:rPr>
              <a:t>Ký số</a:t>
            </a:r>
            <a:r>
              <a:rPr lang="en-US" sz="2800">
                <a:solidFill>
                  <a:srgbClr val="FF0000"/>
                </a:solidFill>
              </a:rPr>
              <a:t>: </a:t>
            </a:r>
            <a:r>
              <a:rPr lang="en-US" sz="2800">
                <a:solidFill>
                  <a:schemeClr val="accent1">
                    <a:lumMod val="75000"/>
                  </a:schemeClr>
                </a:solidFill>
              </a:rPr>
              <a:t>Chữ ký trên </a:t>
            </a:r>
            <a:r>
              <a:rPr lang="en-US" sz="2800" b="1">
                <a:solidFill>
                  <a:schemeClr val="accent1">
                    <a:lumMod val="75000"/>
                  </a:schemeClr>
                </a:solidFill>
              </a:rPr>
              <a:t>x = 2</a:t>
            </a:r>
            <a:r>
              <a:rPr lang="en-US" sz="2800" b="1">
                <a:solidFill>
                  <a:schemeClr val="accent1">
                    <a:lumMod val="75000"/>
                  </a:schemeClr>
                </a:solidFill>
                <a:sym typeface="Symbol" panose="05050102010706020507" pitchFamily="18" charset="2"/>
              </a:rPr>
              <a:t></a:t>
            </a:r>
            <a:r>
              <a:rPr lang="en-US" sz="2800" b="1">
                <a:solidFill>
                  <a:schemeClr val="accent1">
                    <a:lumMod val="75000"/>
                  </a:schemeClr>
                </a:solidFill>
              </a:rPr>
              <a:t>P </a:t>
            </a:r>
            <a:r>
              <a:rPr lang="en-US" sz="2800">
                <a:solidFill>
                  <a:schemeClr val="accent1">
                    <a:lumMod val="75000"/>
                  </a:schemeClr>
                </a:solidFill>
              </a:rPr>
              <a:t>là:</a:t>
            </a:r>
          </a:p>
          <a:p>
            <a:pPr>
              <a:defRPr/>
            </a:pPr>
            <a:r>
              <a:rPr lang="en-US" sz="2800" b="1">
                <a:solidFill>
                  <a:schemeClr val="accent1">
                    <a:lumMod val="75000"/>
                  </a:schemeClr>
                </a:solidFill>
              </a:rPr>
              <a:t>	y</a:t>
            </a:r>
            <a:r>
              <a:rPr lang="en-US" sz="2800">
                <a:solidFill>
                  <a:schemeClr val="accent1">
                    <a:lumMod val="75000"/>
                  </a:schemeClr>
                </a:solidFill>
              </a:rPr>
              <a:t> = </a:t>
            </a:r>
            <a:r>
              <a:rPr lang="en-US" sz="2800" b="1">
                <a:solidFill>
                  <a:schemeClr val="accent1">
                    <a:lumMod val="75000"/>
                  </a:schemeClr>
                </a:solidFill>
              </a:rPr>
              <a:t>sig</a:t>
            </a:r>
            <a:r>
              <a:rPr lang="en-US" sz="2800" b="1" baseline="-25000">
                <a:solidFill>
                  <a:schemeClr val="accent1">
                    <a:lumMod val="75000"/>
                  </a:schemeClr>
                </a:solidFill>
              </a:rPr>
              <a:t>k</a:t>
            </a:r>
            <a:r>
              <a:rPr lang="en-US" sz="2800">
                <a:solidFill>
                  <a:schemeClr val="accent1">
                    <a:lumMod val="75000"/>
                  </a:schemeClr>
                </a:solidFill>
              </a:rPr>
              <a:t> (</a:t>
            </a:r>
            <a:r>
              <a:rPr lang="en-US" sz="2800" b="1">
                <a:solidFill>
                  <a:schemeClr val="accent1">
                    <a:lumMod val="75000"/>
                  </a:schemeClr>
                </a:solidFill>
              </a:rPr>
              <a:t>x</a:t>
            </a:r>
            <a:r>
              <a:rPr lang="en-US" sz="2800">
                <a:solidFill>
                  <a:schemeClr val="accent1">
                    <a:lumMod val="75000"/>
                  </a:schemeClr>
                </a:solidFill>
              </a:rPr>
              <a:t>) = </a:t>
            </a:r>
            <a:r>
              <a:rPr lang="en-US" sz="2800" b="1">
                <a:solidFill>
                  <a:schemeClr val="accent1">
                    <a:lumMod val="75000"/>
                  </a:schemeClr>
                </a:solidFill>
              </a:rPr>
              <a:t>x</a:t>
            </a:r>
            <a:r>
              <a:rPr lang="en-US" sz="2800" b="1" baseline="30000">
                <a:solidFill>
                  <a:schemeClr val="accent1">
                    <a:lumMod val="75000"/>
                  </a:schemeClr>
                </a:solidFill>
              </a:rPr>
              <a:t>d</a:t>
            </a:r>
            <a:r>
              <a:rPr lang="en-US" sz="2800">
                <a:solidFill>
                  <a:schemeClr val="accent1">
                    <a:lumMod val="75000"/>
                  </a:schemeClr>
                </a:solidFill>
              </a:rPr>
              <a:t> (mod </a:t>
            </a:r>
            <a:r>
              <a:rPr lang="en-US" sz="2800" b="1">
                <a:solidFill>
                  <a:schemeClr val="accent1">
                    <a:lumMod val="75000"/>
                  </a:schemeClr>
                </a:solidFill>
              </a:rPr>
              <a:t>n</a:t>
            </a:r>
            <a:r>
              <a:rPr lang="en-US" sz="2800">
                <a:solidFill>
                  <a:schemeClr val="accent1">
                    <a:lumMod val="75000"/>
                  </a:schemeClr>
                </a:solidFill>
              </a:rPr>
              <a:t>)= </a:t>
            </a:r>
            <a:r>
              <a:rPr lang="en-US" sz="2800" b="1">
                <a:solidFill>
                  <a:schemeClr val="accent1">
                    <a:lumMod val="75000"/>
                  </a:schemeClr>
                </a:solidFill>
              </a:rPr>
              <a:t>2</a:t>
            </a:r>
            <a:r>
              <a:rPr lang="en-US" sz="2800" b="1" baseline="30000">
                <a:solidFill>
                  <a:schemeClr val="accent1">
                    <a:lumMod val="75000"/>
                  </a:schemeClr>
                </a:solidFill>
              </a:rPr>
              <a:t>3</a:t>
            </a:r>
            <a:r>
              <a:rPr lang="en-US" sz="2800">
                <a:solidFill>
                  <a:schemeClr val="accent1">
                    <a:lumMod val="75000"/>
                  </a:schemeClr>
                </a:solidFill>
              </a:rPr>
              <a:t> (mod </a:t>
            </a:r>
            <a:r>
              <a:rPr lang="en-US" sz="2800" b="1">
                <a:solidFill>
                  <a:schemeClr val="accent1">
                    <a:lumMod val="75000"/>
                  </a:schemeClr>
                </a:solidFill>
              </a:rPr>
              <a:t>15</a:t>
            </a:r>
            <a:r>
              <a:rPr lang="en-US" sz="2800">
                <a:solidFill>
                  <a:schemeClr val="accent1">
                    <a:lumMod val="75000"/>
                  </a:schemeClr>
                </a:solidFill>
              </a:rPr>
              <a:t>) = </a:t>
            </a:r>
            <a:r>
              <a:rPr lang="en-US" sz="2800" b="1">
                <a:solidFill>
                  <a:schemeClr val="accent1">
                    <a:lumMod val="75000"/>
                  </a:schemeClr>
                </a:solidFill>
              </a:rPr>
              <a:t>8</a:t>
            </a:r>
            <a:r>
              <a:rPr lang="en-US" sz="2800">
                <a:solidFill>
                  <a:schemeClr val="accent1">
                    <a:lumMod val="75000"/>
                  </a:schemeClr>
                </a:solidFill>
              </a:rPr>
              <a:t>, </a:t>
            </a:r>
            <a:r>
              <a:rPr lang="en-US" sz="2800" b="1">
                <a:solidFill>
                  <a:schemeClr val="accent1">
                    <a:lumMod val="75000"/>
                  </a:schemeClr>
                </a:solidFill>
              </a:rPr>
              <a:t>y</a:t>
            </a:r>
            <a:r>
              <a:rPr lang="en-US" sz="2800">
                <a:solidFill>
                  <a:schemeClr val="accent1">
                    <a:lumMod val="75000"/>
                  </a:schemeClr>
                </a:solidFill>
                <a:sym typeface="Symbol" panose="05050102010706020507" pitchFamily="18" charset="2"/>
              </a:rPr>
              <a:t></a:t>
            </a:r>
            <a:r>
              <a:rPr lang="en-US" sz="2800" b="1">
                <a:solidFill>
                  <a:schemeClr val="accent1">
                    <a:lumMod val="75000"/>
                  </a:schemeClr>
                </a:solidFill>
              </a:rPr>
              <a:t>A</a:t>
            </a:r>
            <a:r>
              <a:rPr lang="en-US" sz="2800"/>
              <a:t>.</a:t>
            </a:r>
          </a:p>
          <a:p>
            <a:pPr>
              <a:defRPr/>
            </a:pPr>
            <a:r>
              <a:rPr lang="en-US" sz="2800">
                <a:solidFill>
                  <a:srgbClr val="FF0000"/>
                </a:solidFill>
              </a:rPr>
              <a:t>* </a:t>
            </a:r>
            <a:r>
              <a:rPr lang="en-US" sz="2800" b="1" i="1">
                <a:solidFill>
                  <a:srgbClr val="FF0000"/>
                </a:solidFill>
              </a:rPr>
              <a:t>Kiểm tra chữ ký</a:t>
            </a:r>
            <a:r>
              <a:rPr lang="en-US" sz="2800">
                <a:solidFill>
                  <a:srgbClr val="FF0000"/>
                </a:solidFill>
              </a:rPr>
              <a:t>:</a:t>
            </a:r>
            <a:r>
              <a:rPr lang="en-US" sz="2800"/>
              <a:t> </a:t>
            </a:r>
            <a:r>
              <a:rPr lang="en-US" sz="2800" b="1">
                <a:solidFill>
                  <a:schemeClr val="accent1">
                    <a:lumMod val="75000"/>
                  </a:schemeClr>
                </a:solidFill>
              </a:rPr>
              <a:t>ver</a:t>
            </a:r>
            <a:r>
              <a:rPr lang="en-US" sz="2800" b="1" baseline="-25000">
                <a:solidFill>
                  <a:schemeClr val="accent1">
                    <a:lumMod val="75000"/>
                  </a:schemeClr>
                </a:solidFill>
              </a:rPr>
              <a:t>k</a:t>
            </a:r>
            <a:r>
              <a:rPr lang="en-US" sz="2800">
                <a:solidFill>
                  <a:schemeClr val="accent1">
                    <a:lumMod val="75000"/>
                  </a:schemeClr>
                </a:solidFill>
              </a:rPr>
              <a:t>(</a:t>
            </a:r>
            <a:r>
              <a:rPr lang="en-US" sz="2800" b="1">
                <a:solidFill>
                  <a:schemeClr val="accent1">
                    <a:lumMod val="75000"/>
                  </a:schemeClr>
                </a:solidFill>
              </a:rPr>
              <a:t>x</a:t>
            </a:r>
            <a:r>
              <a:rPr lang="en-US" sz="2800">
                <a:solidFill>
                  <a:schemeClr val="accent1">
                    <a:lumMod val="75000"/>
                  </a:schemeClr>
                </a:solidFill>
              </a:rPr>
              <a:t>, </a:t>
            </a:r>
            <a:r>
              <a:rPr lang="en-US" sz="2800" b="1">
                <a:solidFill>
                  <a:schemeClr val="accent1">
                    <a:lumMod val="75000"/>
                  </a:schemeClr>
                </a:solidFill>
              </a:rPr>
              <a:t>y</a:t>
            </a:r>
            <a:r>
              <a:rPr lang="en-US" sz="2800">
                <a:solidFill>
                  <a:schemeClr val="accent1">
                    <a:lumMod val="75000"/>
                  </a:schemeClr>
                </a:solidFill>
              </a:rPr>
              <a:t>) = TRUE </a:t>
            </a:r>
            <a:r>
              <a:rPr lang="en-US" sz="2800">
                <a:solidFill>
                  <a:schemeClr val="accent1">
                    <a:lumMod val="75000"/>
                  </a:schemeClr>
                </a:solidFill>
                <a:sym typeface="Symbol" panose="05050102010706020507" pitchFamily="18" charset="2"/>
              </a:rPr>
              <a:t></a:t>
            </a:r>
            <a:r>
              <a:rPr lang="en-US" sz="2800" b="1">
                <a:solidFill>
                  <a:schemeClr val="accent1">
                    <a:lumMod val="75000"/>
                  </a:schemeClr>
                </a:solidFill>
              </a:rPr>
              <a:t>x</a:t>
            </a:r>
            <a:r>
              <a:rPr lang="en-US" sz="2800">
                <a:solidFill>
                  <a:schemeClr val="accent1">
                    <a:lumMod val="75000"/>
                  </a:schemeClr>
                </a:solidFill>
                <a:sym typeface="Symbol" panose="05050102010706020507" pitchFamily="18" charset="2"/>
              </a:rPr>
              <a:t></a:t>
            </a:r>
            <a:r>
              <a:rPr lang="en-US" sz="2800" b="1">
                <a:solidFill>
                  <a:schemeClr val="accent1">
                    <a:lumMod val="75000"/>
                  </a:schemeClr>
                </a:solidFill>
              </a:rPr>
              <a:t>y</a:t>
            </a:r>
            <a:r>
              <a:rPr lang="en-US" sz="2800" b="1" baseline="30000">
                <a:solidFill>
                  <a:schemeClr val="accent1">
                    <a:lumMod val="75000"/>
                  </a:schemeClr>
                </a:solidFill>
              </a:rPr>
              <a:t>e</a:t>
            </a:r>
            <a:r>
              <a:rPr lang="en-US" sz="2800">
                <a:solidFill>
                  <a:schemeClr val="accent1">
                    <a:lumMod val="75000"/>
                  </a:schemeClr>
                </a:solidFill>
              </a:rPr>
              <a:t> (mod </a:t>
            </a:r>
            <a:r>
              <a:rPr lang="en-US" sz="2800" b="1">
                <a:solidFill>
                  <a:schemeClr val="accent1">
                    <a:lumMod val="75000"/>
                  </a:schemeClr>
                </a:solidFill>
              </a:rPr>
              <a:t>n</a:t>
            </a:r>
            <a:r>
              <a:rPr lang="en-US" sz="2800">
                <a:solidFill>
                  <a:schemeClr val="accent1">
                    <a:lumMod val="75000"/>
                  </a:schemeClr>
                </a:solidFill>
              </a:rPr>
              <a:t>)</a:t>
            </a:r>
          </a:p>
          <a:p>
            <a:pPr>
              <a:defRPr/>
            </a:pPr>
            <a:r>
              <a:rPr lang="en-US" sz="2800">
                <a:solidFill>
                  <a:schemeClr val="accent1">
                    <a:lumMod val="75000"/>
                  </a:schemeClr>
                </a:solidFill>
                <a:sym typeface="Symbol" panose="05050102010706020507" pitchFamily="18" charset="2"/>
              </a:rPr>
              <a:t>	</a:t>
            </a:r>
            <a:r>
              <a:rPr lang="en-US" sz="2800">
                <a:solidFill>
                  <a:schemeClr val="accent1">
                    <a:lumMod val="75000"/>
                  </a:schemeClr>
                </a:solidFill>
              </a:rPr>
              <a:t> </a:t>
            </a:r>
            <a:r>
              <a:rPr lang="en-US" sz="2800" b="1">
                <a:solidFill>
                  <a:schemeClr val="accent1">
                    <a:lumMod val="75000"/>
                  </a:schemeClr>
                </a:solidFill>
              </a:rPr>
              <a:t>2</a:t>
            </a:r>
            <a:r>
              <a:rPr lang="en-US" sz="2800">
                <a:solidFill>
                  <a:schemeClr val="accent1">
                    <a:lumMod val="75000"/>
                  </a:schemeClr>
                </a:solidFill>
                <a:sym typeface="Symbol" panose="05050102010706020507" pitchFamily="18" charset="2"/>
              </a:rPr>
              <a:t></a:t>
            </a:r>
            <a:r>
              <a:rPr lang="en-US" sz="2800" b="1">
                <a:solidFill>
                  <a:schemeClr val="accent1">
                    <a:lumMod val="75000"/>
                  </a:schemeClr>
                </a:solidFill>
              </a:rPr>
              <a:t>8</a:t>
            </a:r>
            <a:r>
              <a:rPr lang="en-US" sz="2800" b="1" baseline="30000">
                <a:solidFill>
                  <a:schemeClr val="accent1">
                    <a:lumMod val="75000"/>
                  </a:schemeClr>
                </a:solidFill>
              </a:rPr>
              <a:t>3</a:t>
            </a:r>
            <a:r>
              <a:rPr lang="en-US" sz="2800">
                <a:solidFill>
                  <a:schemeClr val="accent1">
                    <a:lumMod val="75000"/>
                  </a:schemeClr>
                </a:solidFill>
              </a:rPr>
              <a:t> (mod </a:t>
            </a:r>
            <a:r>
              <a:rPr lang="en-US" sz="2800" b="1">
                <a:solidFill>
                  <a:schemeClr val="accent1">
                    <a:lumMod val="75000"/>
                  </a:schemeClr>
                </a:solidFill>
              </a:rPr>
              <a:t>15</a:t>
            </a:r>
            <a:r>
              <a:rPr lang="en-US" sz="2800">
                <a:solidFill>
                  <a:schemeClr val="accent1">
                    <a:lumMod val="75000"/>
                  </a:schemeClr>
                </a:solidFill>
              </a:rPr>
              <a:t>).</a:t>
            </a:r>
          </a:p>
        </p:txBody>
      </p:sp>
    </p:spTree>
    <p:extLst>
      <p:ext uri="{BB962C8B-B14F-4D97-AF65-F5344CB8AC3E}">
        <p14:creationId xmlns:p14="http://schemas.microsoft.com/office/powerpoint/2010/main" val="75274248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477875"/>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số</a:t>
            </a:r>
          </a:p>
          <a:p>
            <a:pPr marL="1657350" lvl="3" indent="-285750">
              <a:spcBef>
                <a:spcPts val="1200"/>
              </a:spcBef>
              <a:spcAft>
                <a:spcPts val="1200"/>
              </a:spcAft>
              <a:buFont typeface="Wingdings" pitchFamily="2" charset="2"/>
              <a:buChar char="v"/>
            </a:pPr>
            <a:r>
              <a:rPr lang="en-US" sz="3600" b="1">
                <a:latin typeface="Times New Roman" pitchFamily="18" charset="0"/>
                <a:cs typeface="Times New Roman" pitchFamily="18" charset="0"/>
              </a:rPr>
              <a:t>Thuật toán </a:t>
            </a:r>
            <a:r>
              <a:rPr lang="en-US" sz="3600" b="1" smtClean="0">
                <a:latin typeface="Times New Roman" pitchFamily="18" charset="0"/>
                <a:cs typeface="Times New Roman" pitchFamily="18" charset="0"/>
              </a:rPr>
              <a:t>RSA</a:t>
            </a:r>
          </a:p>
          <a:p>
            <a:pPr lvl="1" algn="just"/>
            <a:r>
              <a:rPr lang="en-US" sz="3200" b="1">
                <a:solidFill>
                  <a:srgbClr val="0070C0"/>
                </a:solidFill>
                <a:latin typeface="Times New Roman" pitchFamily="18" charset="0"/>
                <a:cs typeface="Times New Roman" pitchFamily="18" charset="0"/>
              </a:rPr>
              <a:t>Bài tập</a:t>
            </a:r>
          </a:p>
          <a:p>
            <a:pPr algn="just"/>
            <a:r>
              <a:rPr lang="en-US" sz="3200">
                <a:latin typeface="Times New Roman" panose="02020603050405020304" pitchFamily="18" charset="0"/>
                <a:cs typeface="Times New Roman" panose="02020603050405020304" pitchFamily="18" charset="0"/>
              </a:rPr>
              <a:t>	Cho hệ chữ ký RSA có p = 47, q = 71, e = 79</a:t>
            </a:r>
          </a:p>
          <a:p>
            <a:pPr algn="just"/>
            <a:r>
              <a:rPr lang="en-US" sz="3200" smtClean="0">
                <a:latin typeface="Times New Roman" panose="02020603050405020304" pitchFamily="18" charset="0"/>
                <a:cs typeface="Times New Roman" panose="02020603050405020304" pitchFamily="18" charset="0"/>
                <a:sym typeface="Symbol" panose="05050102010706020507" pitchFamily="18" charset="2"/>
              </a:rPr>
              <a:t>	Hãy </a:t>
            </a:r>
            <a:r>
              <a:rPr lang="en-US" sz="3200">
                <a:latin typeface="Times New Roman" panose="02020603050405020304" pitchFamily="18" charset="0"/>
                <a:cs typeface="Times New Roman" panose="02020603050405020304" pitchFamily="18" charset="0"/>
                <a:sym typeface="Symbol" panose="05050102010706020507" pitchFamily="18" charset="2"/>
              </a:rPr>
              <a:t>tìm khóa công khai K</a:t>
            </a:r>
            <a:r>
              <a:rPr lang="en-US" sz="3200" baseline="-25000">
                <a:latin typeface="Times New Roman" panose="02020603050405020304" pitchFamily="18" charset="0"/>
                <a:cs typeface="Times New Roman" panose="02020603050405020304" pitchFamily="18" charset="0"/>
                <a:sym typeface="Symbol" panose="05050102010706020507" pitchFamily="18" charset="2"/>
              </a:rPr>
              <a:t>p</a:t>
            </a:r>
            <a:r>
              <a:rPr lang="en-US" sz="3200">
                <a:latin typeface="Times New Roman" panose="02020603050405020304" pitchFamily="18" charset="0"/>
                <a:cs typeface="Times New Roman" panose="02020603050405020304" pitchFamily="18" charset="0"/>
                <a:sym typeface="Symbol" panose="05050102010706020507" pitchFamily="18" charset="2"/>
              </a:rPr>
              <a:t>, và khóa bí mật K</a:t>
            </a:r>
            <a:r>
              <a:rPr lang="en-US" sz="3200" baseline="-25000">
                <a:latin typeface="Times New Roman" panose="02020603050405020304" pitchFamily="18" charset="0"/>
                <a:cs typeface="Times New Roman" panose="02020603050405020304" pitchFamily="18" charset="0"/>
                <a:sym typeface="Symbol" panose="05050102010706020507" pitchFamily="18" charset="2"/>
              </a:rPr>
              <a:t>s</a:t>
            </a:r>
            <a:r>
              <a:rPr lang="en-US" sz="3200">
                <a:latin typeface="Times New Roman" panose="02020603050405020304" pitchFamily="18" charset="0"/>
                <a:cs typeface="Times New Roman" panose="02020603050405020304" pitchFamily="18" charset="0"/>
                <a:sym typeface="Symbol" panose="05050102010706020507" pitchFamily="18" charset="2"/>
              </a:rPr>
              <a:t> của hệ mã trên; Tính chữ ký điện tử cho bản mã M = 87</a:t>
            </a:r>
            <a:endParaRPr lang="en-US" sz="32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742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3.2. Các phương pháp mã hóa cổ điển</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681555"/>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a:latin typeface="Times New Roman" panose="02020603050405020304" pitchFamily="18" charset="0"/>
                <a:cs typeface="Times New Roman" panose="02020603050405020304" pitchFamily="18" charset="0"/>
              </a:rPr>
              <a:t>Một số khái niệm trong số học</a:t>
            </a:r>
            <a:endParaRPr lang="en-US" sz="3600">
              <a:latin typeface="Times New Roman" panose="02020603050405020304" pitchFamily="18" charset="0"/>
              <a:cs typeface="Times New Roman" panose="02020603050405020304" pitchFamily="18" charset="0"/>
            </a:endParaRPr>
          </a:p>
          <a:p>
            <a:pPr algn="just"/>
            <a:r>
              <a:rPr lang="en-US" sz="3200">
                <a:latin typeface="Times New Roman" panose="02020603050405020304" pitchFamily="18" charset="0"/>
                <a:cs typeface="Times New Roman" panose="02020603050405020304" pitchFamily="18" charset="0"/>
              </a:rPr>
              <a:t>	</a:t>
            </a:r>
            <a:r>
              <a:rPr lang="en-US" sz="3200" b="1" i="1">
                <a:solidFill>
                  <a:schemeClr val="accent5">
                    <a:lumMod val="75000"/>
                  </a:schemeClr>
                </a:solidFill>
                <a:latin typeface="Times New Roman" panose="02020603050405020304" pitchFamily="18" charset="0"/>
                <a:cs typeface="Times New Roman" panose="02020603050405020304" pitchFamily="18" charset="0"/>
              </a:rPr>
              <a:t>Vành Z</a:t>
            </a:r>
            <a:r>
              <a:rPr lang="en-US" sz="3200" b="1" i="1" baseline="-25000">
                <a:solidFill>
                  <a:schemeClr val="accent5">
                    <a:lumMod val="75000"/>
                  </a:schemeClr>
                </a:solidFill>
                <a:latin typeface="Times New Roman" panose="02020603050405020304" pitchFamily="18" charset="0"/>
                <a:cs typeface="Times New Roman" panose="02020603050405020304" pitchFamily="18" charset="0"/>
              </a:rPr>
              <a:t>N </a:t>
            </a:r>
            <a:r>
              <a:rPr lang="en-US" sz="3200" b="1" i="1">
                <a:solidFill>
                  <a:schemeClr val="accent5">
                    <a:lumMod val="75000"/>
                  </a:schemeClr>
                </a:solidFill>
                <a:latin typeface="Times New Roman" panose="02020603050405020304" pitchFamily="18" charset="0"/>
                <a:cs typeface="Times New Roman" panose="02020603050405020304" pitchFamily="18" charset="0"/>
              </a:rPr>
              <a:t>(vành đồng dư modulo N)</a:t>
            </a:r>
          </a:p>
          <a:p>
            <a:pPr algn="just">
              <a:lnSpc>
                <a:spcPct val="90000"/>
              </a:lnSpc>
            </a:pPr>
            <a:r>
              <a:rPr lang="en-US" sz="3200">
                <a:latin typeface="Times New Roman" panose="02020603050405020304" pitchFamily="18" charset="0"/>
                <a:cs typeface="Times New Roman" panose="02020603050405020304" pitchFamily="18" charset="0"/>
              </a:rPr>
              <a:t>	</a:t>
            </a:r>
            <a:r>
              <a:rPr lang="en-US" sz="3600">
                <a:latin typeface="Times New Roman" panose="02020603050405020304" pitchFamily="18" charset="0"/>
                <a:cs typeface="Times New Roman" panose="02020603050405020304" pitchFamily="18" charset="0"/>
              </a:rPr>
              <a:t>Ví dụ Z</a:t>
            </a:r>
            <a:r>
              <a:rPr lang="en-US" sz="3600" baseline="-25000">
                <a:latin typeface="Times New Roman" panose="02020603050405020304" pitchFamily="18" charset="0"/>
                <a:cs typeface="Times New Roman" panose="02020603050405020304" pitchFamily="18" charset="0"/>
              </a:rPr>
              <a:t>5</a:t>
            </a:r>
            <a:endParaRPr lang="en-US" sz="3600">
              <a:latin typeface="Times New Roman" panose="02020603050405020304" pitchFamily="18" charset="0"/>
              <a:cs typeface="Times New Roman" panose="02020603050405020304" pitchFamily="18" charset="0"/>
            </a:endParaRPr>
          </a:p>
          <a:p>
            <a:pPr algn="just">
              <a:lnSpc>
                <a:spcPct val="90000"/>
              </a:lnSpc>
            </a:pPr>
            <a:r>
              <a:rPr lang="en-US" altLang="en-US" sz="3600">
                <a:latin typeface="Times New Roman" panose="02020603050405020304" pitchFamily="18" charset="0"/>
                <a:cs typeface="Times New Roman" panose="02020603050405020304" pitchFamily="18" charset="0"/>
              </a:rPr>
              <a:t>Z</a:t>
            </a:r>
            <a:r>
              <a:rPr lang="en-US" altLang="en-US" sz="3600" baseline="-25000">
                <a:latin typeface="Times New Roman" panose="02020603050405020304" pitchFamily="18" charset="0"/>
                <a:cs typeface="Times New Roman" panose="02020603050405020304" pitchFamily="18" charset="0"/>
              </a:rPr>
              <a:t>5</a:t>
            </a:r>
            <a:r>
              <a:rPr lang="en-US" altLang="en-US" sz="3600">
                <a:latin typeface="Times New Roman" panose="02020603050405020304" pitchFamily="18" charset="0"/>
                <a:cs typeface="Times New Roman" panose="02020603050405020304" pitchFamily="18" charset="0"/>
              </a:rPr>
              <a:t> = {0, 1, 2, 3, 4}</a:t>
            </a:r>
          </a:p>
          <a:p>
            <a:pPr algn="just">
              <a:lnSpc>
                <a:spcPct val="90000"/>
              </a:lnSpc>
            </a:pPr>
            <a:r>
              <a:rPr lang="en-US" altLang="en-US" sz="3600">
                <a:latin typeface="Times New Roman" panose="02020603050405020304" pitchFamily="18" charset="0"/>
                <a:cs typeface="Times New Roman" panose="02020603050405020304" pitchFamily="18" charset="0"/>
              </a:rPr>
              <a:t>Sẽ có 5 lớp tương đương tương ứng với 5 giá trị</a:t>
            </a:r>
          </a:p>
          <a:p>
            <a:pPr algn="just">
              <a:lnSpc>
                <a:spcPct val="90000"/>
              </a:lnSpc>
            </a:pPr>
            <a:r>
              <a:rPr lang="en-US" altLang="en-US" sz="3600">
                <a:latin typeface="Times New Roman" panose="02020603050405020304" pitchFamily="18" charset="0"/>
                <a:cs typeface="Times New Roman" panose="02020603050405020304" pitchFamily="18" charset="0"/>
              </a:rPr>
              <a:t>Lớp 0: Những số chia cho 5 dư 0 (5,10,15,20,…)</a:t>
            </a:r>
          </a:p>
          <a:p>
            <a:pPr algn="just">
              <a:lnSpc>
                <a:spcPct val="90000"/>
              </a:lnSpc>
            </a:pPr>
            <a:r>
              <a:rPr lang="en-US" altLang="en-US" sz="3600">
                <a:latin typeface="Times New Roman" panose="02020603050405020304" pitchFamily="18" charset="0"/>
                <a:cs typeface="Times New Roman" panose="02020603050405020304" pitchFamily="18" charset="0"/>
              </a:rPr>
              <a:t>Lớp 1: Những số chia cho 5 dư 1 (6,11,16,21,…)</a:t>
            </a:r>
          </a:p>
          <a:p>
            <a:pPr algn="just">
              <a:lnSpc>
                <a:spcPct val="90000"/>
              </a:lnSpc>
            </a:pPr>
            <a:r>
              <a:rPr lang="en-US" altLang="en-US" sz="3600">
                <a:latin typeface="Times New Roman" panose="02020603050405020304" pitchFamily="18" charset="0"/>
                <a:cs typeface="Times New Roman" panose="02020603050405020304" pitchFamily="18" charset="0"/>
              </a:rPr>
              <a:t>Lớp 2: Những số chia cho 5 dư 2 (7,12,17,22,…)</a:t>
            </a:r>
          </a:p>
          <a:p>
            <a:pPr algn="just">
              <a:lnSpc>
                <a:spcPct val="90000"/>
              </a:lnSpc>
            </a:pPr>
            <a:r>
              <a:rPr lang="en-US" altLang="en-US" sz="3600">
                <a:latin typeface="Times New Roman" panose="02020603050405020304" pitchFamily="18" charset="0"/>
                <a:cs typeface="Times New Roman" panose="02020603050405020304" pitchFamily="18" charset="0"/>
              </a:rPr>
              <a:t>Lớp 3: Những số chia cho 5 dư 3 (8,13,18,23,…)</a:t>
            </a:r>
          </a:p>
          <a:p>
            <a:pPr algn="just">
              <a:lnSpc>
                <a:spcPct val="90000"/>
              </a:lnSpc>
            </a:pPr>
            <a:r>
              <a:rPr lang="en-US" altLang="en-US" sz="3600">
                <a:latin typeface="Times New Roman" panose="02020603050405020304" pitchFamily="18" charset="0"/>
                <a:cs typeface="Times New Roman" panose="02020603050405020304" pitchFamily="18" charset="0"/>
              </a:rPr>
              <a:t>Lớp 4: Những số chia cho 5 dư 4 (9,14,19,24,…)</a:t>
            </a:r>
          </a:p>
          <a:p>
            <a:pPr algn="just"/>
            <a:r>
              <a:rPr lang="fr-FR" sz="3600"/>
              <a:t>	</a:t>
            </a: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82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fade">
                                      <p:cBhvr>
                                        <p:cTn id="7" dur="1000"/>
                                        <p:tgtEl>
                                          <p:spTgt spid="13">
                                            <p:txEl>
                                              <p:pRg st="2" end="2"/>
                                            </p:txEl>
                                          </p:spTgt>
                                        </p:tgtEl>
                                      </p:cBhvr>
                                    </p:animEffect>
                                    <p:anim calcmode="lin" valueType="num">
                                      <p:cBhvr>
                                        <p:cTn id="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xEl>
                                              <p:pRg st="3" end="3"/>
                                            </p:txEl>
                                          </p:spTgt>
                                        </p:tgtEl>
                                        <p:attrNameLst>
                                          <p:attrName>style.visibility</p:attrName>
                                        </p:attrNameLst>
                                      </p:cBhvr>
                                      <p:to>
                                        <p:strVal val="visible"/>
                                      </p:to>
                                    </p:set>
                                    <p:animEffect transition="in" filter="fade">
                                      <p:cBhvr>
                                        <p:cTn id="12" dur="1000"/>
                                        <p:tgtEl>
                                          <p:spTgt spid="13">
                                            <p:txEl>
                                              <p:pRg st="3" end="3"/>
                                            </p:txEl>
                                          </p:spTgt>
                                        </p:tgtEl>
                                      </p:cBhvr>
                                    </p:animEffect>
                                    <p:anim calcmode="lin" valueType="num">
                                      <p:cBhvr>
                                        <p:cTn id="13"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animEffect transition="in" filter="fade">
                                      <p:cBhvr>
                                        <p:cTn id="17" dur="1000"/>
                                        <p:tgtEl>
                                          <p:spTgt spid="13">
                                            <p:txEl>
                                              <p:pRg st="4" end="4"/>
                                            </p:txEl>
                                          </p:spTgt>
                                        </p:tgtEl>
                                      </p:cBhvr>
                                    </p:animEffect>
                                    <p:anim calcmode="lin" valueType="num">
                                      <p:cBhvr>
                                        <p:cTn id="18"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xEl>
                                              <p:pRg st="5" end="5"/>
                                            </p:txEl>
                                          </p:spTgt>
                                        </p:tgtEl>
                                        <p:attrNameLst>
                                          <p:attrName>style.visibility</p:attrName>
                                        </p:attrNameLst>
                                      </p:cBhvr>
                                      <p:to>
                                        <p:strVal val="visible"/>
                                      </p:to>
                                    </p:set>
                                    <p:animEffect transition="in" filter="fade">
                                      <p:cBhvr>
                                        <p:cTn id="22" dur="1000"/>
                                        <p:tgtEl>
                                          <p:spTgt spid="13">
                                            <p:txEl>
                                              <p:pRg st="5" end="5"/>
                                            </p:txEl>
                                          </p:spTgt>
                                        </p:tgtEl>
                                      </p:cBhvr>
                                    </p:animEffect>
                                    <p:anim calcmode="lin" valueType="num">
                                      <p:cBhvr>
                                        <p:cTn id="23"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3">
                                            <p:txEl>
                                              <p:pRg st="6" end="6"/>
                                            </p:txEl>
                                          </p:spTgt>
                                        </p:tgtEl>
                                        <p:attrNameLst>
                                          <p:attrName>style.visibility</p:attrName>
                                        </p:attrNameLst>
                                      </p:cBhvr>
                                      <p:to>
                                        <p:strVal val="visible"/>
                                      </p:to>
                                    </p:set>
                                    <p:animEffect transition="in" filter="fade">
                                      <p:cBhvr>
                                        <p:cTn id="27" dur="1000"/>
                                        <p:tgtEl>
                                          <p:spTgt spid="13">
                                            <p:txEl>
                                              <p:pRg st="6" end="6"/>
                                            </p:txEl>
                                          </p:spTgt>
                                        </p:tgtEl>
                                      </p:cBhvr>
                                    </p:animEffect>
                                    <p:anim calcmode="lin" valueType="num">
                                      <p:cBhvr>
                                        <p:cTn id="28"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1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3">
                                            <p:txEl>
                                              <p:pRg st="7" end="7"/>
                                            </p:txEl>
                                          </p:spTgt>
                                        </p:tgtEl>
                                        <p:attrNameLst>
                                          <p:attrName>style.visibility</p:attrName>
                                        </p:attrNameLst>
                                      </p:cBhvr>
                                      <p:to>
                                        <p:strVal val="visible"/>
                                      </p:to>
                                    </p:set>
                                    <p:animEffect transition="in" filter="fade">
                                      <p:cBhvr>
                                        <p:cTn id="32" dur="1000"/>
                                        <p:tgtEl>
                                          <p:spTgt spid="13">
                                            <p:txEl>
                                              <p:pRg st="7" end="7"/>
                                            </p:txEl>
                                          </p:spTgt>
                                        </p:tgtEl>
                                      </p:cBhvr>
                                    </p:animEffect>
                                    <p:anim calcmode="lin" valueType="num">
                                      <p:cBhvr>
                                        <p:cTn id="33" dur="1000" fill="hold"/>
                                        <p:tgtEl>
                                          <p:spTgt spid="1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13">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3">
                                            <p:txEl>
                                              <p:pRg st="8" end="8"/>
                                            </p:txEl>
                                          </p:spTgt>
                                        </p:tgtEl>
                                        <p:attrNameLst>
                                          <p:attrName>style.visibility</p:attrName>
                                        </p:attrNameLst>
                                      </p:cBhvr>
                                      <p:to>
                                        <p:strVal val="visible"/>
                                      </p:to>
                                    </p:set>
                                    <p:animEffect transition="in" filter="fade">
                                      <p:cBhvr>
                                        <p:cTn id="37" dur="1000"/>
                                        <p:tgtEl>
                                          <p:spTgt spid="13">
                                            <p:txEl>
                                              <p:pRg st="8" end="8"/>
                                            </p:txEl>
                                          </p:spTgt>
                                        </p:tgtEl>
                                      </p:cBhvr>
                                    </p:animEffect>
                                    <p:anim calcmode="lin" valueType="num">
                                      <p:cBhvr>
                                        <p:cTn id="38" dur="1000" fill="hold"/>
                                        <p:tgtEl>
                                          <p:spTgt spid="13">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13">
                                            <p:txEl>
                                              <p:pRg st="8" end="8"/>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3">
                                            <p:txEl>
                                              <p:pRg st="9" end="9"/>
                                            </p:txEl>
                                          </p:spTgt>
                                        </p:tgtEl>
                                        <p:attrNameLst>
                                          <p:attrName>style.visibility</p:attrName>
                                        </p:attrNameLst>
                                      </p:cBhvr>
                                      <p:to>
                                        <p:strVal val="visible"/>
                                      </p:to>
                                    </p:set>
                                    <p:animEffect transition="in" filter="fade">
                                      <p:cBhvr>
                                        <p:cTn id="42" dur="1000"/>
                                        <p:tgtEl>
                                          <p:spTgt spid="13">
                                            <p:txEl>
                                              <p:pRg st="9" end="9"/>
                                            </p:txEl>
                                          </p:spTgt>
                                        </p:tgtEl>
                                      </p:cBhvr>
                                    </p:animEffect>
                                    <p:anim calcmode="lin" valueType="num">
                                      <p:cBhvr>
                                        <p:cTn id="43" dur="1000" fill="hold"/>
                                        <p:tgtEl>
                                          <p:spTgt spid="13">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1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078313"/>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số</a:t>
            </a:r>
          </a:p>
          <a:p>
            <a:pPr marL="1657350" lvl="3" indent="-285750">
              <a:spcBef>
                <a:spcPts val="1200"/>
              </a:spcBef>
              <a:spcAft>
                <a:spcPts val="1200"/>
              </a:spcAft>
              <a:buFont typeface="Wingdings" pitchFamily="2" charset="2"/>
              <a:buChar char="v"/>
            </a:pPr>
            <a:r>
              <a:rPr lang="en-US" sz="3600" b="1">
                <a:latin typeface="Times New Roman" pitchFamily="18" charset="0"/>
                <a:cs typeface="Times New Roman" pitchFamily="18" charset="0"/>
              </a:rPr>
              <a:t>Thuật toán </a:t>
            </a:r>
            <a:r>
              <a:rPr lang="en-US" sz="3600" b="1" smtClean="0">
                <a:latin typeface="Times New Roman" pitchFamily="18" charset="0"/>
                <a:cs typeface="Times New Roman" pitchFamily="18" charset="0"/>
              </a:rPr>
              <a:t>RSA</a:t>
            </a:r>
          </a:p>
          <a:p>
            <a:pPr lvl="1" algn="just"/>
            <a:r>
              <a:rPr lang="en-US" sz="3200" b="1">
                <a:solidFill>
                  <a:srgbClr val="0070C0"/>
                </a:solidFill>
                <a:latin typeface="Times New Roman" pitchFamily="18" charset="0"/>
                <a:cs typeface="Times New Roman" pitchFamily="18" charset="0"/>
              </a:rPr>
              <a:t>Bài </a:t>
            </a:r>
            <a:r>
              <a:rPr lang="en-US" sz="3200" b="1" smtClean="0">
                <a:solidFill>
                  <a:srgbClr val="0070C0"/>
                </a:solidFill>
                <a:latin typeface="Times New Roman" pitchFamily="18" charset="0"/>
                <a:cs typeface="Times New Roman" pitchFamily="18" charset="0"/>
              </a:rPr>
              <a:t>tập</a:t>
            </a:r>
          </a:p>
          <a:p>
            <a:pPr lvl="1" algn="just"/>
            <a:r>
              <a:rPr lang="en-US" sz="3200" b="1">
                <a:solidFill>
                  <a:srgbClr val="0070C0"/>
                </a:solidFill>
                <a:latin typeface="Times New Roman" pitchFamily="18" charset="0"/>
                <a:cs typeface="Times New Roman" pitchFamily="18" charset="0"/>
              </a:rPr>
              <a:t>	</a:t>
            </a:r>
            <a:r>
              <a:rPr lang="en-US" sz="2800" smtClean="0">
                <a:latin typeface="Times New Roman" panose="02020603050405020304" pitchFamily="18" charset="0"/>
                <a:cs typeface="Times New Roman" panose="02020603050405020304" pitchFamily="18" charset="0"/>
              </a:rPr>
              <a:t>n=47*71 </a:t>
            </a:r>
            <a:r>
              <a:rPr lang="en-US" sz="2800">
                <a:latin typeface="Times New Roman" panose="02020603050405020304" pitchFamily="18" charset="0"/>
                <a:cs typeface="Times New Roman" panose="02020603050405020304" pitchFamily="18" charset="0"/>
              </a:rPr>
              <a:t>= 3337</a:t>
            </a:r>
          </a:p>
          <a:p>
            <a:pPr lvl="2" algn="just"/>
            <a:r>
              <a:rPr lang="en-US" sz="2800">
                <a:latin typeface="Times New Roman" panose="02020603050405020304" pitchFamily="18" charset="0"/>
                <a:cs typeface="Times New Roman" panose="02020603050405020304" pitchFamily="18" charset="0"/>
                <a:sym typeface="Symbol" panose="05050102010706020507" pitchFamily="18" charset="2"/>
              </a:rPr>
              <a:t>(n) = (47-1)*(71-1) = 3220</a:t>
            </a:r>
          </a:p>
          <a:p>
            <a:pPr lvl="2" algn="just"/>
            <a:r>
              <a:rPr lang="en-US" sz="2800">
                <a:latin typeface="Times New Roman" panose="02020603050405020304" pitchFamily="18" charset="0"/>
                <a:cs typeface="Times New Roman" panose="02020603050405020304" pitchFamily="18" charset="0"/>
                <a:sym typeface="Symbol" panose="05050102010706020507" pitchFamily="18" charset="2"/>
              </a:rPr>
              <a:t>d= 1019</a:t>
            </a:r>
          </a:p>
          <a:p>
            <a:pPr lvl="2" algn="just"/>
            <a:r>
              <a:rPr lang="en-US" sz="2800">
                <a:latin typeface="Times New Roman" panose="02020603050405020304" pitchFamily="18" charset="0"/>
                <a:cs typeface="Times New Roman" panose="02020603050405020304" pitchFamily="18" charset="0"/>
                <a:sym typeface="Symbol" panose="05050102010706020507" pitchFamily="18" charset="2"/>
              </a:rPr>
              <a:t>Khóa CK = (e,n)=(79,3337)</a:t>
            </a:r>
          </a:p>
          <a:p>
            <a:pPr lvl="2" algn="just"/>
            <a:r>
              <a:rPr lang="en-US" sz="2800">
                <a:latin typeface="Times New Roman" panose="02020603050405020304" pitchFamily="18" charset="0"/>
                <a:cs typeface="Times New Roman" panose="02020603050405020304" pitchFamily="18" charset="0"/>
                <a:sym typeface="Symbol" panose="05050102010706020507" pitchFamily="18" charset="2"/>
              </a:rPr>
              <a:t>Khóa BM = (d,n)=(1019,3337)</a:t>
            </a:r>
          </a:p>
          <a:p>
            <a:pPr lvl="2" algn="just"/>
            <a:r>
              <a:rPr lang="en-US" sz="2800">
                <a:latin typeface="Times New Roman" panose="02020603050405020304" pitchFamily="18" charset="0"/>
                <a:cs typeface="Times New Roman" panose="02020603050405020304" pitchFamily="18" charset="0"/>
                <a:sym typeface="Symbol" panose="05050102010706020507" pitchFamily="18" charset="2"/>
              </a:rPr>
              <a:t>s= </a:t>
            </a:r>
            <a:r>
              <a:rPr lang="en-US" sz="2800" i="1">
                <a:latin typeface="Times New Roman" panose="02020603050405020304" pitchFamily="18" charset="0"/>
                <a:cs typeface="Times New Roman" panose="02020603050405020304" pitchFamily="18" charset="0"/>
                <a:sym typeface="Symbol" panose="05050102010706020507" pitchFamily="18" charset="2"/>
              </a:rPr>
              <a:t>m</a:t>
            </a:r>
            <a:r>
              <a:rPr lang="en-US" sz="2800" i="1" baseline="30000">
                <a:latin typeface="Times New Roman" panose="02020603050405020304" pitchFamily="18" charset="0"/>
                <a:cs typeface="Times New Roman" panose="02020603050405020304" pitchFamily="18" charset="0"/>
                <a:sym typeface="Symbol" panose="05050102010706020507" pitchFamily="18" charset="2"/>
              </a:rPr>
              <a:t>d</a:t>
            </a:r>
            <a:r>
              <a:rPr lang="en-US" sz="2800" i="1">
                <a:latin typeface="Times New Roman" panose="02020603050405020304" pitchFamily="18" charset="0"/>
                <a:cs typeface="Times New Roman" panose="02020603050405020304" pitchFamily="18" charset="0"/>
                <a:sym typeface="Symbol" panose="05050102010706020507" pitchFamily="18" charset="2"/>
              </a:rPr>
              <a:t> mod n </a:t>
            </a:r>
            <a:r>
              <a:rPr lang="en-US" sz="2800">
                <a:latin typeface="Times New Roman" panose="02020603050405020304" pitchFamily="18" charset="0"/>
                <a:cs typeface="Times New Roman" panose="02020603050405020304" pitchFamily="18" charset="0"/>
                <a:sym typeface="Symbol" panose="05050102010706020507" pitchFamily="18" charset="2"/>
              </a:rPr>
              <a:t>= 87</a:t>
            </a:r>
            <a:r>
              <a:rPr lang="en-US" sz="2800" baseline="30000">
                <a:latin typeface="Times New Roman" panose="02020603050405020304" pitchFamily="18" charset="0"/>
                <a:cs typeface="Times New Roman" panose="02020603050405020304" pitchFamily="18" charset="0"/>
                <a:sym typeface="Symbol" panose="05050102010706020507" pitchFamily="18" charset="2"/>
              </a:rPr>
              <a:t>1019</a:t>
            </a:r>
            <a:r>
              <a:rPr lang="en-US" sz="2800">
                <a:latin typeface="Times New Roman" panose="02020603050405020304" pitchFamily="18" charset="0"/>
                <a:cs typeface="Times New Roman" panose="02020603050405020304" pitchFamily="18" charset="0"/>
                <a:sym typeface="Symbol" panose="05050102010706020507" pitchFamily="18" charset="2"/>
              </a:rPr>
              <a:t> mod 3337 = 1636</a:t>
            </a:r>
          </a:p>
          <a:p>
            <a:pPr lvl="2" algn="just"/>
            <a:r>
              <a:rPr lang="en-US" sz="2800">
                <a:latin typeface="Times New Roman" panose="02020603050405020304" pitchFamily="18" charset="0"/>
                <a:cs typeface="Times New Roman" panose="02020603050405020304" pitchFamily="18" charset="0"/>
                <a:sym typeface="Symbol" panose="05050102010706020507" pitchFamily="18" charset="2"/>
              </a:rPr>
              <a:t>Kiểm tra chữ ký m’ = </a:t>
            </a:r>
            <a:r>
              <a:rPr lang="en-US" sz="2800" i="1">
                <a:latin typeface="Times New Roman" panose="02020603050405020304" pitchFamily="18" charset="0"/>
                <a:cs typeface="Times New Roman" panose="02020603050405020304" pitchFamily="18" charset="0"/>
                <a:sym typeface="Symbol" panose="05050102010706020507" pitchFamily="18" charset="2"/>
              </a:rPr>
              <a:t>s</a:t>
            </a:r>
            <a:r>
              <a:rPr lang="en-US" sz="2800" i="1" baseline="30000">
                <a:latin typeface="Times New Roman" panose="02020603050405020304" pitchFamily="18" charset="0"/>
                <a:cs typeface="Times New Roman" panose="02020603050405020304" pitchFamily="18" charset="0"/>
                <a:sym typeface="Symbol" panose="05050102010706020507" pitchFamily="18" charset="2"/>
              </a:rPr>
              <a:t>e</a:t>
            </a:r>
            <a:r>
              <a:rPr lang="en-US" sz="2800" i="1">
                <a:latin typeface="Times New Roman" panose="02020603050405020304" pitchFamily="18" charset="0"/>
                <a:cs typeface="Times New Roman" panose="02020603050405020304" pitchFamily="18" charset="0"/>
                <a:sym typeface="Symbol" panose="05050102010706020507" pitchFamily="18" charset="2"/>
              </a:rPr>
              <a:t> mod n = 1636</a:t>
            </a:r>
            <a:r>
              <a:rPr lang="en-US" sz="2800" i="1" baseline="30000">
                <a:latin typeface="Times New Roman" panose="02020603050405020304" pitchFamily="18" charset="0"/>
                <a:cs typeface="Times New Roman" panose="02020603050405020304" pitchFamily="18" charset="0"/>
                <a:sym typeface="Symbol" panose="05050102010706020507" pitchFamily="18" charset="2"/>
              </a:rPr>
              <a:t>79</a:t>
            </a:r>
            <a:r>
              <a:rPr lang="en-US" sz="2800" i="1">
                <a:latin typeface="Times New Roman" panose="02020603050405020304" pitchFamily="18" charset="0"/>
                <a:cs typeface="Times New Roman" panose="02020603050405020304" pitchFamily="18" charset="0"/>
                <a:sym typeface="Symbol" panose="05050102010706020507" pitchFamily="18" charset="2"/>
              </a:rPr>
              <a:t> mod 3337 = 87</a:t>
            </a:r>
          </a:p>
        </p:txBody>
      </p:sp>
    </p:spTree>
    <p:extLst>
      <p:ext uri="{BB962C8B-B14F-4D97-AF65-F5344CB8AC3E}">
        <p14:creationId xmlns:p14="http://schemas.microsoft.com/office/powerpoint/2010/main" val="212516237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477875"/>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số</a:t>
            </a:r>
          </a:p>
          <a:p>
            <a:pPr marL="1657350" lvl="3" indent="-285750">
              <a:spcBef>
                <a:spcPts val="1200"/>
              </a:spcBef>
              <a:spcAft>
                <a:spcPts val="1200"/>
              </a:spcAft>
              <a:buFont typeface="Wingdings" pitchFamily="2" charset="2"/>
              <a:buChar char="v"/>
            </a:pPr>
            <a:r>
              <a:rPr lang="en-US" sz="3600" b="1">
                <a:latin typeface="Times New Roman" pitchFamily="18" charset="0"/>
                <a:cs typeface="Times New Roman" pitchFamily="18" charset="0"/>
              </a:rPr>
              <a:t>Thuật toán </a:t>
            </a:r>
            <a:r>
              <a:rPr lang="en-US" sz="3600" b="1" smtClean="0">
                <a:latin typeface="Times New Roman" pitchFamily="18" charset="0"/>
                <a:cs typeface="Times New Roman" pitchFamily="18" charset="0"/>
              </a:rPr>
              <a:t>RSA</a:t>
            </a:r>
          </a:p>
          <a:p>
            <a:pPr lvl="1" algn="just"/>
            <a:r>
              <a:rPr lang="en-US" sz="3200" b="1">
                <a:solidFill>
                  <a:srgbClr val="0070C0"/>
                </a:solidFill>
                <a:latin typeface="Times New Roman" pitchFamily="18" charset="0"/>
                <a:cs typeface="Times New Roman" pitchFamily="18" charset="0"/>
              </a:rPr>
              <a:t>Bài </a:t>
            </a:r>
            <a:r>
              <a:rPr lang="en-US" sz="3200" b="1" smtClean="0">
                <a:solidFill>
                  <a:srgbClr val="0070C0"/>
                </a:solidFill>
                <a:latin typeface="Times New Roman" pitchFamily="18" charset="0"/>
                <a:cs typeface="Times New Roman" pitchFamily="18" charset="0"/>
              </a:rPr>
              <a:t>tập</a:t>
            </a:r>
          </a:p>
          <a:p>
            <a:pPr algn="just"/>
            <a:r>
              <a:rPr lang="en-US" sz="3200" b="1">
                <a:solidFill>
                  <a:srgbClr val="0070C0"/>
                </a:solidFill>
                <a:latin typeface="Times New Roman" pitchFamily="18" charset="0"/>
                <a:cs typeface="Times New Roman" pitchFamily="18" charset="0"/>
              </a:rPr>
              <a:t>	</a:t>
            </a:r>
            <a:r>
              <a:rPr lang="en-US" sz="3200">
                <a:latin typeface="Times New Roman" panose="02020603050405020304" pitchFamily="18" charset="0"/>
                <a:cs typeface="Times New Roman" panose="02020603050405020304" pitchFamily="18" charset="0"/>
              </a:rPr>
              <a:t>Cho hệ chữ ký RSA có p = 19, q = 41, e = 31</a:t>
            </a:r>
          </a:p>
          <a:p>
            <a:pPr algn="just"/>
            <a:r>
              <a:rPr lang="en-US" sz="3200" smtClean="0">
                <a:latin typeface="Times New Roman" panose="02020603050405020304" pitchFamily="18" charset="0"/>
                <a:cs typeface="Times New Roman" panose="02020603050405020304" pitchFamily="18" charset="0"/>
                <a:sym typeface="Symbol" panose="05050102010706020507" pitchFamily="18" charset="2"/>
              </a:rPr>
              <a:t>	Hãy </a:t>
            </a:r>
            <a:r>
              <a:rPr lang="en-US" sz="3200">
                <a:latin typeface="Times New Roman" panose="02020603050405020304" pitchFamily="18" charset="0"/>
                <a:cs typeface="Times New Roman" panose="02020603050405020304" pitchFamily="18" charset="0"/>
                <a:sym typeface="Symbol" panose="05050102010706020507" pitchFamily="18" charset="2"/>
              </a:rPr>
              <a:t>tìm khóa công khai K</a:t>
            </a:r>
            <a:r>
              <a:rPr lang="en-US" sz="3200" baseline="-25000">
                <a:latin typeface="Times New Roman" panose="02020603050405020304" pitchFamily="18" charset="0"/>
                <a:cs typeface="Times New Roman" panose="02020603050405020304" pitchFamily="18" charset="0"/>
                <a:sym typeface="Symbol" panose="05050102010706020507" pitchFamily="18" charset="2"/>
              </a:rPr>
              <a:t>p</a:t>
            </a:r>
            <a:r>
              <a:rPr lang="en-US" sz="3200">
                <a:latin typeface="Times New Roman" panose="02020603050405020304" pitchFamily="18" charset="0"/>
                <a:cs typeface="Times New Roman" panose="02020603050405020304" pitchFamily="18" charset="0"/>
                <a:sym typeface="Symbol" panose="05050102010706020507" pitchFamily="18" charset="2"/>
              </a:rPr>
              <a:t>, và khóa bí mật K</a:t>
            </a:r>
            <a:r>
              <a:rPr lang="en-US" sz="3200" baseline="-25000">
                <a:latin typeface="Times New Roman" panose="02020603050405020304" pitchFamily="18" charset="0"/>
                <a:cs typeface="Times New Roman" panose="02020603050405020304" pitchFamily="18" charset="0"/>
                <a:sym typeface="Symbol" panose="05050102010706020507" pitchFamily="18" charset="2"/>
              </a:rPr>
              <a:t>s</a:t>
            </a:r>
            <a:r>
              <a:rPr lang="en-US" sz="3200">
                <a:latin typeface="Times New Roman" panose="02020603050405020304" pitchFamily="18" charset="0"/>
                <a:cs typeface="Times New Roman" panose="02020603050405020304" pitchFamily="18" charset="0"/>
                <a:sym typeface="Symbol" panose="05050102010706020507" pitchFamily="18" charset="2"/>
              </a:rPr>
              <a:t> của hệ mã trên; Tính chữ ký điện tử cho bản mã M = 187</a:t>
            </a:r>
            <a:endParaRPr lang="en-US" sz="32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367051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970318"/>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số</a:t>
            </a:r>
          </a:p>
          <a:p>
            <a:pPr marL="1657350" lvl="3" indent="-285750">
              <a:spcBef>
                <a:spcPts val="1200"/>
              </a:spcBef>
              <a:spcAft>
                <a:spcPts val="1200"/>
              </a:spcAft>
              <a:buFont typeface="Wingdings" pitchFamily="2" charset="2"/>
              <a:buChar char="v"/>
            </a:pPr>
            <a:r>
              <a:rPr lang="en-US" sz="3600" b="1" smtClean="0">
                <a:latin typeface="Times New Roman" pitchFamily="18" charset="0"/>
                <a:cs typeface="Times New Roman" pitchFamily="18" charset="0"/>
              </a:rPr>
              <a:t>Hệ chữ lý ELGAMMAL</a:t>
            </a:r>
          </a:p>
          <a:p>
            <a:pPr algn="just">
              <a:defRPr/>
            </a:pPr>
            <a:r>
              <a:rPr lang="en-US" sz="3200" b="1">
                <a:solidFill>
                  <a:srgbClr val="0070C0"/>
                </a:solidFill>
                <a:latin typeface="Times New Roman" pitchFamily="18" charset="0"/>
                <a:cs typeface="Times New Roman" pitchFamily="18" charset="0"/>
              </a:rPr>
              <a:t>	</a:t>
            </a:r>
            <a:r>
              <a:rPr lang="en-US" sz="3200">
                <a:latin typeface="Times New Roman" panose="02020603050405020304" pitchFamily="18" charset="0"/>
                <a:cs typeface="Times New Roman" panose="02020603050405020304" pitchFamily="18" charset="0"/>
              </a:rPr>
              <a:t>Mục </a:t>
            </a:r>
            <a:r>
              <a:rPr lang="vi-VN" sz="3200">
                <a:latin typeface="Times New Roman" panose="02020603050405020304" pitchFamily="18" charset="0"/>
                <a:cs typeface="Times New Roman" panose="02020603050405020304" pitchFamily="18" charset="0"/>
              </a:rPr>
              <a:t>đích dành riêng cho chữ kí s</a:t>
            </a:r>
            <a:r>
              <a:rPr lang="en-US" sz="3200">
                <a:latin typeface="Times New Roman" panose="02020603050405020304" pitchFamily="18" charset="0"/>
                <a:cs typeface="Times New Roman" panose="02020603050405020304" pitchFamily="18" charset="0"/>
              </a:rPr>
              <a:t>ố</a:t>
            </a:r>
            <a:r>
              <a:rPr lang="vi-VN" sz="3200">
                <a:latin typeface="Times New Roman" panose="02020603050405020304" pitchFamily="18" charset="0"/>
                <a:cs typeface="Times New Roman" panose="02020603050405020304" pitchFamily="18" charset="0"/>
              </a:rPr>
              <a:t>, điểm mạnh của nó là cùng số nguyên tố p trong cùng một sơ đồ thì với k là ngẫu nhiên nên ta có thể có nhiều chữ kí số, không tất định giống như hệ thống mã khoá công khai Elgamal</a:t>
            </a:r>
            <a:endParaRPr lang="en-US" sz="3200">
              <a:latin typeface="Times New Roman" panose="02020603050405020304" pitchFamily="18" charset="0"/>
              <a:cs typeface="Times New Roman" panose="02020603050405020304" pitchFamily="18" charset="0"/>
            </a:endParaRPr>
          </a:p>
          <a:p>
            <a:pPr algn="just">
              <a:defRPr/>
            </a:pPr>
            <a:r>
              <a:rPr lang="en-US" sz="32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1941140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970318"/>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số</a:t>
            </a:r>
          </a:p>
          <a:p>
            <a:pPr marL="1657350" lvl="3" indent="-285750">
              <a:spcBef>
                <a:spcPts val="1200"/>
              </a:spcBef>
              <a:spcAft>
                <a:spcPts val="1200"/>
              </a:spcAft>
              <a:buFont typeface="Wingdings" pitchFamily="2" charset="2"/>
              <a:buChar char="v"/>
            </a:pPr>
            <a:r>
              <a:rPr lang="en-US" sz="3600" b="1" smtClean="0">
                <a:latin typeface="Times New Roman" pitchFamily="18" charset="0"/>
                <a:cs typeface="Times New Roman" pitchFamily="18" charset="0"/>
              </a:rPr>
              <a:t>Hệ chữ lý ELGAMMAL</a:t>
            </a:r>
          </a:p>
          <a:p>
            <a:pPr algn="just">
              <a:defRPr/>
            </a:pPr>
            <a:r>
              <a:rPr lang="en-US" sz="3200" b="1">
                <a:solidFill>
                  <a:srgbClr val="0070C0"/>
                </a:solidFill>
                <a:latin typeface="Times New Roman" pitchFamily="18" charset="0"/>
                <a:cs typeface="Times New Roman" pitchFamily="18" charset="0"/>
              </a:rPr>
              <a:t>	</a:t>
            </a:r>
            <a:r>
              <a:rPr lang="en-US" sz="3200" smtClean="0">
                <a:latin typeface="Times New Roman" panose="02020603050405020304" pitchFamily="18" charset="0"/>
                <a:cs typeface="Times New Roman" panose="02020603050405020304" pitchFamily="18" charset="0"/>
              </a:rPr>
              <a:t>Ở</a:t>
            </a:r>
            <a:r>
              <a:rPr lang="vi-VN" sz="3200" smtClean="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sơ đồ chữ kí RSA ta chỉ thấy trên cùng một sơ đồ với cùng số nguyên tố p thì ta chỉ có một chữ kí số. </a:t>
            </a:r>
            <a:endParaRPr lang="en-US" sz="3200">
              <a:latin typeface="Times New Roman" panose="02020603050405020304" pitchFamily="18" charset="0"/>
              <a:cs typeface="Times New Roman" panose="02020603050405020304" pitchFamily="18" charset="0"/>
            </a:endParaRPr>
          </a:p>
          <a:p>
            <a:pPr algn="just">
              <a:defRPr/>
            </a:pPr>
            <a:r>
              <a:rPr lang="en-US" sz="3200">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sym typeface="Symbol" panose="05050102010706020507" pitchFamily="18" charset="2"/>
              </a:rPr>
              <a:t></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Điều này có nghĩa là có nhiều chữ kí hợp lệ trên bức điện cho trước bất kì. Thuật toán xác minh phải có khả năng chấp nhận bất kì chữ kí hợp lệ nào khi xác thực chữ kí đó.</a:t>
            </a: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533599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955203"/>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số</a:t>
            </a:r>
          </a:p>
          <a:p>
            <a:pPr marL="1657350" lvl="3" indent="-285750">
              <a:spcBef>
                <a:spcPts val="1200"/>
              </a:spcBef>
              <a:spcAft>
                <a:spcPts val="1200"/>
              </a:spcAft>
              <a:buFont typeface="Wingdings" pitchFamily="2" charset="2"/>
              <a:buChar char="v"/>
            </a:pPr>
            <a:r>
              <a:rPr lang="en-US" sz="3600" b="1" smtClean="0">
                <a:latin typeface="Times New Roman" pitchFamily="18" charset="0"/>
                <a:cs typeface="Times New Roman" pitchFamily="18" charset="0"/>
              </a:rPr>
              <a:t>Hệ chữ lý ELGAMMAL</a:t>
            </a:r>
          </a:p>
          <a:p>
            <a:pPr>
              <a:defRPr/>
            </a:pPr>
            <a:r>
              <a:rPr lang="en-US" sz="2800" u="sng">
                <a:solidFill>
                  <a:srgbClr val="0070C0"/>
                </a:solidFill>
              </a:rPr>
              <a:t> </a:t>
            </a:r>
            <a:r>
              <a:rPr lang="en-US" sz="2800" b="1" u="sng">
                <a:solidFill>
                  <a:srgbClr val="0070C0"/>
                </a:solidFill>
                <a:latin typeface="Times New Roman" panose="02020603050405020304" pitchFamily="18" charset="0"/>
                <a:cs typeface="Times New Roman" panose="02020603050405020304" pitchFamily="18" charset="0"/>
              </a:rPr>
              <a:t>1/. </a:t>
            </a:r>
            <a:r>
              <a:rPr lang="en-US" sz="2800" b="1" i="1" u="sng">
                <a:solidFill>
                  <a:srgbClr val="0070C0"/>
                </a:solidFill>
                <a:latin typeface="Times New Roman" panose="02020603050405020304" pitchFamily="18" charset="0"/>
                <a:cs typeface="Times New Roman" panose="02020603050405020304" pitchFamily="18" charset="0"/>
              </a:rPr>
              <a:t>Tạo cặp khóa </a:t>
            </a:r>
            <a:r>
              <a:rPr lang="en-US" sz="2800" u="sng">
                <a:solidFill>
                  <a:srgbClr val="0070C0"/>
                </a:solidFill>
                <a:latin typeface="Times New Roman" panose="02020603050405020304" pitchFamily="18" charset="0"/>
                <a:cs typeface="Times New Roman" panose="02020603050405020304" pitchFamily="18" charset="0"/>
              </a:rPr>
              <a:t>(</a:t>
            </a:r>
            <a:r>
              <a:rPr lang="en-US" sz="2800" b="1" i="1" u="sng">
                <a:solidFill>
                  <a:srgbClr val="0070C0"/>
                </a:solidFill>
                <a:latin typeface="Times New Roman" panose="02020603050405020304" pitchFamily="18" charset="0"/>
                <a:cs typeface="Times New Roman" panose="02020603050405020304" pitchFamily="18" charset="0"/>
              </a:rPr>
              <a:t>bí mật, công khai</a:t>
            </a:r>
            <a:r>
              <a:rPr lang="en-US" sz="2800" u="sng">
                <a:solidFill>
                  <a:srgbClr val="0070C0"/>
                </a:solidFill>
                <a:latin typeface="Times New Roman" panose="02020603050405020304" pitchFamily="18" charset="0"/>
                <a:cs typeface="Times New Roman" panose="02020603050405020304" pitchFamily="18" charset="0"/>
              </a:rPr>
              <a:t>) </a:t>
            </a:r>
            <a:r>
              <a:rPr lang="en-US" sz="2800" b="1" i="1" u="sng">
                <a:solidFill>
                  <a:srgbClr val="0070C0"/>
                </a:solidFill>
                <a:latin typeface="Times New Roman" panose="02020603050405020304" pitchFamily="18" charset="0"/>
                <a:cs typeface="Times New Roman" panose="02020603050405020304" pitchFamily="18" charset="0"/>
              </a:rPr>
              <a:t>(</a:t>
            </a:r>
            <a:r>
              <a:rPr lang="en-US" sz="2800" b="1" u="sng">
                <a:solidFill>
                  <a:srgbClr val="0070C0"/>
                </a:solidFill>
                <a:latin typeface="Times New Roman" panose="02020603050405020304" pitchFamily="18" charset="0"/>
                <a:cs typeface="Times New Roman" panose="02020603050405020304" pitchFamily="18" charset="0"/>
              </a:rPr>
              <a:t>a</a:t>
            </a:r>
            <a:r>
              <a:rPr lang="en-US" sz="2800" u="sng">
                <a:solidFill>
                  <a:srgbClr val="0070C0"/>
                </a:solidFill>
                <a:latin typeface="Times New Roman" panose="02020603050405020304" pitchFamily="18" charset="0"/>
                <a:cs typeface="Times New Roman" panose="02020603050405020304" pitchFamily="18" charset="0"/>
              </a:rPr>
              <a:t>, </a:t>
            </a:r>
            <a:r>
              <a:rPr lang="en-US" sz="2800" b="1" u="sng">
                <a:solidFill>
                  <a:srgbClr val="0070C0"/>
                </a:solidFill>
                <a:latin typeface="Times New Roman" panose="02020603050405020304" pitchFamily="18" charset="0"/>
                <a:cs typeface="Times New Roman" panose="02020603050405020304" pitchFamily="18" charset="0"/>
              </a:rPr>
              <a:t>k</a:t>
            </a:r>
            <a:r>
              <a:rPr lang="en-US" sz="2800" b="1" i="1" u="sng">
                <a:solidFill>
                  <a:srgbClr val="0070C0"/>
                </a:solidFill>
                <a:latin typeface="Times New Roman" panose="02020603050405020304" pitchFamily="18" charset="0"/>
                <a:cs typeface="Times New Roman" panose="02020603050405020304" pitchFamily="18" charset="0"/>
              </a:rPr>
              <a:t>) </a:t>
            </a:r>
            <a:r>
              <a:rPr lang="en-US" sz="2800" u="sng">
                <a:solidFill>
                  <a:srgbClr val="0070C0"/>
                </a:solidFill>
                <a:latin typeface="Times New Roman" panose="02020603050405020304" pitchFamily="18" charset="0"/>
                <a:cs typeface="Times New Roman" panose="02020603050405020304" pitchFamily="18" charset="0"/>
              </a:rPr>
              <a:t>: </a:t>
            </a:r>
          </a:p>
          <a:p>
            <a:pPr>
              <a:defRPr/>
            </a:pPr>
            <a:r>
              <a:rPr lang="en-US" sz="2800">
                <a:solidFill>
                  <a:schemeClr val="accent1">
                    <a:lumMod val="75000"/>
                  </a:schemeClr>
                </a:solidFill>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Chọn p là số nguyên tố đủ lớn. </a:t>
            </a:r>
          </a:p>
          <a:p>
            <a:pPr>
              <a:defRPr/>
            </a:pPr>
            <a:r>
              <a:rPr lang="en-US" sz="2800">
                <a:latin typeface="Times New Roman" panose="02020603050405020304" pitchFamily="18" charset="0"/>
                <a:cs typeface="Times New Roman" panose="02020603050405020304" pitchFamily="18" charset="0"/>
              </a:rPr>
              <a:t>	Chọn phần tử nguyên thủy </a:t>
            </a:r>
            <a:r>
              <a:rPr lang="el-GR" sz="2800" b="1">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sym typeface="Symbol" panose="05050102010706020507" pitchFamily="18" charset="2"/>
              </a:rPr>
              <a:t></a:t>
            </a:r>
            <a:r>
              <a:rPr lang="el-GR" sz="2800" b="1">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sym typeface="Symbol" panose="05050102010706020507" pitchFamily="18" charset="2"/>
              </a:rPr>
              <a:t></a:t>
            </a:r>
            <a:r>
              <a:rPr lang="en-US" sz="2800" b="1">
                <a:latin typeface="Times New Roman" panose="02020603050405020304" pitchFamily="18" charset="0"/>
                <a:cs typeface="Times New Roman" panose="02020603050405020304" pitchFamily="18" charset="0"/>
              </a:rPr>
              <a:t>Z</a:t>
            </a:r>
            <a:r>
              <a:rPr lang="en-US" sz="2800" b="1" baseline="-25000">
                <a:latin typeface="Times New Roman" panose="02020603050405020304" pitchFamily="18" charset="0"/>
                <a:cs typeface="Times New Roman" panose="02020603050405020304" pitchFamily="18" charset="0"/>
              </a:rPr>
              <a:t>p</a:t>
            </a:r>
            <a:r>
              <a:rPr lang="en-US" sz="2800">
                <a:latin typeface="Times New Roman" panose="02020603050405020304" pitchFamily="18" charset="0"/>
                <a:cs typeface="Times New Roman" panose="02020603050405020304" pitchFamily="18" charset="0"/>
              </a:rPr>
              <a:t>* . 	</a:t>
            </a:r>
            <a:endParaRPr lang="en-US" sz="2800" smtClean="0">
              <a:latin typeface="Times New Roman" panose="02020603050405020304" pitchFamily="18" charset="0"/>
              <a:cs typeface="Times New Roman" panose="02020603050405020304" pitchFamily="18" charset="0"/>
            </a:endParaRPr>
          </a:p>
          <a:p>
            <a:pPr>
              <a:defRPr/>
            </a:pPr>
            <a:r>
              <a:rPr lang="en-US" sz="2800">
                <a:latin typeface="Times New Roman" panose="02020603050405020304" pitchFamily="18" charset="0"/>
                <a:cs typeface="Times New Roman" panose="02020603050405020304" pitchFamily="18" charset="0"/>
              </a:rPr>
              <a:t>	</a:t>
            </a:r>
            <a:r>
              <a:rPr lang="en-US" sz="2800" smtClean="0">
                <a:latin typeface="Times New Roman" panose="02020603050405020304" pitchFamily="18" charset="0"/>
                <a:cs typeface="Times New Roman" panose="02020603050405020304" pitchFamily="18" charset="0"/>
              </a:rPr>
              <a:t>Đặt</a:t>
            </a:r>
            <a:r>
              <a:rPr lang="en-US" sz="2800">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rPr>
              <a:t>P</a:t>
            </a:r>
            <a:r>
              <a:rPr lang="en-US" sz="2800">
                <a:latin typeface="Times New Roman" panose="02020603050405020304" pitchFamily="18" charset="0"/>
                <a:cs typeface="Times New Roman" panose="02020603050405020304" pitchFamily="18" charset="0"/>
              </a:rPr>
              <a:t> = </a:t>
            </a:r>
            <a:r>
              <a:rPr lang="en-US" sz="2800" b="1">
                <a:latin typeface="Times New Roman" panose="02020603050405020304" pitchFamily="18" charset="0"/>
                <a:cs typeface="Times New Roman" panose="02020603050405020304" pitchFamily="18" charset="0"/>
              </a:rPr>
              <a:t>Z </a:t>
            </a:r>
            <a:r>
              <a:rPr lang="en-US" sz="2800" b="1" baseline="-25000">
                <a:latin typeface="Times New Roman" panose="02020603050405020304" pitchFamily="18" charset="0"/>
                <a:cs typeface="Times New Roman" panose="02020603050405020304" pitchFamily="18" charset="0"/>
              </a:rPr>
              <a:t>p</a:t>
            </a:r>
            <a:r>
              <a:rPr lang="en-US" sz="2800">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rPr>
              <a:t>A</a:t>
            </a:r>
            <a:r>
              <a:rPr lang="en-US" sz="2800">
                <a:latin typeface="Times New Roman" panose="02020603050405020304" pitchFamily="18" charset="0"/>
                <a:cs typeface="Times New Roman" panose="02020603050405020304" pitchFamily="18" charset="0"/>
              </a:rPr>
              <a:t> = </a:t>
            </a:r>
            <a:r>
              <a:rPr lang="en-US" sz="2800" b="1">
                <a:latin typeface="Times New Roman" panose="02020603050405020304" pitchFamily="18" charset="0"/>
                <a:cs typeface="Times New Roman" panose="02020603050405020304" pitchFamily="18" charset="0"/>
              </a:rPr>
              <a:t>Z </a:t>
            </a:r>
            <a:r>
              <a:rPr lang="en-US" sz="2800" b="1" baseline="-25000">
                <a:latin typeface="Times New Roman" panose="02020603050405020304" pitchFamily="18" charset="0"/>
                <a:cs typeface="Times New Roman" panose="02020603050405020304" pitchFamily="18" charset="0"/>
              </a:rPr>
              <a:t>p</a:t>
            </a:r>
            <a:r>
              <a:rPr lang="en-US" sz="2800">
                <a:latin typeface="Times New Roman" panose="02020603050405020304" pitchFamily="18" charset="0"/>
                <a:cs typeface="Times New Roman" panose="02020603050405020304" pitchFamily="18" charset="0"/>
              </a:rPr>
              <a:t>* x </a:t>
            </a:r>
            <a:r>
              <a:rPr lang="en-US" sz="2800" b="1">
                <a:latin typeface="Times New Roman" panose="02020603050405020304" pitchFamily="18" charset="0"/>
                <a:cs typeface="Times New Roman" panose="02020603050405020304" pitchFamily="18" charset="0"/>
              </a:rPr>
              <a:t>Z </a:t>
            </a:r>
            <a:r>
              <a:rPr lang="en-US" sz="2800" b="1" baseline="-25000">
                <a:latin typeface="Times New Roman" panose="02020603050405020304" pitchFamily="18" charset="0"/>
                <a:cs typeface="Times New Roman" panose="02020603050405020304" pitchFamily="18" charset="0"/>
              </a:rPr>
              <a:t>p-1</a:t>
            </a:r>
            <a:r>
              <a:rPr lang="en-US" sz="2800">
                <a:latin typeface="Times New Roman" panose="02020603050405020304" pitchFamily="18" charset="0"/>
                <a:cs typeface="Times New Roman" panose="02020603050405020304" pitchFamily="18" charset="0"/>
              </a:rPr>
              <a:t>.</a:t>
            </a:r>
          </a:p>
          <a:p>
            <a:pPr>
              <a:defRPr/>
            </a:pPr>
            <a:r>
              <a:rPr lang="en-US" sz="2800">
                <a:latin typeface="Times New Roman" panose="02020603050405020304" pitchFamily="18" charset="0"/>
                <a:cs typeface="Times New Roman" panose="02020603050405020304" pitchFamily="18" charset="0"/>
              </a:rPr>
              <a:t>	Chọn khóa bí mật là </a:t>
            </a:r>
            <a:r>
              <a:rPr lang="en-US" sz="2800" b="1">
                <a:latin typeface="Times New Roman" panose="02020603050405020304" pitchFamily="18" charset="0"/>
                <a:cs typeface="Times New Roman" panose="02020603050405020304" pitchFamily="18" charset="0"/>
              </a:rPr>
              <a:t>a </a:t>
            </a:r>
            <a:r>
              <a:rPr lang="en-US" sz="2800">
                <a:latin typeface="Times New Roman" panose="02020603050405020304" pitchFamily="18" charset="0"/>
                <a:cs typeface="Times New Roman" panose="02020603050405020304" pitchFamily="18" charset="0"/>
                <a:sym typeface="Symbol" panose="05050102010706020507" pitchFamily="18" charset="2"/>
              </a:rPr>
              <a:t></a:t>
            </a:r>
            <a:r>
              <a:rPr lang="en-US" sz="2800" b="1">
                <a:latin typeface="Times New Roman" panose="02020603050405020304" pitchFamily="18" charset="0"/>
                <a:cs typeface="Times New Roman" panose="02020603050405020304" pitchFamily="18" charset="0"/>
              </a:rPr>
              <a:t>Z</a:t>
            </a:r>
            <a:r>
              <a:rPr lang="en-US" sz="2800" b="1" baseline="-25000">
                <a:latin typeface="Times New Roman" panose="02020603050405020304" pitchFamily="18" charset="0"/>
                <a:cs typeface="Times New Roman" panose="02020603050405020304" pitchFamily="18" charset="0"/>
              </a:rPr>
              <a:t>p</a:t>
            </a:r>
            <a:r>
              <a:rPr lang="en-US" sz="2800">
                <a:latin typeface="Times New Roman" panose="02020603050405020304" pitchFamily="18" charset="0"/>
                <a:cs typeface="Times New Roman" panose="02020603050405020304" pitchFamily="18" charset="0"/>
              </a:rPr>
              <a:t>* . Tính khóa công khai </a:t>
            </a:r>
            <a:r>
              <a:rPr lang="en-US" sz="2800" b="1">
                <a:latin typeface="Times New Roman" panose="02020603050405020304" pitchFamily="18" charset="0"/>
                <a:cs typeface="Times New Roman" panose="02020603050405020304" pitchFamily="18" charset="0"/>
              </a:rPr>
              <a:t> y </a:t>
            </a:r>
            <a:r>
              <a:rPr lang="en-US" sz="2800">
                <a:latin typeface="Times New Roman" panose="02020603050405020304" pitchFamily="18" charset="0"/>
                <a:cs typeface="Times New Roman" panose="02020603050405020304" pitchFamily="18" charset="0"/>
                <a:sym typeface="Symbol" panose="05050102010706020507" pitchFamily="18" charset="2"/>
              </a:rPr>
              <a:t></a:t>
            </a:r>
            <a:r>
              <a:rPr lang="el-GR" sz="2800" b="1">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sym typeface="Symbol" panose="05050102010706020507" pitchFamily="18" charset="2"/>
              </a:rPr>
              <a:t> </a:t>
            </a:r>
            <a:r>
              <a:rPr lang="en-US" sz="2800" b="1" baseline="30000">
                <a:latin typeface="Times New Roman" panose="02020603050405020304" pitchFamily="18" charset="0"/>
                <a:cs typeface="Times New Roman" panose="02020603050405020304" pitchFamily="18" charset="0"/>
                <a:sym typeface="Symbol" panose="05050102010706020507" pitchFamily="18" charset="2"/>
              </a:rPr>
              <a:t>a</a:t>
            </a:r>
            <a:r>
              <a:rPr lang="en-US" sz="2800" b="1">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mod </a:t>
            </a:r>
            <a:r>
              <a:rPr lang="en-US" sz="2800" b="1">
                <a:latin typeface="Times New Roman" panose="02020603050405020304" pitchFamily="18" charset="0"/>
                <a:cs typeface="Times New Roman" panose="02020603050405020304" pitchFamily="18" charset="0"/>
              </a:rPr>
              <a:t>p</a:t>
            </a:r>
            <a:r>
              <a:rPr lang="en-US" sz="2800">
                <a:latin typeface="Times New Roman" panose="02020603050405020304" pitchFamily="18" charset="0"/>
                <a:cs typeface="Times New Roman" panose="02020603050405020304" pitchFamily="18" charset="0"/>
              </a:rPr>
              <a:t>.</a:t>
            </a:r>
          </a:p>
          <a:p>
            <a:pPr>
              <a:defRPr/>
            </a:pPr>
            <a:r>
              <a:rPr lang="en-US" sz="2800">
                <a:latin typeface="Times New Roman" panose="02020603050405020304" pitchFamily="18" charset="0"/>
                <a:cs typeface="Times New Roman" panose="02020603050405020304" pitchFamily="18" charset="0"/>
              </a:rPr>
              <a:t>	Định nghĩa tập khóa: </a:t>
            </a:r>
          </a:p>
          <a:p>
            <a:pPr>
              <a:defRPr/>
            </a:pPr>
            <a:r>
              <a:rPr lang="en-US" sz="2800" smtClean="0">
                <a:latin typeface="Times New Roman" panose="02020603050405020304" pitchFamily="18" charset="0"/>
                <a:cs typeface="Times New Roman" panose="02020603050405020304" pitchFamily="18" charset="0"/>
              </a:rPr>
              <a:t>		= </a:t>
            </a:r>
            <a:r>
              <a:rPr lang="en-US" sz="2800">
                <a:latin typeface="Times New Roman" panose="02020603050405020304" pitchFamily="18" charset="0"/>
                <a:cs typeface="Times New Roman" panose="02020603050405020304" pitchFamily="18" charset="0"/>
              </a:rPr>
              <a:t>{(</a:t>
            </a:r>
            <a:r>
              <a:rPr lang="en-US" sz="2800" b="1">
                <a:latin typeface="Times New Roman" panose="02020603050405020304" pitchFamily="18" charset="0"/>
                <a:cs typeface="Times New Roman" panose="02020603050405020304" pitchFamily="18" charset="0"/>
              </a:rPr>
              <a:t>p</a:t>
            </a:r>
            <a:r>
              <a:rPr lang="en-US" sz="2800">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sym typeface="Symbol" panose="05050102010706020507" pitchFamily="18" charset="2"/>
              </a:rPr>
              <a:t> </a:t>
            </a:r>
            <a:r>
              <a:rPr lang="en-US" sz="2800">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rPr>
              <a:t>a</a:t>
            </a:r>
            <a:r>
              <a:rPr lang="en-US" sz="2800">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rPr>
              <a:t>y</a:t>
            </a:r>
            <a:r>
              <a:rPr lang="en-US" sz="2800">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rPr>
              <a:t> y </a:t>
            </a:r>
            <a:r>
              <a:rPr lang="en-US" sz="2800">
                <a:latin typeface="Times New Roman" panose="02020603050405020304" pitchFamily="18" charset="0"/>
                <a:cs typeface="Times New Roman" panose="02020603050405020304" pitchFamily="18" charset="0"/>
                <a:sym typeface="Symbol" panose="05050102010706020507" pitchFamily="18" charset="2"/>
              </a:rPr>
              <a:t></a:t>
            </a:r>
            <a:r>
              <a:rPr lang="el-GR" sz="2800" b="1">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sym typeface="Symbol" panose="05050102010706020507" pitchFamily="18" charset="2"/>
              </a:rPr>
              <a:t> </a:t>
            </a:r>
            <a:r>
              <a:rPr lang="en-US" sz="2800" b="1" baseline="30000">
                <a:latin typeface="Times New Roman" panose="02020603050405020304" pitchFamily="18" charset="0"/>
                <a:cs typeface="Times New Roman" panose="02020603050405020304" pitchFamily="18" charset="0"/>
                <a:sym typeface="Symbol" panose="05050102010706020507" pitchFamily="18" charset="2"/>
              </a:rPr>
              <a:t>a</a:t>
            </a:r>
            <a:r>
              <a:rPr lang="en-US" sz="2800" b="1">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mod </a:t>
            </a:r>
            <a:r>
              <a:rPr lang="en-US" sz="2800" b="1">
                <a:latin typeface="Times New Roman" panose="02020603050405020304" pitchFamily="18" charset="0"/>
                <a:cs typeface="Times New Roman" panose="02020603050405020304" pitchFamily="18" charset="0"/>
              </a:rPr>
              <a:t>p</a:t>
            </a:r>
            <a:r>
              <a:rPr lang="en-US" sz="2800">
                <a:latin typeface="Times New Roman" panose="02020603050405020304" pitchFamily="18" charset="0"/>
                <a:cs typeface="Times New Roman" panose="02020603050405020304" pitchFamily="18" charset="0"/>
              </a:rPr>
              <a:t>}.</a:t>
            </a:r>
          </a:p>
          <a:p>
            <a:pPr>
              <a:defRPr/>
            </a:pPr>
            <a:r>
              <a:rPr lang="en-US" sz="2800">
                <a:latin typeface="Times New Roman" panose="02020603050405020304" pitchFamily="18" charset="0"/>
                <a:cs typeface="Times New Roman" panose="02020603050405020304" pitchFamily="18" charset="0"/>
              </a:rPr>
              <a:t>	Khóa công khai  </a:t>
            </a:r>
            <a:r>
              <a:rPr lang="en-US" sz="2800" b="1">
                <a:latin typeface="Times New Roman" panose="02020603050405020304" pitchFamily="18" charset="0"/>
                <a:cs typeface="Times New Roman" panose="02020603050405020304" pitchFamily="18" charset="0"/>
              </a:rPr>
              <a:t>K</a:t>
            </a:r>
            <a:r>
              <a:rPr lang="en-US" sz="2800" b="1" baseline="-25000">
                <a:latin typeface="Times New Roman" panose="02020603050405020304" pitchFamily="18" charset="0"/>
                <a:cs typeface="Times New Roman" panose="02020603050405020304" pitchFamily="18" charset="0"/>
              </a:rPr>
              <a:t>p</a:t>
            </a:r>
            <a:r>
              <a:rPr lang="en-US" sz="2800">
                <a:latin typeface="Times New Roman" panose="02020603050405020304" pitchFamily="18" charset="0"/>
                <a:cs typeface="Times New Roman" panose="02020603050405020304" pitchFamily="18" charset="0"/>
              </a:rPr>
              <a:t>(</a:t>
            </a:r>
            <a:r>
              <a:rPr lang="en-US" sz="2800" b="1">
                <a:latin typeface="Times New Roman" panose="02020603050405020304" pitchFamily="18" charset="0"/>
                <a:cs typeface="Times New Roman" panose="02020603050405020304" pitchFamily="18" charset="0"/>
              </a:rPr>
              <a:t>p</a:t>
            </a:r>
            <a:r>
              <a:rPr lang="en-US" sz="2800">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sym typeface="Symbol" panose="05050102010706020507" pitchFamily="18" charset="2"/>
              </a:rPr>
              <a:t> </a:t>
            </a:r>
            <a:r>
              <a:rPr lang="en-US" sz="2800">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rPr>
              <a:t>y) </a:t>
            </a:r>
            <a:r>
              <a:rPr lang="en-US" sz="2800">
                <a:latin typeface="Times New Roman" panose="02020603050405020304" pitchFamily="18" charset="0"/>
                <a:cs typeface="Times New Roman" panose="02020603050405020304" pitchFamily="18" charset="0"/>
              </a:rPr>
              <a:t> Khóa bí mật </a:t>
            </a:r>
            <a:r>
              <a:rPr lang="en-US" sz="2800" b="1">
                <a:latin typeface="Times New Roman" panose="02020603050405020304" pitchFamily="18" charset="0"/>
                <a:cs typeface="Times New Roman" panose="02020603050405020304" pitchFamily="18" charset="0"/>
              </a:rPr>
              <a:t>K</a:t>
            </a:r>
            <a:r>
              <a:rPr lang="en-US" sz="2800" b="1" baseline="-25000">
                <a:latin typeface="Times New Roman" panose="02020603050405020304" pitchFamily="18" charset="0"/>
                <a:cs typeface="Times New Roman" panose="02020603050405020304" pitchFamily="18" charset="0"/>
              </a:rPr>
              <a:t>s</a:t>
            </a:r>
            <a:r>
              <a:rPr lang="en-US" sz="2800">
                <a:latin typeface="Times New Roman" panose="02020603050405020304" pitchFamily="18" charset="0"/>
                <a:cs typeface="Times New Roman" panose="02020603050405020304" pitchFamily="18" charset="0"/>
              </a:rPr>
              <a:t>(</a:t>
            </a:r>
            <a:r>
              <a:rPr lang="en-US" sz="2800" b="1">
                <a:latin typeface="Times New Roman" panose="02020603050405020304" pitchFamily="18" charset="0"/>
                <a:cs typeface="Times New Roman" panose="02020603050405020304" pitchFamily="18" charset="0"/>
              </a:rPr>
              <a:t>a)</a:t>
            </a:r>
            <a:endParaRPr lang="en-US" sz="28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7929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955203"/>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số</a:t>
            </a:r>
          </a:p>
          <a:p>
            <a:pPr marL="1657350" lvl="3" indent="-285750">
              <a:spcBef>
                <a:spcPts val="1200"/>
              </a:spcBef>
              <a:spcAft>
                <a:spcPts val="1200"/>
              </a:spcAft>
              <a:buFont typeface="Wingdings" pitchFamily="2" charset="2"/>
              <a:buChar char="v"/>
            </a:pPr>
            <a:r>
              <a:rPr lang="en-US" sz="3600" b="1" smtClean="0">
                <a:latin typeface="Times New Roman" pitchFamily="18" charset="0"/>
                <a:cs typeface="Times New Roman" pitchFamily="18" charset="0"/>
              </a:rPr>
              <a:t>Hệ chữ lý ELGAMMAL</a:t>
            </a:r>
          </a:p>
          <a:p>
            <a:pPr>
              <a:defRPr/>
            </a:pPr>
            <a:r>
              <a:rPr lang="en-US" sz="2800">
                <a:solidFill>
                  <a:srgbClr val="0070C0"/>
                </a:solidFill>
              </a:rPr>
              <a:t> </a:t>
            </a:r>
            <a:r>
              <a:rPr lang="en-US" sz="2800" smtClean="0">
                <a:solidFill>
                  <a:srgbClr val="0070C0"/>
                </a:solidFill>
              </a:rPr>
              <a:t>	</a:t>
            </a:r>
            <a:r>
              <a:rPr lang="en-US" sz="2800" b="1" i="1" u="sng" smtClean="0">
                <a:solidFill>
                  <a:srgbClr val="0070C0"/>
                </a:solidFill>
                <a:latin typeface="Times New Roman" panose="02020603050405020304" pitchFamily="18" charset="0"/>
                <a:cs typeface="Times New Roman" panose="02020603050405020304" pitchFamily="18" charset="0"/>
              </a:rPr>
              <a:t>2</a:t>
            </a:r>
            <a:r>
              <a:rPr lang="en-US" sz="2800" b="1" i="1" u="sng">
                <a:solidFill>
                  <a:srgbClr val="0070C0"/>
                </a:solidFill>
                <a:latin typeface="Times New Roman" panose="02020603050405020304" pitchFamily="18" charset="0"/>
                <a:cs typeface="Times New Roman" panose="02020603050405020304" pitchFamily="18" charset="0"/>
              </a:rPr>
              <a:t>/.Ký số: </a:t>
            </a:r>
          </a:p>
          <a:p>
            <a:pPr>
              <a:defRPr/>
            </a:pPr>
            <a:r>
              <a:rPr lang="en-US" sz="2800">
                <a:latin typeface="Times New Roman" panose="02020603050405020304" pitchFamily="18" charset="0"/>
                <a:cs typeface="Times New Roman" panose="02020603050405020304" pitchFamily="18" charset="0"/>
              </a:rPr>
              <a:t>Dùng 2 khóa ký: khóa </a:t>
            </a:r>
            <a:r>
              <a:rPr lang="en-US" sz="2800" b="1">
                <a:latin typeface="Times New Roman" panose="02020603050405020304" pitchFamily="18" charset="0"/>
                <a:cs typeface="Times New Roman" panose="02020603050405020304" pitchFamily="18" charset="0"/>
              </a:rPr>
              <a:t>a </a:t>
            </a:r>
            <a:r>
              <a:rPr lang="en-US" sz="2800">
                <a:latin typeface="Times New Roman" panose="02020603050405020304" pitchFamily="18" charset="0"/>
                <a:cs typeface="Times New Roman" panose="02020603050405020304" pitchFamily="18" charset="0"/>
              </a:rPr>
              <a:t>và số ngẫu nhiên </a:t>
            </a:r>
            <a:r>
              <a:rPr lang="en-US" sz="2800" b="1">
                <a:latin typeface="Times New Roman" panose="02020603050405020304" pitchFamily="18" charset="0"/>
                <a:cs typeface="Times New Roman" panose="02020603050405020304" pitchFamily="18" charset="0"/>
              </a:rPr>
              <a:t>k</a:t>
            </a:r>
            <a:r>
              <a:rPr lang="en-US" sz="2800">
                <a:latin typeface="Times New Roman" panose="02020603050405020304" pitchFamily="18" charset="0"/>
                <a:cs typeface="Times New Roman" panose="02020603050405020304" pitchFamily="18" charset="0"/>
                <a:sym typeface="Symbol" panose="05050102010706020507" pitchFamily="18" charset="2"/>
              </a:rPr>
              <a:t></a:t>
            </a:r>
            <a:r>
              <a:rPr lang="en-US" sz="2800" b="1">
                <a:latin typeface="Times New Roman" panose="02020603050405020304" pitchFamily="18" charset="0"/>
                <a:cs typeface="Times New Roman" panose="02020603050405020304" pitchFamily="18" charset="0"/>
              </a:rPr>
              <a:t>Z</a:t>
            </a:r>
            <a:r>
              <a:rPr lang="en-US" sz="2800" b="1" baseline="-25000">
                <a:latin typeface="Times New Roman" panose="02020603050405020304" pitchFamily="18" charset="0"/>
                <a:cs typeface="Times New Roman" panose="02020603050405020304" pitchFamily="18" charset="0"/>
              </a:rPr>
              <a:t>p-1</a:t>
            </a:r>
            <a:r>
              <a:rPr lang="en-US" sz="2800" b="1">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p>
          <a:p>
            <a:pPr lvl="2">
              <a:defRPr/>
            </a:pPr>
            <a:r>
              <a:rPr lang="en-US" sz="2800">
                <a:latin typeface="Times New Roman" panose="02020603050405020304" pitchFamily="18" charset="0"/>
                <a:cs typeface="Times New Roman" panose="02020603050405020304" pitchFamily="18" charset="0"/>
              </a:rPr>
              <a:t>(Vì </a:t>
            </a:r>
            <a:r>
              <a:rPr lang="en-US" sz="2800" b="1">
                <a:latin typeface="Times New Roman" panose="02020603050405020304" pitchFamily="18" charset="0"/>
                <a:cs typeface="Times New Roman" panose="02020603050405020304" pitchFamily="18" charset="0"/>
              </a:rPr>
              <a:t>k</a:t>
            </a:r>
            <a:r>
              <a:rPr lang="en-US" sz="2800">
                <a:latin typeface="Times New Roman" panose="02020603050405020304" pitchFamily="18" charset="0"/>
                <a:cs typeface="Times New Roman" panose="02020603050405020304" pitchFamily="18" charset="0"/>
                <a:sym typeface="Symbol" panose="05050102010706020507" pitchFamily="18" charset="2"/>
              </a:rPr>
              <a:t></a:t>
            </a:r>
            <a:r>
              <a:rPr lang="en-US" sz="2800" b="1">
                <a:latin typeface="Times New Roman" panose="02020603050405020304" pitchFamily="18" charset="0"/>
                <a:cs typeface="Times New Roman" panose="02020603050405020304" pitchFamily="18" charset="0"/>
              </a:rPr>
              <a:t>Z</a:t>
            </a:r>
            <a:r>
              <a:rPr lang="en-US" sz="2800" b="1" baseline="-25000">
                <a:latin typeface="Times New Roman" panose="02020603050405020304" pitchFamily="18" charset="0"/>
                <a:cs typeface="Times New Roman" panose="02020603050405020304" pitchFamily="18" charset="0"/>
              </a:rPr>
              <a:t>p-1</a:t>
            </a:r>
            <a:r>
              <a:rPr lang="en-US" sz="2800" b="1">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 nên nguyên tố cùng </a:t>
            </a:r>
            <a:r>
              <a:rPr lang="en-US" sz="2800" b="1">
                <a:latin typeface="Times New Roman" panose="02020603050405020304" pitchFamily="18" charset="0"/>
                <a:cs typeface="Times New Roman" panose="02020603050405020304" pitchFamily="18" charset="0"/>
              </a:rPr>
              <a:t>p -1</a:t>
            </a:r>
            <a:r>
              <a:rPr lang="en-US" sz="2800">
                <a:latin typeface="Times New Roman" panose="02020603050405020304" pitchFamily="18" charset="0"/>
                <a:cs typeface="Times New Roman" panose="02020603050405020304" pitchFamily="18" charset="0"/>
              </a:rPr>
              <a:t>, </a:t>
            </a:r>
          </a:p>
          <a:p>
            <a:pPr lvl="2">
              <a:defRPr/>
            </a:pPr>
            <a:r>
              <a:rPr lang="en-US" sz="2800">
                <a:latin typeface="Times New Roman" panose="02020603050405020304" pitchFamily="18" charset="0"/>
                <a:cs typeface="Times New Roman" panose="02020603050405020304" pitchFamily="18" charset="0"/>
              </a:rPr>
              <a:t>do đó tồn tại </a:t>
            </a:r>
            <a:r>
              <a:rPr lang="en-US" sz="2800" b="1">
                <a:latin typeface="Times New Roman" panose="02020603050405020304" pitchFamily="18" charset="0"/>
                <a:cs typeface="Times New Roman" panose="02020603050405020304" pitchFamily="18" charset="0"/>
              </a:rPr>
              <a:t>k</a:t>
            </a:r>
            <a:r>
              <a:rPr lang="en-US" sz="2800" b="1" baseline="30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Tính </a:t>
            </a:r>
            <a:r>
              <a:rPr lang="en-US" sz="2800" b="1">
                <a:latin typeface="Times New Roman" panose="02020603050405020304" pitchFamily="18" charset="0"/>
                <a:cs typeface="Times New Roman" panose="02020603050405020304" pitchFamily="18" charset="0"/>
              </a:rPr>
              <a:t>k</a:t>
            </a:r>
            <a:r>
              <a:rPr lang="en-US" sz="2800" b="1" baseline="30000">
                <a:latin typeface="Times New Roman" panose="02020603050405020304" pitchFamily="18" charset="0"/>
                <a:cs typeface="Times New Roman" panose="02020603050405020304" pitchFamily="18" charset="0"/>
              </a:rPr>
              <a:t>-1</a:t>
            </a:r>
            <a:endParaRPr lang="en-US" sz="2800">
              <a:latin typeface="Times New Roman" panose="02020603050405020304" pitchFamily="18" charset="0"/>
              <a:cs typeface="Times New Roman" panose="02020603050405020304" pitchFamily="18" charset="0"/>
            </a:endParaRPr>
          </a:p>
          <a:p>
            <a:pPr>
              <a:defRPr/>
            </a:pPr>
            <a:r>
              <a:rPr lang="en-US" sz="2800">
                <a:latin typeface="Times New Roman" panose="02020603050405020304" pitchFamily="18" charset="0"/>
                <a:cs typeface="Times New Roman" panose="02020603050405020304" pitchFamily="18" charset="0"/>
              </a:rPr>
              <a:t>Chữ ký trên </a:t>
            </a:r>
            <a:r>
              <a:rPr lang="en-US" sz="2800" b="1">
                <a:latin typeface="Times New Roman" panose="02020603050405020304" pitchFamily="18" charset="0"/>
                <a:cs typeface="Times New Roman" panose="02020603050405020304" pitchFamily="18" charset="0"/>
              </a:rPr>
              <a:t>x</a:t>
            </a:r>
            <a:r>
              <a:rPr lang="en-US" sz="2800">
                <a:latin typeface="Times New Roman" panose="02020603050405020304" pitchFamily="18" charset="0"/>
                <a:cs typeface="Times New Roman" panose="02020603050405020304" pitchFamily="18" charset="0"/>
                <a:sym typeface="Symbol" panose="05050102010706020507" pitchFamily="18" charset="2"/>
              </a:rPr>
              <a:t></a:t>
            </a:r>
            <a:r>
              <a:rPr lang="en-US" sz="2800" b="1">
                <a:latin typeface="Times New Roman" panose="02020603050405020304" pitchFamily="18" charset="0"/>
                <a:cs typeface="Times New Roman" panose="02020603050405020304" pitchFamily="18" charset="0"/>
              </a:rPr>
              <a:t>P </a:t>
            </a:r>
            <a:r>
              <a:rPr lang="en-US" sz="2800">
                <a:latin typeface="Times New Roman" panose="02020603050405020304" pitchFamily="18" charset="0"/>
                <a:cs typeface="Times New Roman" panose="02020603050405020304" pitchFamily="18" charset="0"/>
              </a:rPr>
              <a:t>là </a:t>
            </a:r>
            <a:r>
              <a:rPr lang="en-US" sz="2800" b="1">
                <a:latin typeface="Times New Roman" panose="02020603050405020304" pitchFamily="18" charset="0"/>
                <a:cs typeface="Times New Roman" panose="02020603050405020304" pitchFamily="18" charset="0"/>
              </a:rPr>
              <a:t>s</a:t>
            </a:r>
            <a:r>
              <a:rPr lang="en-US" sz="2800">
                <a:latin typeface="Times New Roman" panose="02020603050405020304" pitchFamily="18" charset="0"/>
                <a:cs typeface="Times New Roman" panose="02020603050405020304" pitchFamily="18" charset="0"/>
              </a:rPr>
              <a:t> = </a:t>
            </a:r>
            <a:r>
              <a:rPr lang="en-US" sz="2800" b="1">
                <a:latin typeface="Times New Roman" panose="02020603050405020304" pitchFamily="18" charset="0"/>
                <a:cs typeface="Times New Roman" panose="02020603050405020304" pitchFamily="18" charset="0"/>
              </a:rPr>
              <a:t>sig</a:t>
            </a:r>
            <a:r>
              <a:rPr lang="en-US" sz="2800" b="1" baseline="-25000">
                <a:latin typeface="Times New Roman" panose="02020603050405020304" pitchFamily="18" charset="0"/>
                <a:cs typeface="Times New Roman" panose="02020603050405020304" pitchFamily="18" charset="0"/>
              </a:rPr>
              <a:t>k</a:t>
            </a:r>
            <a:r>
              <a:rPr lang="en-US" sz="2800">
                <a:latin typeface="Times New Roman" panose="02020603050405020304" pitchFamily="18" charset="0"/>
                <a:cs typeface="Times New Roman" panose="02020603050405020304" pitchFamily="18" charset="0"/>
              </a:rPr>
              <a:t>(</a:t>
            </a:r>
            <a:r>
              <a:rPr lang="en-US" sz="2800" b="1">
                <a:latin typeface="Times New Roman" panose="02020603050405020304" pitchFamily="18" charset="0"/>
                <a:cs typeface="Times New Roman" panose="02020603050405020304" pitchFamily="18" charset="0"/>
              </a:rPr>
              <a:t>x</a:t>
            </a:r>
            <a:r>
              <a:rPr lang="en-US" sz="2800">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rPr>
              <a:t>k</a:t>
            </a:r>
            <a:r>
              <a:rPr lang="en-US" sz="2800">
                <a:latin typeface="Times New Roman" panose="02020603050405020304" pitchFamily="18" charset="0"/>
                <a:cs typeface="Times New Roman" panose="02020603050405020304" pitchFamily="18" charset="0"/>
              </a:rPr>
              <a:t>) = (</a:t>
            </a:r>
            <a:r>
              <a:rPr lang="en-US" sz="2800" b="1">
                <a:latin typeface="Times New Roman" panose="02020603050405020304" pitchFamily="18" charset="0"/>
                <a:cs typeface="Times New Roman" panose="02020603050405020304" pitchFamily="18" charset="0"/>
                <a:sym typeface="Symbol" panose="05050102010706020507" pitchFamily="18" charset="2"/>
              </a:rPr>
              <a:t>S</a:t>
            </a:r>
            <a:r>
              <a:rPr lang="en-US" sz="2800" b="1" baseline="-25000">
                <a:latin typeface="Times New Roman" panose="02020603050405020304" pitchFamily="18" charset="0"/>
                <a:cs typeface="Times New Roman" panose="02020603050405020304" pitchFamily="18" charset="0"/>
                <a:sym typeface="Symbol" panose="05050102010706020507" pitchFamily="18" charset="2"/>
              </a:rPr>
              <a:t>1</a:t>
            </a:r>
            <a:r>
              <a:rPr lang="en-US" sz="2800">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sym typeface="Symbol" panose="05050102010706020507" pitchFamily="18" charset="2"/>
              </a:rPr>
              <a:t>S</a:t>
            </a:r>
            <a:r>
              <a:rPr lang="en-US" sz="2800" b="1" baseline="-25000">
                <a:latin typeface="Times New Roman" panose="02020603050405020304" pitchFamily="18" charset="0"/>
                <a:cs typeface="Times New Roman" panose="02020603050405020304" pitchFamily="18" charset="0"/>
                <a:sym typeface="Symbol" panose="05050102010706020507" pitchFamily="18" charset="2"/>
              </a:rPr>
              <a:t>2</a:t>
            </a:r>
            <a:r>
              <a:rPr lang="en-US" sz="2800">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rPr>
              <a:t>s</a:t>
            </a:r>
            <a:r>
              <a:rPr lang="en-US" sz="2800">
                <a:latin typeface="Times New Roman" panose="02020603050405020304" pitchFamily="18" charset="0"/>
                <a:cs typeface="Times New Roman" panose="02020603050405020304" pitchFamily="18" charset="0"/>
                <a:sym typeface="Symbol" panose="05050102010706020507" pitchFamily="18" charset="2"/>
              </a:rPr>
              <a:t></a:t>
            </a:r>
            <a:r>
              <a:rPr lang="en-US" sz="2800" b="1" i="1">
                <a:latin typeface="Times New Roman" panose="02020603050405020304" pitchFamily="18" charset="0"/>
                <a:cs typeface="Times New Roman" panose="02020603050405020304" pitchFamily="18" charset="0"/>
              </a:rPr>
              <a:t>A  </a:t>
            </a:r>
            <a:r>
              <a:rPr lang="en-US" sz="2800">
                <a:latin typeface="Times New Roman" panose="02020603050405020304" pitchFamily="18" charset="0"/>
                <a:cs typeface="Times New Roman" panose="02020603050405020304" pitchFamily="18" charset="0"/>
              </a:rPr>
              <a:t>(E1)</a:t>
            </a:r>
          </a:p>
          <a:p>
            <a:pPr>
              <a:defRPr/>
            </a:pPr>
            <a:r>
              <a:rPr lang="en-US" sz="2800">
                <a:latin typeface="Times New Roman" panose="02020603050405020304" pitchFamily="18" charset="0"/>
                <a:cs typeface="Times New Roman" panose="02020603050405020304" pitchFamily="18" charset="0"/>
              </a:rPr>
              <a:t>	Trong đó </a:t>
            </a:r>
            <a:r>
              <a:rPr lang="en-US" sz="2800" b="1">
                <a:latin typeface="Times New Roman" panose="02020603050405020304" pitchFamily="18" charset="0"/>
                <a:cs typeface="Times New Roman" panose="02020603050405020304" pitchFamily="18" charset="0"/>
                <a:sym typeface="Symbol" panose="05050102010706020507" pitchFamily="18" charset="2"/>
              </a:rPr>
              <a:t>S</a:t>
            </a:r>
            <a:r>
              <a:rPr lang="en-US" sz="2800" b="1" baseline="-25000">
                <a:latin typeface="Times New Roman" panose="02020603050405020304" pitchFamily="18" charset="0"/>
                <a:cs typeface="Times New Roman" panose="02020603050405020304" pitchFamily="18" charset="0"/>
                <a:sym typeface="Symbol" panose="05050102010706020507" pitchFamily="18" charset="2"/>
              </a:rPr>
              <a:t>1</a:t>
            </a:r>
            <a:r>
              <a:rPr lang="en-US" sz="2800">
                <a:latin typeface="Times New Roman" panose="02020603050405020304" pitchFamily="18" charset="0"/>
                <a:cs typeface="Times New Roman" panose="02020603050405020304" pitchFamily="18" charset="0"/>
                <a:sym typeface="Symbol" panose="05050102010706020507" pitchFamily="18" charset="2"/>
              </a:rPr>
              <a:t></a:t>
            </a:r>
            <a:r>
              <a:rPr lang="en-US" sz="2800" b="1">
                <a:latin typeface="Times New Roman" panose="02020603050405020304" pitchFamily="18" charset="0"/>
                <a:cs typeface="Times New Roman" panose="02020603050405020304" pitchFamily="18" charset="0"/>
              </a:rPr>
              <a:t>Z </a:t>
            </a:r>
            <a:r>
              <a:rPr lang="en-US" sz="2800" b="1" baseline="-25000">
                <a:latin typeface="Times New Roman" panose="02020603050405020304" pitchFamily="18" charset="0"/>
                <a:cs typeface="Times New Roman" panose="02020603050405020304" pitchFamily="18" charset="0"/>
              </a:rPr>
              <a:t>p</a:t>
            </a:r>
            <a:r>
              <a:rPr lang="en-US" sz="2800">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sym typeface="Symbol" panose="05050102010706020507" pitchFamily="18" charset="2"/>
              </a:rPr>
              <a:t>S</a:t>
            </a:r>
            <a:r>
              <a:rPr lang="en-US" sz="2800" b="1" baseline="-25000">
                <a:latin typeface="Times New Roman" panose="02020603050405020304" pitchFamily="18" charset="0"/>
                <a:cs typeface="Times New Roman" panose="02020603050405020304" pitchFamily="18" charset="0"/>
                <a:sym typeface="Symbol" panose="05050102010706020507" pitchFamily="18" charset="2"/>
              </a:rPr>
              <a:t>2</a:t>
            </a:r>
            <a:r>
              <a:rPr lang="en-US" sz="2800">
                <a:latin typeface="Times New Roman" panose="02020603050405020304" pitchFamily="18" charset="0"/>
                <a:cs typeface="Times New Roman" panose="02020603050405020304" pitchFamily="18" charset="0"/>
                <a:sym typeface="Symbol" panose="05050102010706020507" pitchFamily="18" charset="2"/>
              </a:rPr>
              <a:t></a:t>
            </a:r>
            <a:r>
              <a:rPr lang="en-US" sz="2800" b="1">
                <a:latin typeface="Times New Roman" panose="02020603050405020304" pitchFamily="18" charset="0"/>
                <a:cs typeface="Times New Roman" panose="02020603050405020304" pitchFamily="18" charset="0"/>
              </a:rPr>
              <a:t> Z</a:t>
            </a:r>
            <a:r>
              <a:rPr lang="en-US" sz="2800" b="1" baseline="-25000">
                <a:latin typeface="Times New Roman" panose="02020603050405020304" pitchFamily="18" charset="0"/>
                <a:cs typeface="Times New Roman" panose="02020603050405020304" pitchFamily="18" charset="0"/>
              </a:rPr>
              <a:t>p-1</a:t>
            </a:r>
            <a:r>
              <a:rPr lang="en-US" sz="2800">
                <a:latin typeface="Times New Roman" panose="02020603050405020304" pitchFamily="18" charset="0"/>
                <a:cs typeface="Times New Roman" panose="02020603050405020304" pitchFamily="18" charset="0"/>
              </a:rPr>
              <a:t>:</a:t>
            </a:r>
          </a:p>
          <a:p>
            <a:pPr>
              <a:defRPr/>
            </a:pPr>
            <a:r>
              <a:rPr lang="en-US" sz="2800">
                <a:latin typeface="Times New Roman" panose="02020603050405020304" pitchFamily="18" charset="0"/>
                <a:cs typeface="Times New Roman" panose="02020603050405020304" pitchFamily="18" charset="0"/>
                <a:sym typeface="Symbol" panose="05050102010706020507" pitchFamily="18" charset="2"/>
              </a:rPr>
              <a:t>	S</a:t>
            </a:r>
            <a:r>
              <a:rPr lang="en-US" sz="2800" baseline="-25000">
                <a:latin typeface="Times New Roman" panose="02020603050405020304" pitchFamily="18" charset="0"/>
                <a:cs typeface="Times New Roman" panose="02020603050405020304" pitchFamily="18" charset="0"/>
                <a:sym typeface="Symbol" panose="05050102010706020507" pitchFamily="18" charset="2"/>
              </a:rPr>
              <a:t>1</a:t>
            </a:r>
            <a:r>
              <a:rPr lang="en-US" sz="2800">
                <a:latin typeface="Times New Roman" panose="02020603050405020304" pitchFamily="18" charset="0"/>
                <a:cs typeface="Times New Roman" panose="02020603050405020304" pitchFamily="18" charset="0"/>
              </a:rPr>
              <a:t> = </a:t>
            </a:r>
            <a:r>
              <a:rPr lang="el-GR" sz="2800" b="1">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sym typeface="Symbol" panose="05050102010706020507" pitchFamily="18" charset="2"/>
              </a:rPr>
              <a:t></a:t>
            </a:r>
            <a:r>
              <a:rPr lang="el-GR" sz="2800" b="1">
                <a:latin typeface="Times New Roman" panose="02020603050405020304" pitchFamily="18" charset="0"/>
                <a:cs typeface="Times New Roman" panose="02020603050405020304" pitchFamily="18" charset="0"/>
              </a:rPr>
              <a:t> </a:t>
            </a:r>
            <a:r>
              <a:rPr lang="en-US" sz="2800" b="1" baseline="30000">
                <a:latin typeface="Times New Roman" panose="02020603050405020304" pitchFamily="18" charset="0"/>
                <a:cs typeface="Times New Roman" panose="02020603050405020304" pitchFamily="18" charset="0"/>
              </a:rPr>
              <a:t>k</a:t>
            </a:r>
            <a:r>
              <a:rPr lang="en-US" sz="2800">
                <a:latin typeface="Times New Roman" panose="02020603050405020304" pitchFamily="18" charset="0"/>
                <a:cs typeface="Times New Roman" panose="02020603050405020304" pitchFamily="18" charset="0"/>
              </a:rPr>
              <a:t> mod </a:t>
            </a:r>
            <a:r>
              <a:rPr lang="en-US" sz="2800" b="1">
                <a:latin typeface="Times New Roman" panose="02020603050405020304" pitchFamily="18" charset="0"/>
                <a:cs typeface="Times New Roman" panose="02020603050405020304" pitchFamily="18" charset="0"/>
              </a:rPr>
              <a:t>p</a:t>
            </a:r>
            <a:r>
              <a:rPr lang="en-US" sz="2800">
                <a:latin typeface="Times New Roman" panose="02020603050405020304" pitchFamily="18" charset="0"/>
                <a:cs typeface="Times New Roman" panose="02020603050405020304" pitchFamily="18" charset="0"/>
              </a:rPr>
              <a:t> và</a:t>
            </a:r>
          </a:p>
          <a:p>
            <a:pPr>
              <a:defRPr/>
            </a:pPr>
            <a:r>
              <a:rPr lang="en-US" sz="2800">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sym typeface="Symbol" panose="05050102010706020507" pitchFamily="18" charset="2"/>
              </a:rPr>
              <a:t>S</a:t>
            </a:r>
            <a:r>
              <a:rPr lang="en-US" sz="2800" b="1" baseline="-25000">
                <a:latin typeface="Times New Roman" panose="02020603050405020304" pitchFamily="18" charset="0"/>
                <a:cs typeface="Times New Roman" panose="02020603050405020304" pitchFamily="18" charset="0"/>
                <a:sym typeface="Symbol" panose="05050102010706020507" pitchFamily="18" charset="2"/>
              </a:rPr>
              <a:t>2</a:t>
            </a:r>
            <a:r>
              <a:rPr lang="en-US" sz="2800">
                <a:latin typeface="Times New Roman" panose="02020603050405020304" pitchFamily="18" charset="0"/>
                <a:cs typeface="Times New Roman" panose="02020603050405020304" pitchFamily="18" charset="0"/>
              </a:rPr>
              <a:t> = [(</a:t>
            </a:r>
            <a:r>
              <a:rPr lang="en-US" sz="2800" b="1">
                <a:latin typeface="Times New Roman" panose="02020603050405020304" pitchFamily="18" charset="0"/>
                <a:cs typeface="Times New Roman" panose="02020603050405020304" pitchFamily="18" charset="0"/>
              </a:rPr>
              <a:t>x</a:t>
            </a:r>
            <a:r>
              <a:rPr lang="en-US" sz="2800">
                <a:latin typeface="Times New Roman" panose="02020603050405020304" pitchFamily="18" charset="0"/>
                <a:cs typeface="Times New Roman" panose="02020603050405020304" pitchFamily="18" charset="0"/>
              </a:rPr>
              <a:t> – </a:t>
            </a:r>
            <a:r>
              <a:rPr lang="en-US" sz="2800" b="1">
                <a:latin typeface="Times New Roman" panose="02020603050405020304" pitchFamily="18" charset="0"/>
                <a:cs typeface="Times New Roman" panose="02020603050405020304" pitchFamily="18" charset="0"/>
              </a:rPr>
              <a:t>a</a:t>
            </a:r>
            <a:r>
              <a:rPr lang="en-US" sz="2800">
                <a:latin typeface="Times New Roman" panose="02020603050405020304" pitchFamily="18" charset="0"/>
                <a:cs typeface="Times New Roman" panose="02020603050405020304" pitchFamily="18" charset="0"/>
              </a:rPr>
              <a:t> * </a:t>
            </a:r>
            <a:r>
              <a:rPr lang="en-US" sz="2800" b="1">
                <a:latin typeface="Times New Roman" panose="02020603050405020304" pitchFamily="18" charset="0"/>
                <a:cs typeface="Times New Roman" panose="02020603050405020304" pitchFamily="18" charset="0"/>
                <a:sym typeface="Symbol" panose="05050102010706020507" pitchFamily="18" charset="2"/>
              </a:rPr>
              <a:t>S</a:t>
            </a:r>
            <a:r>
              <a:rPr lang="en-US" sz="2800" b="1" baseline="-25000">
                <a:latin typeface="Times New Roman" panose="02020603050405020304" pitchFamily="18" charset="0"/>
                <a:cs typeface="Times New Roman" panose="02020603050405020304" pitchFamily="18" charset="0"/>
                <a:sym typeface="Symbol" panose="05050102010706020507" pitchFamily="18" charset="2"/>
              </a:rPr>
              <a:t>1</a:t>
            </a:r>
            <a:r>
              <a:rPr lang="en-US" sz="2800">
                <a:latin typeface="Times New Roman" panose="02020603050405020304" pitchFamily="18" charset="0"/>
                <a:cs typeface="Times New Roman" panose="02020603050405020304" pitchFamily="18" charset="0"/>
              </a:rPr>
              <a:t> ) *  </a:t>
            </a:r>
            <a:r>
              <a:rPr lang="en-US" sz="2800" b="1">
                <a:latin typeface="Times New Roman" panose="02020603050405020304" pitchFamily="18" charset="0"/>
                <a:cs typeface="Times New Roman" panose="02020603050405020304" pitchFamily="18" charset="0"/>
              </a:rPr>
              <a:t> k</a:t>
            </a:r>
            <a:r>
              <a:rPr lang="en-US" sz="2800" b="1" baseline="30000">
                <a:latin typeface="Times New Roman" panose="02020603050405020304" pitchFamily="18" charset="0"/>
                <a:cs typeface="Times New Roman" panose="02020603050405020304" pitchFamily="18" charset="0"/>
              </a:rPr>
              <a:t>-1 </a:t>
            </a:r>
            <a:r>
              <a:rPr lang="en-US" sz="2800" b="1">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mod (</a:t>
            </a:r>
            <a:r>
              <a:rPr lang="en-US" sz="2800" b="1">
                <a:latin typeface="Times New Roman" panose="02020603050405020304" pitchFamily="18" charset="0"/>
                <a:cs typeface="Times New Roman" panose="02020603050405020304" pitchFamily="18" charset="0"/>
              </a:rPr>
              <a:t>p</a:t>
            </a:r>
            <a:r>
              <a:rPr lang="en-US" sz="2800">
                <a:latin typeface="Times New Roman" panose="02020603050405020304" pitchFamily="18" charset="0"/>
                <a:cs typeface="Times New Roman" panose="02020603050405020304" pitchFamily="18" charset="0"/>
              </a:rPr>
              <a:t> -1</a:t>
            </a:r>
            <a:r>
              <a:rPr lang="en-US" sz="2800" smtClean="0">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036034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2369880"/>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số</a:t>
            </a:r>
          </a:p>
          <a:p>
            <a:pPr marL="1657350" lvl="3" indent="-285750">
              <a:spcBef>
                <a:spcPts val="1200"/>
              </a:spcBef>
              <a:spcAft>
                <a:spcPts val="1200"/>
              </a:spcAft>
              <a:buFont typeface="Wingdings" pitchFamily="2" charset="2"/>
              <a:buChar char="v"/>
            </a:pPr>
            <a:r>
              <a:rPr lang="en-US" sz="3600" b="1" smtClean="0">
                <a:latin typeface="Times New Roman" pitchFamily="18" charset="0"/>
                <a:cs typeface="Times New Roman" pitchFamily="18" charset="0"/>
              </a:rPr>
              <a:t>Hệ chữ lý ELGAMMAL</a:t>
            </a:r>
          </a:p>
          <a:p>
            <a:pPr>
              <a:defRPr/>
            </a:pPr>
            <a:r>
              <a:rPr lang="en-US" sz="2800">
                <a:solidFill>
                  <a:srgbClr val="0070C0"/>
                </a:solidFill>
              </a:rPr>
              <a:t> </a:t>
            </a:r>
            <a:r>
              <a:rPr lang="en-US" sz="2800" smtClean="0">
                <a:solidFill>
                  <a:srgbClr val="0070C0"/>
                </a:solidFill>
              </a:rPr>
              <a:t>	</a:t>
            </a:r>
            <a:r>
              <a:rPr lang="en-US" sz="2800" b="1" i="1" u="sng" smtClean="0">
                <a:solidFill>
                  <a:srgbClr val="0070C0"/>
                </a:solidFill>
                <a:latin typeface="Times New Roman" panose="02020603050405020304" pitchFamily="18" charset="0"/>
                <a:cs typeface="Times New Roman" panose="02020603050405020304" pitchFamily="18" charset="0"/>
              </a:rPr>
              <a:t>3</a:t>
            </a:r>
            <a:r>
              <a:rPr lang="en-US" sz="2800" b="1" i="1" u="sng">
                <a:solidFill>
                  <a:srgbClr val="0070C0"/>
                </a:solidFill>
                <a:latin typeface="Times New Roman" panose="02020603050405020304" pitchFamily="18" charset="0"/>
                <a:cs typeface="Times New Roman" panose="02020603050405020304" pitchFamily="18" charset="0"/>
              </a:rPr>
              <a:t>/.Kiểm tra chữ ký: </a:t>
            </a:r>
          </a:p>
          <a:p>
            <a:pPr>
              <a:defRPr/>
            </a:pPr>
            <a:r>
              <a:rPr lang="en-US" sz="2800" b="1">
                <a:latin typeface="Times New Roman" panose="02020603050405020304" pitchFamily="18" charset="0"/>
                <a:cs typeface="Times New Roman" panose="02020603050405020304" pitchFamily="18" charset="0"/>
              </a:rPr>
              <a:t>ver</a:t>
            </a:r>
            <a:r>
              <a:rPr lang="en-US" sz="2800" b="1" baseline="-25000">
                <a:latin typeface="Times New Roman" panose="02020603050405020304" pitchFamily="18" charset="0"/>
                <a:cs typeface="Times New Roman" panose="02020603050405020304" pitchFamily="18" charset="0"/>
              </a:rPr>
              <a:t>k</a:t>
            </a:r>
            <a:r>
              <a:rPr lang="en-US" sz="2800">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rPr>
              <a:t>x</a:t>
            </a:r>
            <a:r>
              <a:rPr lang="en-US" sz="2800">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sym typeface="Symbol" panose="05050102010706020507" pitchFamily="18" charset="2"/>
              </a:rPr>
              <a:t>S</a:t>
            </a:r>
            <a:r>
              <a:rPr lang="en-US" sz="2800" b="1" baseline="-25000">
                <a:latin typeface="Times New Roman" panose="02020603050405020304" pitchFamily="18" charset="0"/>
                <a:cs typeface="Times New Roman" panose="02020603050405020304" pitchFamily="18" charset="0"/>
                <a:sym typeface="Symbol" panose="05050102010706020507" pitchFamily="18" charset="2"/>
              </a:rPr>
              <a:t>1</a:t>
            </a:r>
            <a:r>
              <a:rPr lang="en-US" sz="2800">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sym typeface="Symbol" panose="05050102010706020507" pitchFamily="18" charset="2"/>
              </a:rPr>
              <a:t>S</a:t>
            </a:r>
            <a:r>
              <a:rPr lang="en-US" sz="2800" b="1" baseline="-25000">
                <a:latin typeface="Times New Roman" panose="02020603050405020304" pitchFamily="18" charset="0"/>
                <a:cs typeface="Times New Roman" panose="02020603050405020304" pitchFamily="18" charset="0"/>
                <a:sym typeface="Symbol" panose="05050102010706020507" pitchFamily="18" charset="2"/>
              </a:rPr>
              <a:t>2</a:t>
            </a:r>
            <a:r>
              <a:rPr lang="en-US" sz="2800">
                <a:latin typeface="Times New Roman" panose="02020603050405020304" pitchFamily="18" charset="0"/>
                <a:cs typeface="Times New Roman" panose="02020603050405020304" pitchFamily="18" charset="0"/>
              </a:rPr>
              <a:t>) = TRUE </a:t>
            </a:r>
            <a:r>
              <a:rPr lang="en-US" sz="2800">
                <a:latin typeface="Times New Roman" panose="02020603050405020304" pitchFamily="18" charset="0"/>
                <a:cs typeface="Times New Roman" panose="02020603050405020304" pitchFamily="18" charset="0"/>
                <a:sym typeface="Symbol" panose="05050102010706020507" pitchFamily="18" charset="2"/>
              </a:rPr>
              <a:t></a:t>
            </a:r>
            <a:r>
              <a:rPr lang="en-US" sz="2800" b="1">
                <a:latin typeface="Times New Roman" panose="02020603050405020304" pitchFamily="18" charset="0"/>
                <a:cs typeface="Times New Roman" panose="02020603050405020304" pitchFamily="18" charset="0"/>
                <a:sym typeface="Symbol" panose="05050102010706020507" pitchFamily="18" charset="2"/>
              </a:rPr>
              <a:t> y</a:t>
            </a:r>
            <a:r>
              <a:rPr lang="en-US" sz="2800" b="1" baseline="30000">
                <a:latin typeface="Times New Roman" panose="02020603050405020304" pitchFamily="18" charset="0"/>
                <a:cs typeface="Times New Roman" panose="02020603050405020304" pitchFamily="18" charset="0"/>
                <a:sym typeface="Symbol" panose="05050102010706020507" pitchFamily="18" charset="2"/>
              </a:rPr>
              <a:t>S1</a:t>
            </a:r>
            <a:r>
              <a:rPr lang="en-US" sz="2800" b="1">
                <a:latin typeface="Times New Roman" panose="02020603050405020304" pitchFamily="18" charset="0"/>
                <a:cs typeface="Times New Roman" panose="02020603050405020304" pitchFamily="18" charset="0"/>
                <a:sym typeface="Symbol" panose="05050102010706020507" pitchFamily="18" charset="2"/>
              </a:rPr>
              <a:t> *S</a:t>
            </a:r>
            <a:r>
              <a:rPr lang="en-US" sz="2800" b="1" baseline="-25000">
                <a:latin typeface="Times New Roman" panose="02020603050405020304" pitchFamily="18" charset="0"/>
                <a:cs typeface="Times New Roman" panose="02020603050405020304" pitchFamily="18" charset="0"/>
                <a:sym typeface="Symbol" panose="05050102010706020507" pitchFamily="18" charset="2"/>
              </a:rPr>
              <a:t>1</a:t>
            </a:r>
            <a:r>
              <a:rPr lang="en-US" sz="2800" b="1" baseline="30000">
                <a:latin typeface="Times New Roman" panose="02020603050405020304" pitchFamily="18" charset="0"/>
                <a:cs typeface="Times New Roman" panose="02020603050405020304" pitchFamily="18" charset="0"/>
                <a:sym typeface="Symbol" panose="05050102010706020507" pitchFamily="18" charset="2"/>
              </a:rPr>
              <a:t>S2  </a:t>
            </a:r>
            <a:r>
              <a:rPr lang="en-US" sz="2800" b="1">
                <a:latin typeface="Times New Roman" panose="02020603050405020304" pitchFamily="18" charset="0"/>
                <a:cs typeface="Times New Roman" panose="02020603050405020304" pitchFamily="18" charset="0"/>
                <a:sym typeface="Symbol" panose="05050102010706020507" pitchFamily="18" charset="2"/>
              </a:rPr>
              <a:t> </a:t>
            </a:r>
            <a:r>
              <a:rPr lang="en-US" sz="2800" baseline="30000">
                <a:latin typeface="Times New Roman" panose="02020603050405020304" pitchFamily="18" charset="0"/>
                <a:cs typeface="Times New Roman" panose="02020603050405020304" pitchFamily="18" charset="0"/>
                <a:sym typeface="Symbol" panose="05050102010706020507" pitchFamily="18" charset="2"/>
              </a:rPr>
              <a:t></a:t>
            </a:r>
            <a:r>
              <a:rPr lang="el-GR" sz="2800" b="1">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sym typeface="Symbol" panose="05050102010706020507" pitchFamily="18" charset="2"/>
              </a:rPr>
              <a:t> </a:t>
            </a:r>
            <a:r>
              <a:rPr lang="en-US" sz="2800" b="1" baseline="30000">
                <a:latin typeface="Times New Roman" panose="02020603050405020304" pitchFamily="18" charset="0"/>
                <a:cs typeface="Times New Roman" panose="02020603050405020304" pitchFamily="18" charset="0"/>
                <a:sym typeface="Symbol" panose="05050102010706020507" pitchFamily="18" charset="2"/>
              </a:rPr>
              <a:t>x</a:t>
            </a:r>
            <a:r>
              <a:rPr lang="en-US" sz="2800">
                <a:latin typeface="Times New Roman" panose="02020603050405020304" pitchFamily="18" charset="0"/>
                <a:cs typeface="Times New Roman" panose="02020603050405020304" pitchFamily="18" charset="0"/>
              </a:rPr>
              <a:t> mod </a:t>
            </a:r>
            <a:r>
              <a:rPr lang="en-US" sz="2800" b="1">
                <a:latin typeface="Times New Roman" panose="02020603050405020304" pitchFamily="18" charset="0"/>
                <a:cs typeface="Times New Roman" panose="02020603050405020304" pitchFamily="18" charset="0"/>
              </a:rPr>
              <a:t>p</a:t>
            </a:r>
            <a:r>
              <a:rPr lang="en-US" sz="2800">
                <a:latin typeface="Times New Roman" panose="02020603050405020304" pitchFamily="18" charset="0"/>
                <a:cs typeface="Times New Roman" panose="02020603050405020304" pitchFamily="18" charset="0"/>
              </a:rPr>
              <a:t>. (E2)</a:t>
            </a:r>
          </a:p>
        </p:txBody>
      </p:sp>
    </p:spTree>
    <p:extLst>
      <p:ext uri="{BB962C8B-B14F-4D97-AF65-F5344CB8AC3E}">
        <p14:creationId xmlns:p14="http://schemas.microsoft.com/office/powerpoint/2010/main" val="108057487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447645"/>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số</a:t>
            </a:r>
          </a:p>
          <a:p>
            <a:pPr marL="1657350" lvl="3" indent="-285750">
              <a:spcBef>
                <a:spcPts val="1200"/>
              </a:spcBef>
              <a:spcAft>
                <a:spcPts val="1200"/>
              </a:spcAft>
              <a:buFont typeface="Wingdings" pitchFamily="2" charset="2"/>
              <a:buChar char="v"/>
            </a:pPr>
            <a:r>
              <a:rPr lang="en-US" sz="3600" b="1" smtClean="0">
                <a:latin typeface="Times New Roman" pitchFamily="18" charset="0"/>
                <a:cs typeface="Times New Roman" pitchFamily="18" charset="0"/>
              </a:rPr>
              <a:t>Hệ chữ lý ELGAMMAL</a:t>
            </a:r>
          </a:p>
          <a:p>
            <a:pPr>
              <a:defRPr/>
            </a:pPr>
            <a:r>
              <a:rPr lang="en-US" sz="2800">
                <a:solidFill>
                  <a:srgbClr val="0070C0"/>
                </a:solidFill>
              </a:rPr>
              <a:t> </a:t>
            </a:r>
            <a:r>
              <a:rPr lang="en-US" sz="2800" smtClean="0">
                <a:solidFill>
                  <a:srgbClr val="0070C0"/>
                </a:solidFill>
              </a:rPr>
              <a:t>	</a:t>
            </a:r>
            <a:r>
              <a:rPr lang="en-US" sz="3200" b="1" i="1" u="sng">
                <a:solidFill>
                  <a:srgbClr val="0070C0"/>
                </a:solidFill>
                <a:latin typeface="Times New Roman" panose="02020603050405020304" pitchFamily="18" charset="0"/>
                <a:cs typeface="Times New Roman" panose="02020603050405020304" pitchFamily="18" charset="0"/>
              </a:rPr>
              <a:t>Ví dụ</a:t>
            </a:r>
            <a:endParaRPr lang="en-US" sz="3200">
              <a:solidFill>
                <a:srgbClr val="0070C0"/>
              </a:solidFill>
              <a:latin typeface="Times New Roman" panose="02020603050405020304" pitchFamily="18" charset="0"/>
              <a:cs typeface="Times New Roman" panose="02020603050405020304" pitchFamily="18" charset="0"/>
            </a:endParaRPr>
          </a:p>
          <a:p>
            <a:pPr>
              <a:defRPr/>
            </a:pPr>
            <a:r>
              <a:rPr lang="en-US" sz="3200">
                <a:solidFill>
                  <a:srgbClr val="FF0000"/>
                </a:solidFill>
              </a:rPr>
              <a:t>Chữ ký Elgamal trên dữ liệu </a:t>
            </a:r>
            <a:r>
              <a:rPr lang="en-US" sz="3200" b="1">
                <a:solidFill>
                  <a:srgbClr val="FF0000"/>
                </a:solidFill>
              </a:rPr>
              <a:t>x</a:t>
            </a:r>
            <a:r>
              <a:rPr lang="en-US" sz="3200">
                <a:solidFill>
                  <a:srgbClr val="FF0000"/>
                </a:solidFill>
              </a:rPr>
              <a:t> = </a:t>
            </a:r>
            <a:r>
              <a:rPr lang="en-US" sz="3200" b="1">
                <a:solidFill>
                  <a:srgbClr val="FF0000"/>
                </a:solidFill>
              </a:rPr>
              <a:t>112</a:t>
            </a:r>
            <a:r>
              <a:rPr lang="en-US" sz="3200">
                <a:solidFill>
                  <a:srgbClr val="FF0000"/>
                </a:solidFill>
              </a:rPr>
              <a:t>.</a:t>
            </a:r>
          </a:p>
          <a:p>
            <a:pPr>
              <a:defRPr/>
            </a:pPr>
            <a:r>
              <a:rPr lang="en-US" sz="3200">
                <a:solidFill>
                  <a:srgbClr val="FF0000"/>
                </a:solidFill>
              </a:rPr>
              <a:t>* </a:t>
            </a:r>
            <a:r>
              <a:rPr lang="en-US" sz="3200" b="1" i="1">
                <a:solidFill>
                  <a:srgbClr val="FF0000"/>
                </a:solidFill>
              </a:rPr>
              <a:t>1/. Tạo cặp khóa </a:t>
            </a:r>
            <a:r>
              <a:rPr lang="en-US" sz="3200">
                <a:solidFill>
                  <a:srgbClr val="FF0000"/>
                </a:solidFill>
              </a:rPr>
              <a:t>(</a:t>
            </a:r>
            <a:r>
              <a:rPr lang="en-US" sz="3200" b="1" i="1">
                <a:solidFill>
                  <a:srgbClr val="FF0000"/>
                </a:solidFill>
              </a:rPr>
              <a:t>bí mật, công khai</a:t>
            </a:r>
            <a:r>
              <a:rPr lang="en-US" sz="3200">
                <a:solidFill>
                  <a:srgbClr val="FF0000"/>
                </a:solidFill>
              </a:rPr>
              <a:t>) </a:t>
            </a:r>
            <a:r>
              <a:rPr lang="en-US" sz="3200" b="1" i="1">
                <a:solidFill>
                  <a:srgbClr val="FF0000"/>
                </a:solidFill>
              </a:rPr>
              <a:t>(</a:t>
            </a:r>
            <a:r>
              <a:rPr lang="en-US" sz="3200" b="1">
                <a:solidFill>
                  <a:srgbClr val="FF0000"/>
                </a:solidFill>
              </a:rPr>
              <a:t>a</a:t>
            </a:r>
            <a:r>
              <a:rPr lang="en-US" sz="3200">
                <a:solidFill>
                  <a:srgbClr val="FF0000"/>
                </a:solidFill>
              </a:rPr>
              <a:t>, </a:t>
            </a:r>
            <a:r>
              <a:rPr lang="en-US" sz="3200" b="1">
                <a:solidFill>
                  <a:srgbClr val="FF0000"/>
                </a:solidFill>
              </a:rPr>
              <a:t>y</a:t>
            </a:r>
            <a:r>
              <a:rPr lang="en-US" sz="3200" b="1" i="1">
                <a:solidFill>
                  <a:srgbClr val="FF0000"/>
                </a:solidFill>
              </a:rPr>
              <a:t>) </a:t>
            </a:r>
            <a:r>
              <a:rPr lang="en-US" sz="3200">
                <a:solidFill>
                  <a:srgbClr val="FF0000"/>
                </a:solidFill>
              </a:rPr>
              <a:t>:</a:t>
            </a:r>
          </a:p>
          <a:p>
            <a:pPr>
              <a:defRPr/>
            </a:pPr>
            <a:r>
              <a:rPr lang="en-US" sz="3200"/>
              <a:t>	Chọn số nguyên tố </a:t>
            </a:r>
            <a:r>
              <a:rPr lang="en-US" sz="3200" b="1"/>
              <a:t>p </a:t>
            </a:r>
            <a:r>
              <a:rPr lang="en-US" sz="3200"/>
              <a:t>= </a:t>
            </a:r>
            <a:r>
              <a:rPr lang="en-US" sz="3200" b="1"/>
              <a:t>463</a:t>
            </a:r>
            <a:r>
              <a:rPr lang="en-US" sz="3200"/>
              <a:t>. Đặt </a:t>
            </a:r>
            <a:r>
              <a:rPr lang="en-US" sz="3200" b="1"/>
              <a:t>P</a:t>
            </a:r>
            <a:r>
              <a:rPr lang="en-US" sz="3200"/>
              <a:t> = </a:t>
            </a:r>
            <a:r>
              <a:rPr lang="en-US" sz="3200" b="1"/>
              <a:t>Z </a:t>
            </a:r>
            <a:r>
              <a:rPr lang="en-US" sz="3200" b="1" baseline="-25000"/>
              <a:t>p</a:t>
            </a:r>
            <a:r>
              <a:rPr lang="en-US" sz="3200"/>
              <a:t>*, </a:t>
            </a:r>
            <a:r>
              <a:rPr lang="en-US" sz="3200" b="1"/>
              <a:t>A</a:t>
            </a:r>
            <a:r>
              <a:rPr lang="en-US" sz="3200"/>
              <a:t> = </a:t>
            </a:r>
            <a:r>
              <a:rPr lang="en-US" sz="3200" b="1"/>
              <a:t>Z </a:t>
            </a:r>
            <a:r>
              <a:rPr lang="en-US" sz="3200" b="1" baseline="-25000"/>
              <a:t>p</a:t>
            </a:r>
            <a:r>
              <a:rPr lang="en-US" sz="3200"/>
              <a:t>* x </a:t>
            </a:r>
            <a:r>
              <a:rPr lang="en-US" sz="3200" b="1"/>
              <a:t>Z </a:t>
            </a:r>
            <a:r>
              <a:rPr lang="en-US" sz="3200" b="1" baseline="-25000"/>
              <a:t>p-1</a:t>
            </a:r>
            <a:r>
              <a:rPr lang="en-US" sz="3200"/>
              <a:t>.</a:t>
            </a:r>
          </a:p>
          <a:p>
            <a:pPr>
              <a:defRPr/>
            </a:pPr>
            <a:r>
              <a:rPr lang="en-US" sz="3200"/>
              <a:t>	Chọn phần tử nguyên thủy </a:t>
            </a:r>
            <a:r>
              <a:rPr lang="el-GR" sz="3200" b="1"/>
              <a:t> </a:t>
            </a:r>
            <a:r>
              <a:rPr lang="en-US" sz="3200">
                <a:sym typeface="Symbol" panose="05050102010706020507" pitchFamily="18" charset="2"/>
              </a:rPr>
              <a:t></a:t>
            </a:r>
            <a:r>
              <a:rPr lang="el-GR" sz="3200"/>
              <a:t> </a:t>
            </a:r>
            <a:r>
              <a:rPr lang="en-US" sz="3200"/>
              <a:t> = </a:t>
            </a:r>
            <a:r>
              <a:rPr lang="en-US" sz="3200" b="1"/>
              <a:t>2</a:t>
            </a:r>
            <a:r>
              <a:rPr lang="en-US" sz="3200">
                <a:sym typeface="Symbol" panose="05050102010706020507" pitchFamily="18" charset="2"/>
              </a:rPr>
              <a:t></a:t>
            </a:r>
            <a:r>
              <a:rPr lang="en-US" sz="3200" b="1"/>
              <a:t>Z</a:t>
            </a:r>
            <a:r>
              <a:rPr lang="en-US" sz="3200" b="1" baseline="-25000"/>
              <a:t>p</a:t>
            </a:r>
            <a:r>
              <a:rPr lang="en-US" sz="3200"/>
              <a:t>* .</a:t>
            </a:r>
          </a:p>
          <a:p>
            <a:pPr>
              <a:defRPr/>
            </a:pPr>
            <a:r>
              <a:rPr lang="en-US" sz="3200"/>
              <a:t>	Chọn khóa bí mật là </a:t>
            </a:r>
            <a:r>
              <a:rPr lang="en-US" sz="3200" b="1"/>
              <a:t>a </a:t>
            </a:r>
            <a:r>
              <a:rPr lang="en-US" sz="3200"/>
              <a:t>= 211</a:t>
            </a:r>
            <a:r>
              <a:rPr lang="en-US" sz="3200">
                <a:sym typeface="Symbol" panose="05050102010706020507" pitchFamily="18" charset="2"/>
              </a:rPr>
              <a:t></a:t>
            </a:r>
            <a:r>
              <a:rPr lang="en-US" sz="3200" b="1"/>
              <a:t>Z</a:t>
            </a:r>
            <a:r>
              <a:rPr lang="en-US" sz="3200" b="1" baseline="-25000"/>
              <a:t>p</a:t>
            </a:r>
            <a:r>
              <a:rPr lang="en-US" sz="3200"/>
              <a:t>* .</a:t>
            </a:r>
          </a:p>
          <a:p>
            <a:pPr>
              <a:defRPr/>
            </a:pPr>
            <a:r>
              <a:rPr lang="en-US" sz="3200"/>
              <a:t>Tính khóa công khai </a:t>
            </a:r>
            <a:r>
              <a:rPr lang="en-US" sz="3200" b="1"/>
              <a:t> y </a:t>
            </a:r>
            <a:r>
              <a:rPr lang="en-US" sz="3200">
                <a:sym typeface="Symbol" panose="05050102010706020507" pitchFamily="18" charset="2"/>
              </a:rPr>
              <a:t></a:t>
            </a:r>
            <a:r>
              <a:rPr lang="el-GR" sz="3200" b="1"/>
              <a:t> </a:t>
            </a:r>
            <a:r>
              <a:rPr lang="en-US" sz="3200">
                <a:sym typeface="Symbol" panose="05050102010706020507" pitchFamily="18" charset="2"/>
              </a:rPr>
              <a:t></a:t>
            </a:r>
            <a:r>
              <a:rPr lang="el-GR" sz="3200" b="1"/>
              <a:t> </a:t>
            </a:r>
            <a:r>
              <a:rPr lang="en-US" sz="3200" b="1" baseline="30000"/>
              <a:t>a</a:t>
            </a:r>
            <a:r>
              <a:rPr lang="en-US" sz="3200"/>
              <a:t> mod </a:t>
            </a:r>
            <a:r>
              <a:rPr lang="en-US" sz="3200" b="1"/>
              <a:t>p </a:t>
            </a:r>
            <a:r>
              <a:rPr lang="en-US" sz="3200"/>
              <a:t>= </a:t>
            </a:r>
            <a:r>
              <a:rPr lang="en-US" sz="3200" b="1"/>
              <a:t>2</a:t>
            </a:r>
            <a:r>
              <a:rPr lang="en-US" sz="3200" b="1" baseline="30000"/>
              <a:t>211</a:t>
            </a:r>
            <a:r>
              <a:rPr lang="en-US" sz="3200"/>
              <a:t> mod 463 = </a:t>
            </a:r>
            <a:r>
              <a:rPr lang="en-US" sz="3200" b="1"/>
              <a:t>249</a:t>
            </a:r>
            <a:r>
              <a:rPr lang="en-US" sz="3200"/>
              <a:t>.</a:t>
            </a:r>
          </a:p>
          <a:p>
            <a:pPr>
              <a:defRPr/>
            </a:pPr>
            <a:r>
              <a:rPr lang="en-US" sz="3200"/>
              <a:t>	Các giá trị (</a:t>
            </a:r>
            <a:r>
              <a:rPr lang="en-US" sz="3200" b="1"/>
              <a:t>p</a:t>
            </a:r>
            <a:r>
              <a:rPr lang="en-US" sz="3200"/>
              <a:t>,</a:t>
            </a:r>
            <a:r>
              <a:rPr lang="en-US" sz="3200">
                <a:sym typeface="Symbol" panose="05050102010706020507" pitchFamily="18" charset="2"/>
              </a:rPr>
              <a:t> </a:t>
            </a:r>
            <a:r>
              <a:rPr lang="en-US" sz="3200"/>
              <a:t>,y)</a:t>
            </a:r>
            <a:r>
              <a:rPr lang="en-US" sz="3200" b="1"/>
              <a:t> </a:t>
            </a:r>
            <a:r>
              <a:rPr lang="en-US" sz="3200"/>
              <a:t> được công khai, </a:t>
            </a:r>
            <a:r>
              <a:rPr lang="en-US" sz="3200" smtClean="0"/>
              <a:t>phải </a:t>
            </a:r>
            <a:r>
              <a:rPr lang="en-US" sz="3200"/>
              <a:t>giữ bí mật </a:t>
            </a:r>
            <a:r>
              <a:rPr lang="en-US" sz="3200" b="1"/>
              <a:t>a</a:t>
            </a:r>
            <a:endParaRPr lang="en-US" sz="3200"/>
          </a:p>
        </p:txBody>
      </p:sp>
    </p:spTree>
    <p:extLst>
      <p:ext uri="{BB962C8B-B14F-4D97-AF65-F5344CB8AC3E}">
        <p14:creationId xmlns:p14="http://schemas.microsoft.com/office/powerpoint/2010/main" val="306863316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447645"/>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số</a:t>
            </a:r>
          </a:p>
          <a:p>
            <a:pPr marL="1657350" lvl="3" indent="-285750">
              <a:spcBef>
                <a:spcPts val="1200"/>
              </a:spcBef>
              <a:spcAft>
                <a:spcPts val="1200"/>
              </a:spcAft>
              <a:buFont typeface="Wingdings" pitchFamily="2" charset="2"/>
              <a:buChar char="v"/>
            </a:pPr>
            <a:r>
              <a:rPr lang="en-US" sz="3600" b="1" smtClean="0">
                <a:latin typeface="Times New Roman" pitchFamily="18" charset="0"/>
                <a:cs typeface="Times New Roman" pitchFamily="18" charset="0"/>
              </a:rPr>
              <a:t>Hệ chữ lý ELGAMMAL</a:t>
            </a:r>
          </a:p>
          <a:p>
            <a:pPr>
              <a:defRPr/>
            </a:pPr>
            <a:r>
              <a:rPr lang="en-US" sz="2800">
                <a:solidFill>
                  <a:srgbClr val="0070C0"/>
                </a:solidFill>
              </a:rPr>
              <a:t> </a:t>
            </a:r>
            <a:r>
              <a:rPr lang="en-US" sz="2800" smtClean="0">
                <a:solidFill>
                  <a:srgbClr val="0070C0"/>
                </a:solidFill>
              </a:rPr>
              <a:t>	</a:t>
            </a:r>
            <a:r>
              <a:rPr lang="en-US" sz="3200" b="1" i="1" u="sng">
                <a:solidFill>
                  <a:srgbClr val="0070C0"/>
                </a:solidFill>
                <a:latin typeface="Times New Roman" panose="02020603050405020304" pitchFamily="18" charset="0"/>
                <a:cs typeface="Times New Roman" panose="02020603050405020304" pitchFamily="18" charset="0"/>
              </a:rPr>
              <a:t>Ví dụ</a:t>
            </a:r>
            <a:endParaRPr lang="en-US" sz="3200">
              <a:solidFill>
                <a:srgbClr val="0070C0"/>
              </a:solidFill>
              <a:latin typeface="Times New Roman" panose="02020603050405020304" pitchFamily="18" charset="0"/>
              <a:cs typeface="Times New Roman" panose="02020603050405020304" pitchFamily="18" charset="0"/>
            </a:endParaRPr>
          </a:p>
          <a:p>
            <a:pPr>
              <a:defRPr/>
            </a:pPr>
            <a:r>
              <a:rPr lang="en-US" sz="3200">
                <a:solidFill>
                  <a:srgbClr val="FF0000"/>
                </a:solidFill>
              </a:rPr>
              <a:t>Chữ ký Elgamal trên dữ liệu </a:t>
            </a:r>
            <a:r>
              <a:rPr lang="en-US" sz="3200" b="1">
                <a:solidFill>
                  <a:srgbClr val="FF0000"/>
                </a:solidFill>
              </a:rPr>
              <a:t>x</a:t>
            </a:r>
            <a:r>
              <a:rPr lang="en-US" sz="3200">
                <a:solidFill>
                  <a:srgbClr val="FF0000"/>
                </a:solidFill>
              </a:rPr>
              <a:t> = </a:t>
            </a:r>
            <a:r>
              <a:rPr lang="en-US" sz="3200" b="1">
                <a:solidFill>
                  <a:srgbClr val="FF0000"/>
                </a:solidFill>
              </a:rPr>
              <a:t>112</a:t>
            </a:r>
            <a:r>
              <a:rPr lang="en-US" sz="3200">
                <a:solidFill>
                  <a:srgbClr val="FF0000"/>
                </a:solidFill>
              </a:rPr>
              <a:t>.</a:t>
            </a:r>
          </a:p>
          <a:p>
            <a:pPr>
              <a:defRPr/>
            </a:pPr>
            <a:r>
              <a:rPr lang="en-US" sz="3200">
                <a:solidFill>
                  <a:srgbClr val="FF0000"/>
                </a:solidFill>
              </a:rPr>
              <a:t>2/.</a:t>
            </a:r>
            <a:r>
              <a:rPr lang="en-US" sz="3200" b="1" i="1">
                <a:solidFill>
                  <a:srgbClr val="FF0000"/>
                </a:solidFill>
              </a:rPr>
              <a:t>Ký số</a:t>
            </a:r>
            <a:r>
              <a:rPr lang="en-US" sz="3200">
                <a:solidFill>
                  <a:srgbClr val="FF0000"/>
                </a:solidFill>
              </a:rPr>
              <a:t>: </a:t>
            </a:r>
            <a:r>
              <a:rPr lang="en-US" sz="3200">
                <a:solidFill>
                  <a:schemeClr val="accent1">
                    <a:lumMod val="75000"/>
                  </a:schemeClr>
                </a:solidFill>
              </a:rPr>
              <a:t>Chọn ngẫu nhiên bí mật</a:t>
            </a:r>
          </a:p>
          <a:p>
            <a:pPr>
              <a:defRPr/>
            </a:pPr>
            <a:r>
              <a:rPr lang="en-US" sz="3200">
                <a:solidFill>
                  <a:schemeClr val="accent1">
                    <a:lumMod val="75000"/>
                  </a:schemeClr>
                </a:solidFill>
              </a:rPr>
              <a:t> </a:t>
            </a:r>
            <a:r>
              <a:rPr lang="en-US" sz="3200" b="1">
                <a:solidFill>
                  <a:schemeClr val="accent1">
                    <a:lumMod val="75000"/>
                  </a:schemeClr>
                </a:solidFill>
              </a:rPr>
              <a:t>k</a:t>
            </a:r>
            <a:r>
              <a:rPr lang="en-US" sz="3200">
                <a:solidFill>
                  <a:schemeClr val="accent1">
                    <a:lumMod val="75000"/>
                  </a:schemeClr>
                </a:solidFill>
              </a:rPr>
              <a:t>= 235 </a:t>
            </a:r>
            <a:r>
              <a:rPr lang="en-US" sz="3200">
                <a:solidFill>
                  <a:schemeClr val="accent1">
                    <a:lumMod val="75000"/>
                  </a:schemeClr>
                </a:solidFill>
                <a:sym typeface="Symbol" panose="05050102010706020507" pitchFamily="18" charset="2"/>
              </a:rPr>
              <a:t></a:t>
            </a:r>
            <a:r>
              <a:rPr lang="en-US" sz="3200" b="1">
                <a:solidFill>
                  <a:schemeClr val="accent1">
                    <a:lumMod val="75000"/>
                  </a:schemeClr>
                </a:solidFill>
              </a:rPr>
              <a:t>Z</a:t>
            </a:r>
            <a:r>
              <a:rPr lang="en-US" sz="3200" b="1" baseline="-25000">
                <a:solidFill>
                  <a:schemeClr val="accent1">
                    <a:lumMod val="75000"/>
                  </a:schemeClr>
                </a:solidFill>
              </a:rPr>
              <a:t>p-1</a:t>
            </a:r>
            <a:r>
              <a:rPr lang="en-US" sz="3200" b="1">
                <a:solidFill>
                  <a:schemeClr val="accent1">
                    <a:lumMod val="75000"/>
                  </a:schemeClr>
                </a:solidFill>
              </a:rPr>
              <a:t>*</a:t>
            </a:r>
            <a:r>
              <a:rPr lang="en-US" sz="3200">
                <a:solidFill>
                  <a:schemeClr val="accent1">
                    <a:lumMod val="75000"/>
                  </a:schemeClr>
                </a:solidFill>
              </a:rPr>
              <a:t> . Khóa ký là (</a:t>
            </a:r>
            <a:r>
              <a:rPr lang="en-US" sz="3200" b="1">
                <a:solidFill>
                  <a:schemeClr val="accent1">
                    <a:lumMod val="75000"/>
                  </a:schemeClr>
                </a:solidFill>
              </a:rPr>
              <a:t>a</a:t>
            </a:r>
            <a:r>
              <a:rPr lang="en-US" sz="3200">
                <a:solidFill>
                  <a:schemeClr val="accent1">
                    <a:lumMod val="75000"/>
                  </a:schemeClr>
                </a:solidFill>
              </a:rPr>
              <a:t>, </a:t>
            </a:r>
            <a:r>
              <a:rPr lang="en-US" sz="3200" b="1">
                <a:solidFill>
                  <a:schemeClr val="accent1">
                    <a:lumMod val="75000"/>
                  </a:schemeClr>
                </a:solidFill>
              </a:rPr>
              <a:t>k</a:t>
            </a:r>
            <a:r>
              <a:rPr lang="en-US" sz="3200">
                <a:solidFill>
                  <a:schemeClr val="accent1">
                    <a:lumMod val="75000"/>
                  </a:schemeClr>
                </a:solidFill>
              </a:rPr>
              <a:t> ).</a:t>
            </a:r>
          </a:p>
          <a:p>
            <a:pPr>
              <a:defRPr/>
            </a:pPr>
            <a:r>
              <a:rPr lang="en-US" sz="3200">
                <a:solidFill>
                  <a:schemeClr val="accent1">
                    <a:lumMod val="75000"/>
                  </a:schemeClr>
                </a:solidFill>
              </a:rPr>
              <a:t>	Tính </a:t>
            </a:r>
            <a:r>
              <a:rPr lang="en-US" sz="3200" b="1">
                <a:solidFill>
                  <a:schemeClr val="accent1">
                    <a:lumMod val="75000"/>
                  </a:schemeClr>
                </a:solidFill>
              </a:rPr>
              <a:t>k</a:t>
            </a:r>
            <a:r>
              <a:rPr lang="en-US" sz="3200" b="1" baseline="30000">
                <a:solidFill>
                  <a:schemeClr val="accent1">
                    <a:lumMod val="75000"/>
                  </a:schemeClr>
                </a:solidFill>
              </a:rPr>
              <a:t>-1</a:t>
            </a:r>
            <a:r>
              <a:rPr lang="en-US" sz="3200">
                <a:solidFill>
                  <a:schemeClr val="accent1">
                    <a:lumMod val="75000"/>
                  </a:schemeClr>
                </a:solidFill>
              </a:rPr>
              <a:t> = 289.</a:t>
            </a:r>
          </a:p>
          <a:p>
            <a:pPr>
              <a:defRPr/>
            </a:pPr>
            <a:r>
              <a:rPr lang="en-US" sz="3200">
                <a:solidFill>
                  <a:schemeClr val="accent1">
                    <a:lumMod val="75000"/>
                  </a:schemeClr>
                </a:solidFill>
              </a:rPr>
              <a:t>	Chữ ký trên dữ liệu </a:t>
            </a:r>
            <a:r>
              <a:rPr lang="en-US" sz="3200" b="1">
                <a:solidFill>
                  <a:schemeClr val="accent1">
                    <a:lumMod val="75000"/>
                  </a:schemeClr>
                </a:solidFill>
              </a:rPr>
              <a:t>x</a:t>
            </a:r>
            <a:r>
              <a:rPr lang="en-US" sz="3200">
                <a:solidFill>
                  <a:schemeClr val="accent1">
                    <a:lumMod val="75000"/>
                  </a:schemeClr>
                </a:solidFill>
              </a:rPr>
              <a:t> = </a:t>
            </a:r>
            <a:r>
              <a:rPr lang="en-US" sz="3200" b="1">
                <a:solidFill>
                  <a:schemeClr val="accent1">
                    <a:lumMod val="75000"/>
                  </a:schemeClr>
                </a:solidFill>
              </a:rPr>
              <a:t>112</a:t>
            </a:r>
            <a:r>
              <a:rPr lang="en-US" sz="3200">
                <a:solidFill>
                  <a:schemeClr val="accent1">
                    <a:lumMod val="75000"/>
                  </a:schemeClr>
                </a:solidFill>
              </a:rPr>
              <a:t> là </a:t>
            </a:r>
          </a:p>
          <a:p>
            <a:pPr>
              <a:defRPr/>
            </a:pPr>
            <a:r>
              <a:rPr lang="en-US" sz="3200">
                <a:solidFill>
                  <a:schemeClr val="accent1">
                    <a:lumMod val="75000"/>
                  </a:schemeClr>
                </a:solidFill>
              </a:rPr>
              <a:t>		( </a:t>
            </a:r>
            <a:r>
              <a:rPr lang="en-US" sz="3200" b="1">
                <a:solidFill>
                  <a:schemeClr val="accent1">
                    <a:lumMod val="75000"/>
                  </a:schemeClr>
                </a:solidFill>
                <a:sym typeface="Symbol" panose="05050102010706020507" pitchFamily="18" charset="2"/>
              </a:rPr>
              <a:t>S1</a:t>
            </a:r>
            <a:r>
              <a:rPr lang="en-US" sz="3200">
                <a:solidFill>
                  <a:schemeClr val="accent1">
                    <a:lumMod val="75000"/>
                  </a:schemeClr>
                </a:solidFill>
              </a:rPr>
              <a:t>, </a:t>
            </a:r>
            <a:r>
              <a:rPr lang="en-US" sz="3200" b="1">
                <a:solidFill>
                  <a:schemeClr val="accent1">
                    <a:lumMod val="75000"/>
                  </a:schemeClr>
                </a:solidFill>
                <a:sym typeface="Symbol" panose="05050102010706020507" pitchFamily="18" charset="2"/>
              </a:rPr>
              <a:t>S2</a:t>
            </a:r>
            <a:r>
              <a:rPr lang="en-US" sz="3200">
                <a:solidFill>
                  <a:schemeClr val="accent1">
                    <a:lumMod val="75000"/>
                  </a:schemeClr>
                </a:solidFill>
              </a:rPr>
              <a:t> ) = (</a:t>
            </a:r>
            <a:r>
              <a:rPr lang="en-US" sz="3200" b="1">
                <a:solidFill>
                  <a:schemeClr val="accent1">
                    <a:lumMod val="75000"/>
                  </a:schemeClr>
                </a:solidFill>
              </a:rPr>
              <a:t>16</a:t>
            </a:r>
            <a:r>
              <a:rPr lang="en-US" sz="3200">
                <a:solidFill>
                  <a:schemeClr val="accent1">
                    <a:lumMod val="75000"/>
                  </a:schemeClr>
                </a:solidFill>
              </a:rPr>
              <a:t>, </a:t>
            </a:r>
            <a:r>
              <a:rPr lang="en-US" sz="3200" b="1">
                <a:solidFill>
                  <a:schemeClr val="accent1">
                    <a:lumMod val="75000"/>
                  </a:schemeClr>
                </a:solidFill>
              </a:rPr>
              <a:t>108</a:t>
            </a:r>
            <a:r>
              <a:rPr lang="en-US" sz="3200">
                <a:solidFill>
                  <a:schemeClr val="accent1">
                    <a:lumMod val="75000"/>
                  </a:schemeClr>
                </a:solidFill>
              </a:rPr>
              <a:t>), trong đó:</a:t>
            </a:r>
          </a:p>
          <a:p>
            <a:pPr>
              <a:defRPr/>
            </a:pPr>
            <a:r>
              <a:rPr lang="en-US" sz="3200">
                <a:solidFill>
                  <a:schemeClr val="accent1">
                    <a:lumMod val="75000"/>
                  </a:schemeClr>
                </a:solidFill>
                <a:sym typeface="Symbol" panose="05050102010706020507" pitchFamily="18" charset="2"/>
              </a:rPr>
              <a:t>	</a:t>
            </a:r>
            <a:endParaRPr lang="en-US" sz="3200">
              <a:solidFill>
                <a:schemeClr val="accent1">
                  <a:lumMod val="75000"/>
                </a:schemeClr>
              </a:solidFill>
            </a:endParaRPr>
          </a:p>
        </p:txBody>
      </p:sp>
    </p:spTree>
    <p:extLst>
      <p:ext uri="{BB962C8B-B14F-4D97-AF65-F5344CB8AC3E}">
        <p14:creationId xmlns:p14="http://schemas.microsoft.com/office/powerpoint/2010/main" val="126813037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462760"/>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số</a:t>
            </a:r>
          </a:p>
          <a:p>
            <a:pPr marL="1657350" lvl="3" indent="-285750">
              <a:spcBef>
                <a:spcPts val="1200"/>
              </a:spcBef>
              <a:spcAft>
                <a:spcPts val="1200"/>
              </a:spcAft>
              <a:buFont typeface="Wingdings" pitchFamily="2" charset="2"/>
              <a:buChar char="v"/>
            </a:pPr>
            <a:r>
              <a:rPr lang="en-US" sz="3600" b="1" smtClean="0">
                <a:latin typeface="Times New Roman" pitchFamily="18" charset="0"/>
                <a:cs typeface="Times New Roman" pitchFamily="18" charset="0"/>
              </a:rPr>
              <a:t>Hệ chữ lý ELGAMMAL</a:t>
            </a:r>
          </a:p>
          <a:p>
            <a:pPr>
              <a:defRPr/>
            </a:pPr>
            <a:r>
              <a:rPr lang="en-US" sz="2800">
                <a:solidFill>
                  <a:srgbClr val="0070C0"/>
                </a:solidFill>
              </a:rPr>
              <a:t> </a:t>
            </a:r>
            <a:r>
              <a:rPr lang="en-US" sz="2800" smtClean="0">
                <a:solidFill>
                  <a:srgbClr val="0070C0"/>
                </a:solidFill>
              </a:rPr>
              <a:t>	</a:t>
            </a:r>
            <a:r>
              <a:rPr lang="en-US" sz="3200" b="1" i="1" u="sng">
                <a:solidFill>
                  <a:srgbClr val="0070C0"/>
                </a:solidFill>
                <a:latin typeface="Times New Roman" panose="02020603050405020304" pitchFamily="18" charset="0"/>
                <a:cs typeface="Times New Roman" panose="02020603050405020304" pitchFamily="18" charset="0"/>
              </a:rPr>
              <a:t>Ví dụ</a:t>
            </a:r>
            <a:endParaRPr lang="en-US" sz="3200">
              <a:solidFill>
                <a:srgbClr val="0070C0"/>
              </a:solidFill>
              <a:latin typeface="Times New Roman" panose="02020603050405020304" pitchFamily="18" charset="0"/>
              <a:cs typeface="Times New Roman" panose="02020603050405020304" pitchFamily="18" charset="0"/>
            </a:endParaRPr>
          </a:p>
          <a:p>
            <a:pPr>
              <a:defRPr/>
            </a:pPr>
            <a:r>
              <a:rPr lang="en-US" sz="3200">
                <a:solidFill>
                  <a:srgbClr val="FF0000"/>
                </a:solidFill>
              </a:rPr>
              <a:t>Chữ ký Elgamal trên dữ liệu </a:t>
            </a:r>
            <a:r>
              <a:rPr lang="en-US" sz="3200" b="1">
                <a:solidFill>
                  <a:srgbClr val="FF0000"/>
                </a:solidFill>
              </a:rPr>
              <a:t>x</a:t>
            </a:r>
            <a:r>
              <a:rPr lang="en-US" sz="3200">
                <a:solidFill>
                  <a:srgbClr val="FF0000"/>
                </a:solidFill>
              </a:rPr>
              <a:t> = </a:t>
            </a:r>
            <a:r>
              <a:rPr lang="en-US" sz="3200" b="1">
                <a:solidFill>
                  <a:srgbClr val="FF0000"/>
                </a:solidFill>
              </a:rPr>
              <a:t>112</a:t>
            </a:r>
            <a:r>
              <a:rPr lang="en-US" sz="3200">
                <a:solidFill>
                  <a:srgbClr val="FF0000"/>
                </a:solidFill>
              </a:rPr>
              <a:t>.</a:t>
            </a:r>
          </a:p>
          <a:p>
            <a:pPr>
              <a:defRPr/>
            </a:pPr>
            <a:r>
              <a:rPr lang="en-US" sz="3200">
                <a:solidFill>
                  <a:srgbClr val="FF0000"/>
                </a:solidFill>
              </a:rPr>
              <a:t>2/.</a:t>
            </a:r>
            <a:r>
              <a:rPr lang="en-US" sz="3200" b="1" i="1">
                <a:solidFill>
                  <a:srgbClr val="FF0000"/>
                </a:solidFill>
              </a:rPr>
              <a:t>Ký số</a:t>
            </a:r>
            <a:r>
              <a:rPr lang="en-US" sz="3200">
                <a:solidFill>
                  <a:srgbClr val="FF0000"/>
                </a:solidFill>
              </a:rPr>
              <a:t>: </a:t>
            </a:r>
            <a:endParaRPr lang="en-US" sz="3200" smtClean="0">
              <a:solidFill>
                <a:srgbClr val="FF0000"/>
              </a:solidFill>
            </a:endParaRPr>
          </a:p>
          <a:p>
            <a:pPr>
              <a:defRPr/>
            </a:pPr>
            <a:r>
              <a:rPr lang="en-US" sz="3200">
                <a:solidFill>
                  <a:schemeClr val="accent1">
                    <a:lumMod val="75000"/>
                  </a:schemeClr>
                </a:solidFill>
                <a:sym typeface="Symbol" panose="05050102010706020507" pitchFamily="18" charset="2"/>
              </a:rPr>
              <a:t>	S1</a:t>
            </a:r>
            <a:r>
              <a:rPr lang="en-US" sz="3200">
                <a:solidFill>
                  <a:schemeClr val="accent1">
                    <a:lumMod val="75000"/>
                  </a:schemeClr>
                </a:solidFill>
              </a:rPr>
              <a:t> = </a:t>
            </a:r>
            <a:r>
              <a:rPr lang="el-GR" sz="3200" b="1">
                <a:solidFill>
                  <a:schemeClr val="accent1">
                    <a:lumMod val="75000"/>
                  </a:schemeClr>
                </a:solidFill>
              </a:rPr>
              <a:t> </a:t>
            </a:r>
            <a:r>
              <a:rPr lang="en-US" sz="3200">
                <a:solidFill>
                  <a:schemeClr val="accent1">
                    <a:lumMod val="75000"/>
                  </a:schemeClr>
                </a:solidFill>
                <a:sym typeface="Symbol" panose="05050102010706020507" pitchFamily="18" charset="2"/>
              </a:rPr>
              <a:t></a:t>
            </a:r>
            <a:r>
              <a:rPr lang="el-GR" sz="3200" b="1">
                <a:solidFill>
                  <a:schemeClr val="accent1">
                    <a:lumMod val="75000"/>
                  </a:schemeClr>
                </a:solidFill>
              </a:rPr>
              <a:t> </a:t>
            </a:r>
            <a:r>
              <a:rPr lang="en-US" sz="3200" b="1" baseline="30000">
                <a:solidFill>
                  <a:schemeClr val="accent1">
                    <a:lumMod val="75000"/>
                  </a:schemeClr>
                </a:solidFill>
              </a:rPr>
              <a:t>k</a:t>
            </a:r>
            <a:r>
              <a:rPr lang="en-US" sz="3200">
                <a:solidFill>
                  <a:schemeClr val="accent1">
                    <a:lumMod val="75000"/>
                  </a:schemeClr>
                </a:solidFill>
              </a:rPr>
              <a:t> mod </a:t>
            </a:r>
            <a:r>
              <a:rPr lang="en-US" sz="3200" b="1">
                <a:solidFill>
                  <a:schemeClr val="accent1">
                    <a:lumMod val="75000"/>
                  </a:schemeClr>
                </a:solidFill>
              </a:rPr>
              <a:t>p</a:t>
            </a:r>
            <a:r>
              <a:rPr lang="en-US" sz="3200">
                <a:solidFill>
                  <a:schemeClr val="accent1">
                    <a:lumMod val="75000"/>
                  </a:schemeClr>
                </a:solidFill>
              </a:rPr>
              <a:t> = </a:t>
            </a:r>
            <a:r>
              <a:rPr lang="en-US" sz="3200" b="1">
                <a:solidFill>
                  <a:schemeClr val="accent1">
                    <a:lumMod val="75000"/>
                  </a:schemeClr>
                </a:solidFill>
              </a:rPr>
              <a:t>2</a:t>
            </a:r>
            <a:r>
              <a:rPr lang="en-US" sz="3200" baseline="30000">
                <a:solidFill>
                  <a:schemeClr val="accent1">
                    <a:lumMod val="75000"/>
                  </a:schemeClr>
                </a:solidFill>
              </a:rPr>
              <a:t>235</a:t>
            </a:r>
            <a:r>
              <a:rPr lang="en-US" sz="3200">
                <a:solidFill>
                  <a:schemeClr val="accent1">
                    <a:lumMod val="75000"/>
                  </a:schemeClr>
                </a:solidFill>
              </a:rPr>
              <a:t> mod 463 = </a:t>
            </a:r>
            <a:r>
              <a:rPr lang="en-US" sz="3200" b="1">
                <a:solidFill>
                  <a:schemeClr val="accent1">
                    <a:lumMod val="75000"/>
                  </a:schemeClr>
                </a:solidFill>
              </a:rPr>
              <a:t>16</a:t>
            </a:r>
            <a:endParaRPr lang="en-US" sz="3200">
              <a:solidFill>
                <a:schemeClr val="accent1">
                  <a:lumMod val="75000"/>
                </a:schemeClr>
              </a:solidFill>
            </a:endParaRPr>
          </a:p>
          <a:p>
            <a:pPr>
              <a:defRPr/>
            </a:pPr>
            <a:r>
              <a:rPr lang="en-US" sz="3200">
                <a:solidFill>
                  <a:schemeClr val="accent1">
                    <a:lumMod val="75000"/>
                  </a:schemeClr>
                </a:solidFill>
                <a:sym typeface="Symbol" panose="05050102010706020507" pitchFamily="18" charset="2"/>
              </a:rPr>
              <a:t>	S2</a:t>
            </a:r>
            <a:r>
              <a:rPr lang="en-US" sz="3200">
                <a:solidFill>
                  <a:schemeClr val="accent1">
                    <a:lumMod val="75000"/>
                  </a:schemeClr>
                </a:solidFill>
              </a:rPr>
              <a:t> = [(</a:t>
            </a:r>
            <a:r>
              <a:rPr lang="en-US" sz="3200" b="1">
                <a:solidFill>
                  <a:schemeClr val="accent1">
                    <a:lumMod val="75000"/>
                  </a:schemeClr>
                </a:solidFill>
              </a:rPr>
              <a:t>x</a:t>
            </a:r>
            <a:r>
              <a:rPr lang="en-US" sz="3200">
                <a:solidFill>
                  <a:schemeClr val="accent1">
                    <a:lumMod val="75000"/>
                  </a:schemeClr>
                </a:solidFill>
              </a:rPr>
              <a:t> – </a:t>
            </a:r>
            <a:r>
              <a:rPr lang="en-US" sz="3200" b="1">
                <a:solidFill>
                  <a:schemeClr val="accent1">
                    <a:lumMod val="75000"/>
                  </a:schemeClr>
                </a:solidFill>
              </a:rPr>
              <a:t>a</a:t>
            </a:r>
            <a:r>
              <a:rPr lang="en-US" sz="3200">
                <a:solidFill>
                  <a:schemeClr val="accent1">
                    <a:lumMod val="75000"/>
                  </a:schemeClr>
                </a:solidFill>
              </a:rPr>
              <a:t>*</a:t>
            </a:r>
            <a:r>
              <a:rPr lang="en-US" sz="3200" b="1">
                <a:solidFill>
                  <a:schemeClr val="accent1">
                    <a:lumMod val="75000"/>
                  </a:schemeClr>
                </a:solidFill>
                <a:sym typeface="Symbol" panose="05050102010706020507" pitchFamily="18" charset="2"/>
              </a:rPr>
              <a:t>S1</a:t>
            </a:r>
            <a:r>
              <a:rPr lang="en-US" sz="3200">
                <a:solidFill>
                  <a:schemeClr val="accent1">
                    <a:lumMod val="75000"/>
                  </a:schemeClr>
                </a:solidFill>
              </a:rPr>
              <a:t> )*</a:t>
            </a:r>
            <a:r>
              <a:rPr lang="en-US" sz="3200" b="1">
                <a:solidFill>
                  <a:schemeClr val="accent1">
                    <a:lumMod val="75000"/>
                  </a:schemeClr>
                </a:solidFill>
              </a:rPr>
              <a:t>k</a:t>
            </a:r>
            <a:r>
              <a:rPr lang="en-US" sz="3200" b="1" baseline="30000">
                <a:solidFill>
                  <a:schemeClr val="accent1">
                    <a:lumMod val="75000"/>
                  </a:schemeClr>
                </a:solidFill>
              </a:rPr>
              <a:t>-1</a:t>
            </a:r>
            <a:r>
              <a:rPr lang="en-US" sz="3200">
                <a:solidFill>
                  <a:schemeClr val="accent1">
                    <a:lumMod val="75000"/>
                  </a:schemeClr>
                </a:solidFill>
              </a:rPr>
              <a:t> ]  mod (</a:t>
            </a:r>
            <a:r>
              <a:rPr lang="en-US" sz="3200" b="1">
                <a:solidFill>
                  <a:schemeClr val="accent1">
                    <a:lumMod val="75000"/>
                  </a:schemeClr>
                </a:solidFill>
              </a:rPr>
              <a:t>p</a:t>
            </a:r>
            <a:r>
              <a:rPr lang="en-US" sz="3200">
                <a:solidFill>
                  <a:schemeClr val="accent1">
                    <a:lumMod val="75000"/>
                  </a:schemeClr>
                </a:solidFill>
              </a:rPr>
              <a:t> -1)</a:t>
            </a:r>
          </a:p>
          <a:p>
            <a:pPr>
              <a:defRPr/>
            </a:pPr>
            <a:r>
              <a:rPr lang="en-US" sz="3200">
                <a:solidFill>
                  <a:schemeClr val="accent1">
                    <a:lumMod val="75000"/>
                  </a:schemeClr>
                </a:solidFill>
              </a:rPr>
              <a:t>	      = [(</a:t>
            </a:r>
            <a:r>
              <a:rPr lang="en-US" sz="3200" b="1">
                <a:solidFill>
                  <a:schemeClr val="accent1">
                    <a:lumMod val="75000"/>
                  </a:schemeClr>
                </a:solidFill>
              </a:rPr>
              <a:t>112</a:t>
            </a:r>
            <a:r>
              <a:rPr lang="en-US" sz="3200">
                <a:solidFill>
                  <a:schemeClr val="accent1">
                    <a:lumMod val="75000"/>
                  </a:schemeClr>
                </a:solidFill>
              </a:rPr>
              <a:t>- 211*16)*289] mod 462 = </a:t>
            </a:r>
            <a:r>
              <a:rPr lang="en-US" sz="3200" b="1">
                <a:solidFill>
                  <a:schemeClr val="accent1">
                    <a:lumMod val="75000"/>
                  </a:schemeClr>
                </a:solidFill>
              </a:rPr>
              <a:t>108</a:t>
            </a:r>
            <a:endParaRPr lang="en-US" sz="3200">
              <a:solidFill>
                <a:schemeClr val="accent1">
                  <a:lumMod val="75000"/>
                </a:schemeClr>
              </a:solidFill>
            </a:endParaRPr>
          </a:p>
        </p:txBody>
      </p:sp>
    </p:spTree>
    <p:extLst>
      <p:ext uri="{BB962C8B-B14F-4D97-AF65-F5344CB8AC3E}">
        <p14:creationId xmlns:p14="http://schemas.microsoft.com/office/powerpoint/2010/main" val="36961646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3.2. Các phương pháp mã hóa cổ điển</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908762"/>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a:latin typeface="Times New Roman" panose="02020603050405020304" pitchFamily="18" charset="0"/>
                <a:cs typeface="Times New Roman" panose="02020603050405020304" pitchFamily="18" charset="0"/>
              </a:rPr>
              <a:t>Một số khái niệm trong số học</a:t>
            </a:r>
            <a:endParaRPr lang="en-US" sz="3600">
              <a:latin typeface="Times New Roman" panose="02020603050405020304" pitchFamily="18" charset="0"/>
              <a:cs typeface="Times New Roman" panose="02020603050405020304" pitchFamily="18" charset="0"/>
            </a:endParaRPr>
          </a:p>
          <a:p>
            <a:pPr algn="just"/>
            <a:r>
              <a:rPr lang="en-US" sz="3200">
                <a:latin typeface="Times New Roman" panose="02020603050405020304" pitchFamily="18" charset="0"/>
                <a:cs typeface="Times New Roman" panose="02020603050405020304" pitchFamily="18" charset="0"/>
              </a:rPr>
              <a:t>	</a:t>
            </a:r>
            <a:r>
              <a:rPr lang="en-US" sz="3200" b="1" i="1">
                <a:solidFill>
                  <a:schemeClr val="accent5">
                    <a:lumMod val="75000"/>
                  </a:schemeClr>
                </a:solidFill>
                <a:latin typeface="Times New Roman" panose="02020603050405020304" pitchFamily="18" charset="0"/>
                <a:cs typeface="Times New Roman" panose="02020603050405020304" pitchFamily="18" charset="0"/>
              </a:rPr>
              <a:t>Vành Z</a:t>
            </a:r>
            <a:r>
              <a:rPr lang="en-US" sz="3200" b="1" i="1" baseline="-25000">
                <a:solidFill>
                  <a:schemeClr val="accent5">
                    <a:lumMod val="75000"/>
                  </a:schemeClr>
                </a:solidFill>
                <a:latin typeface="Times New Roman" panose="02020603050405020304" pitchFamily="18" charset="0"/>
                <a:cs typeface="Times New Roman" panose="02020603050405020304" pitchFamily="18" charset="0"/>
              </a:rPr>
              <a:t>N </a:t>
            </a:r>
            <a:r>
              <a:rPr lang="en-US" sz="3200" b="1" i="1">
                <a:solidFill>
                  <a:schemeClr val="accent5">
                    <a:lumMod val="75000"/>
                  </a:schemeClr>
                </a:solidFill>
                <a:latin typeface="Times New Roman" panose="02020603050405020304" pitchFamily="18" charset="0"/>
                <a:cs typeface="Times New Roman" panose="02020603050405020304" pitchFamily="18" charset="0"/>
              </a:rPr>
              <a:t>(vành đồng dư modulo N)</a:t>
            </a:r>
          </a:p>
          <a:p>
            <a:pPr algn="just"/>
            <a:r>
              <a:rPr lang="en-US" sz="3200">
                <a:latin typeface="Times New Roman" panose="02020603050405020304" pitchFamily="18" charset="0"/>
                <a:cs typeface="Times New Roman" panose="02020603050405020304" pitchFamily="18" charset="0"/>
              </a:rPr>
              <a:t>	</a:t>
            </a:r>
            <a:r>
              <a:rPr lang="pt-BR" sz="3600">
                <a:latin typeface="Times New Roman" panose="02020603050405020304" pitchFamily="18" charset="0"/>
                <a:cs typeface="Times New Roman" panose="02020603050405020304" pitchFamily="18" charset="0"/>
              </a:rPr>
              <a:t>Vì vậy ta có thể đồng nhất Z­</a:t>
            </a:r>
            <a:r>
              <a:rPr lang="pt-BR" sz="3600" baseline="-25000">
                <a:latin typeface="Times New Roman" panose="02020603050405020304" pitchFamily="18" charset="0"/>
                <a:cs typeface="Times New Roman" panose="02020603050405020304" pitchFamily="18" charset="0"/>
              </a:rPr>
              <a:t>n</a:t>
            </a:r>
            <a:r>
              <a:rPr lang="pt-BR" sz="3600">
                <a:latin typeface="Times New Roman" panose="02020603050405020304" pitchFamily="18" charset="0"/>
                <a:cs typeface="Times New Roman" panose="02020603050405020304" pitchFamily="18" charset="0"/>
              </a:rPr>
              <a:t> với tập hợp tất các các lớp tương đương các số nguyên theo modulo n. Trên tập đó ta có thể xác định các phép tính cộng, trừ và nhân theo mod n.</a:t>
            </a:r>
            <a:endParaRPr lang="en-US" sz="3600">
              <a:latin typeface="Times New Roman" panose="02020603050405020304" pitchFamily="18" charset="0"/>
              <a:cs typeface="Times New Roman" panose="02020603050405020304" pitchFamily="18" charset="0"/>
            </a:endParaRPr>
          </a:p>
          <a:p>
            <a:pPr algn="just"/>
            <a:r>
              <a:rPr lang="fr-FR" sz="3600"/>
              <a:t>	</a:t>
            </a: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577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fade">
                                      <p:cBhvr>
                                        <p:cTn id="7" dur="1000"/>
                                        <p:tgtEl>
                                          <p:spTgt spid="13">
                                            <p:txEl>
                                              <p:pRg st="2" end="2"/>
                                            </p:txEl>
                                          </p:spTgt>
                                        </p:tgtEl>
                                      </p:cBhvr>
                                    </p:animEffect>
                                    <p:anim calcmode="lin" valueType="num">
                                      <p:cBhvr>
                                        <p:cTn id="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447645"/>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số</a:t>
            </a:r>
          </a:p>
          <a:p>
            <a:pPr marL="1657350" lvl="3" indent="-285750">
              <a:spcBef>
                <a:spcPts val="1200"/>
              </a:spcBef>
              <a:spcAft>
                <a:spcPts val="1200"/>
              </a:spcAft>
              <a:buFont typeface="Wingdings" pitchFamily="2" charset="2"/>
              <a:buChar char="v"/>
            </a:pPr>
            <a:r>
              <a:rPr lang="en-US" sz="3600" b="1" smtClean="0">
                <a:latin typeface="Times New Roman" pitchFamily="18" charset="0"/>
                <a:cs typeface="Times New Roman" pitchFamily="18" charset="0"/>
              </a:rPr>
              <a:t>Hệ chữ lý ELGAMMAL</a:t>
            </a:r>
          </a:p>
          <a:p>
            <a:pPr>
              <a:defRPr/>
            </a:pPr>
            <a:r>
              <a:rPr lang="en-US" sz="2800">
                <a:solidFill>
                  <a:srgbClr val="0070C0"/>
                </a:solidFill>
              </a:rPr>
              <a:t> </a:t>
            </a:r>
            <a:r>
              <a:rPr lang="en-US" sz="2800" smtClean="0">
                <a:solidFill>
                  <a:srgbClr val="0070C0"/>
                </a:solidFill>
              </a:rPr>
              <a:t>	</a:t>
            </a:r>
            <a:r>
              <a:rPr lang="en-US" sz="3200" b="1" i="1" u="sng">
                <a:solidFill>
                  <a:srgbClr val="0070C0"/>
                </a:solidFill>
                <a:latin typeface="Times New Roman" panose="02020603050405020304" pitchFamily="18" charset="0"/>
                <a:cs typeface="Times New Roman" panose="02020603050405020304" pitchFamily="18" charset="0"/>
              </a:rPr>
              <a:t>Ví dụ</a:t>
            </a:r>
            <a:endParaRPr lang="en-US" sz="3200">
              <a:solidFill>
                <a:srgbClr val="0070C0"/>
              </a:solidFill>
              <a:latin typeface="Times New Roman" panose="02020603050405020304" pitchFamily="18" charset="0"/>
              <a:cs typeface="Times New Roman" panose="02020603050405020304" pitchFamily="18" charset="0"/>
            </a:endParaRPr>
          </a:p>
          <a:p>
            <a:pPr>
              <a:defRPr/>
            </a:pPr>
            <a:r>
              <a:rPr lang="en-US" sz="3200">
                <a:solidFill>
                  <a:srgbClr val="FF0000"/>
                </a:solidFill>
              </a:rPr>
              <a:t>Chữ ký Elgamal trên dữ liệu </a:t>
            </a:r>
            <a:r>
              <a:rPr lang="en-US" sz="3200" b="1">
                <a:solidFill>
                  <a:srgbClr val="FF0000"/>
                </a:solidFill>
              </a:rPr>
              <a:t>x</a:t>
            </a:r>
            <a:r>
              <a:rPr lang="en-US" sz="3200">
                <a:solidFill>
                  <a:srgbClr val="FF0000"/>
                </a:solidFill>
              </a:rPr>
              <a:t> = </a:t>
            </a:r>
            <a:r>
              <a:rPr lang="en-US" sz="3200" b="1">
                <a:solidFill>
                  <a:srgbClr val="FF0000"/>
                </a:solidFill>
              </a:rPr>
              <a:t>112</a:t>
            </a:r>
            <a:r>
              <a:rPr lang="en-US" sz="3200">
                <a:solidFill>
                  <a:srgbClr val="FF0000"/>
                </a:solidFill>
              </a:rPr>
              <a:t>.</a:t>
            </a:r>
          </a:p>
          <a:p>
            <a:pPr marL="457200" indent="-457200">
              <a:buFont typeface="Arial" panose="020B0604020202020204" pitchFamily="34" charset="0"/>
              <a:buChar char="•"/>
              <a:defRPr/>
            </a:pPr>
            <a:r>
              <a:rPr lang="en-US" sz="3200">
                <a:solidFill>
                  <a:srgbClr val="FF0000"/>
                </a:solidFill>
              </a:rPr>
              <a:t>3/.</a:t>
            </a:r>
            <a:r>
              <a:rPr lang="en-US" sz="3200" b="1" i="1">
                <a:solidFill>
                  <a:srgbClr val="FF0000"/>
                </a:solidFill>
              </a:rPr>
              <a:t>Kiểm tra chữ ký</a:t>
            </a:r>
            <a:r>
              <a:rPr lang="en-US" sz="3200">
                <a:solidFill>
                  <a:srgbClr val="FF0000"/>
                </a:solidFill>
              </a:rPr>
              <a:t>:</a:t>
            </a:r>
            <a:r>
              <a:rPr lang="en-US" sz="3200"/>
              <a:t> </a:t>
            </a:r>
          </a:p>
          <a:p>
            <a:pPr marL="457200" indent="-457200">
              <a:buFont typeface="Arial" panose="020B0604020202020204" pitchFamily="34" charset="0"/>
              <a:buChar char="•"/>
              <a:defRPr/>
            </a:pPr>
            <a:r>
              <a:rPr lang="en-US" sz="3200" b="1">
                <a:solidFill>
                  <a:schemeClr val="accent1">
                    <a:lumMod val="75000"/>
                  </a:schemeClr>
                </a:solidFill>
              </a:rPr>
              <a:t>ver</a:t>
            </a:r>
            <a:r>
              <a:rPr lang="en-US" sz="3200" b="1" baseline="-25000">
                <a:solidFill>
                  <a:schemeClr val="accent1">
                    <a:lumMod val="75000"/>
                  </a:schemeClr>
                </a:solidFill>
              </a:rPr>
              <a:t>k</a:t>
            </a:r>
            <a:r>
              <a:rPr lang="en-US" sz="3200">
                <a:solidFill>
                  <a:schemeClr val="accent1">
                    <a:lumMod val="75000"/>
                  </a:schemeClr>
                </a:solidFill>
              </a:rPr>
              <a:t> (</a:t>
            </a:r>
            <a:r>
              <a:rPr lang="en-US" sz="3200" b="1">
                <a:solidFill>
                  <a:schemeClr val="accent1">
                    <a:lumMod val="75000"/>
                  </a:schemeClr>
                </a:solidFill>
              </a:rPr>
              <a:t>x</a:t>
            </a:r>
            <a:r>
              <a:rPr lang="en-US" sz="3200">
                <a:solidFill>
                  <a:schemeClr val="accent1">
                    <a:lumMod val="75000"/>
                  </a:schemeClr>
                </a:solidFill>
              </a:rPr>
              <a:t>, </a:t>
            </a:r>
            <a:r>
              <a:rPr lang="en-US" sz="3200" b="1">
                <a:solidFill>
                  <a:schemeClr val="accent1">
                    <a:lumMod val="75000"/>
                  </a:schemeClr>
                </a:solidFill>
                <a:sym typeface="Symbol" panose="05050102010706020507" pitchFamily="18" charset="2"/>
              </a:rPr>
              <a:t>S1</a:t>
            </a:r>
            <a:r>
              <a:rPr lang="en-US" sz="3200">
                <a:solidFill>
                  <a:schemeClr val="accent1">
                    <a:lumMod val="75000"/>
                  </a:schemeClr>
                </a:solidFill>
              </a:rPr>
              <a:t>, </a:t>
            </a:r>
            <a:r>
              <a:rPr lang="en-US" sz="3200" b="1">
                <a:solidFill>
                  <a:schemeClr val="accent1">
                    <a:lumMod val="75000"/>
                  </a:schemeClr>
                </a:solidFill>
                <a:sym typeface="Symbol" panose="05050102010706020507" pitchFamily="18" charset="2"/>
              </a:rPr>
              <a:t>S2</a:t>
            </a:r>
            <a:r>
              <a:rPr lang="en-US" sz="3200">
                <a:solidFill>
                  <a:schemeClr val="accent1">
                    <a:lumMod val="75000"/>
                  </a:schemeClr>
                </a:solidFill>
              </a:rPr>
              <a:t>) = đúng </a:t>
            </a:r>
          </a:p>
          <a:p>
            <a:pPr>
              <a:defRPr/>
            </a:pPr>
            <a:r>
              <a:rPr lang="en-US" sz="3200">
                <a:solidFill>
                  <a:schemeClr val="accent1">
                    <a:lumMod val="75000"/>
                  </a:schemeClr>
                </a:solidFill>
                <a:sym typeface="Symbol" panose="05050102010706020507" pitchFamily="18" charset="2"/>
              </a:rPr>
              <a:t>	</a:t>
            </a:r>
            <a:r>
              <a:rPr lang="en-US" sz="3200" b="1">
                <a:solidFill>
                  <a:schemeClr val="accent1">
                    <a:lumMod val="75000"/>
                  </a:schemeClr>
                </a:solidFill>
                <a:sym typeface="Symbol" panose="05050102010706020507" pitchFamily="18" charset="2"/>
              </a:rPr>
              <a:t> y</a:t>
            </a:r>
            <a:r>
              <a:rPr lang="en-US" sz="3200" b="1">
                <a:solidFill>
                  <a:schemeClr val="accent1">
                    <a:lumMod val="75000"/>
                  </a:schemeClr>
                </a:solidFill>
              </a:rPr>
              <a:t> </a:t>
            </a:r>
            <a:r>
              <a:rPr lang="en-US" sz="3200" b="1" baseline="30000">
                <a:solidFill>
                  <a:schemeClr val="accent1">
                    <a:lumMod val="75000"/>
                  </a:schemeClr>
                </a:solidFill>
                <a:sym typeface="Symbol" panose="05050102010706020507" pitchFamily="18" charset="2"/>
              </a:rPr>
              <a:t>S1</a:t>
            </a:r>
            <a:r>
              <a:rPr lang="en-US" sz="3200" b="1">
                <a:solidFill>
                  <a:schemeClr val="accent1">
                    <a:lumMod val="75000"/>
                  </a:schemeClr>
                </a:solidFill>
                <a:sym typeface="Symbol" panose="05050102010706020507" pitchFamily="18" charset="2"/>
              </a:rPr>
              <a:t> </a:t>
            </a:r>
            <a:r>
              <a:rPr lang="en-US" sz="3200">
                <a:solidFill>
                  <a:schemeClr val="accent1">
                    <a:lumMod val="75000"/>
                  </a:schemeClr>
                </a:solidFill>
              </a:rPr>
              <a:t>*</a:t>
            </a:r>
            <a:r>
              <a:rPr lang="en-US" sz="3200" b="1">
                <a:solidFill>
                  <a:schemeClr val="accent1">
                    <a:lumMod val="75000"/>
                  </a:schemeClr>
                </a:solidFill>
                <a:sym typeface="Symbol" panose="05050102010706020507" pitchFamily="18" charset="2"/>
              </a:rPr>
              <a:t> S1</a:t>
            </a:r>
            <a:r>
              <a:rPr lang="en-US" sz="3200" b="1" baseline="30000">
                <a:solidFill>
                  <a:schemeClr val="accent1">
                    <a:lumMod val="75000"/>
                  </a:schemeClr>
                </a:solidFill>
                <a:sym typeface="Symbol" panose="05050102010706020507" pitchFamily="18" charset="2"/>
              </a:rPr>
              <a:t>S2  </a:t>
            </a:r>
            <a:r>
              <a:rPr lang="en-US" sz="3200" b="1">
                <a:solidFill>
                  <a:schemeClr val="accent1">
                    <a:lumMod val="75000"/>
                  </a:schemeClr>
                </a:solidFill>
                <a:sym typeface="Symbol" panose="05050102010706020507" pitchFamily="18" charset="2"/>
              </a:rPr>
              <a:t> </a:t>
            </a:r>
            <a:r>
              <a:rPr lang="en-US" sz="3200" baseline="30000">
                <a:solidFill>
                  <a:schemeClr val="accent1">
                    <a:lumMod val="75000"/>
                  </a:schemeClr>
                </a:solidFill>
                <a:sym typeface="Symbol" panose="05050102010706020507" pitchFamily="18" charset="2"/>
              </a:rPr>
              <a:t></a:t>
            </a:r>
            <a:r>
              <a:rPr lang="el-GR" sz="3200" b="1">
                <a:solidFill>
                  <a:schemeClr val="accent1">
                    <a:lumMod val="75000"/>
                  </a:schemeClr>
                </a:solidFill>
              </a:rPr>
              <a:t> </a:t>
            </a:r>
            <a:r>
              <a:rPr lang="en-US" sz="3200">
                <a:solidFill>
                  <a:schemeClr val="accent1">
                    <a:lumMod val="75000"/>
                  </a:schemeClr>
                </a:solidFill>
                <a:sym typeface="Symbol" panose="05050102010706020507" pitchFamily="18" charset="2"/>
              </a:rPr>
              <a:t></a:t>
            </a:r>
            <a:r>
              <a:rPr lang="el-GR" sz="3200" b="1">
                <a:solidFill>
                  <a:schemeClr val="accent1">
                    <a:lumMod val="75000"/>
                  </a:schemeClr>
                </a:solidFill>
              </a:rPr>
              <a:t> </a:t>
            </a:r>
            <a:r>
              <a:rPr lang="en-US" sz="3200" b="1" baseline="30000">
                <a:solidFill>
                  <a:schemeClr val="accent1">
                    <a:lumMod val="75000"/>
                  </a:schemeClr>
                </a:solidFill>
              </a:rPr>
              <a:t>x </a:t>
            </a:r>
            <a:r>
              <a:rPr lang="en-US" sz="3200">
                <a:solidFill>
                  <a:schemeClr val="accent1">
                    <a:lumMod val="75000"/>
                  </a:schemeClr>
                </a:solidFill>
              </a:rPr>
              <a:t> mod </a:t>
            </a:r>
            <a:r>
              <a:rPr lang="en-US" sz="3200" b="1">
                <a:solidFill>
                  <a:schemeClr val="accent1">
                    <a:lumMod val="75000"/>
                  </a:schemeClr>
                </a:solidFill>
              </a:rPr>
              <a:t>p</a:t>
            </a:r>
            <a:r>
              <a:rPr lang="en-US" sz="3200">
                <a:solidFill>
                  <a:schemeClr val="accent1">
                    <a:lumMod val="75000"/>
                  </a:schemeClr>
                </a:solidFill>
              </a:rPr>
              <a:t>.</a:t>
            </a:r>
          </a:p>
          <a:p>
            <a:pPr>
              <a:defRPr/>
            </a:pPr>
            <a:r>
              <a:rPr lang="en-US" sz="3200" b="1">
                <a:solidFill>
                  <a:schemeClr val="accent1">
                    <a:lumMod val="75000"/>
                  </a:schemeClr>
                </a:solidFill>
              </a:rPr>
              <a:t>	</a:t>
            </a:r>
            <a:r>
              <a:rPr lang="en-US" sz="3200" b="1">
                <a:solidFill>
                  <a:schemeClr val="accent1">
                    <a:lumMod val="75000"/>
                  </a:schemeClr>
                </a:solidFill>
                <a:sym typeface="Symbol" panose="05050102010706020507" pitchFamily="18" charset="2"/>
              </a:rPr>
              <a:t> y</a:t>
            </a:r>
            <a:r>
              <a:rPr lang="en-US" sz="3200" b="1">
                <a:solidFill>
                  <a:schemeClr val="accent1">
                    <a:lumMod val="75000"/>
                  </a:schemeClr>
                </a:solidFill>
              </a:rPr>
              <a:t> </a:t>
            </a:r>
            <a:r>
              <a:rPr lang="en-US" sz="3200" b="1" baseline="30000">
                <a:solidFill>
                  <a:schemeClr val="accent1">
                    <a:lumMod val="75000"/>
                  </a:schemeClr>
                </a:solidFill>
                <a:sym typeface="Symbol" panose="05050102010706020507" pitchFamily="18" charset="2"/>
              </a:rPr>
              <a:t>S1</a:t>
            </a:r>
            <a:r>
              <a:rPr lang="en-US" sz="3200" b="1">
                <a:solidFill>
                  <a:schemeClr val="accent1">
                    <a:lumMod val="75000"/>
                  </a:schemeClr>
                </a:solidFill>
                <a:sym typeface="Symbol" panose="05050102010706020507" pitchFamily="18" charset="2"/>
              </a:rPr>
              <a:t> </a:t>
            </a:r>
            <a:r>
              <a:rPr lang="en-US" sz="3200">
                <a:solidFill>
                  <a:schemeClr val="accent1">
                    <a:lumMod val="75000"/>
                  </a:schemeClr>
                </a:solidFill>
              </a:rPr>
              <a:t>*</a:t>
            </a:r>
            <a:r>
              <a:rPr lang="en-US" sz="3200" b="1">
                <a:solidFill>
                  <a:schemeClr val="accent1">
                    <a:lumMod val="75000"/>
                  </a:schemeClr>
                </a:solidFill>
                <a:sym typeface="Symbol" panose="05050102010706020507" pitchFamily="18" charset="2"/>
              </a:rPr>
              <a:t> S1</a:t>
            </a:r>
            <a:r>
              <a:rPr lang="en-US" sz="3200" b="1" baseline="30000">
                <a:solidFill>
                  <a:schemeClr val="accent1">
                    <a:lumMod val="75000"/>
                  </a:schemeClr>
                </a:solidFill>
                <a:sym typeface="Symbol" panose="05050102010706020507" pitchFamily="18" charset="2"/>
              </a:rPr>
              <a:t>S2 </a:t>
            </a:r>
            <a:r>
              <a:rPr lang="en-US" sz="3200">
                <a:solidFill>
                  <a:schemeClr val="accent1">
                    <a:lumMod val="75000"/>
                  </a:schemeClr>
                </a:solidFill>
              </a:rPr>
              <a:t> = 249</a:t>
            </a:r>
            <a:r>
              <a:rPr lang="en-US" sz="3200" baseline="30000">
                <a:solidFill>
                  <a:schemeClr val="accent1">
                    <a:lumMod val="75000"/>
                  </a:schemeClr>
                </a:solidFill>
              </a:rPr>
              <a:t>16 </a:t>
            </a:r>
            <a:r>
              <a:rPr lang="en-US" sz="3200">
                <a:solidFill>
                  <a:schemeClr val="accent1">
                    <a:lumMod val="75000"/>
                  </a:schemeClr>
                </a:solidFill>
              </a:rPr>
              <a:t>* 16 </a:t>
            </a:r>
            <a:r>
              <a:rPr lang="en-US" sz="3200" baseline="30000">
                <a:solidFill>
                  <a:schemeClr val="accent1">
                    <a:lumMod val="75000"/>
                  </a:schemeClr>
                </a:solidFill>
              </a:rPr>
              <a:t>108 </a:t>
            </a:r>
            <a:r>
              <a:rPr lang="en-US" sz="3200">
                <a:solidFill>
                  <a:schemeClr val="accent1">
                    <a:lumMod val="75000"/>
                  </a:schemeClr>
                </a:solidFill>
              </a:rPr>
              <a:t>mod 463 = </a:t>
            </a:r>
            <a:r>
              <a:rPr lang="en-US" sz="3200" b="1">
                <a:solidFill>
                  <a:schemeClr val="accent1">
                    <a:lumMod val="75000"/>
                  </a:schemeClr>
                </a:solidFill>
              </a:rPr>
              <a:t>132</a:t>
            </a:r>
            <a:endParaRPr lang="en-US" sz="3200">
              <a:solidFill>
                <a:schemeClr val="accent1">
                  <a:lumMod val="75000"/>
                </a:schemeClr>
              </a:solidFill>
            </a:endParaRPr>
          </a:p>
          <a:p>
            <a:pPr>
              <a:defRPr/>
            </a:pPr>
            <a:r>
              <a:rPr lang="en-US" sz="3200" b="1">
                <a:solidFill>
                  <a:schemeClr val="accent1">
                    <a:lumMod val="75000"/>
                  </a:schemeClr>
                </a:solidFill>
              </a:rPr>
              <a:t>	</a:t>
            </a:r>
            <a:r>
              <a:rPr lang="en-US" sz="3200" b="1">
                <a:solidFill>
                  <a:schemeClr val="accent1">
                    <a:lumMod val="75000"/>
                  </a:schemeClr>
                </a:solidFill>
                <a:sym typeface="Symbol" panose="05050102010706020507" pitchFamily="18" charset="2"/>
              </a:rPr>
              <a:t> </a:t>
            </a:r>
            <a:r>
              <a:rPr lang="en-US" sz="3200">
                <a:solidFill>
                  <a:schemeClr val="accent1">
                    <a:lumMod val="75000"/>
                  </a:schemeClr>
                </a:solidFill>
                <a:sym typeface="Symbol" panose="05050102010706020507" pitchFamily="18" charset="2"/>
              </a:rPr>
              <a:t></a:t>
            </a:r>
            <a:r>
              <a:rPr lang="el-GR" sz="3200" b="1">
                <a:solidFill>
                  <a:schemeClr val="accent1">
                    <a:lumMod val="75000"/>
                  </a:schemeClr>
                </a:solidFill>
              </a:rPr>
              <a:t> </a:t>
            </a:r>
            <a:r>
              <a:rPr lang="en-US" sz="3200" b="1" baseline="30000">
                <a:solidFill>
                  <a:schemeClr val="accent1">
                    <a:lumMod val="75000"/>
                  </a:schemeClr>
                </a:solidFill>
              </a:rPr>
              <a:t>x </a:t>
            </a:r>
            <a:r>
              <a:rPr lang="en-US" sz="3200">
                <a:solidFill>
                  <a:schemeClr val="accent1">
                    <a:lumMod val="75000"/>
                  </a:schemeClr>
                </a:solidFill>
              </a:rPr>
              <a:t> mod </a:t>
            </a:r>
            <a:r>
              <a:rPr lang="en-US" sz="3200" b="1">
                <a:solidFill>
                  <a:schemeClr val="accent1">
                    <a:lumMod val="75000"/>
                  </a:schemeClr>
                </a:solidFill>
              </a:rPr>
              <a:t>p</a:t>
            </a:r>
            <a:r>
              <a:rPr lang="en-US" sz="3200">
                <a:solidFill>
                  <a:schemeClr val="accent1">
                    <a:lumMod val="75000"/>
                  </a:schemeClr>
                </a:solidFill>
              </a:rPr>
              <a:t> = </a:t>
            </a:r>
            <a:r>
              <a:rPr lang="en-US" sz="3200" b="1">
                <a:solidFill>
                  <a:schemeClr val="accent1">
                    <a:lumMod val="75000"/>
                  </a:schemeClr>
                </a:solidFill>
              </a:rPr>
              <a:t>2</a:t>
            </a:r>
            <a:r>
              <a:rPr lang="en-US" sz="3200" b="1" baseline="30000">
                <a:solidFill>
                  <a:schemeClr val="accent1">
                    <a:lumMod val="75000"/>
                  </a:schemeClr>
                </a:solidFill>
              </a:rPr>
              <a:t>112</a:t>
            </a:r>
            <a:r>
              <a:rPr lang="en-US" sz="3200">
                <a:solidFill>
                  <a:schemeClr val="accent1">
                    <a:lumMod val="75000"/>
                  </a:schemeClr>
                </a:solidFill>
              </a:rPr>
              <a:t> mod 463 = </a:t>
            </a:r>
            <a:r>
              <a:rPr lang="en-US" sz="3200" b="1">
                <a:solidFill>
                  <a:schemeClr val="accent1">
                    <a:lumMod val="75000"/>
                  </a:schemeClr>
                </a:solidFill>
              </a:rPr>
              <a:t>132</a:t>
            </a:r>
            <a:r>
              <a:rPr lang="en-US" sz="3200">
                <a:solidFill>
                  <a:schemeClr val="accent1">
                    <a:lumMod val="75000"/>
                  </a:schemeClr>
                </a:solidFill>
              </a:rPr>
              <a:t>.</a:t>
            </a:r>
          </a:p>
          <a:p>
            <a:pPr>
              <a:defRPr/>
            </a:pPr>
            <a:r>
              <a:rPr lang="en-US" sz="3200">
                <a:solidFill>
                  <a:schemeClr val="accent1">
                    <a:lumMod val="75000"/>
                  </a:schemeClr>
                </a:solidFill>
              </a:rPr>
              <a:t>	Hai giá trị đó bằng nhau, như vậy chữ ký là đúng.</a:t>
            </a:r>
          </a:p>
        </p:txBody>
      </p:sp>
    </p:spTree>
    <p:extLst>
      <p:ext uri="{BB962C8B-B14F-4D97-AF65-F5344CB8AC3E}">
        <p14:creationId xmlns:p14="http://schemas.microsoft.com/office/powerpoint/2010/main" val="342463608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970318"/>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số</a:t>
            </a:r>
          </a:p>
          <a:p>
            <a:pPr marL="1657350" lvl="3" indent="-285750">
              <a:spcBef>
                <a:spcPts val="1200"/>
              </a:spcBef>
              <a:spcAft>
                <a:spcPts val="1200"/>
              </a:spcAft>
              <a:buFont typeface="Wingdings" pitchFamily="2" charset="2"/>
              <a:buChar char="v"/>
            </a:pPr>
            <a:r>
              <a:rPr lang="en-US" sz="3600" b="1" smtClean="0">
                <a:latin typeface="Times New Roman" pitchFamily="18" charset="0"/>
                <a:cs typeface="Times New Roman" pitchFamily="18" charset="0"/>
              </a:rPr>
              <a:t>Hệ chữ lý ELGAMMAL</a:t>
            </a:r>
          </a:p>
          <a:p>
            <a:pPr>
              <a:defRPr/>
            </a:pPr>
            <a:r>
              <a:rPr lang="en-US" sz="2800">
                <a:solidFill>
                  <a:srgbClr val="0070C0"/>
                </a:solidFill>
              </a:rPr>
              <a:t> </a:t>
            </a:r>
            <a:r>
              <a:rPr lang="en-US" sz="2800" smtClean="0">
                <a:solidFill>
                  <a:srgbClr val="0070C0"/>
                </a:solidFill>
              </a:rPr>
              <a:t>	</a:t>
            </a:r>
            <a:r>
              <a:rPr lang="en-US" sz="3200" b="1" i="1" u="sng">
                <a:solidFill>
                  <a:srgbClr val="0070C0"/>
                </a:solidFill>
                <a:latin typeface="Times New Roman" panose="02020603050405020304" pitchFamily="18" charset="0"/>
                <a:cs typeface="Times New Roman" panose="02020603050405020304" pitchFamily="18" charset="0"/>
              </a:rPr>
              <a:t>Bài tập</a:t>
            </a:r>
            <a:endParaRPr lang="en-US" sz="3200">
              <a:solidFill>
                <a:srgbClr val="0070C0"/>
              </a:solidFill>
              <a:latin typeface="Times New Roman" panose="02020603050405020304" pitchFamily="18" charset="0"/>
              <a:cs typeface="Times New Roman" panose="02020603050405020304" pitchFamily="18" charset="0"/>
            </a:endParaRPr>
          </a:p>
          <a:p>
            <a:pPr algn="just"/>
            <a:r>
              <a:rPr lang="en-US" sz="3200">
                <a:latin typeface="Times New Roman" panose="02020603050405020304" pitchFamily="18" charset="0"/>
                <a:cs typeface="Times New Roman" panose="02020603050405020304" pitchFamily="18" charset="0"/>
              </a:rPr>
              <a:t>	Cho hệ chữ ký  EL Gamma có p = 467, anpha=2, a=127. </a:t>
            </a:r>
          </a:p>
          <a:p>
            <a:pPr algn="just"/>
            <a:r>
              <a:rPr lang="en-US" sz="3200">
                <a:latin typeface="Times New Roman" panose="02020603050405020304" pitchFamily="18" charset="0"/>
                <a:cs typeface="Times New Roman" panose="02020603050405020304" pitchFamily="18" charset="0"/>
              </a:rPr>
              <a:t>	Hãy tìm khóa công khai Kp, và khóa bí mật Ks của hệ mã trên. Sau đó tính chữ ký lên bức điện x=50 với giá trị k=213? </a:t>
            </a:r>
          </a:p>
          <a:p>
            <a:pPr>
              <a:defRPr/>
            </a:pPr>
            <a:r>
              <a:rPr lang="en-US" sz="3200" smtClean="0">
                <a:solidFill>
                  <a:schemeClr val="accent1">
                    <a:lumMod val="75000"/>
                  </a:schemeClr>
                </a:solidFill>
              </a:rPr>
              <a:t>.</a:t>
            </a:r>
            <a:endParaRPr lang="en-US" sz="3200">
              <a:solidFill>
                <a:schemeClr val="accent1">
                  <a:lumMod val="75000"/>
                </a:schemeClr>
              </a:solidFill>
            </a:endParaRPr>
          </a:p>
        </p:txBody>
      </p:sp>
    </p:spTree>
    <p:extLst>
      <p:ext uri="{BB962C8B-B14F-4D97-AF65-F5344CB8AC3E}">
        <p14:creationId xmlns:p14="http://schemas.microsoft.com/office/powerpoint/2010/main" val="45706548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955203"/>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số</a:t>
            </a:r>
          </a:p>
          <a:p>
            <a:pPr marL="1657350" lvl="3" indent="-285750">
              <a:spcBef>
                <a:spcPts val="1200"/>
              </a:spcBef>
              <a:spcAft>
                <a:spcPts val="1200"/>
              </a:spcAft>
              <a:buFont typeface="Wingdings" pitchFamily="2" charset="2"/>
              <a:buChar char="v"/>
            </a:pPr>
            <a:r>
              <a:rPr lang="en-US" sz="3600" b="1" smtClean="0">
                <a:latin typeface="Times New Roman" pitchFamily="18" charset="0"/>
                <a:cs typeface="Times New Roman" pitchFamily="18" charset="0"/>
              </a:rPr>
              <a:t>Hệ chữ lý ELGAMMAL</a:t>
            </a:r>
          </a:p>
          <a:p>
            <a:pPr>
              <a:defRPr/>
            </a:pPr>
            <a:r>
              <a:rPr lang="en-US" sz="2800">
                <a:solidFill>
                  <a:srgbClr val="0070C0"/>
                </a:solidFill>
              </a:rPr>
              <a:t> </a:t>
            </a:r>
            <a:r>
              <a:rPr lang="en-US" sz="2800" smtClean="0">
                <a:solidFill>
                  <a:srgbClr val="0070C0"/>
                </a:solidFill>
              </a:rPr>
              <a:t>	</a:t>
            </a:r>
            <a:r>
              <a:rPr lang="en-US" sz="3200" b="1" i="1" u="sng">
                <a:solidFill>
                  <a:srgbClr val="0070C0"/>
                </a:solidFill>
                <a:latin typeface="Times New Roman" panose="02020603050405020304" pitchFamily="18" charset="0"/>
                <a:cs typeface="Times New Roman" panose="02020603050405020304" pitchFamily="18" charset="0"/>
              </a:rPr>
              <a:t>Bài tập</a:t>
            </a:r>
            <a:endParaRPr lang="en-US" sz="3200">
              <a:solidFill>
                <a:srgbClr val="0070C0"/>
              </a:solidFill>
              <a:latin typeface="Times New Roman" panose="02020603050405020304" pitchFamily="18" charset="0"/>
              <a:cs typeface="Times New Roman" panose="02020603050405020304" pitchFamily="18" charset="0"/>
            </a:endParaRPr>
          </a:p>
          <a:p>
            <a:pPr>
              <a:defRPr/>
            </a:pPr>
            <a:r>
              <a:rPr lang="en-US" sz="3200">
                <a:latin typeface="Times New Roman" panose="02020603050405020304" pitchFamily="18" charset="0"/>
                <a:cs typeface="Times New Roman" panose="02020603050405020304" pitchFamily="18" charset="0"/>
              </a:rPr>
              <a:t>	</a:t>
            </a:r>
            <a:r>
              <a:rPr lang="en-US" sz="3200" b="1" i="1">
                <a:solidFill>
                  <a:srgbClr val="FF0000"/>
                </a:solidFill>
              </a:rPr>
              <a:t>1/. Tạo cặp khóa </a:t>
            </a:r>
            <a:r>
              <a:rPr lang="en-US" sz="3200">
                <a:solidFill>
                  <a:srgbClr val="FF0000"/>
                </a:solidFill>
              </a:rPr>
              <a:t>(</a:t>
            </a:r>
            <a:r>
              <a:rPr lang="en-US" sz="3200" b="1" i="1">
                <a:solidFill>
                  <a:srgbClr val="FF0000"/>
                </a:solidFill>
              </a:rPr>
              <a:t>bí mật, công khai</a:t>
            </a:r>
            <a:r>
              <a:rPr lang="en-US" sz="3200">
                <a:solidFill>
                  <a:srgbClr val="FF0000"/>
                </a:solidFill>
              </a:rPr>
              <a:t>) </a:t>
            </a:r>
            <a:r>
              <a:rPr lang="en-US" sz="3200" b="1" i="1">
                <a:solidFill>
                  <a:srgbClr val="FF0000"/>
                </a:solidFill>
              </a:rPr>
              <a:t>(</a:t>
            </a:r>
            <a:r>
              <a:rPr lang="en-US" sz="3200" b="1">
                <a:solidFill>
                  <a:srgbClr val="FF0000"/>
                </a:solidFill>
              </a:rPr>
              <a:t>a</a:t>
            </a:r>
            <a:r>
              <a:rPr lang="en-US" sz="3200">
                <a:solidFill>
                  <a:srgbClr val="FF0000"/>
                </a:solidFill>
              </a:rPr>
              <a:t>, </a:t>
            </a:r>
            <a:r>
              <a:rPr lang="en-US" sz="3200" b="1">
                <a:solidFill>
                  <a:srgbClr val="FF0000"/>
                </a:solidFill>
              </a:rPr>
              <a:t>y</a:t>
            </a:r>
            <a:r>
              <a:rPr lang="en-US" sz="3200" b="1" i="1">
                <a:solidFill>
                  <a:srgbClr val="FF0000"/>
                </a:solidFill>
              </a:rPr>
              <a:t>) </a:t>
            </a:r>
            <a:r>
              <a:rPr lang="en-US" sz="3200">
                <a:solidFill>
                  <a:srgbClr val="FF0000"/>
                </a:solidFill>
              </a:rPr>
              <a:t>:</a:t>
            </a:r>
          </a:p>
          <a:p>
            <a:pPr>
              <a:defRPr/>
            </a:pPr>
            <a:r>
              <a:rPr lang="en-US" sz="3200"/>
              <a:t>	</a:t>
            </a:r>
            <a:r>
              <a:rPr lang="en-US" sz="3200">
                <a:solidFill>
                  <a:schemeClr val="accent1">
                    <a:lumMod val="75000"/>
                  </a:schemeClr>
                </a:solidFill>
              </a:rPr>
              <a:t>Tính khóa công khai </a:t>
            </a:r>
            <a:r>
              <a:rPr lang="en-US" sz="3200" b="1">
                <a:solidFill>
                  <a:schemeClr val="accent1">
                    <a:lumMod val="75000"/>
                  </a:schemeClr>
                </a:solidFill>
              </a:rPr>
              <a:t> y </a:t>
            </a:r>
            <a:r>
              <a:rPr lang="en-US" sz="3200">
                <a:solidFill>
                  <a:schemeClr val="accent1">
                    <a:lumMod val="75000"/>
                  </a:schemeClr>
                </a:solidFill>
                <a:sym typeface="Symbol" panose="05050102010706020507" pitchFamily="18" charset="2"/>
              </a:rPr>
              <a:t></a:t>
            </a:r>
            <a:r>
              <a:rPr lang="el-GR" sz="3200" b="1">
                <a:solidFill>
                  <a:schemeClr val="accent1">
                    <a:lumMod val="75000"/>
                  </a:schemeClr>
                </a:solidFill>
              </a:rPr>
              <a:t> </a:t>
            </a:r>
            <a:r>
              <a:rPr lang="en-US" sz="3200">
                <a:solidFill>
                  <a:schemeClr val="accent1">
                    <a:lumMod val="75000"/>
                  </a:schemeClr>
                </a:solidFill>
                <a:sym typeface="Symbol" panose="05050102010706020507" pitchFamily="18" charset="2"/>
              </a:rPr>
              <a:t></a:t>
            </a:r>
            <a:r>
              <a:rPr lang="el-GR" sz="3200" b="1">
                <a:solidFill>
                  <a:schemeClr val="accent1">
                    <a:lumMod val="75000"/>
                  </a:schemeClr>
                </a:solidFill>
              </a:rPr>
              <a:t> </a:t>
            </a:r>
            <a:r>
              <a:rPr lang="en-US" sz="3200" b="1" baseline="30000">
                <a:solidFill>
                  <a:schemeClr val="accent1">
                    <a:lumMod val="75000"/>
                  </a:schemeClr>
                </a:solidFill>
              </a:rPr>
              <a:t>a</a:t>
            </a:r>
            <a:r>
              <a:rPr lang="en-US" sz="3200">
                <a:solidFill>
                  <a:schemeClr val="accent1">
                    <a:lumMod val="75000"/>
                  </a:schemeClr>
                </a:solidFill>
              </a:rPr>
              <a:t> mod </a:t>
            </a:r>
            <a:r>
              <a:rPr lang="en-US" sz="3200" b="1">
                <a:solidFill>
                  <a:schemeClr val="accent1">
                    <a:lumMod val="75000"/>
                  </a:schemeClr>
                </a:solidFill>
              </a:rPr>
              <a:t>p </a:t>
            </a:r>
          </a:p>
          <a:p>
            <a:pPr>
              <a:defRPr/>
            </a:pPr>
            <a:r>
              <a:rPr lang="en-US" sz="3200" b="1">
                <a:solidFill>
                  <a:schemeClr val="accent1">
                    <a:lumMod val="75000"/>
                  </a:schemeClr>
                </a:solidFill>
              </a:rPr>
              <a:t>				      </a:t>
            </a:r>
            <a:r>
              <a:rPr lang="en-US" sz="3200">
                <a:solidFill>
                  <a:schemeClr val="accent1">
                    <a:lumMod val="75000"/>
                  </a:schemeClr>
                </a:solidFill>
              </a:rPr>
              <a:t>= </a:t>
            </a:r>
            <a:r>
              <a:rPr lang="en-US" sz="3200" b="1">
                <a:solidFill>
                  <a:schemeClr val="accent1">
                    <a:lumMod val="75000"/>
                  </a:schemeClr>
                </a:solidFill>
              </a:rPr>
              <a:t>2</a:t>
            </a:r>
            <a:r>
              <a:rPr lang="en-US" sz="3200" b="1" baseline="30000">
                <a:solidFill>
                  <a:schemeClr val="accent1">
                    <a:lumMod val="75000"/>
                  </a:schemeClr>
                </a:solidFill>
              </a:rPr>
              <a:t>127</a:t>
            </a:r>
            <a:r>
              <a:rPr lang="en-US" sz="3200">
                <a:solidFill>
                  <a:schemeClr val="accent1">
                    <a:lumMod val="75000"/>
                  </a:schemeClr>
                </a:solidFill>
              </a:rPr>
              <a:t> mod 467 = 322.</a:t>
            </a:r>
          </a:p>
          <a:p>
            <a:pPr>
              <a:defRPr/>
            </a:pPr>
            <a:r>
              <a:rPr lang="en-US" sz="3200">
                <a:solidFill>
                  <a:schemeClr val="accent1">
                    <a:lumMod val="75000"/>
                  </a:schemeClr>
                </a:solidFill>
              </a:rPr>
              <a:t>	Các giá trị (</a:t>
            </a:r>
            <a:r>
              <a:rPr lang="en-US" sz="3200" b="1">
                <a:solidFill>
                  <a:schemeClr val="accent1">
                    <a:lumMod val="75000"/>
                  </a:schemeClr>
                </a:solidFill>
              </a:rPr>
              <a:t>p</a:t>
            </a:r>
            <a:r>
              <a:rPr lang="en-US" sz="3200">
                <a:solidFill>
                  <a:schemeClr val="accent1">
                    <a:lumMod val="75000"/>
                  </a:schemeClr>
                </a:solidFill>
              </a:rPr>
              <a:t>,</a:t>
            </a:r>
            <a:r>
              <a:rPr lang="en-US" sz="3200">
                <a:solidFill>
                  <a:schemeClr val="accent1">
                    <a:lumMod val="75000"/>
                  </a:schemeClr>
                </a:solidFill>
                <a:sym typeface="Symbol" panose="05050102010706020507" pitchFamily="18" charset="2"/>
              </a:rPr>
              <a:t> </a:t>
            </a:r>
            <a:r>
              <a:rPr lang="en-US" sz="3200">
                <a:solidFill>
                  <a:schemeClr val="accent1">
                    <a:lumMod val="75000"/>
                  </a:schemeClr>
                </a:solidFill>
              </a:rPr>
              <a:t>,y)</a:t>
            </a:r>
            <a:r>
              <a:rPr lang="en-US" sz="3200" b="1">
                <a:solidFill>
                  <a:schemeClr val="accent1">
                    <a:lumMod val="75000"/>
                  </a:schemeClr>
                </a:solidFill>
              </a:rPr>
              <a:t> </a:t>
            </a:r>
            <a:r>
              <a:rPr lang="en-US" sz="3200">
                <a:solidFill>
                  <a:schemeClr val="accent1">
                    <a:lumMod val="75000"/>
                  </a:schemeClr>
                </a:solidFill>
              </a:rPr>
              <a:t> được công khai, </a:t>
            </a:r>
          </a:p>
          <a:p>
            <a:pPr>
              <a:defRPr/>
            </a:pPr>
            <a:r>
              <a:rPr lang="en-US" sz="3200">
                <a:solidFill>
                  <a:schemeClr val="accent1">
                    <a:lumMod val="75000"/>
                  </a:schemeClr>
                </a:solidFill>
              </a:rPr>
              <a:t>		phải giữ bí mật </a:t>
            </a:r>
            <a:r>
              <a:rPr lang="en-US" sz="3200" b="1">
                <a:solidFill>
                  <a:schemeClr val="accent1">
                    <a:lumMod val="75000"/>
                  </a:schemeClr>
                </a:solidFill>
              </a:rPr>
              <a:t>a</a:t>
            </a:r>
            <a:endParaRPr lang="en-US" sz="3200">
              <a:solidFill>
                <a:schemeClr val="accent1">
                  <a:lumMod val="75000"/>
                </a:schemeClr>
              </a:solidFill>
            </a:endParaRPr>
          </a:p>
          <a:p>
            <a:pPr>
              <a:defRPr/>
            </a:pPr>
            <a:r>
              <a:rPr lang="en-US" sz="3200" smtClean="0">
                <a:solidFill>
                  <a:schemeClr val="accent1">
                    <a:lumMod val="75000"/>
                  </a:schemeClr>
                </a:solidFill>
              </a:rPr>
              <a:t>.</a:t>
            </a:r>
            <a:endParaRPr lang="en-US" sz="3200">
              <a:solidFill>
                <a:schemeClr val="accent1">
                  <a:lumMod val="75000"/>
                </a:schemeClr>
              </a:solidFill>
            </a:endParaRPr>
          </a:p>
        </p:txBody>
      </p:sp>
    </p:spTree>
    <p:extLst>
      <p:ext uri="{BB962C8B-B14F-4D97-AF65-F5344CB8AC3E}">
        <p14:creationId xmlns:p14="http://schemas.microsoft.com/office/powerpoint/2010/main" val="415848380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940088"/>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số</a:t>
            </a:r>
          </a:p>
          <a:p>
            <a:pPr marL="1657350" lvl="3" indent="-285750">
              <a:spcBef>
                <a:spcPts val="1200"/>
              </a:spcBef>
              <a:spcAft>
                <a:spcPts val="1200"/>
              </a:spcAft>
              <a:buFont typeface="Wingdings" pitchFamily="2" charset="2"/>
              <a:buChar char="v"/>
            </a:pPr>
            <a:r>
              <a:rPr lang="en-US" sz="3600" b="1" smtClean="0">
                <a:latin typeface="Times New Roman" pitchFamily="18" charset="0"/>
                <a:cs typeface="Times New Roman" pitchFamily="18" charset="0"/>
              </a:rPr>
              <a:t>Hệ chữ lý ELGAMMAL</a:t>
            </a:r>
          </a:p>
          <a:p>
            <a:pPr>
              <a:defRPr/>
            </a:pPr>
            <a:r>
              <a:rPr lang="en-US" sz="2800">
                <a:solidFill>
                  <a:srgbClr val="0070C0"/>
                </a:solidFill>
              </a:rPr>
              <a:t> </a:t>
            </a:r>
            <a:r>
              <a:rPr lang="en-US" sz="2800" smtClean="0">
                <a:solidFill>
                  <a:srgbClr val="0070C0"/>
                </a:solidFill>
              </a:rPr>
              <a:t>	</a:t>
            </a:r>
            <a:r>
              <a:rPr lang="en-US" sz="3200" b="1" i="1" u="sng">
                <a:solidFill>
                  <a:srgbClr val="0070C0"/>
                </a:solidFill>
                <a:latin typeface="Times New Roman" panose="02020603050405020304" pitchFamily="18" charset="0"/>
                <a:cs typeface="Times New Roman" panose="02020603050405020304" pitchFamily="18" charset="0"/>
              </a:rPr>
              <a:t>Bài tập</a:t>
            </a:r>
            <a:endParaRPr lang="en-US" sz="3200">
              <a:solidFill>
                <a:srgbClr val="0070C0"/>
              </a:solidFill>
              <a:latin typeface="Times New Roman" panose="02020603050405020304" pitchFamily="18" charset="0"/>
              <a:cs typeface="Times New Roman" panose="02020603050405020304" pitchFamily="18" charset="0"/>
            </a:endParaRPr>
          </a:p>
          <a:p>
            <a:pPr>
              <a:defRPr/>
            </a:pPr>
            <a:r>
              <a:rPr lang="en-US" sz="3200">
                <a:latin typeface="Times New Roman" panose="02020603050405020304" pitchFamily="18" charset="0"/>
                <a:cs typeface="Times New Roman" panose="02020603050405020304" pitchFamily="18" charset="0"/>
              </a:rPr>
              <a:t>	</a:t>
            </a:r>
            <a:r>
              <a:rPr lang="en-US" sz="3200">
                <a:solidFill>
                  <a:srgbClr val="FF0000"/>
                </a:solidFill>
              </a:rPr>
              <a:t>2/.</a:t>
            </a:r>
            <a:r>
              <a:rPr lang="en-US" sz="3200" b="1" i="1">
                <a:solidFill>
                  <a:srgbClr val="FF0000"/>
                </a:solidFill>
              </a:rPr>
              <a:t>Ký số</a:t>
            </a:r>
            <a:r>
              <a:rPr lang="en-US" sz="3200">
                <a:solidFill>
                  <a:srgbClr val="FF0000"/>
                </a:solidFill>
              </a:rPr>
              <a:t>: </a:t>
            </a:r>
            <a:r>
              <a:rPr lang="en-US" sz="3200">
                <a:solidFill>
                  <a:schemeClr val="accent1">
                    <a:lumMod val="75000"/>
                  </a:schemeClr>
                </a:solidFill>
              </a:rPr>
              <a:t>Chọn ngẫu nhiên bí mật</a:t>
            </a:r>
          </a:p>
          <a:p>
            <a:pPr>
              <a:defRPr/>
            </a:pPr>
            <a:r>
              <a:rPr lang="en-US" sz="3200">
                <a:solidFill>
                  <a:schemeClr val="accent1">
                    <a:lumMod val="75000"/>
                  </a:schemeClr>
                </a:solidFill>
              </a:rPr>
              <a:t> </a:t>
            </a:r>
            <a:r>
              <a:rPr lang="en-US" sz="3200" b="1">
                <a:solidFill>
                  <a:schemeClr val="accent1">
                    <a:lumMod val="75000"/>
                  </a:schemeClr>
                </a:solidFill>
              </a:rPr>
              <a:t>k</a:t>
            </a:r>
            <a:r>
              <a:rPr lang="en-US" sz="3200">
                <a:solidFill>
                  <a:schemeClr val="accent1">
                    <a:lumMod val="75000"/>
                  </a:schemeClr>
                </a:solidFill>
              </a:rPr>
              <a:t>= 213 </a:t>
            </a:r>
            <a:r>
              <a:rPr lang="en-US" sz="3200">
                <a:solidFill>
                  <a:schemeClr val="accent1">
                    <a:lumMod val="75000"/>
                  </a:schemeClr>
                </a:solidFill>
                <a:sym typeface="Symbol" panose="05050102010706020507" pitchFamily="18" charset="2"/>
              </a:rPr>
              <a:t></a:t>
            </a:r>
            <a:r>
              <a:rPr lang="en-US" sz="3200" b="1">
                <a:solidFill>
                  <a:schemeClr val="accent1">
                    <a:lumMod val="75000"/>
                  </a:schemeClr>
                </a:solidFill>
              </a:rPr>
              <a:t>Z</a:t>
            </a:r>
            <a:r>
              <a:rPr lang="en-US" sz="3200" b="1" baseline="-25000">
                <a:solidFill>
                  <a:schemeClr val="accent1">
                    <a:lumMod val="75000"/>
                  </a:schemeClr>
                </a:solidFill>
              </a:rPr>
              <a:t>p-1</a:t>
            </a:r>
            <a:r>
              <a:rPr lang="en-US" sz="3200" b="1">
                <a:solidFill>
                  <a:schemeClr val="accent1">
                    <a:lumMod val="75000"/>
                  </a:schemeClr>
                </a:solidFill>
              </a:rPr>
              <a:t>*</a:t>
            </a:r>
            <a:r>
              <a:rPr lang="en-US" sz="3200">
                <a:solidFill>
                  <a:schemeClr val="accent1">
                    <a:lumMod val="75000"/>
                  </a:schemeClr>
                </a:solidFill>
              </a:rPr>
              <a:t> . Khóa ký là (</a:t>
            </a:r>
            <a:r>
              <a:rPr lang="en-US" sz="3200" b="1">
                <a:solidFill>
                  <a:schemeClr val="accent1">
                    <a:lumMod val="75000"/>
                  </a:schemeClr>
                </a:solidFill>
              </a:rPr>
              <a:t>a</a:t>
            </a:r>
            <a:r>
              <a:rPr lang="en-US" sz="3200">
                <a:solidFill>
                  <a:schemeClr val="accent1">
                    <a:lumMod val="75000"/>
                  </a:schemeClr>
                </a:solidFill>
              </a:rPr>
              <a:t>, </a:t>
            </a:r>
            <a:r>
              <a:rPr lang="en-US" sz="3200" b="1">
                <a:solidFill>
                  <a:schemeClr val="accent1">
                    <a:lumMod val="75000"/>
                  </a:schemeClr>
                </a:solidFill>
              </a:rPr>
              <a:t>k</a:t>
            </a:r>
            <a:r>
              <a:rPr lang="en-US" sz="3200">
                <a:solidFill>
                  <a:schemeClr val="accent1">
                    <a:lumMod val="75000"/>
                  </a:schemeClr>
                </a:solidFill>
              </a:rPr>
              <a:t> ).</a:t>
            </a:r>
          </a:p>
          <a:p>
            <a:pPr>
              <a:defRPr/>
            </a:pPr>
            <a:r>
              <a:rPr lang="en-US" sz="3200">
                <a:solidFill>
                  <a:schemeClr val="accent1">
                    <a:lumMod val="75000"/>
                  </a:schemeClr>
                </a:solidFill>
              </a:rPr>
              <a:t>	Tính </a:t>
            </a:r>
            <a:r>
              <a:rPr lang="en-US" sz="3200" b="1">
                <a:solidFill>
                  <a:schemeClr val="accent1">
                    <a:lumMod val="75000"/>
                  </a:schemeClr>
                </a:solidFill>
              </a:rPr>
              <a:t>k</a:t>
            </a:r>
            <a:r>
              <a:rPr lang="en-US" sz="3200" b="1" baseline="30000">
                <a:solidFill>
                  <a:schemeClr val="accent1">
                    <a:lumMod val="75000"/>
                  </a:schemeClr>
                </a:solidFill>
              </a:rPr>
              <a:t>-1</a:t>
            </a:r>
            <a:r>
              <a:rPr lang="en-US" sz="3200">
                <a:solidFill>
                  <a:schemeClr val="accent1">
                    <a:lumMod val="75000"/>
                  </a:schemeClr>
                </a:solidFill>
              </a:rPr>
              <a:t> = 431</a:t>
            </a:r>
          </a:p>
          <a:p>
            <a:pPr>
              <a:defRPr/>
            </a:pPr>
            <a:r>
              <a:rPr lang="en-US" sz="3200">
                <a:solidFill>
                  <a:schemeClr val="accent1">
                    <a:lumMod val="75000"/>
                  </a:schemeClr>
                </a:solidFill>
              </a:rPr>
              <a:t>	Chữ ký trên dữ liệu </a:t>
            </a:r>
            <a:r>
              <a:rPr lang="en-US" sz="3200" b="1">
                <a:solidFill>
                  <a:schemeClr val="accent1">
                    <a:lumMod val="75000"/>
                  </a:schemeClr>
                </a:solidFill>
              </a:rPr>
              <a:t>x</a:t>
            </a:r>
            <a:r>
              <a:rPr lang="en-US" sz="3200">
                <a:solidFill>
                  <a:schemeClr val="accent1">
                    <a:lumMod val="75000"/>
                  </a:schemeClr>
                </a:solidFill>
              </a:rPr>
              <a:t> = </a:t>
            </a:r>
            <a:r>
              <a:rPr lang="en-US" sz="3200" b="1">
                <a:solidFill>
                  <a:schemeClr val="accent1">
                    <a:lumMod val="75000"/>
                  </a:schemeClr>
                </a:solidFill>
              </a:rPr>
              <a:t>50</a:t>
            </a:r>
            <a:r>
              <a:rPr lang="en-US" sz="3200">
                <a:solidFill>
                  <a:schemeClr val="accent1">
                    <a:lumMod val="75000"/>
                  </a:schemeClr>
                </a:solidFill>
              </a:rPr>
              <a:t> là </a:t>
            </a:r>
            <a:r>
              <a:rPr lang="en-US" sz="3200" smtClean="0">
                <a:solidFill>
                  <a:schemeClr val="accent1">
                    <a:lumMod val="75000"/>
                  </a:schemeClr>
                </a:solidFill>
              </a:rPr>
              <a:t>(</a:t>
            </a:r>
            <a:r>
              <a:rPr lang="en-US" sz="3200">
                <a:solidFill>
                  <a:schemeClr val="accent1">
                    <a:lumMod val="75000"/>
                  </a:schemeClr>
                </a:solidFill>
              </a:rPr>
              <a:t> </a:t>
            </a:r>
            <a:r>
              <a:rPr lang="en-US" sz="3200" b="1">
                <a:solidFill>
                  <a:schemeClr val="accent1">
                    <a:lumMod val="75000"/>
                  </a:schemeClr>
                </a:solidFill>
                <a:sym typeface="Symbol" panose="05050102010706020507" pitchFamily="18" charset="2"/>
              </a:rPr>
              <a:t>S1</a:t>
            </a:r>
            <a:r>
              <a:rPr lang="en-US" sz="3200">
                <a:solidFill>
                  <a:schemeClr val="accent1">
                    <a:lumMod val="75000"/>
                  </a:schemeClr>
                </a:solidFill>
              </a:rPr>
              <a:t>, </a:t>
            </a:r>
            <a:r>
              <a:rPr lang="en-US" sz="3200" b="1">
                <a:solidFill>
                  <a:schemeClr val="accent1">
                    <a:lumMod val="75000"/>
                  </a:schemeClr>
                </a:solidFill>
                <a:sym typeface="Symbol" panose="05050102010706020507" pitchFamily="18" charset="2"/>
              </a:rPr>
              <a:t>S2</a:t>
            </a:r>
            <a:r>
              <a:rPr lang="en-US" sz="3200">
                <a:solidFill>
                  <a:schemeClr val="accent1">
                    <a:lumMod val="75000"/>
                  </a:schemeClr>
                </a:solidFill>
              </a:rPr>
              <a:t> ) = (</a:t>
            </a:r>
            <a:r>
              <a:rPr lang="en-US" sz="3200" b="1">
                <a:solidFill>
                  <a:schemeClr val="accent1">
                    <a:lumMod val="75000"/>
                  </a:schemeClr>
                </a:solidFill>
              </a:rPr>
              <a:t>16</a:t>
            </a:r>
            <a:r>
              <a:rPr lang="en-US" sz="3200">
                <a:solidFill>
                  <a:schemeClr val="accent1">
                    <a:lumMod val="75000"/>
                  </a:schemeClr>
                </a:solidFill>
              </a:rPr>
              <a:t>, </a:t>
            </a:r>
            <a:r>
              <a:rPr lang="en-US" sz="3200" b="1">
                <a:solidFill>
                  <a:schemeClr val="accent1">
                    <a:lumMod val="75000"/>
                  </a:schemeClr>
                </a:solidFill>
              </a:rPr>
              <a:t>108</a:t>
            </a:r>
            <a:r>
              <a:rPr lang="en-US" sz="3200">
                <a:solidFill>
                  <a:schemeClr val="accent1">
                    <a:lumMod val="75000"/>
                  </a:schemeClr>
                </a:solidFill>
              </a:rPr>
              <a:t>), </a:t>
            </a:r>
            <a:endParaRPr lang="en-US" sz="3200" smtClean="0">
              <a:solidFill>
                <a:schemeClr val="accent1">
                  <a:lumMod val="75000"/>
                </a:schemeClr>
              </a:solidFill>
            </a:endParaRPr>
          </a:p>
          <a:p>
            <a:pPr>
              <a:defRPr/>
            </a:pPr>
            <a:r>
              <a:rPr lang="en-US" sz="3200" smtClean="0">
                <a:solidFill>
                  <a:schemeClr val="accent1">
                    <a:lumMod val="75000"/>
                  </a:schemeClr>
                </a:solidFill>
              </a:rPr>
              <a:t>trong đó:     </a:t>
            </a:r>
            <a:r>
              <a:rPr lang="en-US" sz="3200" smtClean="0">
                <a:solidFill>
                  <a:schemeClr val="accent1">
                    <a:lumMod val="75000"/>
                  </a:schemeClr>
                </a:solidFill>
                <a:sym typeface="Symbol" panose="05050102010706020507" pitchFamily="18" charset="2"/>
              </a:rPr>
              <a:t>S1</a:t>
            </a:r>
            <a:r>
              <a:rPr lang="en-US" sz="3200">
                <a:solidFill>
                  <a:schemeClr val="accent1">
                    <a:lumMod val="75000"/>
                  </a:schemeClr>
                </a:solidFill>
              </a:rPr>
              <a:t> = </a:t>
            </a:r>
            <a:r>
              <a:rPr lang="el-GR" sz="3200" b="1">
                <a:solidFill>
                  <a:schemeClr val="accent1">
                    <a:lumMod val="75000"/>
                  </a:schemeClr>
                </a:solidFill>
              </a:rPr>
              <a:t> </a:t>
            </a:r>
            <a:r>
              <a:rPr lang="en-US" sz="3200">
                <a:solidFill>
                  <a:schemeClr val="accent1">
                    <a:lumMod val="75000"/>
                  </a:schemeClr>
                </a:solidFill>
                <a:sym typeface="Symbol" panose="05050102010706020507" pitchFamily="18" charset="2"/>
              </a:rPr>
              <a:t></a:t>
            </a:r>
            <a:r>
              <a:rPr lang="el-GR" sz="3200" b="1">
                <a:solidFill>
                  <a:schemeClr val="accent1">
                    <a:lumMod val="75000"/>
                  </a:schemeClr>
                </a:solidFill>
              </a:rPr>
              <a:t> </a:t>
            </a:r>
            <a:r>
              <a:rPr lang="en-US" sz="3200" b="1" baseline="30000">
                <a:solidFill>
                  <a:schemeClr val="accent1">
                    <a:lumMod val="75000"/>
                  </a:schemeClr>
                </a:solidFill>
              </a:rPr>
              <a:t>k</a:t>
            </a:r>
            <a:r>
              <a:rPr lang="en-US" sz="3200">
                <a:solidFill>
                  <a:schemeClr val="accent1">
                    <a:lumMod val="75000"/>
                  </a:schemeClr>
                </a:solidFill>
              </a:rPr>
              <a:t> mod </a:t>
            </a:r>
            <a:r>
              <a:rPr lang="en-US" sz="3200" b="1">
                <a:solidFill>
                  <a:schemeClr val="accent1">
                    <a:lumMod val="75000"/>
                  </a:schemeClr>
                </a:solidFill>
              </a:rPr>
              <a:t>p</a:t>
            </a:r>
            <a:r>
              <a:rPr lang="en-US" sz="3200">
                <a:solidFill>
                  <a:schemeClr val="accent1">
                    <a:lumMod val="75000"/>
                  </a:schemeClr>
                </a:solidFill>
              </a:rPr>
              <a:t> = </a:t>
            </a:r>
            <a:r>
              <a:rPr lang="en-US" sz="3200" b="1">
                <a:solidFill>
                  <a:schemeClr val="accent1">
                    <a:lumMod val="75000"/>
                  </a:schemeClr>
                </a:solidFill>
              </a:rPr>
              <a:t>2</a:t>
            </a:r>
            <a:r>
              <a:rPr lang="en-US" sz="3200" baseline="30000">
                <a:solidFill>
                  <a:schemeClr val="accent1">
                    <a:lumMod val="75000"/>
                  </a:schemeClr>
                </a:solidFill>
              </a:rPr>
              <a:t>213</a:t>
            </a:r>
            <a:r>
              <a:rPr lang="en-US" sz="3200">
                <a:solidFill>
                  <a:schemeClr val="accent1">
                    <a:lumMod val="75000"/>
                  </a:schemeClr>
                </a:solidFill>
              </a:rPr>
              <a:t> mod 467 = 332</a:t>
            </a:r>
          </a:p>
          <a:p>
            <a:pPr>
              <a:defRPr/>
            </a:pPr>
            <a:r>
              <a:rPr lang="en-US" sz="3200">
                <a:solidFill>
                  <a:schemeClr val="accent1">
                    <a:lumMod val="75000"/>
                  </a:schemeClr>
                </a:solidFill>
                <a:sym typeface="Symbol" panose="05050102010706020507" pitchFamily="18" charset="2"/>
              </a:rPr>
              <a:t>	</a:t>
            </a:r>
            <a:r>
              <a:rPr lang="en-US" sz="3200" smtClean="0">
                <a:solidFill>
                  <a:schemeClr val="accent1">
                    <a:lumMod val="75000"/>
                  </a:schemeClr>
                </a:solidFill>
                <a:sym typeface="Symbol" panose="05050102010706020507" pitchFamily="18" charset="2"/>
              </a:rPr>
              <a:t>           S2</a:t>
            </a:r>
            <a:r>
              <a:rPr lang="en-US" sz="3200">
                <a:solidFill>
                  <a:schemeClr val="accent1">
                    <a:lumMod val="75000"/>
                  </a:schemeClr>
                </a:solidFill>
              </a:rPr>
              <a:t> = [(</a:t>
            </a:r>
            <a:r>
              <a:rPr lang="en-US" sz="3200" b="1">
                <a:solidFill>
                  <a:schemeClr val="accent1">
                    <a:lumMod val="75000"/>
                  </a:schemeClr>
                </a:solidFill>
              </a:rPr>
              <a:t>x</a:t>
            </a:r>
            <a:r>
              <a:rPr lang="en-US" sz="3200">
                <a:solidFill>
                  <a:schemeClr val="accent1">
                    <a:lumMod val="75000"/>
                  </a:schemeClr>
                </a:solidFill>
              </a:rPr>
              <a:t> – </a:t>
            </a:r>
            <a:r>
              <a:rPr lang="en-US" sz="3200" b="1">
                <a:solidFill>
                  <a:schemeClr val="accent1">
                    <a:lumMod val="75000"/>
                  </a:schemeClr>
                </a:solidFill>
              </a:rPr>
              <a:t>a</a:t>
            </a:r>
            <a:r>
              <a:rPr lang="en-US" sz="3200">
                <a:solidFill>
                  <a:schemeClr val="accent1">
                    <a:lumMod val="75000"/>
                  </a:schemeClr>
                </a:solidFill>
              </a:rPr>
              <a:t>*</a:t>
            </a:r>
            <a:r>
              <a:rPr lang="en-US" sz="3200" b="1">
                <a:solidFill>
                  <a:schemeClr val="accent1">
                    <a:lumMod val="75000"/>
                  </a:schemeClr>
                </a:solidFill>
                <a:sym typeface="Symbol" panose="05050102010706020507" pitchFamily="18" charset="2"/>
              </a:rPr>
              <a:t>S1</a:t>
            </a:r>
            <a:r>
              <a:rPr lang="en-US" sz="3200">
                <a:solidFill>
                  <a:schemeClr val="accent1">
                    <a:lumMod val="75000"/>
                  </a:schemeClr>
                </a:solidFill>
              </a:rPr>
              <a:t> )*</a:t>
            </a:r>
            <a:r>
              <a:rPr lang="en-US" sz="3200" b="1">
                <a:solidFill>
                  <a:schemeClr val="accent1">
                    <a:lumMod val="75000"/>
                  </a:schemeClr>
                </a:solidFill>
              </a:rPr>
              <a:t>k</a:t>
            </a:r>
            <a:r>
              <a:rPr lang="en-US" sz="3200" b="1" baseline="30000">
                <a:solidFill>
                  <a:schemeClr val="accent1">
                    <a:lumMod val="75000"/>
                  </a:schemeClr>
                </a:solidFill>
              </a:rPr>
              <a:t>-1</a:t>
            </a:r>
            <a:r>
              <a:rPr lang="en-US" sz="3200">
                <a:solidFill>
                  <a:schemeClr val="accent1">
                    <a:lumMod val="75000"/>
                  </a:schemeClr>
                </a:solidFill>
              </a:rPr>
              <a:t> ]  mod (</a:t>
            </a:r>
            <a:r>
              <a:rPr lang="en-US" sz="3200" b="1">
                <a:solidFill>
                  <a:schemeClr val="accent1">
                    <a:lumMod val="75000"/>
                  </a:schemeClr>
                </a:solidFill>
              </a:rPr>
              <a:t>p</a:t>
            </a:r>
            <a:r>
              <a:rPr lang="en-US" sz="3200">
                <a:solidFill>
                  <a:schemeClr val="accent1">
                    <a:lumMod val="75000"/>
                  </a:schemeClr>
                </a:solidFill>
              </a:rPr>
              <a:t> -1)</a:t>
            </a:r>
          </a:p>
          <a:p>
            <a:pPr>
              <a:defRPr/>
            </a:pPr>
            <a:r>
              <a:rPr lang="en-US" sz="3200">
                <a:solidFill>
                  <a:schemeClr val="accent1">
                    <a:lumMod val="75000"/>
                  </a:schemeClr>
                </a:solidFill>
              </a:rPr>
              <a:t>	     </a:t>
            </a:r>
            <a:r>
              <a:rPr lang="en-US" sz="3200" smtClean="0">
                <a:solidFill>
                  <a:schemeClr val="accent1">
                    <a:lumMod val="75000"/>
                  </a:schemeClr>
                </a:solidFill>
              </a:rPr>
              <a:t>         </a:t>
            </a:r>
            <a:r>
              <a:rPr lang="en-US" sz="3200">
                <a:solidFill>
                  <a:schemeClr val="accent1">
                    <a:lumMod val="75000"/>
                  </a:schemeClr>
                </a:solidFill>
              </a:rPr>
              <a:t>= [(</a:t>
            </a:r>
            <a:r>
              <a:rPr lang="en-US" sz="3200" b="1">
                <a:solidFill>
                  <a:schemeClr val="accent1">
                    <a:lumMod val="75000"/>
                  </a:schemeClr>
                </a:solidFill>
              </a:rPr>
              <a:t>50 </a:t>
            </a:r>
            <a:r>
              <a:rPr lang="en-US" sz="3200">
                <a:solidFill>
                  <a:schemeClr val="accent1">
                    <a:lumMod val="75000"/>
                  </a:schemeClr>
                </a:solidFill>
              </a:rPr>
              <a:t>- 127*332)*431] mod 466 = </a:t>
            </a:r>
            <a:r>
              <a:rPr lang="en-US" sz="3200" b="1">
                <a:solidFill>
                  <a:schemeClr val="accent1">
                    <a:lumMod val="75000"/>
                  </a:schemeClr>
                </a:solidFill>
              </a:rPr>
              <a:t>32</a:t>
            </a:r>
            <a:endParaRPr lang="en-US" sz="3200">
              <a:solidFill>
                <a:schemeClr val="accent1">
                  <a:lumMod val="75000"/>
                </a:schemeClr>
              </a:solidFill>
            </a:endParaRPr>
          </a:p>
          <a:p>
            <a:pPr>
              <a:defRPr/>
            </a:pPr>
            <a:r>
              <a:rPr lang="en-US" sz="3200" smtClean="0">
                <a:solidFill>
                  <a:schemeClr val="accent1">
                    <a:lumMod val="75000"/>
                  </a:schemeClr>
                </a:solidFill>
              </a:rPr>
              <a:t>.</a:t>
            </a:r>
            <a:endParaRPr lang="en-US" sz="3200">
              <a:solidFill>
                <a:schemeClr val="accent1">
                  <a:lumMod val="75000"/>
                </a:schemeClr>
              </a:solidFill>
            </a:endParaRPr>
          </a:p>
        </p:txBody>
      </p:sp>
    </p:spTree>
    <p:extLst>
      <p:ext uri="{BB962C8B-B14F-4D97-AF65-F5344CB8AC3E}">
        <p14:creationId xmlns:p14="http://schemas.microsoft.com/office/powerpoint/2010/main" val="54901281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447645"/>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số</a:t>
            </a:r>
          </a:p>
          <a:p>
            <a:pPr marL="1657350" lvl="3" indent="-285750">
              <a:spcBef>
                <a:spcPts val="1200"/>
              </a:spcBef>
              <a:spcAft>
                <a:spcPts val="1200"/>
              </a:spcAft>
              <a:buFont typeface="Wingdings" pitchFamily="2" charset="2"/>
              <a:buChar char="v"/>
            </a:pPr>
            <a:r>
              <a:rPr lang="en-US" sz="3600" b="1" smtClean="0">
                <a:latin typeface="Times New Roman" pitchFamily="18" charset="0"/>
                <a:cs typeface="Times New Roman" pitchFamily="18" charset="0"/>
              </a:rPr>
              <a:t>Hệ chữ lý ELGAMMAL</a:t>
            </a:r>
          </a:p>
          <a:p>
            <a:pPr>
              <a:defRPr/>
            </a:pPr>
            <a:r>
              <a:rPr lang="en-US" sz="2800">
                <a:solidFill>
                  <a:srgbClr val="0070C0"/>
                </a:solidFill>
              </a:rPr>
              <a:t> </a:t>
            </a:r>
            <a:r>
              <a:rPr lang="en-US" sz="2800" smtClean="0">
                <a:solidFill>
                  <a:srgbClr val="0070C0"/>
                </a:solidFill>
              </a:rPr>
              <a:t>	</a:t>
            </a:r>
            <a:r>
              <a:rPr lang="en-US" sz="3200" b="1" i="1" u="sng">
                <a:solidFill>
                  <a:srgbClr val="0070C0"/>
                </a:solidFill>
                <a:latin typeface="Times New Roman" panose="02020603050405020304" pitchFamily="18" charset="0"/>
                <a:cs typeface="Times New Roman" panose="02020603050405020304" pitchFamily="18" charset="0"/>
              </a:rPr>
              <a:t>Bài tập</a:t>
            </a:r>
            <a:endParaRPr lang="en-US" sz="3200">
              <a:solidFill>
                <a:srgbClr val="0070C0"/>
              </a:solidFill>
              <a:latin typeface="Times New Roman" panose="02020603050405020304" pitchFamily="18" charset="0"/>
              <a:cs typeface="Times New Roman" panose="02020603050405020304" pitchFamily="18" charset="0"/>
            </a:endParaRPr>
          </a:p>
          <a:p>
            <a:pPr>
              <a:defRPr/>
            </a:pPr>
            <a:r>
              <a:rPr lang="en-US" sz="3200" smtClean="0">
                <a:latin typeface="Times New Roman" panose="02020603050405020304" pitchFamily="18" charset="0"/>
                <a:cs typeface="Times New Roman" panose="02020603050405020304" pitchFamily="18" charset="0"/>
              </a:rPr>
              <a:t>	</a:t>
            </a:r>
            <a:r>
              <a:rPr lang="en-US" sz="3200" smtClean="0">
                <a:solidFill>
                  <a:srgbClr val="FF0000"/>
                </a:solidFill>
              </a:rPr>
              <a:t>3</a:t>
            </a:r>
            <a:r>
              <a:rPr lang="en-US" sz="3200">
                <a:solidFill>
                  <a:srgbClr val="FF0000"/>
                </a:solidFill>
              </a:rPr>
              <a:t>/.</a:t>
            </a:r>
            <a:r>
              <a:rPr lang="en-US" sz="3200" b="1" i="1">
                <a:solidFill>
                  <a:srgbClr val="FF0000"/>
                </a:solidFill>
              </a:rPr>
              <a:t>Kiểm tra chữ ký</a:t>
            </a:r>
            <a:r>
              <a:rPr lang="en-US" sz="3200">
                <a:solidFill>
                  <a:srgbClr val="FF0000"/>
                </a:solidFill>
              </a:rPr>
              <a:t>:</a:t>
            </a:r>
            <a:r>
              <a:rPr lang="en-US" sz="3200"/>
              <a:t> </a:t>
            </a:r>
          </a:p>
          <a:p>
            <a:pPr>
              <a:defRPr/>
            </a:pPr>
            <a:r>
              <a:rPr lang="en-US" sz="3200" b="1" smtClean="0">
                <a:solidFill>
                  <a:schemeClr val="accent1">
                    <a:lumMod val="75000"/>
                  </a:schemeClr>
                </a:solidFill>
              </a:rPr>
              <a:t>	ver</a:t>
            </a:r>
            <a:r>
              <a:rPr lang="en-US" sz="3200" b="1" baseline="-25000" smtClean="0">
                <a:solidFill>
                  <a:schemeClr val="accent1">
                    <a:lumMod val="75000"/>
                  </a:schemeClr>
                </a:solidFill>
              </a:rPr>
              <a:t>k</a:t>
            </a:r>
            <a:r>
              <a:rPr lang="en-US" sz="3200">
                <a:solidFill>
                  <a:schemeClr val="accent1">
                    <a:lumMod val="75000"/>
                  </a:schemeClr>
                </a:solidFill>
              </a:rPr>
              <a:t> (</a:t>
            </a:r>
            <a:r>
              <a:rPr lang="en-US" sz="3200" b="1">
                <a:solidFill>
                  <a:schemeClr val="accent1">
                    <a:lumMod val="75000"/>
                  </a:schemeClr>
                </a:solidFill>
              </a:rPr>
              <a:t>x</a:t>
            </a:r>
            <a:r>
              <a:rPr lang="en-US" sz="3200">
                <a:solidFill>
                  <a:schemeClr val="accent1">
                    <a:lumMod val="75000"/>
                  </a:schemeClr>
                </a:solidFill>
              </a:rPr>
              <a:t>, </a:t>
            </a:r>
            <a:r>
              <a:rPr lang="en-US" sz="3200" b="1">
                <a:solidFill>
                  <a:schemeClr val="accent1">
                    <a:lumMod val="75000"/>
                  </a:schemeClr>
                </a:solidFill>
                <a:sym typeface="Symbol" panose="05050102010706020507" pitchFamily="18" charset="2"/>
              </a:rPr>
              <a:t>S1</a:t>
            </a:r>
            <a:r>
              <a:rPr lang="en-US" sz="3200">
                <a:solidFill>
                  <a:schemeClr val="accent1">
                    <a:lumMod val="75000"/>
                  </a:schemeClr>
                </a:solidFill>
              </a:rPr>
              <a:t>, </a:t>
            </a:r>
            <a:r>
              <a:rPr lang="en-US" sz="3200" b="1">
                <a:solidFill>
                  <a:schemeClr val="accent1">
                    <a:lumMod val="75000"/>
                  </a:schemeClr>
                </a:solidFill>
                <a:sym typeface="Symbol" panose="05050102010706020507" pitchFamily="18" charset="2"/>
              </a:rPr>
              <a:t>S2</a:t>
            </a:r>
            <a:r>
              <a:rPr lang="en-US" sz="3200">
                <a:solidFill>
                  <a:schemeClr val="accent1">
                    <a:lumMod val="75000"/>
                  </a:schemeClr>
                </a:solidFill>
              </a:rPr>
              <a:t>) = đúng </a:t>
            </a:r>
          </a:p>
          <a:p>
            <a:pPr>
              <a:defRPr/>
            </a:pPr>
            <a:r>
              <a:rPr lang="en-US" sz="3200">
                <a:solidFill>
                  <a:schemeClr val="accent1">
                    <a:lumMod val="75000"/>
                  </a:schemeClr>
                </a:solidFill>
                <a:sym typeface="Symbol" panose="05050102010706020507" pitchFamily="18" charset="2"/>
              </a:rPr>
              <a:t>	</a:t>
            </a:r>
            <a:r>
              <a:rPr lang="en-US" sz="3200" b="1">
                <a:solidFill>
                  <a:schemeClr val="accent1">
                    <a:lumMod val="75000"/>
                  </a:schemeClr>
                </a:solidFill>
                <a:sym typeface="Symbol" panose="05050102010706020507" pitchFamily="18" charset="2"/>
              </a:rPr>
              <a:t> y</a:t>
            </a:r>
            <a:r>
              <a:rPr lang="en-US" sz="3200" b="1">
                <a:solidFill>
                  <a:schemeClr val="accent1">
                    <a:lumMod val="75000"/>
                  </a:schemeClr>
                </a:solidFill>
              </a:rPr>
              <a:t> </a:t>
            </a:r>
            <a:r>
              <a:rPr lang="en-US" sz="3200" b="1" baseline="30000">
                <a:solidFill>
                  <a:schemeClr val="accent1">
                    <a:lumMod val="75000"/>
                  </a:schemeClr>
                </a:solidFill>
                <a:sym typeface="Symbol" panose="05050102010706020507" pitchFamily="18" charset="2"/>
              </a:rPr>
              <a:t>S1</a:t>
            </a:r>
            <a:r>
              <a:rPr lang="en-US" sz="3200" b="1">
                <a:solidFill>
                  <a:schemeClr val="accent1">
                    <a:lumMod val="75000"/>
                  </a:schemeClr>
                </a:solidFill>
                <a:sym typeface="Symbol" panose="05050102010706020507" pitchFamily="18" charset="2"/>
              </a:rPr>
              <a:t> </a:t>
            </a:r>
            <a:r>
              <a:rPr lang="en-US" sz="3200">
                <a:solidFill>
                  <a:schemeClr val="accent1">
                    <a:lumMod val="75000"/>
                  </a:schemeClr>
                </a:solidFill>
              </a:rPr>
              <a:t>*</a:t>
            </a:r>
            <a:r>
              <a:rPr lang="en-US" sz="3200" b="1">
                <a:solidFill>
                  <a:schemeClr val="accent1">
                    <a:lumMod val="75000"/>
                  </a:schemeClr>
                </a:solidFill>
                <a:sym typeface="Symbol" panose="05050102010706020507" pitchFamily="18" charset="2"/>
              </a:rPr>
              <a:t> S1</a:t>
            </a:r>
            <a:r>
              <a:rPr lang="en-US" sz="3200" b="1" baseline="30000">
                <a:solidFill>
                  <a:schemeClr val="accent1">
                    <a:lumMod val="75000"/>
                  </a:schemeClr>
                </a:solidFill>
                <a:sym typeface="Symbol" panose="05050102010706020507" pitchFamily="18" charset="2"/>
              </a:rPr>
              <a:t>S2  </a:t>
            </a:r>
            <a:r>
              <a:rPr lang="en-US" sz="3200" b="1">
                <a:solidFill>
                  <a:schemeClr val="accent1">
                    <a:lumMod val="75000"/>
                  </a:schemeClr>
                </a:solidFill>
                <a:sym typeface="Symbol" panose="05050102010706020507" pitchFamily="18" charset="2"/>
              </a:rPr>
              <a:t> </a:t>
            </a:r>
            <a:r>
              <a:rPr lang="en-US" sz="3200" baseline="30000">
                <a:solidFill>
                  <a:schemeClr val="accent1">
                    <a:lumMod val="75000"/>
                  </a:schemeClr>
                </a:solidFill>
                <a:sym typeface="Symbol" panose="05050102010706020507" pitchFamily="18" charset="2"/>
              </a:rPr>
              <a:t></a:t>
            </a:r>
            <a:r>
              <a:rPr lang="el-GR" sz="3200" b="1">
                <a:solidFill>
                  <a:schemeClr val="accent1">
                    <a:lumMod val="75000"/>
                  </a:schemeClr>
                </a:solidFill>
              </a:rPr>
              <a:t> </a:t>
            </a:r>
            <a:r>
              <a:rPr lang="en-US" sz="3200">
                <a:solidFill>
                  <a:schemeClr val="accent1">
                    <a:lumMod val="75000"/>
                  </a:schemeClr>
                </a:solidFill>
                <a:sym typeface="Symbol" panose="05050102010706020507" pitchFamily="18" charset="2"/>
              </a:rPr>
              <a:t></a:t>
            </a:r>
            <a:r>
              <a:rPr lang="el-GR" sz="3200" b="1">
                <a:solidFill>
                  <a:schemeClr val="accent1">
                    <a:lumMod val="75000"/>
                  </a:schemeClr>
                </a:solidFill>
              </a:rPr>
              <a:t> </a:t>
            </a:r>
            <a:r>
              <a:rPr lang="en-US" sz="3200" b="1" baseline="30000">
                <a:solidFill>
                  <a:schemeClr val="accent1">
                    <a:lumMod val="75000"/>
                  </a:schemeClr>
                </a:solidFill>
              </a:rPr>
              <a:t>x </a:t>
            </a:r>
            <a:r>
              <a:rPr lang="en-US" sz="3200">
                <a:solidFill>
                  <a:schemeClr val="accent1">
                    <a:lumMod val="75000"/>
                  </a:schemeClr>
                </a:solidFill>
              </a:rPr>
              <a:t> mod </a:t>
            </a:r>
            <a:r>
              <a:rPr lang="en-US" sz="3200" b="1">
                <a:solidFill>
                  <a:schemeClr val="accent1">
                    <a:lumMod val="75000"/>
                  </a:schemeClr>
                </a:solidFill>
              </a:rPr>
              <a:t>p</a:t>
            </a:r>
            <a:r>
              <a:rPr lang="en-US" sz="3200">
                <a:solidFill>
                  <a:schemeClr val="accent1">
                    <a:lumMod val="75000"/>
                  </a:schemeClr>
                </a:solidFill>
              </a:rPr>
              <a:t>.</a:t>
            </a:r>
          </a:p>
          <a:p>
            <a:pPr>
              <a:defRPr/>
            </a:pPr>
            <a:r>
              <a:rPr lang="en-US" sz="3200" b="1">
                <a:solidFill>
                  <a:schemeClr val="accent1">
                    <a:lumMod val="75000"/>
                  </a:schemeClr>
                </a:solidFill>
              </a:rPr>
              <a:t>	</a:t>
            </a:r>
            <a:r>
              <a:rPr lang="en-US" sz="3200" b="1">
                <a:solidFill>
                  <a:schemeClr val="accent1">
                    <a:lumMod val="75000"/>
                  </a:schemeClr>
                </a:solidFill>
                <a:sym typeface="Symbol" panose="05050102010706020507" pitchFamily="18" charset="2"/>
              </a:rPr>
              <a:t> y</a:t>
            </a:r>
            <a:r>
              <a:rPr lang="en-US" sz="3200" b="1">
                <a:solidFill>
                  <a:schemeClr val="accent1">
                    <a:lumMod val="75000"/>
                  </a:schemeClr>
                </a:solidFill>
              </a:rPr>
              <a:t> </a:t>
            </a:r>
            <a:r>
              <a:rPr lang="en-US" sz="3200" b="1" baseline="30000">
                <a:solidFill>
                  <a:schemeClr val="accent1">
                    <a:lumMod val="75000"/>
                  </a:schemeClr>
                </a:solidFill>
                <a:sym typeface="Symbol" panose="05050102010706020507" pitchFamily="18" charset="2"/>
              </a:rPr>
              <a:t>S1</a:t>
            </a:r>
            <a:r>
              <a:rPr lang="en-US" sz="3200" b="1">
                <a:solidFill>
                  <a:schemeClr val="accent1">
                    <a:lumMod val="75000"/>
                  </a:schemeClr>
                </a:solidFill>
                <a:sym typeface="Symbol" panose="05050102010706020507" pitchFamily="18" charset="2"/>
              </a:rPr>
              <a:t> </a:t>
            </a:r>
            <a:r>
              <a:rPr lang="en-US" sz="3200">
                <a:solidFill>
                  <a:schemeClr val="accent1">
                    <a:lumMod val="75000"/>
                  </a:schemeClr>
                </a:solidFill>
              </a:rPr>
              <a:t>*</a:t>
            </a:r>
            <a:r>
              <a:rPr lang="en-US" sz="3200" b="1">
                <a:solidFill>
                  <a:schemeClr val="accent1">
                    <a:lumMod val="75000"/>
                  </a:schemeClr>
                </a:solidFill>
                <a:sym typeface="Symbol" panose="05050102010706020507" pitchFamily="18" charset="2"/>
              </a:rPr>
              <a:t> S1</a:t>
            </a:r>
            <a:r>
              <a:rPr lang="en-US" sz="3200" b="1" baseline="30000">
                <a:solidFill>
                  <a:schemeClr val="accent1">
                    <a:lumMod val="75000"/>
                  </a:schemeClr>
                </a:solidFill>
                <a:sym typeface="Symbol" panose="05050102010706020507" pitchFamily="18" charset="2"/>
              </a:rPr>
              <a:t>S2 </a:t>
            </a:r>
            <a:r>
              <a:rPr lang="en-US" sz="3200">
                <a:solidFill>
                  <a:schemeClr val="accent1">
                    <a:lumMod val="75000"/>
                  </a:schemeClr>
                </a:solidFill>
              </a:rPr>
              <a:t> = 322</a:t>
            </a:r>
            <a:r>
              <a:rPr lang="en-US" sz="3200" baseline="30000">
                <a:solidFill>
                  <a:schemeClr val="accent1">
                    <a:lumMod val="75000"/>
                  </a:schemeClr>
                </a:solidFill>
              </a:rPr>
              <a:t>332 </a:t>
            </a:r>
            <a:r>
              <a:rPr lang="en-US" sz="3200">
                <a:solidFill>
                  <a:schemeClr val="accent1">
                    <a:lumMod val="75000"/>
                  </a:schemeClr>
                </a:solidFill>
              </a:rPr>
              <a:t>* 332 </a:t>
            </a:r>
            <a:r>
              <a:rPr lang="en-US" sz="3200" baseline="30000">
                <a:solidFill>
                  <a:schemeClr val="accent1">
                    <a:lumMod val="75000"/>
                  </a:schemeClr>
                </a:solidFill>
              </a:rPr>
              <a:t>32 </a:t>
            </a:r>
            <a:r>
              <a:rPr lang="en-US" sz="3200">
                <a:solidFill>
                  <a:schemeClr val="accent1">
                    <a:lumMod val="75000"/>
                  </a:schemeClr>
                </a:solidFill>
              </a:rPr>
              <a:t>mod 467 = </a:t>
            </a:r>
            <a:r>
              <a:rPr lang="en-US" sz="3200" b="1">
                <a:solidFill>
                  <a:schemeClr val="accent1">
                    <a:lumMod val="75000"/>
                  </a:schemeClr>
                </a:solidFill>
              </a:rPr>
              <a:t>225</a:t>
            </a:r>
          </a:p>
          <a:p>
            <a:pPr>
              <a:defRPr/>
            </a:pPr>
            <a:r>
              <a:rPr lang="en-US" sz="3200" b="1">
                <a:solidFill>
                  <a:schemeClr val="accent1">
                    <a:lumMod val="75000"/>
                  </a:schemeClr>
                </a:solidFill>
              </a:rPr>
              <a:t>	</a:t>
            </a:r>
            <a:r>
              <a:rPr lang="en-US" sz="3200" b="1">
                <a:solidFill>
                  <a:schemeClr val="accent1">
                    <a:lumMod val="75000"/>
                  </a:schemeClr>
                </a:solidFill>
                <a:sym typeface="Symbol" panose="05050102010706020507" pitchFamily="18" charset="2"/>
              </a:rPr>
              <a:t> </a:t>
            </a:r>
            <a:r>
              <a:rPr lang="en-US" sz="3200">
                <a:solidFill>
                  <a:schemeClr val="accent1">
                    <a:lumMod val="75000"/>
                  </a:schemeClr>
                </a:solidFill>
                <a:sym typeface="Symbol" panose="05050102010706020507" pitchFamily="18" charset="2"/>
              </a:rPr>
              <a:t></a:t>
            </a:r>
            <a:r>
              <a:rPr lang="el-GR" sz="3200" b="1">
                <a:solidFill>
                  <a:schemeClr val="accent1">
                    <a:lumMod val="75000"/>
                  </a:schemeClr>
                </a:solidFill>
              </a:rPr>
              <a:t> </a:t>
            </a:r>
            <a:r>
              <a:rPr lang="en-US" sz="3200" b="1" baseline="30000">
                <a:solidFill>
                  <a:schemeClr val="accent1">
                    <a:lumMod val="75000"/>
                  </a:schemeClr>
                </a:solidFill>
              </a:rPr>
              <a:t>x </a:t>
            </a:r>
            <a:r>
              <a:rPr lang="en-US" sz="3200">
                <a:solidFill>
                  <a:schemeClr val="accent1">
                    <a:lumMod val="75000"/>
                  </a:schemeClr>
                </a:solidFill>
              </a:rPr>
              <a:t> mod </a:t>
            </a:r>
            <a:r>
              <a:rPr lang="en-US" sz="3200" b="1">
                <a:solidFill>
                  <a:schemeClr val="accent1">
                    <a:lumMod val="75000"/>
                  </a:schemeClr>
                </a:solidFill>
              </a:rPr>
              <a:t>p</a:t>
            </a:r>
            <a:r>
              <a:rPr lang="en-US" sz="3200">
                <a:solidFill>
                  <a:schemeClr val="accent1">
                    <a:lumMod val="75000"/>
                  </a:schemeClr>
                </a:solidFill>
              </a:rPr>
              <a:t> = </a:t>
            </a:r>
            <a:r>
              <a:rPr lang="en-US" sz="3200" b="1">
                <a:solidFill>
                  <a:schemeClr val="accent1">
                    <a:lumMod val="75000"/>
                  </a:schemeClr>
                </a:solidFill>
              </a:rPr>
              <a:t>2</a:t>
            </a:r>
            <a:r>
              <a:rPr lang="en-US" sz="3200" b="1" baseline="30000">
                <a:solidFill>
                  <a:schemeClr val="accent1">
                    <a:lumMod val="75000"/>
                  </a:schemeClr>
                </a:solidFill>
              </a:rPr>
              <a:t>50</a:t>
            </a:r>
            <a:r>
              <a:rPr lang="en-US" sz="3200">
                <a:solidFill>
                  <a:schemeClr val="accent1">
                    <a:lumMod val="75000"/>
                  </a:schemeClr>
                </a:solidFill>
              </a:rPr>
              <a:t> mod 467 = </a:t>
            </a:r>
            <a:r>
              <a:rPr lang="en-US" sz="3200" b="1">
                <a:solidFill>
                  <a:schemeClr val="accent1">
                    <a:lumMod val="75000"/>
                  </a:schemeClr>
                </a:solidFill>
              </a:rPr>
              <a:t>225</a:t>
            </a:r>
            <a:r>
              <a:rPr lang="en-US" sz="3200">
                <a:solidFill>
                  <a:schemeClr val="accent1">
                    <a:lumMod val="75000"/>
                  </a:schemeClr>
                </a:solidFill>
              </a:rPr>
              <a:t>.</a:t>
            </a:r>
          </a:p>
          <a:p>
            <a:pPr>
              <a:defRPr/>
            </a:pPr>
            <a:r>
              <a:rPr lang="en-US" sz="3200">
                <a:solidFill>
                  <a:schemeClr val="accent1">
                    <a:lumMod val="75000"/>
                  </a:schemeClr>
                </a:solidFill>
              </a:rPr>
              <a:t>	Hai giá trị đó bằng nhau, như vậy chữ ký là đúng.</a:t>
            </a:r>
          </a:p>
          <a:p>
            <a:pPr>
              <a:defRPr/>
            </a:pPr>
            <a:r>
              <a:rPr lang="en-US" sz="3200" smtClean="0">
                <a:solidFill>
                  <a:schemeClr val="accent1">
                    <a:lumMod val="75000"/>
                  </a:schemeClr>
                </a:solidFill>
              </a:rPr>
              <a:t>.</a:t>
            </a:r>
            <a:endParaRPr lang="en-US" sz="3200">
              <a:solidFill>
                <a:schemeClr val="accent1">
                  <a:lumMod val="75000"/>
                </a:schemeClr>
              </a:solidFill>
            </a:endParaRPr>
          </a:p>
        </p:txBody>
      </p:sp>
    </p:spTree>
    <p:extLst>
      <p:ext uri="{BB962C8B-B14F-4D97-AF65-F5344CB8AC3E}">
        <p14:creationId xmlns:p14="http://schemas.microsoft.com/office/powerpoint/2010/main" val="297522593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477875"/>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số</a:t>
            </a:r>
          </a:p>
          <a:p>
            <a:pPr marL="1657350" lvl="3" indent="-285750">
              <a:spcBef>
                <a:spcPts val="1200"/>
              </a:spcBef>
              <a:spcAft>
                <a:spcPts val="1200"/>
              </a:spcAft>
              <a:buFont typeface="Wingdings" pitchFamily="2" charset="2"/>
              <a:buChar char="v"/>
            </a:pPr>
            <a:r>
              <a:rPr lang="en-US" sz="3600" b="1" smtClean="0">
                <a:latin typeface="Times New Roman" pitchFamily="18" charset="0"/>
                <a:cs typeface="Times New Roman" pitchFamily="18" charset="0"/>
              </a:rPr>
              <a:t>Hệ chữ lý ELGAMMAL</a:t>
            </a:r>
          </a:p>
          <a:p>
            <a:pPr>
              <a:defRPr/>
            </a:pPr>
            <a:r>
              <a:rPr lang="en-US" sz="2800">
                <a:solidFill>
                  <a:srgbClr val="0070C0"/>
                </a:solidFill>
              </a:rPr>
              <a:t> </a:t>
            </a:r>
            <a:r>
              <a:rPr lang="en-US" sz="2800" smtClean="0">
                <a:solidFill>
                  <a:srgbClr val="0070C0"/>
                </a:solidFill>
              </a:rPr>
              <a:t>	</a:t>
            </a:r>
            <a:r>
              <a:rPr lang="en-US" sz="3200" b="1" i="1" u="sng">
                <a:solidFill>
                  <a:srgbClr val="0070C0"/>
                </a:solidFill>
                <a:latin typeface="Times New Roman" panose="02020603050405020304" pitchFamily="18" charset="0"/>
                <a:cs typeface="Times New Roman" panose="02020603050405020304" pitchFamily="18" charset="0"/>
              </a:rPr>
              <a:t>Bài tập</a:t>
            </a:r>
            <a:endParaRPr lang="en-US" sz="3200">
              <a:solidFill>
                <a:srgbClr val="0070C0"/>
              </a:solidFill>
              <a:latin typeface="Times New Roman" panose="02020603050405020304" pitchFamily="18" charset="0"/>
              <a:cs typeface="Times New Roman" panose="02020603050405020304" pitchFamily="18" charset="0"/>
            </a:endParaRPr>
          </a:p>
          <a:p>
            <a:pPr algn="just"/>
            <a:r>
              <a:rPr lang="en-US" sz="3200" smtClean="0">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Cho hệ chữ ký  EL Gamma có p = 467, α=2, a=127. </a:t>
            </a:r>
          </a:p>
          <a:p>
            <a:pPr algn="just"/>
            <a:r>
              <a:rPr lang="en-US" sz="3200">
                <a:latin typeface="Times New Roman" panose="02020603050405020304" pitchFamily="18" charset="0"/>
                <a:cs typeface="Times New Roman" panose="02020603050405020304" pitchFamily="18" charset="0"/>
              </a:rPr>
              <a:t>Hãy tìm khóa công khai Kp, và khóa bí mật Ks của hệ mã trên. Sau đó tính chữ ký lên bức điện x=50 với giá trị k=286? </a:t>
            </a:r>
          </a:p>
        </p:txBody>
      </p:sp>
    </p:spTree>
    <p:extLst>
      <p:ext uri="{BB962C8B-B14F-4D97-AF65-F5344CB8AC3E}">
        <p14:creationId xmlns:p14="http://schemas.microsoft.com/office/powerpoint/2010/main" val="104449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Câu hỏi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2308324"/>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Chữ ký điện tử là gì? Để có chữ ký điện tử thì người sử dụng phải thực hiện những công việc gì? Cho ví dụ cụ thể về một giao dịch có sử dụng chữ ký điện tử?</a:t>
            </a: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42955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416320"/>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Chứng chỉ số</a:t>
            </a:r>
            <a:endParaRPr lang="en-US" sz="3600" b="1">
              <a:solidFill>
                <a:schemeClr val="accent5">
                  <a:lumMod val="75000"/>
                </a:schemeClr>
              </a:solidFill>
              <a:latin typeface="Times New Roman" panose="02020603050405020304" pitchFamily="18" charset="0"/>
              <a:cs typeface="Times New Roman" panose="02020603050405020304" pitchFamily="18" charset="0"/>
            </a:endParaRPr>
          </a:p>
          <a:p>
            <a:pPr algn="just"/>
            <a:r>
              <a:rPr lang="en-US" sz="3600" smtClean="0">
                <a:latin typeface="Times New Roman" panose="02020603050405020304" pitchFamily="18" charset="0"/>
                <a:cs typeface="Times New Roman" panose="02020603050405020304" pitchFamily="18" charset="0"/>
              </a:rPr>
              <a:t>	Chứng </a:t>
            </a:r>
            <a:r>
              <a:rPr lang="en-US" sz="3600">
                <a:latin typeface="Times New Roman" panose="02020603050405020304" pitchFamily="18" charset="0"/>
                <a:cs typeface="Times New Roman" panose="02020603050405020304" pitchFamily="18" charset="0"/>
              </a:rPr>
              <a:t>chỉ số (Digital certificate), còn gọi là chứng chỉ khóa công khai (Public key certificate), hay chứng chỉ nhận dạng (Identity certificate) là một tài liệu điện tử sử dụng một chữ ký số để liên kết một khóa công khai và thông tin nhận dạng của một thực thể</a:t>
            </a:r>
          </a:p>
        </p:txBody>
      </p:sp>
    </p:spTree>
    <p:extLst>
      <p:ext uri="{BB962C8B-B14F-4D97-AF65-F5344CB8AC3E}">
        <p14:creationId xmlns:p14="http://schemas.microsoft.com/office/powerpoint/2010/main" val="209495436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078313"/>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Chứng chỉ số</a:t>
            </a:r>
            <a:endParaRPr lang="en-US" sz="3600" b="1">
              <a:solidFill>
                <a:schemeClr val="accent5">
                  <a:lumMod val="75000"/>
                </a:schemeClr>
              </a:solidFill>
              <a:latin typeface="Times New Roman" panose="02020603050405020304" pitchFamily="18" charset="0"/>
              <a:cs typeface="Times New Roman" panose="02020603050405020304" pitchFamily="18" charset="0"/>
            </a:endParaRPr>
          </a:p>
          <a:p>
            <a:pPr lvl="1"/>
            <a:r>
              <a:rPr lang="vi-VN" sz="3200" b="1" smtClean="0">
                <a:latin typeface="Times New Roman" panose="02020603050405020304" pitchFamily="18" charset="0"/>
                <a:cs typeface="Times New Roman" panose="02020603050405020304" pitchFamily="18" charset="0"/>
              </a:rPr>
              <a:t>Chứng </a:t>
            </a:r>
            <a:r>
              <a:rPr lang="vi-VN" sz="3200" b="1">
                <a:latin typeface="Times New Roman" panose="02020603050405020304" pitchFamily="18" charset="0"/>
                <a:cs typeface="Times New Roman" panose="02020603050405020304" pitchFamily="18" charset="0"/>
              </a:rPr>
              <a:t>chỉ số gồm các trường chính sau:</a:t>
            </a:r>
          </a:p>
          <a:p>
            <a:pPr marL="914400" lvl="1" indent="-457200" algn="just">
              <a:buFont typeface="Wingdings" panose="05000000000000000000" pitchFamily="2" charset="2"/>
              <a:buChar char="ü"/>
            </a:pPr>
            <a:r>
              <a:rPr lang="vi-VN" sz="3200">
                <a:latin typeface="Times New Roman" panose="02020603050405020304" pitchFamily="18" charset="0"/>
                <a:cs typeface="Times New Roman" panose="02020603050405020304" pitchFamily="18" charset="0"/>
              </a:rPr>
              <a:t>Serial Number: Số nhận dạng của chứng chỉ số.</a:t>
            </a:r>
          </a:p>
          <a:p>
            <a:pPr marL="914400" lvl="1" indent="-457200" algn="just">
              <a:buFont typeface="Wingdings" panose="05000000000000000000" pitchFamily="2" charset="2"/>
              <a:buChar char="ü"/>
            </a:pPr>
            <a:r>
              <a:rPr lang="vi-VN" sz="3200">
                <a:latin typeface="Times New Roman" panose="02020603050405020304" pitchFamily="18" charset="0"/>
                <a:cs typeface="Times New Roman" panose="02020603050405020304" pitchFamily="18" charset="0"/>
              </a:rPr>
              <a:t>Subject: Thông tin nhận dạng một cá nhận hoặc một tổ chức.</a:t>
            </a:r>
          </a:p>
          <a:p>
            <a:pPr marL="914400" lvl="1" indent="-457200" algn="just">
              <a:buFont typeface="Wingdings" panose="05000000000000000000" pitchFamily="2" charset="2"/>
              <a:buChar char="ü"/>
            </a:pPr>
            <a:r>
              <a:rPr lang="vi-VN" sz="3200">
                <a:latin typeface="Times New Roman" panose="02020603050405020304" pitchFamily="18" charset="0"/>
                <a:cs typeface="Times New Roman" panose="02020603050405020304" pitchFamily="18" charset="0"/>
              </a:rPr>
              <a:t>Signature Algorithm: Giải thuật tạo chữ ký.</a:t>
            </a:r>
          </a:p>
          <a:p>
            <a:pPr marL="914400" lvl="1" indent="-457200" algn="just">
              <a:buFont typeface="Wingdings" panose="05000000000000000000" pitchFamily="2" charset="2"/>
              <a:buChar char="ü"/>
            </a:pPr>
            <a:r>
              <a:rPr lang="vi-VN" sz="3200">
                <a:latin typeface="Times New Roman" panose="02020603050405020304" pitchFamily="18" charset="0"/>
                <a:cs typeface="Times New Roman" panose="02020603050405020304" pitchFamily="18" charset="0"/>
              </a:rPr>
              <a:t>Signature Hash Algorithm: Giải thuật tạo chuỗi băm cho tạo chữ ký.</a:t>
            </a:r>
          </a:p>
          <a:p>
            <a:pPr marL="914400" lvl="1" indent="-457200" algn="just">
              <a:buFont typeface="Wingdings" panose="05000000000000000000" pitchFamily="2" charset="2"/>
              <a:buChar char="ü"/>
            </a:pPr>
            <a:r>
              <a:rPr lang="vi-VN" sz="3200">
                <a:latin typeface="Times New Roman" panose="02020603050405020304" pitchFamily="18" charset="0"/>
                <a:cs typeface="Times New Roman" panose="02020603050405020304" pitchFamily="18" charset="0"/>
              </a:rPr>
              <a:t>Signature: Chữ ký của người/tổ chức cấp chứng chỉ.</a:t>
            </a:r>
          </a:p>
          <a:p>
            <a:pPr marL="914400" lvl="1" indent="-457200" algn="just">
              <a:buFont typeface="Wingdings" panose="05000000000000000000" pitchFamily="2" charset="2"/>
              <a:buChar char="ü"/>
            </a:pPr>
            <a:r>
              <a:rPr lang="vi-VN" sz="3200">
                <a:latin typeface="Times New Roman" panose="02020603050405020304" pitchFamily="18" charset="0"/>
                <a:cs typeface="Times New Roman" panose="02020603050405020304" pitchFamily="18" charset="0"/>
              </a:rPr>
              <a:t>Issuer: Người/tổ chức có thẩm quyền/tin cậy cấp </a:t>
            </a:r>
            <a:r>
              <a:rPr lang="en-US" sz="3200" smtClean="0">
                <a:latin typeface="Times New Roman" panose="02020603050405020304" pitchFamily="18" charset="0"/>
                <a:cs typeface="Times New Roman" panose="02020603050405020304" pitchFamily="18" charset="0"/>
              </a:rPr>
              <a:t>CC</a:t>
            </a:r>
            <a:endParaRPr lang="vi-V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778536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078313"/>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Chứng chỉ số</a:t>
            </a:r>
            <a:endParaRPr lang="en-US" sz="3600" b="1">
              <a:solidFill>
                <a:schemeClr val="accent5">
                  <a:lumMod val="75000"/>
                </a:schemeClr>
              </a:solidFill>
              <a:latin typeface="Times New Roman" panose="02020603050405020304" pitchFamily="18" charset="0"/>
              <a:cs typeface="Times New Roman" panose="02020603050405020304" pitchFamily="18" charset="0"/>
            </a:endParaRPr>
          </a:p>
          <a:p>
            <a:pPr lvl="1"/>
            <a:r>
              <a:rPr lang="vi-VN" sz="3200" b="1" smtClean="0">
                <a:latin typeface="Times New Roman" panose="02020603050405020304" pitchFamily="18" charset="0"/>
                <a:cs typeface="Times New Roman" panose="02020603050405020304" pitchFamily="18" charset="0"/>
              </a:rPr>
              <a:t>Chứng </a:t>
            </a:r>
            <a:r>
              <a:rPr lang="vi-VN" sz="3200" b="1">
                <a:latin typeface="Times New Roman" panose="02020603050405020304" pitchFamily="18" charset="0"/>
                <a:cs typeface="Times New Roman" panose="02020603050405020304" pitchFamily="18" charset="0"/>
              </a:rPr>
              <a:t>chỉ số gồm các trường chính sau:</a:t>
            </a:r>
          </a:p>
          <a:p>
            <a:pPr marL="914400" lvl="1" indent="-457200" algn="just">
              <a:buFont typeface="Wingdings" panose="05000000000000000000" pitchFamily="2" charset="2"/>
              <a:buChar char="ü"/>
            </a:pPr>
            <a:r>
              <a:rPr lang="en-US" sz="3200">
                <a:latin typeface="Times New Roman" panose="02020603050405020304" pitchFamily="18" charset="0"/>
                <a:cs typeface="Times New Roman" panose="02020603050405020304" pitchFamily="18" charset="0"/>
              </a:rPr>
              <a:t>Valid-From: Ngày bắt đầu có hiệu lực của chứng chỉ.</a:t>
            </a:r>
          </a:p>
          <a:p>
            <a:pPr marL="914400" lvl="1" indent="-457200" algn="just">
              <a:buFont typeface="Wingdings" panose="05000000000000000000" pitchFamily="2" charset="2"/>
              <a:buChar char="ü"/>
            </a:pPr>
            <a:r>
              <a:rPr lang="en-US" sz="3200">
                <a:latin typeface="Times New Roman" panose="02020603050405020304" pitchFamily="18" charset="0"/>
                <a:cs typeface="Times New Roman" panose="02020603050405020304" pitchFamily="18" charset="0"/>
              </a:rPr>
              <a:t>Valid-To: Ngày hết hạn sử dụng chứng chỉ.</a:t>
            </a:r>
          </a:p>
          <a:p>
            <a:pPr marL="914400" lvl="1" indent="-457200" algn="just">
              <a:buFont typeface="Wingdings" panose="05000000000000000000" pitchFamily="2" charset="2"/>
              <a:buChar char="ü"/>
            </a:pPr>
            <a:r>
              <a:rPr lang="en-US" sz="3200">
                <a:latin typeface="Times New Roman" panose="02020603050405020304" pitchFamily="18" charset="0"/>
                <a:cs typeface="Times New Roman" panose="02020603050405020304" pitchFamily="18" charset="0"/>
              </a:rPr>
              <a:t>Key-Usage: Mục địch sử dụng khóa (chữ ký số, mã hóa,…).</a:t>
            </a:r>
          </a:p>
          <a:p>
            <a:pPr marL="914400" lvl="1" indent="-457200" algn="just">
              <a:buFont typeface="Wingdings" panose="05000000000000000000" pitchFamily="2" charset="2"/>
              <a:buChar char="ü"/>
            </a:pPr>
            <a:r>
              <a:rPr lang="en-US" sz="3200">
                <a:latin typeface="Times New Roman" panose="02020603050405020304" pitchFamily="18" charset="0"/>
                <a:cs typeface="Times New Roman" panose="02020603050405020304" pitchFamily="18" charset="0"/>
              </a:rPr>
              <a:t>Public Key: Khóa công khai của chủ thể.</a:t>
            </a:r>
          </a:p>
          <a:p>
            <a:pPr marL="914400" lvl="1" indent="-457200" algn="just">
              <a:buFont typeface="Wingdings" panose="05000000000000000000" pitchFamily="2" charset="2"/>
              <a:buChar char="ü"/>
            </a:pPr>
            <a:r>
              <a:rPr lang="en-US" sz="3200">
                <a:latin typeface="Times New Roman" panose="02020603050405020304" pitchFamily="18" charset="0"/>
                <a:cs typeface="Times New Roman" panose="02020603050405020304" pitchFamily="18" charset="0"/>
              </a:rPr>
              <a:t>Thumbprint Algorithm: Giải thuật hash sử dụng để tạo chuỗi băm cho khóa công khai.</a:t>
            </a:r>
          </a:p>
          <a:p>
            <a:pPr marL="914400" lvl="1" indent="-457200" algn="just">
              <a:buFont typeface="Wingdings" panose="05000000000000000000" pitchFamily="2" charset="2"/>
              <a:buChar char="ü"/>
            </a:pPr>
            <a:r>
              <a:rPr lang="en-US" sz="3200">
                <a:latin typeface="Times New Roman" panose="02020603050405020304" pitchFamily="18" charset="0"/>
                <a:cs typeface="Times New Roman" panose="02020603050405020304" pitchFamily="18" charset="0"/>
              </a:rPr>
              <a:t>Thumbprint: Chuỗi băm tạo từ khóa công khai.</a:t>
            </a:r>
          </a:p>
        </p:txBody>
      </p:sp>
    </p:spTree>
    <p:extLst>
      <p:ext uri="{BB962C8B-B14F-4D97-AF65-F5344CB8AC3E}">
        <p14:creationId xmlns:p14="http://schemas.microsoft.com/office/powerpoint/2010/main" val="388092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3.2. Các phương pháp mã hóa cổ điển</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188565"/>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a:latin typeface="Times New Roman" panose="02020603050405020304" pitchFamily="18" charset="0"/>
                <a:cs typeface="Times New Roman" panose="02020603050405020304" pitchFamily="18" charset="0"/>
              </a:rPr>
              <a:t>Một số khái niệm trong số học</a:t>
            </a:r>
            <a:endParaRPr lang="en-US" sz="3600">
              <a:latin typeface="Times New Roman" panose="02020603050405020304" pitchFamily="18" charset="0"/>
              <a:cs typeface="Times New Roman" panose="02020603050405020304" pitchFamily="18" charset="0"/>
            </a:endParaRPr>
          </a:p>
          <a:p>
            <a:pPr algn="just"/>
            <a:r>
              <a:rPr lang="en-US" sz="3200">
                <a:latin typeface="Times New Roman" panose="02020603050405020304" pitchFamily="18" charset="0"/>
                <a:cs typeface="Times New Roman" panose="02020603050405020304" pitchFamily="18" charset="0"/>
              </a:rPr>
              <a:t>	</a:t>
            </a:r>
            <a:r>
              <a:rPr lang="en-US" sz="3200" b="1" i="1">
                <a:solidFill>
                  <a:schemeClr val="accent5">
                    <a:lumMod val="75000"/>
                  </a:schemeClr>
                </a:solidFill>
                <a:latin typeface="Times New Roman" panose="02020603050405020304" pitchFamily="18" charset="0"/>
                <a:cs typeface="Times New Roman" panose="02020603050405020304" pitchFamily="18" charset="0"/>
              </a:rPr>
              <a:t>Vành Z</a:t>
            </a:r>
            <a:r>
              <a:rPr lang="en-US" sz="3200" b="1" i="1" baseline="-25000">
                <a:solidFill>
                  <a:schemeClr val="accent5">
                    <a:lumMod val="75000"/>
                  </a:schemeClr>
                </a:solidFill>
                <a:latin typeface="Times New Roman" panose="02020603050405020304" pitchFamily="18" charset="0"/>
                <a:cs typeface="Times New Roman" panose="02020603050405020304" pitchFamily="18" charset="0"/>
              </a:rPr>
              <a:t>N </a:t>
            </a:r>
            <a:r>
              <a:rPr lang="en-US" sz="3200" b="1" i="1">
                <a:solidFill>
                  <a:schemeClr val="accent5">
                    <a:lumMod val="75000"/>
                  </a:schemeClr>
                </a:solidFill>
                <a:latin typeface="Times New Roman" panose="02020603050405020304" pitchFamily="18" charset="0"/>
                <a:cs typeface="Times New Roman" panose="02020603050405020304" pitchFamily="18" charset="0"/>
              </a:rPr>
              <a:t>(vành đồng dư modulo N)</a:t>
            </a:r>
          </a:p>
          <a:p>
            <a:pPr algn="just">
              <a:lnSpc>
                <a:spcPct val="90000"/>
              </a:lnSpc>
            </a:pPr>
            <a:r>
              <a:rPr lang="en-US" sz="3200">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 Tập các số nguyên Z</a:t>
            </a:r>
            <a:r>
              <a:rPr lang="en-US" altLang="en-US" sz="3600" baseline="-25000">
                <a:latin typeface="Times New Roman" panose="02020603050405020304" pitchFamily="18" charset="0"/>
                <a:cs typeface="Times New Roman" panose="02020603050405020304" pitchFamily="18" charset="0"/>
              </a:rPr>
              <a:t>N</a:t>
            </a:r>
            <a:r>
              <a:rPr lang="en-US" altLang="en-US" sz="3600">
                <a:latin typeface="Times New Roman" panose="02020603050405020304" pitchFamily="18" charset="0"/>
                <a:cs typeface="Times New Roman" panose="02020603050405020304" pitchFamily="18" charset="0"/>
              </a:rPr>
              <a:t> = {0, 1, …, N-1} trong đó N là một số tự nhiên dương với hai phép toán cộng (+) và nhân (.) được định nghĩa như sau</a:t>
            </a:r>
          </a:p>
          <a:p>
            <a:pPr algn="just"/>
            <a:r>
              <a:rPr lang="fr-FR" sz="3600"/>
              <a:t>	</a:t>
            </a:r>
            <a:endParaRPr lang="en-US" sz="3600">
              <a:latin typeface="Times New Roman" panose="02020603050405020304" pitchFamily="18" charset="0"/>
              <a:cs typeface="Times New Roman" panose="02020603050405020304" pitchFamily="18" charset="0"/>
            </a:endParaRPr>
          </a:p>
        </p:txBody>
      </p:sp>
      <p:pic>
        <p:nvPicPr>
          <p:cNvPr id="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472" y="4149437"/>
            <a:ext cx="5538356" cy="2272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470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fade">
                                      <p:cBhvr>
                                        <p:cTn id="7" dur="1000"/>
                                        <p:tgtEl>
                                          <p:spTgt spid="13">
                                            <p:txEl>
                                              <p:pRg st="2" end="2"/>
                                            </p:txEl>
                                          </p:spTgt>
                                        </p:tgtEl>
                                      </p:cBhvr>
                                    </p:animEffect>
                                    <p:anim calcmode="lin" valueType="num">
                                      <p:cBhvr>
                                        <p:cTn id="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2862322"/>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Hạ tầng khóa công khai PKI</a:t>
            </a:r>
            <a:endParaRPr lang="en-US" sz="3600" b="1">
              <a:solidFill>
                <a:schemeClr val="accent5">
                  <a:lumMod val="75000"/>
                </a:schemeClr>
              </a:solidFill>
              <a:latin typeface="Times New Roman" panose="02020603050405020304" pitchFamily="18" charset="0"/>
              <a:cs typeface="Times New Roman" panose="02020603050405020304" pitchFamily="18" charset="0"/>
            </a:endParaRPr>
          </a:p>
          <a:p>
            <a:pPr marL="0" lvl="1" indent="457200" algn="just"/>
            <a:r>
              <a:rPr lang="en-US" sz="3600" smtClean="0">
                <a:latin typeface="Times New Roman" panose="02020603050405020304" pitchFamily="18" charset="0"/>
                <a:cs typeface="Times New Roman" panose="02020603050405020304" pitchFamily="18" charset="0"/>
              </a:rPr>
              <a:t>	</a:t>
            </a:r>
            <a:r>
              <a:rPr lang="vi-VN" sz="3600" smtClean="0">
                <a:latin typeface="Times New Roman" panose="02020603050405020304" pitchFamily="18" charset="0"/>
                <a:cs typeface="Times New Roman" panose="02020603050405020304" pitchFamily="18" charset="0"/>
              </a:rPr>
              <a:t>Hạ </a:t>
            </a:r>
            <a:r>
              <a:rPr lang="vi-VN" sz="3600">
                <a:latin typeface="Times New Roman" panose="02020603050405020304" pitchFamily="18" charset="0"/>
                <a:cs typeface="Times New Roman" panose="02020603050405020304" pitchFamily="18" charset="0"/>
              </a:rPr>
              <a:t>tầng khóa công khai (Public-key infrastructure - PKI) là một tập các phần cứng, phần mềm, nhân lực, chính sách và các thủ tục để tạo, quản lý, phân phối, sử dụng, lưu trữ và thu hồi các chứng chỉ số.</a:t>
            </a: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35024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3.4. Chữ ký số, chứng chỉ số và PKI</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078313"/>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Hạ tầng khóa công khai PKI</a:t>
            </a:r>
            <a:endParaRPr lang="en-US" sz="3600" b="1">
              <a:solidFill>
                <a:schemeClr val="accent5">
                  <a:lumMod val="75000"/>
                </a:schemeClr>
              </a:solidFill>
              <a:latin typeface="Times New Roman" panose="02020603050405020304" pitchFamily="18" charset="0"/>
              <a:cs typeface="Times New Roman" panose="02020603050405020304" pitchFamily="18" charset="0"/>
            </a:endParaRPr>
          </a:p>
          <a:p>
            <a:pPr algn="just"/>
            <a:r>
              <a:rPr lang="en-US" sz="3600" smtClean="0">
                <a:latin typeface="Times New Roman" panose="02020603050405020304" pitchFamily="18" charset="0"/>
                <a:cs typeface="Times New Roman" panose="02020603050405020304" pitchFamily="18" charset="0"/>
              </a:rPr>
              <a:t>	</a:t>
            </a:r>
            <a:r>
              <a:rPr lang="vi-VN" sz="2800" b="1">
                <a:latin typeface="Times New Roman" panose="02020603050405020304" pitchFamily="18" charset="0"/>
                <a:cs typeface="Times New Roman" panose="02020603050405020304" pitchFamily="18" charset="0"/>
              </a:rPr>
              <a:t>Một PKI gồm:</a:t>
            </a:r>
          </a:p>
          <a:p>
            <a:pPr marL="914400" lvl="1" indent="-457200" algn="just">
              <a:buFont typeface="Wingdings" panose="05000000000000000000" pitchFamily="2" charset="2"/>
              <a:buChar char="ü"/>
            </a:pPr>
            <a:r>
              <a:rPr lang="vi-VN" sz="2800">
                <a:latin typeface="Times New Roman" panose="02020603050405020304" pitchFamily="18" charset="0"/>
                <a:cs typeface="Times New Roman" panose="02020603050405020304" pitchFamily="18" charset="0"/>
              </a:rPr>
              <a:t>Certificate Authority (CA): Cơ quan cấp và kiểm tra chứng chỉ số.</a:t>
            </a:r>
          </a:p>
          <a:p>
            <a:pPr marL="914400" lvl="1" indent="-457200" algn="just">
              <a:buFont typeface="Wingdings" panose="05000000000000000000" pitchFamily="2" charset="2"/>
              <a:buChar char="ü"/>
            </a:pPr>
            <a:r>
              <a:rPr lang="vi-VN" sz="2800">
                <a:latin typeface="Times New Roman" panose="02020603050405020304" pitchFamily="18" charset="0"/>
                <a:cs typeface="Times New Roman" panose="02020603050405020304" pitchFamily="18" charset="0"/>
              </a:rPr>
              <a:t>Registration Authority (RA): Bộ phận kiểm tra thông tin nhận dạng của người dùng theo yêu cầu của CA.</a:t>
            </a:r>
          </a:p>
          <a:p>
            <a:pPr marL="914400" lvl="1" indent="-457200" algn="just">
              <a:buFont typeface="Wingdings" panose="05000000000000000000" pitchFamily="2" charset="2"/>
              <a:buChar char="ü"/>
            </a:pPr>
            <a:r>
              <a:rPr lang="vi-VN" sz="2800">
                <a:latin typeface="Times New Roman" panose="02020603050405020304" pitchFamily="18" charset="0"/>
                <a:cs typeface="Times New Roman" panose="02020603050405020304" pitchFamily="18" charset="0"/>
              </a:rPr>
              <a:t>Validation Authority (VA): Cơ quan xác nhận thông tin nhận dạng của người dùng thay mặt CA.</a:t>
            </a:r>
          </a:p>
          <a:p>
            <a:pPr marL="914400" lvl="1" indent="-457200" algn="just">
              <a:buFont typeface="Wingdings" panose="05000000000000000000" pitchFamily="2" charset="2"/>
              <a:buChar char="ü"/>
            </a:pPr>
            <a:r>
              <a:rPr lang="vi-VN" sz="2800">
                <a:latin typeface="Times New Roman" panose="02020603050405020304" pitchFamily="18" charset="0"/>
                <a:cs typeface="Times New Roman" panose="02020603050405020304" pitchFamily="18" charset="0"/>
              </a:rPr>
              <a:t>Central Directory (CD): Là nơi lưu danh mục và lập chỉ số các khóa.</a:t>
            </a:r>
          </a:p>
          <a:p>
            <a:pPr marL="914400" lvl="1" indent="-457200" algn="just">
              <a:buFont typeface="Wingdings" panose="05000000000000000000" pitchFamily="2" charset="2"/>
              <a:buChar char="ü"/>
            </a:pPr>
            <a:r>
              <a:rPr lang="vi-VN" sz="2800">
                <a:latin typeface="Times New Roman" panose="02020603050405020304" pitchFamily="18" charset="0"/>
                <a:cs typeface="Times New Roman" panose="02020603050405020304" pitchFamily="18" charset="0"/>
              </a:rPr>
              <a:t>Certificate Management System: Hệ thống quản lý chứng chỉ.</a:t>
            </a:r>
          </a:p>
          <a:p>
            <a:pPr marL="914400" lvl="1" indent="-457200" algn="just">
              <a:buFont typeface="Wingdings" panose="05000000000000000000" pitchFamily="2" charset="2"/>
              <a:buChar char="ü"/>
            </a:pPr>
            <a:r>
              <a:rPr lang="vi-VN" sz="2800">
                <a:latin typeface="Times New Roman" panose="02020603050405020304" pitchFamily="18" charset="0"/>
                <a:cs typeface="Times New Roman" panose="02020603050405020304" pitchFamily="18" charset="0"/>
              </a:rPr>
              <a:t>Certificate Policy: Chính sách về chứng chỉ.</a:t>
            </a:r>
          </a:p>
        </p:txBody>
      </p:sp>
    </p:spTree>
    <p:extLst>
      <p:ext uri="{BB962C8B-B14F-4D97-AF65-F5344CB8AC3E}">
        <p14:creationId xmlns:p14="http://schemas.microsoft.com/office/powerpoint/2010/main" val="160479501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3.5. Quản lý khóa và phân phối khóa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600986"/>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vi-VN" sz="3200" b="1">
                <a:latin typeface="Times New Roman" panose="02020603050405020304" pitchFamily="18" charset="0"/>
                <a:cs typeface="Times New Roman" panose="02020603050405020304" pitchFamily="18" charset="0"/>
              </a:rPr>
              <a:t>Khái niệm phân phối </a:t>
            </a:r>
            <a:r>
              <a:rPr lang="vi-VN" sz="3200" b="1" smtClean="0">
                <a:latin typeface="Times New Roman" panose="02020603050405020304" pitchFamily="18" charset="0"/>
                <a:cs typeface="Times New Roman" panose="02020603050405020304" pitchFamily="18" charset="0"/>
              </a:rPr>
              <a:t>khóa</a:t>
            </a:r>
            <a:endParaRPr lang="en-US" sz="3200" b="1" smtClean="0">
              <a:latin typeface="Times New Roman" panose="02020603050405020304" pitchFamily="18" charset="0"/>
              <a:cs typeface="Times New Roman" panose="02020603050405020304" pitchFamily="18" charset="0"/>
            </a:endParaRPr>
          </a:p>
          <a:p>
            <a:pPr algn="just"/>
            <a:r>
              <a:rPr lang="en-US" sz="3200" smtClean="0">
                <a:latin typeface="Times New Roman" panose="02020603050405020304" pitchFamily="18" charset="0"/>
                <a:cs typeface="Times New Roman" panose="02020603050405020304" pitchFamily="18" charset="0"/>
              </a:rPr>
              <a:t>	</a:t>
            </a:r>
            <a:r>
              <a:rPr lang="vi-VN" sz="3200" smtClean="0">
                <a:latin typeface="Times New Roman" panose="02020603050405020304" pitchFamily="18" charset="0"/>
                <a:cs typeface="Times New Roman" panose="02020603050405020304" pitchFamily="18" charset="0"/>
              </a:rPr>
              <a:t>Phương </a:t>
            </a:r>
            <a:r>
              <a:rPr lang="vi-VN" sz="3200">
                <a:latin typeface="Times New Roman" panose="02020603050405020304" pitchFamily="18" charset="0"/>
                <a:cs typeface="Times New Roman" panose="02020603050405020304" pitchFamily="18" charset="0"/>
              </a:rPr>
              <a:t>pháp chuyển giao khóa đến hai thực thể muốn trao đổi dữ liệu, và không cho phép phía thứ ba biết được khóa. </a:t>
            </a:r>
            <a:endParaRPr lang="en-US" sz="3200" smtClean="0">
              <a:latin typeface="Times New Roman" panose="02020603050405020304" pitchFamily="18" charset="0"/>
              <a:cs typeface="Times New Roman" panose="02020603050405020304" pitchFamily="18" charset="0"/>
            </a:endParaRPr>
          </a:p>
          <a:p>
            <a:pPr lvl="2" algn="just"/>
            <a:r>
              <a:rPr lang="vi-VN" sz="3200" i="1" smtClean="0">
                <a:latin typeface="Times New Roman" panose="02020603050405020304" pitchFamily="18" charset="0"/>
                <a:cs typeface="Times New Roman" panose="02020603050405020304" pitchFamily="18" charset="0"/>
              </a:rPr>
              <a:t>1. Khoá </a:t>
            </a:r>
            <a:r>
              <a:rPr lang="vi-VN" sz="3200" i="1">
                <a:latin typeface="Times New Roman" panose="02020603050405020304" pitchFamily="18" charset="0"/>
                <a:cs typeface="Times New Roman" panose="02020603050405020304" pitchFamily="18" charset="0"/>
              </a:rPr>
              <a:t>có thể được lựa chọn bởi A và vận chuyển vật lý đến B. </a:t>
            </a:r>
            <a:endParaRPr lang="en-US" sz="3200" i="1" smtClean="0">
              <a:latin typeface="Times New Roman" panose="02020603050405020304" pitchFamily="18" charset="0"/>
              <a:cs typeface="Times New Roman" panose="02020603050405020304" pitchFamily="18" charset="0"/>
            </a:endParaRPr>
          </a:p>
          <a:p>
            <a:pPr lvl="2" algn="just"/>
            <a:r>
              <a:rPr lang="vi-VN" sz="3200" i="1" smtClean="0">
                <a:latin typeface="Times New Roman" panose="02020603050405020304" pitchFamily="18" charset="0"/>
                <a:cs typeface="Times New Roman" panose="02020603050405020304" pitchFamily="18" charset="0"/>
              </a:rPr>
              <a:t>2</a:t>
            </a:r>
            <a:r>
              <a:rPr lang="vi-VN" sz="3200" i="1">
                <a:latin typeface="Times New Roman" panose="02020603050405020304" pitchFamily="18" charset="0"/>
                <a:cs typeface="Times New Roman" panose="02020603050405020304" pitchFamily="18" charset="0"/>
              </a:rPr>
              <a:t>. Khoá có thể được lựa chọn bởi phía thứ 3 và vận chuyển vật lý đến cả hai phía A và B</a:t>
            </a:r>
            <a:endParaRPr lang="vi-VN" sz="3200" i="1">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06127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3.5. Quản lý khóa và phân phối khóa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585871"/>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vi-VN" sz="3200" b="1">
                <a:latin typeface="Times New Roman" panose="02020603050405020304" pitchFamily="18" charset="0"/>
                <a:cs typeface="Times New Roman" panose="02020603050405020304" pitchFamily="18" charset="0"/>
              </a:rPr>
              <a:t>Khái niệm phân phối </a:t>
            </a:r>
            <a:r>
              <a:rPr lang="vi-VN" sz="3200" b="1" smtClean="0">
                <a:latin typeface="Times New Roman" panose="02020603050405020304" pitchFamily="18" charset="0"/>
                <a:cs typeface="Times New Roman" panose="02020603050405020304" pitchFamily="18" charset="0"/>
              </a:rPr>
              <a:t>khóa</a:t>
            </a:r>
            <a:endParaRPr lang="en-US" sz="3200" b="1" smtClean="0">
              <a:latin typeface="Times New Roman" panose="02020603050405020304" pitchFamily="18" charset="0"/>
              <a:cs typeface="Times New Roman" panose="02020603050405020304" pitchFamily="18" charset="0"/>
            </a:endParaRPr>
          </a:p>
          <a:p>
            <a:pPr algn="just"/>
            <a:r>
              <a:rPr lang="en-US" sz="3200" smtClean="0">
                <a:latin typeface="Times New Roman" panose="02020603050405020304" pitchFamily="18" charset="0"/>
                <a:cs typeface="Times New Roman" panose="02020603050405020304" pitchFamily="18" charset="0"/>
              </a:rPr>
              <a:t>	</a:t>
            </a:r>
            <a:r>
              <a:rPr lang="vi-VN" sz="3200" smtClean="0">
                <a:latin typeface="Times New Roman" panose="02020603050405020304" pitchFamily="18" charset="0"/>
                <a:cs typeface="Times New Roman" panose="02020603050405020304" pitchFamily="18" charset="0"/>
              </a:rPr>
              <a:t>Phương </a:t>
            </a:r>
            <a:r>
              <a:rPr lang="vi-VN" sz="3200">
                <a:latin typeface="Times New Roman" panose="02020603050405020304" pitchFamily="18" charset="0"/>
                <a:cs typeface="Times New Roman" panose="02020603050405020304" pitchFamily="18" charset="0"/>
              </a:rPr>
              <a:t>pháp chuyển giao khóa đến hai thực thể muốn trao đổi dữ liệu, và không cho phép phía thứ ba biết được khóa. </a:t>
            </a:r>
            <a:endParaRPr lang="en-US" sz="3200" smtClean="0">
              <a:latin typeface="Times New Roman" panose="02020603050405020304" pitchFamily="18" charset="0"/>
              <a:cs typeface="Times New Roman" panose="02020603050405020304" pitchFamily="18" charset="0"/>
            </a:endParaRPr>
          </a:p>
          <a:p>
            <a:pPr lvl="2" algn="just"/>
            <a:r>
              <a:rPr lang="en-US" sz="3200" i="1" smtClean="0">
                <a:latin typeface="Times New Roman" panose="02020603050405020304" pitchFamily="18" charset="0"/>
                <a:cs typeface="Times New Roman" panose="02020603050405020304" pitchFamily="18" charset="0"/>
              </a:rPr>
              <a:t>3. </a:t>
            </a:r>
            <a:r>
              <a:rPr lang="vi-VN" sz="3200" i="1" smtClean="0">
                <a:latin typeface="Times New Roman" panose="02020603050405020304" pitchFamily="18" charset="0"/>
                <a:cs typeface="Times New Roman" panose="02020603050405020304" pitchFamily="18" charset="0"/>
              </a:rPr>
              <a:t>Nếu </a:t>
            </a:r>
            <a:r>
              <a:rPr lang="vi-VN" sz="3200" i="1">
                <a:latin typeface="Times New Roman" panose="02020603050405020304" pitchFamily="18" charset="0"/>
                <a:cs typeface="Times New Roman" panose="02020603050405020304" pitchFamily="18" charset="0"/>
              </a:rPr>
              <a:t>các phía A và B đã sử dụng một khoá chung nào đấy, một phía có thể phát sinh khoá và truyền nó về phía kia. Khóa mới được mã hoá nhờ khoá chung cũ</a:t>
            </a:r>
            <a:r>
              <a:rPr lang="vi-VN" sz="3200" i="1" smtClean="0">
                <a:latin typeface="Times New Roman" panose="02020603050405020304" pitchFamily="18" charset="0"/>
                <a:cs typeface="Times New Roman" panose="02020603050405020304" pitchFamily="18" charset="0"/>
              </a:rPr>
              <a:t>.</a:t>
            </a:r>
            <a:endParaRPr lang="en-US" sz="3200" i="1" smtClean="0">
              <a:latin typeface="Times New Roman" panose="02020603050405020304" pitchFamily="18" charset="0"/>
              <a:cs typeface="Times New Roman" panose="02020603050405020304" pitchFamily="18" charset="0"/>
            </a:endParaRPr>
          </a:p>
          <a:p>
            <a:pPr lvl="2" algn="just"/>
            <a:r>
              <a:rPr lang="en-US" sz="3200" i="1" smtClean="0">
                <a:latin typeface="Times New Roman" panose="02020603050405020304" pitchFamily="18" charset="0"/>
                <a:cs typeface="Times New Roman" panose="02020603050405020304" pitchFamily="18" charset="0"/>
              </a:rPr>
              <a:t>4. </a:t>
            </a:r>
            <a:r>
              <a:rPr lang="vi-VN" sz="3200" i="1" smtClean="0">
                <a:latin typeface="Times New Roman" panose="02020603050405020304" pitchFamily="18" charset="0"/>
                <a:cs typeface="Times New Roman" panose="02020603050405020304" pitchFamily="18" charset="0"/>
              </a:rPr>
              <a:t>Nếu </a:t>
            </a:r>
            <a:r>
              <a:rPr lang="vi-VN" sz="3200" i="1">
                <a:latin typeface="Times New Roman" panose="02020603050405020304" pitchFamily="18" charset="0"/>
                <a:cs typeface="Times New Roman" panose="02020603050405020304" pitchFamily="18" charset="0"/>
              </a:rPr>
              <a:t>cả hai phía tham gia A và B có một kênh được mã hóa với phía thứ ba C, C có thể truyền khoá trên kênh mã hóa đến A và B</a:t>
            </a:r>
            <a:endParaRPr lang="vi-VN" sz="3200" i="1">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508435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3.5. Quản lý khóa và phân phối khóa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078313"/>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vi-VN" sz="3200" b="1">
                <a:latin typeface="Times New Roman" panose="02020603050405020304" pitchFamily="18" charset="0"/>
                <a:cs typeface="Times New Roman" panose="02020603050405020304" pitchFamily="18" charset="0"/>
              </a:rPr>
              <a:t>Phân phối khóa cho mật mã khóa bí mật </a:t>
            </a:r>
            <a:endParaRPr lang="en-US" sz="3200" b="1">
              <a:latin typeface="Times New Roman" panose="02020603050405020304" pitchFamily="18" charset="0"/>
              <a:cs typeface="Times New Roman" panose="02020603050405020304" pitchFamily="18" charset="0"/>
            </a:endParaRPr>
          </a:p>
          <a:p>
            <a:pPr algn="just"/>
            <a:r>
              <a:rPr lang="en-US" sz="3200" smtClean="0">
                <a:latin typeface="Times New Roman" panose="02020603050405020304" pitchFamily="18" charset="0"/>
                <a:cs typeface="Times New Roman" panose="02020603050405020304" pitchFamily="18" charset="0"/>
              </a:rPr>
              <a:t>	</a:t>
            </a:r>
            <a:r>
              <a:rPr lang="vi-VN" sz="3200" smtClean="0">
                <a:latin typeface="Times New Roman" panose="02020603050405020304" pitchFamily="18" charset="0"/>
                <a:cs typeface="Times New Roman" panose="02020603050405020304" pitchFamily="18" charset="0"/>
              </a:rPr>
              <a:t>Với </a:t>
            </a:r>
            <a:r>
              <a:rPr lang="vi-VN" sz="3200">
                <a:latin typeface="Times New Roman" panose="02020603050405020304" pitchFamily="18" charset="0"/>
                <a:cs typeface="Times New Roman" panose="02020603050405020304" pitchFamily="18" charset="0"/>
              </a:rPr>
              <a:t>mật mã đối xứng, hai đối tượng tham gia vào việc trao đổi số liệu cần: </a:t>
            </a:r>
            <a:endParaRPr lang="en-US" sz="320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ü"/>
            </a:pPr>
            <a:r>
              <a:rPr lang="vi-VN" sz="3200" smtClean="0">
                <a:latin typeface="Times New Roman" panose="02020603050405020304" pitchFamily="18" charset="0"/>
                <a:cs typeface="Times New Roman" panose="02020603050405020304" pitchFamily="18" charset="0"/>
              </a:rPr>
              <a:t>Phải </a:t>
            </a:r>
            <a:r>
              <a:rPr lang="vi-VN" sz="3200">
                <a:latin typeface="Times New Roman" panose="02020603050405020304" pitchFamily="18" charset="0"/>
                <a:cs typeface="Times New Roman" panose="02020603050405020304" pitchFamily="18" charset="0"/>
              </a:rPr>
              <a:t>sử dụng cùng một </a:t>
            </a:r>
            <a:r>
              <a:rPr lang="vi-VN" sz="3200" smtClean="0">
                <a:latin typeface="Times New Roman" panose="02020603050405020304" pitchFamily="18" charset="0"/>
                <a:cs typeface="Times New Roman" panose="02020603050405020304" pitchFamily="18" charset="0"/>
              </a:rPr>
              <a:t>khoá.</a:t>
            </a:r>
            <a:endParaRPr lang="en-US" sz="320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ü"/>
            </a:pPr>
            <a:r>
              <a:rPr lang="vi-VN" sz="3200" smtClean="0">
                <a:latin typeface="Times New Roman" panose="02020603050405020304" pitchFamily="18" charset="0"/>
                <a:cs typeface="Times New Roman" panose="02020603050405020304" pitchFamily="18" charset="0"/>
              </a:rPr>
              <a:t>Khóa </a:t>
            </a:r>
            <a:r>
              <a:rPr lang="vi-VN" sz="3200">
                <a:latin typeface="Times New Roman" panose="02020603050405020304" pitchFamily="18" charset="0"/>
                <a:cs typeface="Times New Roman" panose="02020603050405020304" pitchFamily="18" charset="0"/>
              </a:rPr>
              <a:t>phải được bảo vệ chống lại sự sử dụng của các đối tượng khác. </a:t>
            </a:r>
            <a:endParaRPr lang="en-US" sz="320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ü"/>
            </a:pPr>
            <a:r>
              <a:rPr lang="vi-VN" sz="3200" smtClean="0">
                <a:latin typeface="Times New Roman" panose="02020603050405020304" pitchFamily="18" charset="0"/>
                <a:cs typeface="Times New Roman" panose="02020603050405020304" pitchFamily="18" charset="0"/>
              </a:rPr>
              <a:t>Thay </a:t>
            </a:r>
            <a:r>
              <a:rPr lang="vi-VN" sz="3200">
                <a:latin typeface="Times New Roman" panose="02020603050405020304" pitchFamily="18" charset="0"/>
                <a:cs typeface="Times New Roman" panose="02020603050405020304" pitchFamily="18" charset="0"/>
              </a:rPr>
              <a:t>đổi khóa thường xuyên, làm cho dữ liệu ít bị tổn thương với tấn công. </a:t>
            </a:r>
            <a:endParaRPr lang="en-US" sz="3200">
              <a:latin typeface="Times New Roman" panose="02020603050405020304" pitchFamily="18" charset="0"/>
              <a:cs typeface="Times New Roman" panose="02020603050405020304" pitchFamily="18" charset="0"/>
            </a:endParaRPr>
          </a:p>
          <a:p>
            <a:pPr marL="1371600" lvl="2" indent="-457200" algn="just">
              <a:buFont typeface="Wingdings" panose="05000000000000000000" pitchFamily="2" charset="2"/>
              <a:buChar char="§"/>
            </a:pPr>
            <a:r>
              <a:rPr lang="vi-VN" sz="3200" i="1" smtClean="0">
                <a:solidFill>
                  <a:schemeClr val="accent5"/>
                </a:solidFill>
                <a:latin typeface="Times New Roman" panose="02020603050405020304" pitchFamily="18" charset="0"/>
                <a:cs typeface="Times New Roman" panose="02020603050405020304" pitchFamily="18" charset="0"/>
              </a:rPr>
              <a:t>Độ </a:t>
            </a:r>
            <a:r>
              <a:rPr lang="vi-VN" sz="3200" i="1">
                <a:solidFill>
                  <a:schemeClr val="accent5"/>
                </a:solidFill>
                <a:latin typeface="Times New Roman" panose="02020603050405020304" pitchFamily="18" charset="0"/>
                <a:cs typeface="Times New Roman" panose="02020603050405020304" pitchFamily="18" charset="0"/>
              </a:rPr>
              <a:t>tin cậy của một hệ thống mật mã phụ thuộc vào công nghệ phân phối khóa (key distribution technique)</a:t>
            </a:r>
          </a:p>
        </p:txBody>
      </p:sp>
    </p:spTree>
    <p:extLst>
      <p:ext uri="{BB962C8B-B14F-4D97-AF65-F5344CB8AC3E}">
        <p14:creationId xmlns:p14="http://schemas.microsoft.com/office/powerpoint/2010/main" val="170219505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3.5. Quản lý khóa và phân phối khóa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600986"/>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vi-VN" sz="3200" b="1">
                <a:latin typeface="Times New Roman" panose="02020603050405020304" pitchFamily="18" charset="0"/>
                <a:cs typeface="Times New Roman" panose="02020603050405020304" pitchFamily="18" charset="0"/>
              </a:rPr>
              <a:t>Phân phối khóa cho </a:t>
            </a:r>
            <a:r>
              <a:rPr lang="en-US" sz="3200" b="1" smtClean="0">
                <a:latin typeface="Times New Roman" panose="02020603050405020304" pitchFamily="18" charset="0"/>
                <a:cs typeface="Times New Roman" panose="02020603050405020304" pitchFamily="18" charset="0"/>
              </a:rPr>
              <a:t>các hệ </a:t>
            </a:r>
            <a:r>
              <a:rPr lang="vi-VN" sz="3200" b="1" smtClean="0">
                <a:latin typeface="Times New Roman" panose="02020603050405020304" pitchFamily="18" charset="0"/>
                <a:cs typeface="Times New Roman" panose="02020603050405020304" pitchFamily="18" charset="0"/>
              </a:rPr>
              <a:t>mật </a:t>
            </a:r>
            <a:r>
              <a:rPr lang="en-US" sz="3200" b="1" smtClean="0">
                <a:latin typeface="Times New Roman" panose="02020603050405020304" pitchFamily="18" charset="0"/>
                <a:cs typeface="Times New Roman" panose="02020603050405020304" pitchFamily="18" charset="0"/>
              </a:rPr>
              <a:t>khóa công khai</a:t>
            </a:r>
            <a:endParaRPr lang="en-US" sz="3200" b="1">
              <a:latin typeface="Times New Roman" panose="02020603050405020304" pitchFamily="18" charset="0"/>
              <a:cs typeface="Times New Roman" panose="02020603050405020304" pitchFamily="18" charset="0"/>
            </a:endParaRPr>
          </a:p>
          <a:p>
            <a:pPr algn="just"/>
            <a:r>
              <a:rPr lang="en-US" sz="3200" smtClean="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Một trong các vai trò chính của mật mã công khai là giải quyết vấn đề phân phối khóa. </a:t>
            </a:r>
            <a:endParaRPr lang="en-US" sz="3200">
              <a:latin typeface="Times New Roman" panose="02020603050405020304" pitchFamily="18" charset="0"/>
              <a:cs typeface="Times New Roman" panose="02020603050405020304" pitchFamily="18" charset="0"/>
            </a:endParaRPr>
          </a:p>
          <a:p>
            <a:pPr algn="just"/>
            <a:r>
              <a:rPr lang="en-US" sz="3200" smtClean="0">
                <a:latin typeface="Times New Roman" panose="02020603050405020304" pitchFamily="18" charset="0"/>
                <a:cs typeface="Times New Roman" panose="02020603050405020304" pitchFamily="18" charset="0"/>
              </a:rPr>
              <a:t>	</a:t>
            </a:r>
            <a:r>
              <a:rPr lang="vi-VN" sz="3200" smtClean="0">
                <a:latin typeface="Times New Roman" panose="02020603050405020304" pitchFamily="18" charset="0"/>
                <a:cs typeface="Times New Roman" panose="02020603050405020304" pitchFamily="18" charset="0"/>
              </a:rPr>
              <a:t>Có </a:t>
            </a:r>
            <a:r>
              <a:rPr lang="vi-VN" sz="3200">
                <a:latin typeface="Times New Roman" panose="02020603050405020304" pitchFamily="18" charset="0"/>
                <a:cs typeface="Times New Roman" panose="02020603050405020304" pitchFamily="18" charset="0"/>
              </a:rPr>
              <a:t>hai hướng chính sủ dụng mật mã khóa công khai: </a:t>
            </a:r>
            <a:endParaRPr lang="en-US" sz="3200">
              <a:latin typeface="Times New Roman" panose="02020603050405020304" pitchFamily="18" charset="0"/>
              <a:cs typeface="Times New Roman" panose="02020603050405020304" pitchFamily="18" charset="0"/>
            </a:endParaRPr>
          </a:p>
          <a:p>
            <a:pPr marL="1828800" lvl="3" indent="-457200" algn="just">
              <a:buFont typeface="Wingdings" panose="05000000000000000000" pitchFamily="2" charset="2"/>
              <a:buChar char="ü"/>
            </a:pPr>
            <a:r>
              <a:rPr lang="vi-VN" sz="3200" i="1" smtClean="0">
                <a:latin typeface="Times New Roman" panose="02020603050405020304" pitchFamily="18" charset="0"/>
                <a:cs typeface="Times New Roman" panose="02020603050405020304" pitchFamily="18" charset="0"/>
              </a:rPr>
              <a:t>Phân </a:t>
            </a:r>
            <a:r>
              <a:rPr lang="vi-VN" sz="3200" i="1">
                <a:latin typeface="Times New Roman" panose="02020603050405020304" pitchFamily="18" charset="0"/>
                <a:cs typeface="Times New Roman" panose="02020603050405020304" pitchFamily="18" charset="0"/>
              </a:rPr>
              <a:t>phối các khóa công khai. </a:t>
            </a:r>
            <a:endParaRPr lang="en-US" sz="3200" i="1">
              <a:latin typeface="Times New Roman" panose="02020603050405020304" pitchFamily="18" charset="0"/>
              <a:cs typeface="Times New Roman" panose="02020603050405020304" pitchFamily="18" charset="0"/>
            </a:endParaRPr>
          </a:p>
          <a:p>
            <a:pPr marL="1828800" lvl="3" indent="-457200" algn="just">
              <a:buFont typeface="Wingdings" panose="05000000000000000000" pitchFamily="2" charset="2"/>
              <a:buChar char="ü"/>
            </a:pPr>
            <a:r>
              <a:rPr lang="vi-VN" sz="3200" i="1" smtClean="0">
                <a:latin typeface="Times New Roman" panose="02020603050405020304" pitchFamily="18" charset="0"/>
                <a:cs typeface="Times New Roman" panose="02020603050405020304" pitchFamily="18" charset="0"/>
              </a:rPr>
              <a:t>Sử </a:t>
            </a:r>
            <a:r>
              <a:rPr lang="vi-VN" sz="3200" i="1">
                <a:latin typeface="Times New Roman" panose="02020603050405020304" pitchFamily="18" charset="0"/>
                <a:cs typeface="Times New Roman" panose="02020603050405020304" pitchFamily="18" charset="0"/>
              </a:rPr>
              <a:t>dụng mật mã khóa công khai để phân phối khóa bí mật.</a:t>
            </a:r>
            <a:endParaRPr lang="vi-VN" sz="3200" i="1">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373548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3.5. Quản lý khóa và phân phối khóa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093428"/>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vi-VN" sz="3200" b="1">
                <a:latin typeface="Times New Roman" panose="02020603050405020304" pitchFamily="18" charset="0"/>
                <a:cs typeface="Times New Roman" panose="02020603050405020304" pitchFamily="18" charset="0"/>
              </a:rPr>
              <a:t>Phân phối khóa cho </a:t>
            </a:r>
            <a:r>
              <a:rPr lang="en-US" sz="3200" b="1" smtClean="0">
                <a:latin typeface="Times New Roman" panose="02020603050405020304" pitchFamily="18" charset="0"/>
                <a:cs typeface="Times New Roman" panose="02020603050405020304" pitchFamily="18" charset="0"/>
              </a:rPr>
              <a:t>các hệ </a:t>
            </a:r>
            <a:r>
              <a:rPr lang="vi-VN" sz="3200" b="1" smtClean="0">
                <a:latin typeface="Times New Roman" panose="02020603050405020304" pitchFamily="18" charset="0"/>
                <a:cs typeface="Times New Roman" panose="02020603050405020304" pitchFamily="18" charset="0"/>
              </a:rPr>
              <a:t>mật </a:t>
            </a:r>
            <a:r>
              <a:rPr lang="en-US" sz="3200" b="1" smtClean="0">
                <a:latin typeface="Times New Roman" panose="02020603050405020304" pitchFamily="18" charset="0"/>
                <a:cs typeface="Times New Roman" panose="02020603050405020304" pitchFamily="18" charset="0"/>
              </a:rPr>
              <a:t>khóa công khai</a:t>
            </a:r>
            <a:endParaRPr lang="en-US" sz="3200" b="1">
              <a:latin typeface="Times New Roman" panose="02020603050405020304" pitchFamily="18" charset="0"/>
              <a:cs typeface="Times New Roman" panose="02020603050405020304" pitchFamily="18" charset="0"/>
            </a:endParaRPr>
          </a:p>
          <a:p>
            <a:pPr algn="just"/>
            <a:r>
              <a:rPr lang="en-US" sz="3200" smtClean="0">
                <a:latin typeface="Times New Roman" panose="02020603050405020304" pitchFamily="18" charset="0"/>
                <a:cs typeface="Times New Roman" panose="02020603050405020304" pitchFamily="18" charset="0"/>
              </a:rPr>
              <a:t>	</a:t>
            </a:r>
            <a:r>
              <a:rPr lang="vi-VN" sz="3200" b="1">
                <a:solidFill>
                  <a:schemeClr val="accent5"/>
                </a:solidFill>
                <a:latin typeface="Times New Roman" panose="02020603050405020304" pitchFamily="18" charset="0"/>
                <a:cs typeface="Times New Roman" panose="02020603050405020304" pitchFamily="18" charset="0"/>
              </a:rPr>
              <a:t>Một số công nghệ được đề </a:t>
            </a:r>
            <a:r>
              <a:rPr lang="vi-VN" sz="3200" b="1" smtClean="0">
                <a:solidFill>
                  <a:schemeClr val="accent5"/>
                </a:solidFill>
                <a:latin typeface="Times New Roman" panose="02020603050405020304" pitchFamily="18" charset="0"/>
                <a:cs typeface="Times New Roman" panose="02020603050405020304" pitchFamily="18" charset="0"/>
              </a:rPr>
              <a:t>xuất:</a:t>
            </a:r>
            <a:endParaRPr lang="en-US" sz="3200" b="1" smtClean="0">
              <a:solidFill>
                <a:schemeClr val="accent5"/>
              </a:solidFill>
              <a:latin typeface="Times New Roman" panose="02020603050405020304" pitchFamily="18" charset="0"/>
              <a:cs typeface="Times New Roman" panose="02020603050405020304" pitchFamily="18" charset="0"/>
            </a:endParaRPr>
          </a:p>
          <a:p>
            <a:pPr marL="1828800" lvl="3" indent="-457200" algn="just">
              <a:buFont typeface="Wingdings" panose="05000000000000000000" pitchFamily="2" charset="2"/>
              <a:buChar char="§"/>
            </a:pPr>
            <a:r>
              <a:rPr lang="vi-VN" sz="3200" smtClean="0">
                <a:latin typeface="Times New Roman" panose="02020603050405020304" pitchFamily="18" charset="0"/>
                <a:cs typeface="Times New Roman" panose="02020603050405020304" pitchFamily="18" charset="0"/>
              </a:rPr>
              <a:t>Công </a:t>
            </a:r>
            <a:r>
              <a:rPr lang="vi-VN" sz="3200">
                <a:latin typeface="Times New Roman" panose="02020603050405020304" pitchFamily="18" charset="0"/>
                <a:cs typeface="Times New Roman" panose="02020603050405020304" pitchFamily="18" charset="0"/>
              </a:rPr>
              <a:t>bố công khai khoá. </a:t>
            </a:r>
            <a:endParaRPr lang="en-US" sz="3200">
              <a:latin typeface="Times New Roman" panose="02020603050405020304" pitchFamily="18" charset="0"/>
              <a:cs typeface="Times New Roman" panose="02020603050405020304" pitchFamily="18" charset="0"/>
            </a:endParaRPr>
          </a:p>
          <a:p>
            <a:pPr marL="1828800" lvl="3" indent="-457200" algn="just">
              <a:buFont typeface="Wingdings" panose="05000000000000000000" pitchFamily="2" charset="2"/>
              <a:buChar char="§"/>
            </a:pPr>
            <a:r>
              <a:rPr lang="vi-VN" sz="3200" smtClean="0">
                <a:latin typeface="Times New Roman" panose="02020603050405020304" pitchFamily="18" charset="0"/>
                <a:cs typeface="Times New Roman" panose="02020603050405020304" pitchFamily="18" charset="0"/>
              </a:rPr>
              <a:t>Catalog </a:t>
            </a:r>
            <a:r>
              <a:rPr lang="vi-VN" sz="3200">
                <a:latin typeface="Times New Roman" panose="02020603050405020304" pitchFamily="18" charset="0"/>
                <a:cs typeface="Times New Roman" panose="02020603050405020304" pitchFamily="18" charset="0"/>
              </a:rPr>
              <a:t>khoá công khai. </a:t>
            </a:r>
            <a:endParaRPr lang="en-US" sz="3200">
              <a:latin typeface="Times New Roman" panose="02020603050405020304" pitchFamily="18" charset="0"/>
              <a:cs typeface="Times New Roman" panose="02020603050405020304" pitchFamily="18" charset="0"/>
            </a:endParaRPr>
          </a:p>
          <a:p>
            <a:pPr marL="1828800" lvl="3" indent="-457200" algn="just">
              <a:buFont typeface="Wingdings" panose="05000000000000000000" pitchFamily="2" charset="2"/>
              <a:buChar char="§"/>
            </a:pPr>
            <a:r>
              <a:rPr lang="vi-VN" sz="3200" smtClean="0">
                <a:latin typeface="Times New Roman" panose="02020603050405020304" pitchFamily="18" charset="0"/>
                <a:cs typeface="Times New Roman" panose="02020603050405020304" pitchFamily="18" charset="0"/>
              </a:rPr>
              <a:t>Trung </a:t>
            </a:r>
            <a:r>
              <a:rPr lang="vi-VN" sz="3200">
                <a:latin typeface="Times New Roman" panose="02020603050405020304" pitchFamily="18" charset="0"/>
                <a:cs typeface="Times New Roman" panose="02020603050405020304" pitchFamily="18" charset="0"/>
              </a:rPr>
              <a:t>tâm ủy quyền khoá công khai. </a:t>
            </a:r>
            <a:endParaRPr lang="en-US" sz="3200">
              <a:latin typeface="Times New Roman" panose="02020603050405020304" pitchFamily="18" charset="0"/>
              <a:cs typeface="Times New Roman" panose="02020603050405020304" pitchFamily="18" charset="0"/>
            </a:endParaRPr>
          </a:p>
          <a:p>
            <a:pPr marL="1828800" lvl="3" indent="-457200" algn="just">
              <a:buFont typeface="Wingdings" panose="05000000000000000000" pitchFamily="2" charset="2"/>
              <a:buChar char="§"/>
            </a:pPr>
            <a:r>
              <a:rPr lang="vi-VN" sz="3200" smtClean="0">
                <a:latin typeface="Times New Roman" panose="02020603050405020304" pitchFamily="18" charset="0"/>
                <a:cs typeface="Times New Roman" panose="02020603050405020304" pitchFamily="18" charset="0"/>
              </a:rPr>
              <a:t>Chứng </a:t>
            </a:r>
            <a:r>
              <a:rPr lang="vi-VN" sz="3200">
                <a:latin typeface="Times New Roman" panose="02020603050405020304" pitchFamily="18" charset="0"/>
                <a:cs typeface="Times New Roman" panose="02020603050405020304" pitchFamily="18" charset="0"/>
              </a:rPr>
              <a:t>chỉ khoá công </a:t>
            </a:r>
            <a:r>
              <a:rPr lang="vi-VN" sz="3200" smtClean="0">
                <a:latin typeface="Times New Roman" panose="02020603050405020304" pitchFamily="18" charset="0"/>
                <a:cs typeface="Times New Roman" panose="02020603050405020304" pitchFamily="18" charset="0"/>
              </a:rPr>
              <a:t>khai</a:t>
            </a:r>
            <a:endParaRPr lang="en-US" sz="3200" smtClean="0">
              <a:latin typeface="Times New Roman" panose="02020603050405020304" pitchFamily="18" charset="0"/>
              <a:cs typeface="Times New Roman" panose="02020603050405020304" pitchFamily="18" charset="0"/>
            </a:endParaRPr>
          </a:p>
          <a:p>
            <a:pPr marL="1828800" lvl="3" indent="-457200" algn="just">
              <a:buFont typeface="Wingdings" panose="05000000000000000000" pitchFamily="2" charset="2"/>
              <a:buChar char="§"/>
            </a:pPr>
            <a:r>
              <a:rPr lang="vi-VN" sz="3200">
                <a:latin typeface="Times New Roman" panose="02020603050405020304" pitchFamily="18" charset="0"/>
                <a:cs typeface="Times New Roman" panose="02020603050405020304" pitchFamily="18" charset="0"/>
              </a:rPr>
              <a:t>Khóa được công bố công khai. </a:t>
            </a:r>
            <a:endParaRPr lang="en-US" sz="3200">
              <a:latin typeface="Times New Roman" panose="02020603050405020304" pitchFamily="18" charset="0"/>
              <a:cs typeface="Times New Roman" panose="02020603050405020304" pitchFamily="18" charset="0"/>
            </a:endParaRPr>
          </a:p>
          <a:p>
            <a:pPr marL="1828800" lvl="3" indent="-457200" algn="just">
              <a:buFont typeface="Wingdings" panose="05000000000000000000" pitchFamily="2" charset="2"/>
              <a:buChar char="§"/>
            </a:pPr>
            <a:r>
              <a:rPr lang="vi-VN" sz="3200" smtClean="0">
                <a:latin typeface="Times New Roman" panose="02020603050405020304" pitchFamily="18" charset="0"/>
                <a:cs typeface="Times New Roman" panose="02020603050405020304" pitchFamily="18" charset="0"/>
              </a:rPr>
              <a:t>Bất </a:t>
            </a:r>
            <a:r>
              <a:rPr lang="vi-VN" sz="3200">
                <a:latin typeface="Times New Roman" panose="02020603050405020304" pitchFamily="18" charset="0"/>
                <a:cs typeface="Times New Roman" panose="02020603050405020304" pitchFamily="18" charset="0"/>
              </a:rPr>
              <a:t>kì ai cũng có thể gửi khóa tới bất kì người khác</a:t>
            </a:r>
            <a:endParaRPr lang="vi-VN" sz="3200" i="1">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448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3.2. Các phương pháp mã hóa cổ điển</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905958"/>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a:latin typeface="Times New Roman" panose="02020603050405020304" pitchFamily="18" charset="0"/>
                <a:cs typeface="Times New Roman" panose="02020603050405020304" pitchFamily="18" charset="0"/>
              </a:rPr>
              <a:t>Một số khái niệm trong số học</a:t>
            </a:r>
            <a:endParaRPr lang="en-US" sz="3600">
              <a:latin typeface="Times New Roman" panose="02020603050405020304" pitchFamily="18" charset="0"/>
              <a:cs typeface="Times New Roman" panose="02020603050405020304" pitchFamily="18" charset="0"/>
            </a:endParaRPr>
          </a:p>
          <a:p>
            <a:pPr algn="just"/>
            <a:r>
              <a:rPr lang="en-US" sz="3200">
                <a:latin typeface="Times New Roman" panose="02020603050405020304" pitchFamily="18" charset="0"/>
                <a:cs typeface="Times New Roman" panose="02020603050405020304" pitchFamily="18" charset="0"/>
              </a:rPr>
              <a:t>	</a:t>
            </a:r>
            <a:r>
              <a:rPr lang="en-US" sz="3200" b="1" i="1">
                <a:solidFill>
                  <a:schemeClr val="accent5">
                    <a:lumMod val="75000"/>
                  </a:schemeClr>
                </a:solidFill>
                <a:latin typeface="Times New Roman" panose="02020603050405020304" pitchFamily="18" charset="0"/>
                <a:cs typeface="Times New Roman" panose="02020603050405020304" pitchFamily="18" charset="0"/>
              </a:rPr>
              <a:t>Vành Z</a:t>
            </a:r>
            <a:r>
              <a:rPr lang="en-US" sz="3200" b="1" i="1" baseline="-25000">
                <a:solidFill>
                  <a:schemeClr val="accent5">
                    <a:lumMod val="75000"/>
                  </a:schemeClr>
                </a:solidFill>
                <a:latin typeface="Times New Roman" panose="02020603050405020304" pitchFamily="18" charset="0"/>
                <a:cs typeface="Times New Roman" panose="02020603050405020304" pitchFamily="18" charset="0"/>
              </a:rPr>
              <a:t>N </a:t>
            </a:r>
            <a:r>
              <a:rPr lang="en-US" sz="3200" b="1" i="1">
                <a:solidFill>
                  <a:schemeClr val="accent5">
                    <a:lumMod val="75000"/>
                  </a:schemeClr>
                </a:solidFill>
                <a:latin typeface="Times New Roman" panose="02020603050405020304" pitchFamily="18" charset="0"/>
                <a:cs typeface="Times New Roman" panose="02020603050405020304" pitchFamily="18" charset="0"/>
              </a:rPr>
              <a:t>(vành đồng dư modulo N)</a:t>
            </a:r>
          </a:p>
          <a:p>
            <a:pPr algn="just">
              <a:lnSpc>
                <a:spcPct val="90000"/>
              </a:lnSpc>
            </a:pPr>
            <a:r>
              <a:rPr lang="en-US" sz="3200">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Ví dụ:</a:t>
            </a:r>
          </a:p>
          <a:p>
            <a:pPr algn="just"/>
            <a:r>
              <a:rPr lang="pt-BR" sz="3600">
                <a:latin typeface="Times New Roman" panose="02020603050405020304" pitchFamily="18" charset="0"/>
                <a:cs typeface="Times New Roman" panose="02020603050405020304" pitchFamily="18" charset="0"/>
              </a:rPr>
              <a:t>	Z</a:t>
            </a:r>
            <a:r>
              <a:rPr lang="pt-BR" sz="3600" baseline="-25000">
                <a:latin typeface="Times New Roman" panose="02020603050405020304" pitchFamily="18" charset="0"/>
                <a:cs typeface="Times New Roman" panose="02020603050405020304" pitchFamily="18" charset="0"/>
              </a:rPr>
              <a:t>25</a:t>
            </a:r>
            <a:r>
              <a:rPr lang="pt-BR" sz="3600">
                <a:latin typeface="Times New Roman" panose="02020603050405020304" pitchFamily="18" charset="0"/>
                <a:cs typeface="Times New Roman" panose="02020603050405020304" pitchFamily="18" charset="0"/>
              </a:rPr>
              <a:t> = {0, 1, 2,..., 24} </a:t>
            </a:r>
            <a:endParaRPr lang="en-US" sz="3600">
              <a:latin typeface="Times New Roman" panose="02020603050405020304" pitchFamily="18" charset="0"/>
              <a:cs typeface="Times New Roman" panose="02020603050405020304" pitchFamily="18" charset="0"/>
            </a:endParaRPr>
          </a:p>
          <a:p>
            <a:pPr algn="just"/>
            <a:r>
              <a:rPr lang="pt-BR" sz="3600">
                <a:latin typeface="Times New Roman" panose="02020603050405020304" pitchFamily="18" charset="0"/>
                <a:cs typeface="Times New Roman" panose="02020603050405020304" pitchFamily="18" charset="0"/>
              </a:rPr>
              <a:t>	Trong Z</a:t>
            </a:r>
            <a:r>
              <a:rPr lang="pt-BR" sz="3600" baseline="-25000">
                <a:latin typeface="Times New Roman" panose="02020603050405020304" pitchFamily="18" charset="0"/>
                <a:cs typeface="Times New Roman" panose="02020603050405020304" pitchFamily="18" charset="0"/>
              </a:rPr>
              <a:t>25</a:t>
            </a:r>
            <a:r>
              <a:rPr lang="pt-BR" sz="3600">
                <a:latin typeface="Times New Roman" panose="02020603050405020304" pitchFamily="18" charset="0"/>
                <a:cs typeface="Times New Roman" panose="02020603050405020304" pitchFamily="18" charset="0"/>
              </a:rPr>
              <a:t> ta có:</a:t>
            </a:r>
          </a:p>
          <a:p>
            <a:pPr algn="just"/>
            <a:r>
              <a:rPr lang="pt-BR" sz="3600">
                <a:latin typeface="Times New Roman" panose="02020603050405020304" pitchFamily="18" charset="0"/>
                <a:cs typeface="Times New Roman" panose="02020603050405020304" pitchFamily="18" charset="0"/>
              </a:rPr>
              <a:t>	15 + 14 = 4 vì 15 + 14 = 29 và 29 mod 25 = 4</a:t>
            </a:r>
            <a:endParaRPr lang="en-US" sz="3600">
              <a:latin typeface="Times New Roman" panose="02020603050405020304" pitchFamily="18" charset="0"/>
              <a:cs typeface="Times New Roman" panose="02020603050405020304" pitchFamily="18" charset="0"/>
            </a:endParaRPr>
          </a:p>
          <a:p>
            <a:pPr algn="just"/>
            <a:r>
              <a:rPr lang="pt-BR" sz="3600">
                <a:latin typeface="Times New Roman" panose="02020603050405020304" pitchFamily="18" charset="0"/>
                <a:cs typeface="Times New Roman" panose="02020603050405020304" pitchFamily="18" charset="0"/>
              </a:rPr>
              <a:t>	15.14 = 10 vì 15.14 = 210 và 210 mod 25 = 10</a:t>
            </a:r>
            <a:endParaRPr lang="en-US" sz="3600">
              <a:latin typeface="Times New Roman" panose="02020603050405020304" pitchFamily="18" charset="0"/>
              <a:cs typeface="Times New Roman" panose="02020603050405020304" pitchFamily="18" charset="0"/>
            </a:endParaRPr>
          </a:p>
          <a:p>
            <a:pPr algn="just">
              <a:lnSpc>
                <a:spcPct val="90000"/>
              </a:lnSpc>
            </a:pPr>
            <a:endParaRPr lang="en-US" altLang="en-US" sz="3600">
              <a:latin typeface="Times New Roman" panose="02020603050405020304" pitchFamily="18" charset="0"/>
              <a:cs typeface="Times New Roman" panose="02020603050405020304" pitchFamily="18" charset="0"/>
            </a:endParaRPr>
          </a:p>
          <a:p>
            <a:pPr algn="just"/>
            <a:r>
              <a:rPr lang="fr-FR" sz="3600"/>
              <a:t>	</a:t>
            </a: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97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fade">
                                      <p:cBhvr>
                                        <p:cTn id="7" dur="1000"/>
                                        <p:tgtEl>
                                          <p:spTgt spid="13">
                                            <p:txEl>
                                              <p:pRg st="2" end="2"/>
                                            </p:txEl>
                                          </p:spTgt>
                                        </p:tgtEl>
                                      </p:cBhvr>
                                    </p:animEffect>
                                    <p:anim calcmode="lin" valueType="num">
                                      <p:cBhvr>
                                        <p:cTn id="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xEl>
                                              <p:pRg st="3" end="3"/>
                                            </p:txEl>
                                          </p:spTgt>
                                        </p:tgtEl>
                                        <p:attrNameLst>
                                          <p:attrName>style.visibility</p:attrName>
                                        </p:attrNameLst>
                                      </p:cBhvr>
                                      <p:to>
                                        <p:strVal val="visible"/>
                                      </p:to>
                                    </p:set>
                                    <p:animEffect transition="in" filter="fade">
                                      <p:cBhvr>
                                        <p:cTn id="12" dur="1000"/>
                                        <p:tgtEl>
                                          <p:spTgt spid="13">
                                            <p:txEl>
                                              <p:pRg st="3" end="3"/>
                                            </p:txEl>
                                          </p:spTgt>
                                        </p:tgtEl>
                                      </p:cBhvr>
                                    </p:animEffect>
                                    <p:anim calcmode="lin" valueType="num">
                                      <p:cBhvr>
                                        <p:cTn id="13"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animEffect transition="in" filter="fade">
                                      <p:cBhvr>
                                        <p:cTn id="17" dur="1000"/>
                                        <p:tgtEl>
                                          <p:spTgt spid="13">
                                            <p:txEl>
                                              <p:pRg st="4" end="4"/>
                                            </p:txEl>
                                          </p:spTgt>
                                        </p:tgtEl>
                                      </p:cBhvr>
                                    </p:animEffect>
                                    <p:anim calcmode="lin" valueType="num">
                                      <p:cBhvr>
                                        <p:cTn id="18"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xEl>
                                              <p:pRg st="5" end="5"/>
                                            </p:txEl>
                                          </p:spTgt>
                                        </p:tgtEl>
                                        <p:attrNameLst>
                                          <p:attrName>style.visibility</p:attrName>
                                        </p:attrNameLst>
                                      </p:cBhvr>
                                      <p:to>
                                        <p:strVal val="visible"/>
                                      </p:to>
                                    </p:set>
                                    <p:animEffect transition="in" filter="fade">
                                      <p:cBhvr>
                                        <p:cTn id="22" dur="1000"/>
                                        <p:tgtEl>
                                          <p:spTgt spid="13">
                                            <p:txEl>
                                              <p:pRg st="5" end="5"/>
                                            </p:txEl>
                                          </p:spTgt>
                                        </p:tgtEl>
                                      </p:cBhvr>
                                    </p:animEffect>
                                    <p:anim calcmode="lin" valueType="num">
                                      <p:cBhvr>
                                        <p:cTn id="23"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3">
                                            <p:txEl>
                                              <p:pRg st="6" end="6"/>
                                            </p:txEl>
                                          </p:spTgt>
                                        </p:tgtEl>
                                        <p:attrNameLst>
                                          <p:attrName>style.visibility</p:attrName>
                                        </p:attrNameLst>
                                      </p:cBhvr>
                                      <p:to>
                                        <p:strVal val="visible"/>
                                      </p:to>
                                    </p:set>
                                    <p:animEffect transition="in" filter="fade">
                                      <p:cBhvr>
                                        <p:cTn id="27" dur="1000"/>
                                        <p:tgtEl>
                                          <p:spTgt spid="13">
                                            <p:txEl>
                                              <p:pRg st="6" end="6"/>
                                            </p:txEl>
                                          </p:spTgt>
                                        </p:tgtEl>
                                      </p:cBhvr>
                                    </p:animEffect>
                                    <p:anim calcmode="lin" valueType="num">
                                      <p:cBhvr>
                                        <p:cTn id="28"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1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3.2. Các phương pháp mã hóa cổ điển</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188565"/>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a:latin typeface="Times New Roman" panose="02020603050405020304" pitchFamily="18" charset="0"/>
                <a:cs typeface="Times New Roman" panose="02020603050405020304" pitchFamily="18" charset="0"/>
              </a:rPr>
              <a:t>Một số khái niệm trong số học</a:t>
            </a:r>
            <a:endParaRPr lang="en-US" sz="3600">
              <a:latin typeface="Times New Roman" panose="02020603050405020304" pitchFamily="18" charset="0"/>
              <a:cs typeface="Times New Roman" panose="02020603050405020304" pitchFamily="18" charset="0"/>
            </a:endParaRPr>
          </a:p>
          <a:p>
            <a:pPr algn="just"/>
            <a:r>
              <a:rPr lang="en-US" sz="3200">
                <a:latin typeface="Times New Roman" panose="02020603050405020304" pitchFamily="18" charset="0"/>
                <a:cs typeface="Times New Roman" panose="02020603050405020304" pitchFamily="18" charset="0"/>
              </a:rPr>
              <a:t>	</a:t>
            </a:r>
            <a:r>
              <a:rPr lang="en-US" sz="3200" b="1" i="1">
                <a:solidFill>
                  <a:schemeClr val="accent5">
                    <a:lumMod val="75000"/>
                  </a:schemeClr>
                </a:solidFill>
                <a:latin typeface="Times New Roman" panose="02020603050405020304" pitchFamily="18" charset="0"/>
                <a:cs typeface="Times New Roman" panose="02020603050405020304" pitchFamily="18" charset="0"/>
              </a:rPr>
              <a:t>Vành Z</a:t>
            </a:r>
            <a:r>
              <a:rPr lang="en-US" sz="3200" b="1" i="1" baseline="-25000">
                <a:solidFill>
                  <a:schemeClr val="accent5">
                    <a:lumMod val="75000"/>
                  </a:schemeClr>
                </a:solidFill>
                <a:latin typeface="Times New Roman" panose="02020603050405020304" pitchFamily="18" charset="0"/>
                <a:cs typeface="Times New Roman" panose="02020603050405020304" pitchFamily="18" charset="0"/>
              </a:rPr>
              <a:t>N </a:t>
            </a:r>
            <a:r>
              <a:rPr lang="en-US" sz="3200" b="1" i="1">
                <a:solidFill>
                  <a:schemeClr val="accent5">
                    <a:lumMod val="75000"/>
                  </a:schemeClr>
                </a:solidFill>
                <a:latin typeface="Times New Roman" panose="02020603050405020304" pitchFamily="18" charset="0"/>
                <a:cs typeface="Times New Roman" panose="02020603050405020304" pitchFamily="18" charset="0"/>
              </a:rPr>
              <a:t>(vành đồng dư modulo N)</a:t>
            </a:r>
          </a:p>
          <a:p>
            <a:pPr algn="just">
              <a:lnSpc>
                <a:spcPct val="90000"/>
              </a:lnSpc>
            </a:pPr>
            <a:r>
              <a:rPr lang="en-US" sz="3200">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Ví dụ:</a:t>
            </a:r>
          </a:p>
          <a:p>
            <a:pPr algn="just">
              <a:lnSpc>
                <a:spcPct val="90000"/>
              </a:lnSpc>
            </a:pPr>
            <a:r>
              <a:rPr lang="pt-BR" sz="3600">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Với N = 9</a:t>
            </a:r>
          </a:p>
          <a:p>
            <a:pPr algn="just">
              <a:lnSpc>
                <a:spcPct val="90000"/>
              </a:lnSpc>
            </a:pPr>
            <a:endParaRPr lang="en-US" altLang="en-US" sz="3600">
              <a:latin typeface="Times New Roman" panose="02020603050405020304" pitchFamily="18" charset="0"/>
              <a:cs typeface="Times New Roman" panose="02020603050405020304" pitchFamily="18" charset="0"/>
            </a:endParaRPr>
          </a:p>
          <a:p>
            <a:pPr algn="just"/>
            <a:r>
              <a:rPr lang="fr-FR" sz="3600"/>
              <a:t>	</a:t>
            </a:r>
            <a:endParaRPr lang="en-US" sz="3600">
              <a:latin typeface="Times New Roman" panose="02020603050405020304" pitchFamily="18" charset="0"/>
              <a:cs typeface="Times New Roman" panose="02020603050405020304" pitchFamily="18" charset="0"/>
            </a:endParaRPr>
          </a:p>
        </p:txBody>
      </p:sp>
      <p:pic>
        <p:nvPicPr>
          <p:cNvPr id="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5490" y="3493645"/>
            <a:ext cx="5257800" cy="248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165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animEffect transition="in" filter="fade">
                                      <p:cBhvr>
                                        <p:cTn id="7" dur="1000"/>
                                        <p:tgtEl>
                                          <p:spTgt spid="13">
                                            <p:txEl>
                                              <p:pRg st="3" end="3"/>
                                            </p:txEl>
                                          </p:spTgt>
                                        </p:tgtEl>
                                      </p:cBhvr>
                                    </p:animEffect>
                                    <p:anim calcmode="lin" valueType="num">
                                      <p:cBhvr>
                                        <p:cTn id="8"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10" presetID="6" presetClass="entr" presetSubtype="16"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3.2. Các phương pháp mã hóa cổ điển</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647426"/>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a:latin typeface="Times New Roman" panose="02020603050405020304" pitchFamily="18" charset="0"/>
                <a:cs typeface="Times New Roman" panose="02020603050405020304" pitchFamily="18" charset="0"/>
              </a:rPr>
              <a:t>Một số khái niệm trong số học</a:t>
            </a:r>
            <a:endParaRPr lang="en-US" sz="3600">
              <a:latin typeface="Times New Roman" panose="02020603050405020304" pitchFamily="18" charset="0"/>
              <a:cs typeface="Times New Roman" panose="02020603050405020304" pitchFamily="18" charset="0"/>
            </a:endParaRPr>
          </a:p>
          <a:p>
            <a:pPr algn="just"/>
            <a:r>
              <a:rPr lang="en-US" sz="3200">
                <a:latin typeface="Times New Roman" panose="02020603050405020304" pitchFamily="18" charset="0"/>
                <a:cs typeface="Times New Roman" panose="02020603050405020304" pitchFamily="18" charset="0"/>
              </a:rPr>
              <a:t>	</a:t>
            </a:r>
            <a:r>
              <a:rPr lang="en-US" sz="3200" b="1" i="1">
                <a:solidFill>
                  <a:schemeClr val="accent5">
                    <a:lumMod val="75000"/>
                  </a:schemeClr>
                </a:solidFill>
                <a:latin typeface="Times New Roman" panose="02020603050405020304" pitchFamily="18" charset="0"/>
                <a:ea typeface="Times New Roman" panose="02020603050405020304" pitchFamily="18" charset="0"/>
              </a:rPr>
              <a:t>Ước số chung lớn nhất</a:t>
            </a:r>
          </a:p>
          <a:p>
            <a:pPr algn="just"/>
            <a:r>
              <a:rPr lang="pt-BR" sz="3200">
                <a:latin typeface="Times New Roman" panose="02020603050405020304" pitchFamily="18" charset="0"/>
                <a:cs typeface="Times New Roman" panose="02020603050405020304" pitchFamily="18" charset="0"/>
              </a:rPr>
              <a:t>	Một số nguyên d được gọi là ước số chung của a và b nếu a⁝d và b⁝d</a:t>
            </a:r>
            <a:endParaRPr lang="en-US" sz="3200">
              <a:latin typeface="Times New Roman" panose="02020603050405020304" pitchFamily="18" charset="0"/>
              <a:cs typeface="Times New Roman" panose="02020603050405020304" pitchFamily="18" charset="0"/>
            </a:endParaRPr>
          </a:p>
          <a:p>
            <a:pPr algn="just"/>
            <a:r>
              <a:rPr lang="pt-BR" sz="3200">
                <a:latin typeface="Times New Roman" panose="02020603050405020304" pitchFamily="18" charset="0"/>
                <a:cs typeface="Times New Roman" panose="02020603050405020304" pitchFamily="18" charset="0"/>
              </a:rPr>
              <a:t>	Số nguyên d được gọi là ước số chung lớn nhất của a và b nếu d &gt; 0, d là ước chung của a và b, và mọi ước số chung của a và b đều là ước của d</a:t>
            </a:r>
            <a:endParaRPr lang="en-US" sz="3200">
              <a:latin typeface="Times New Roman" panose="02020603050405020304" pitchFamily="18" charset="0"/>
              <a:cs typeface="Times New Roman" panose="02020603050405020304" pitchFamily="18" charset="0"/>
            </a:endParaRPr>
          </a:p>
          <a:p>
            <a:pPr algn="just"/>
            <a:r>
              <a:rPr lang="pt-BR" sz="3200">
                <a:latin typeface="Times New Roman" panose="02020603050405020304" pitchFamily="18" charset="0"/>
                <a:cs typeface="Times New Roman" panose="02020603050405020304" pitchFamily="18" charset="0"/>
              </a:rPr>
              <a:t>	</a:t>
            </a:r>
            <a:endParaRPr lang="en-US" altLang="en-US" sz="3600">
              <a:latin typeface="Times New Roman" panose="02020603050405020304" pitchFamily="18" charset="0"/>
              <a:cs typeface="Times New Roman" panose="02020603050405020304" pitchFamily="18" charset="0"/>
            </a:endParaRPr>
          </a:p>
          <a:p>
            <a:pPr algn="just"/>
            <a:r>
              <a:rPr lang="fr-FR" sz="3600"/>
              <a:t>	</a:t>
            </a: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696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1000"/>
                                        <p:tgtEl>
                                          <p:spTgt spid="13">
                                            <p:txEl>
                                              <p:pRg st="1" end="1"/>
                                            </p:txEl>
                                          </p:spTgt>
                                        </p:tgtEl>
                                      </p:cBhvr>
                                    </p:animEffect>
                                    <p:anim calcmode="lin" valueType="num">
                                      <p:cBhvr>
                                        <p:cTn id="8"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2" end="2"/>
                                            </p:txEl>
                                          </p:spTgt>
                                        </p:tgtEl>
                                        <p:attrNameLst>
                                          <p:attrName>style.visibility</p:attrName>
                                        </p:attrNameLst>
                                      </p:cBhvr>
                                      <p:to>
                                        <p:strVal val="visible"/>
                                      </p:to>
                                    </p:set>
                                    <p:animEffect transition="in" filter="fade">
                                      <p:cBhvr>
                                        <p:cTn id="14" dur="1000"/>
                                        <p:tgtEl>
                                          <p:spTgt spid="13">
                                            <p:txEl>
                                              <p:pRg st="2" end="2"/>
                                            </p:txEl>
                                          </p:spTgt>
                                        </p:tgtEl>
                                      </p:cBhvr>
                                    </p:animEffect>
                                    <p:anim calcmode="lin" valueType="num">
                                      <p:cBhvr>
                                        <p:cTn id="15"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3" end="3"/>
                                            </p:txEl>
                                          </p:spTgt>
                                        </p:tgtEl>
                                        <p:attrNameLst>
                                          <p:attrName>style.visibility</p:attrName>
                                        </p:attrNameLst>
                                      </p:cBhvr>
                                      <p:to>
                                        <p:strVal val="visible"/>
                                      </p:to>
                                    </p:set>
                                    <p:animEffect transition="in" filter="fade">
                                      <p:cBhvr>
                                        <p:cTn id="21" dur="1000"/>
                                        <p:tgtEl>
                                          <p:spTgt spid="13">
                                            <p:txEl>
                                              <p:pRg st="3" end="3"/>
                                            </p:txEl>
                                          </p:spTgt>
                                        </p:tgtEl>
                                      </p:cBhvr>
                                    </p:animEffect>
                                    <p:anim calcmode="lin" valueType="num">
                                      <p:cBhvr>
                                        <p:cTn id="22"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3.2. Các phương pháp mã hóa cổ điển</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146024"/>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a:latin typeface="Times New Roman" panose="02020603050405020304" pitchFamily="18" charset="0"/>
                <a:cs typeface="Times New Roman" panose="02020603050405020304" pitchFamily="18" charset="0"/>
              </a:rPr>
              <a:t>Một số khái niệm trong số học</a:t>
            </a:r>
            <a:endParaRPr lang="en-US" sz="3600">
              <a:latin typeface="Times New Roman" panose="02020603050405020304" pitchFamily="18" charset="0"/>
              <a:cs typeface="Times New Roman" panose="02020603050405020304" pitchFamily="18" charset="0"/>
            </a:endParaRPr>
          </a:p>
          <a:p>
            <a:pPr algn="just"/>
            <a:r>
              <a:rPr lang="en-US" sz="3200">
                <a:latin typeface="Times New Roman" panose="02020603050405020304" pitchFamily="18" charset="0"/>
                <a:cs typeface="Times New Roman" panose="02020603050405020304" pitchFamily="18" charset="0"/>
              </a:rPr>
              <a:t>	</a:t>
            </a:r>
            <a:r>
              <a:rPr lang="en-US" sz="3200" b="1" i="1">
                <a:solidFill>
                  <a:schemeClr val="accent5">
                    <a:lumMod val="75000"/>
                  </a:schemeClr>
                </a:solidFill>
                <a:latin typeface="Times New Roman" panose="02020603050405020304" pitchFamily="18" charset="0"/>
                <a:ea typeface="Times New Roman" panose="02020603050405020304" pitchFamily="18" charset="0"/>
              </a:rPr>
              <a:t>Ước số chung lớn nhất</a:t>
            </a:r>
          </a:p>
          <a:p>
            <a:pPr algn="just"/>
            <a:r>
              <a:rPr lang="pt-BR" sz="3200">
                <a:latin typeface="Times New Roman" panose="02020603050405020304" pitchFamily="18" charset="0"/>
                <a:cs typeface="Times New Roman" panose="02020603050405020304" pitchFamily="18" charset="0"/>
              </a:rPr>
              <a:t>	</a:t>
            </a:r>
            <a:r>
              <a:rPr lang="pt-BR" sz="3200" smtClean="0">
                <a:latin typeface="Times New Roman" panose="02020603050405020304" pitchFamily="18" charset="0"/>
                <a:cs typeface="Times New Roman" panose="02020603050405020304" pitchFamily="18" charset="0"/>
              </a:rPr>
              <a:t>Kí </a:t>
            </a:r>
            <a:r>
              <a:rPr lang="pt-BR" sz="3200">
                <a:latin typeface="Times New Roman" panose="02020603050405020304" pitchFamily="18" charset="0"/>
                <a:cs typeface="Times New Roman" panose="02020603050405020304" pitchFamily="18" charset="0"/>
              </a:rPr>
              <a:t>hiệu ước số chung lớn nhất của a và b là GCD(a,b)  (</a:t>
            </a:r>
            <a:r>
              <a:rPr lang="pt-BR" sz="3200" i="1">
                <a:latin typeface="Times New Roman" panose="02020603050405020304" pitchFamily="18" charset="0"/>
                <a:cs typeface="Times New Roman" panose="02020603050405020304" pitchFamily="18" charset="0"/>
              </a:rPr>
              <a:t>GCD-Greatest Common Divisor</a:t>
            </a:r>
            <a:r>
              <a:rPr lang="pt-BR" sz="3200">
                <a:latin typeface="Times New Roman" panose="02020603050405020304" pitchFamily="18" charset="0"/>
                <a:cs typeface="Times New Roman" panose="02020603050405020304" pitchFamily="18" charset="0"/>
              </a:rPr>
              <a:t>) </a:t>
            </a:r>
            <a:endParaRPr lang="en-US" sz="3200">
              <a:latin typeface="Times New Roman" panose="02020603050405020304" pitchFamily="18" charset="0"/>
              <a:cs typeface="Times New Roman" panose="02020603050405020304" pitchFamily="18" charset="0"/>
            </a:endParaRPr>
          </a:p>
          <a:p>
            <a:pPr algn="just"/>
            <a:r>
              <a:rPr lang="pt-BR" sz="3200">
                <a:latin typeface="Times New Roman" panose="02020603050405020304" pitchFamily="18" charset="0"/>
                <a:cs typeface="Times New Roman" panose="02020603050405020304" pitchFamily="18" charset="0"/>
              </a:rPr>
              <a:t>	Ví dụ:</a:t>
            </a:r>
            <a:endParaRPr lang="en-US" sz="3200">
              <a:latin typeface="Times New Roman" panose="02020603050405020304" pitchFamily="18" charset="0"/>
              <a:cs typeface="Times New Roman" panose="02020603050405020304" pitchFamily="18" charset="0"/>
            </a:endParaRPr>
          </a:p>
          <a:p>
            <a:pPr algn="just"/>
            <a:r>
              <a:rPr lang="pt-BR" sz="3200">
                <a:latin typeface="Times New Roman" panose="02020603050405020304" pitchFamily="18" charset="0"/>
                <a:cs typeface="Times New Roman" panose="02020603050405020304" pitchFamily="18" charset="0"/>
              </a:rPr>
              <a:t>	GCD(12;18) = 6; GCD(18; 27) = 9</a:t>
            </a:r>
          </a:p>
          <a:p>
            <a:pPr algn="just"/>
            <a:r>
              <a:rPr lang="pt-BR" sz="3200">
                <a:latin typeface="Times New Roman" panose="02020603050405020304" pitchFamily="18" charset="0"/>
                <a:cs typeface="Times New Roman" panose="02020603050405020304" pitchFamily="18" charset="0"/>
              </a:rPr>
              <a:t>	Dễ thấy rằng với mọi số nguyên dương a ta có </a:t>
            </a:r>
            <a:endParaRPr lang="pt-BR" sz="3200" smtClean="0">
              <a:latin typeface="Times New Roman" panose="02020603050405020304" pitchFamily="18" charset="0"/>
              <a:cs typeface="Times New Roman" panose="02020603050405020304" pitchFamily="18" charset="0"/>
            </a:endParaRPr>
          </a:p>
          <a:p>
            <a:pPr algn="just"/>
            <a:r>
              <a:rPr lang="pt-BR" sz="3200">
                <a:latin typeface="Times New Roman" panose="02020603050405020304" pitchFamily="18" charset="0"/>
                <a:cs typeface="Times New Roman" panose="02020603050405020304" pitchFamily="18" charset="0"/>
              </a:rPr>
              <a:t>	</a:t>
            </a:r>
            <a:r>
              <a:rPr lang="pt-BR" sz="3200" smtClean="0">
                <a:latin typeface="Times New Roman" panose="02020603050405020304" pitchFamily="18" charset="0"/>
                <a:cs typeface="Times New Roman" panose="02020603050405020304" pitchFamily="18" charset="0"/>
              </a:rPr>
              <a:t>	GCD(a</a:t>
            </a:r>
            <a:r>
              <a:rPr lang="pt-BR" sz="3200">
                <a:latin typeface="Times New Roman" panose="02020603050405020304" pitchFamily="18" charset="0"/>
                <a:cs typeface="Times New Roman" panose="02020603050405020304" pitchFamily="18" charset="0"/>
              </a:rPr>
              <a:t>; 0) = a và quy ước GCD(0; 0) = 0</a:t>
            </a:r>
            <a:endParaRPr lang="en-US" sz="3200">
              <a:latin typeface="Times New Roman" panose="02020603050405020304" pitchFamily="18" charset="0"/>
              <a:cs typeface="Times New Roman" panose="02020603050405020304" pitchFamily="18" charset="0"/>
            </a:endParaRPr>
          </a:p>
          <a:p>
            <a:pPr algn="just">
              <a:lnSpc>
                <a:spcPct val="90000"/>
              </a:lnSpc>
            </a:pPr>
            <a:endParaRPr lang="en-US" altLang="en-US" sz="3600">
              <a:latin typeface="Times New Roman" panose="02020603050405020304" pitchFamily="18" charset="0"/>
              <a:cs typeface="Times New Roman" panose="02020603050405020304" pitchFamily="18" charset="0"/>
            </a:endParaRPr>
          </a:p>
          <a:p>
            <a:pPr algn="just"/>
            <a:r>
              <a:rPr lang="fr-FR" sz="3600"/>
              <a:t>	</a:t>
            </a: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95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fade">
                                      <p:cBhvr>
                                        <p:cTn id="7" dur="1000"/>
                                        <p:tgtEl>
                                          <p:spTgt spid="13">
                                            <p:txEl>
                                              <p:pRg st="2" end="2"/>
                                            </p:txEl>
                                          </p:spTgt>
                                        </p:tgtEl>
                                      </p:cBhvr>
                                    </p:animEffect>
                                    <p:anim calcmode="lin" valueType="num">
                                      <p:cBhvr>
                                        <p:cTn id="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3" end="3"/>
                                            </p:txEl>
                                          </p:spTgt>
                                        </p:tgtEl>
                                        <p:attrNameLst>
                                          <p:attrName>style.visibility</p:attrName>
                                        </p:attrNameLst>
                                      </p:cBhvr>
                                      <p:to>
                                        <p:strVal val="visible"/>
                                      </p:to>
                                    </p:set>
                                    <p:animEffect transition="in" filter="fade">
                                      <p:cBhvr>
                                        <p:cTn id="14" dur="1000"/>
                                        <p:tgtEl>
                                          <p:spTgt spid="13">
                                            <p:txEl>
                                              <p:pRg st="3" end="3"/>
                                            </p:txEl>
                                          </p:spTgt>
                                        </p:tgtEl>
                                      </p:cBhvr>
                                    </p:animEffect>
                                    <p:anim calcmode="lin" valueType="num">
                                      <p:cBhvr>
                                        <p:cTn id="15"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animEffect transition="in" filter="fade">
                                      <p:cBhvr>
                                        <p:cTn id="21" dur="1000"/>
                                        <p:tgtEl>
                                          <p:spTgt spid="13">
                                            <p:txEl>
                                              <p:pRg st="4" end="4"/>
                                            </p:txEl>
                                          </p:spTgt>
                                        </p:tgtEl>
                                      </p:cBhvr>
                                    </p:animEffect>
                                    <p:anim calcmode="lin" valueType="num">
                                      <p:cBhvr>
                                        <p:cTn id="22"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5" end="5"/>
                                            </p:txEl>
                                          </p:spTgt>
                                        </p:tgtEl>
                                        <p:attrNameLst>
                                          <p:attrName>style.visibility</p:attrName>
                                        </p:attrNameLst>
                                      </p:cBhvr>
                                      <p:to>
                                        <p:strVal val="visible"/>
                                      </p:to>
                                    </p:set>
                                    <p:animEffect transition="in" filter="fade">
                                      <p:cBhvr>
                                        <p:cTn id="28" dur="1000"/>
                                        <p:tgtEl>
                                          <p:spTgt spid="13">
                                            <p:txEl>
                                              <p:pRg st="5" end="5"/>
                                            </p:txEl>
                                          </p:spTgt>
                                        </p:tgtEl>
                                      </p:cBhvr>
                                    </p:animEffect>
                                    <p:anim calcmode="lin" valueType="num">
                                      <p:cBhvr>
                                        <p:cTn id="29"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xEl>
                                              <p:pRg st="6" end="6"/>
                                            </p:txEl>
                                          </p:spTgt>
                                        </p:tgtEl>
                                        <p:attrNameLst>
                                          <p:attrName>style.visibility</p:attrName>
                                        </p:attrNameLst>
                                      </p:cBhvr>
                                      <p:to>
                                        <p:strVal val="visible"/>
                                      </p:to>
                                    </p:set>
                                    <p:animEffect transition="in" filter="fade">
                                      <p:cBhvr>
                                        <p:cTn id="35" dur="1000"/>
                                        <p:tgtEl>
                                          <p:spTgt spid="13">
                                            <p:txEl>
                                              <p:pRg st="6" end="6"/>
                                            </p:txEl>
                                          </p:spTgt>
                                        </p:tgtEl>
                                      </p:cBhvr>
                                    </p:animEffect>
                                    <p:anim calcmode="lin" valueType="num">
                                      <p:cBhvr>
                                        <p:cTn id="36"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3.2. Các phương pháp mã hóa cổ điển</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078313"/>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a:latin typeface="Times New Roman" panose="02020603050405020304" pitchFamily="18" charset="0"/>
                <a:cs typeface="Times New Roman" panose="02020603050405020304" pitchFamily="18" charset="0"/>
              </a:rPr>
              <a:t>Một số khái niệm trong số học</a:t>
            </a:r>
            <a:endParaRPr lang="en-US" sz="3600">
              <a:latin typeface="Times New Roman" panose="02020603050405020304" pitchFamily="18" charset="0"/>
              <a:cs typeface="Times New Roman" panose="02020603050405020304" pitchFamily="18" charset="0"/>
            </a:endParaRPr>
          </a:p>
          <a:p>
            <a:pPr algn="just"/>
            <a:r>
              <a:rPr lang="en-US" sz="3200">
                <a:latin typeface="Times New Roman" panose="02020603050405020304" pitchFamily="18" charset="0"/>
                <a:cs typeface="Times New Roman" panose="02020603050405020304" pitchFamily="18" charset="0"/>
              </a:rPr>
              <a:t>	</a:t>
            </a:r>
            <a:r>
              <a:rPr lang="en-US" sz="3200" b="1" i="1">
                <a:solidFill>
                  <a:schemeClr val="accent5">
                    <a:lumMod val="75000"/>
                  </a:schemeClr>
                </a:solidFill>
                <a:latin typeface="Times New Roman" panose="02020603050405020304" pitchFamily="18" charset="0"/>
                <a:ea typeface="Times New Roman" panose="02020603050405020304" pitchFamily="18" charset="0"/>
              </a:rPr>
              <a:t>Phần tử nghịch đảo trên </a:t>
            </a:r>
            <a:r>
              <a:rPr lang="en-US" sz="3200" b="1" i="1">
                <a:solidFill>
                  <a:schemeClr val="accent5">
                    <a:lumMod val="75000"/>
                  </a:schemeClr>
                </a:solidFill>
                <a:latin typeface="Times New Roman" panose="02020603050405020304" pitchFamily="18" charset="0"/>
                <a:cs typeface="Times New Roman" panose="02020603050405020304" pitchFamily="18" charset="0"/>
              </a:rPr>
              <a:t>Vành Z</a:t>
            </a:r>
            <a:r>
              <a:rPr lang="en-US" sz="3200" b="1" i="1" baseline="-25000">
                <a:solidFill>
                  <a:schemeClr val="accent5">
                    <a:lumMod val="75000"/>
                  </a:schemeClr>
                </a:solidFill>
                <a:latin typeface="Times New Roman" panose="02020603050405020304" pitchFamily="18" charset="0"/>
                <a:cs typeface="Times New Roman" panose="02020603050405020304" pitchFamily="18" charset="0"/>
              </a:rPr>
              <a:t>N</a:t>
            </a:r>
            <a:endParaRPr lang="en-US" sz="3200" b="1" i="1">
              <a:solidFill>
                <a:schemeClr val="accent5">
                  <a:lumMod val="75000"/>
                </a:schemeClr>
              </a:solidFill>
              <a:latin typeface="Times New Roman" panose="02020603050405020304" pitchFamily="18" charset="0"/>
              <a:cs typeface="Times New Roman" panose="02020603050405020304" pitchFamily="18" charset="0"/>
            </a:endParaRPr>
          </a:p>
          <a:p>
            <a:pPr algn="just"/>
            <a:r>
              <a:rPr lang="en-US" sz="3200">
                <a:latin typeface="Times New Roman" panose="02020603050405020304" pitchFamily="18" charset="0"/>
                <a:cs typeface="Times New Roman" panose="02020603050405020304" pitchFamily="18" charset="0"/>
              </a:rPr>
              <a:t>	</a:t>
            </a:r>
            <a:r>
              <a:rPr lang="pt-BR" sz="3200">
                <a:latin typeface="Times New Roman" panose="02020603050405020304" pitchFamily="18" charset="0"/>
                <a:cs typeface="Times New Roman" panose="02020603050405020304" pitchFamily="18" charset="0"/>
              </a:rPr>
              <a:t>Trên một vành số nguyên Z</a:t>
            </a:r>
            <a:r>
              <a:rPr lang="pt-BR" sz="3200" baseline="-25000">
                <a:latin typeface="Times New Roman" panose="02020603050405020304" pitchFamily="18" charset="0"/>
                <a:cs typeface="Times New Roman" panose="02020603050405020304" pitchFamily="18" charset="0"/>
              </a:rPr>
              <a:t>N</a:t>
            </a:r>
            <a:r>
              <a:rPr lang="pt-BR" sz="3200">
                <a:latin typeface="Times New Roman" panose="02020603050405020304" pitchFamily="18" charset="0"/>
                <a:cs typeface="Times New Roman" panose="02020603050405020304" pitchFamily="18" charset="0"/>
              </a:rPr>
              <a:t> người ta đưa ra khái niệm về số nghịch đảo của một số như sau:  </a:t>
            </a:r>
            <a:endParaRPr lang="en-US" sz="3200">
              <a:latin typeface="Times New Roman" panose="02020603050405020304" pitchFamily="18" charset="0"/>
              <a:cs typeface="Times New Roman" panose="02020603050405020304" pitchFamily="18" charset="0"/>
            </a:endParaRPr>
          </a:p>
          <a:p>
            <a:pPr algn="just"/>
            <a:r>
              <a:rPr lang="pt-BR" sz="3200">
                <a:latin typeface="Times New Roman" panose="02020603050405020304" pitchFamily="18" charset="0"/>
                <a:cs typeface="Times New Roman" panose="02020603050405020304" pitchFamily="18" charset="0"/>
              </a:rPr>
              <a:t>	Giả sử a </a:t>
            </a:r>
            <a:r>
              <a:rPr lang="pt-BR" sz="3200">
                <a:latin typeface="Times New Roman" panose="02020603050405020304" pitchFamily="18" charset="0"/>
                <a:cs typeface="Times New Roman" panose="02020603050405020304" pitchFamily="18" charset="0"/>
                <a:sym typeface="Symbol" panose="05050102010706020507" pitchFamily="18" charset="2"/>
              </a:rPr>
              <a:t></a:t>
            </a:r>
            <a:r>
              <a:rPr lang="pt-BR" sz="3200">
                <a:latin typeface="Times New Roman" panose="02020603050405020304" pitchFamily="18" charset="0"/>
                <a:cs typeface="Times New Roman" panose="02020603050405020304" pitchFamily="18" charset="0"/>
              </a:rPr>
              <a:t> Z</a:t>
            </a:r>
            <a:r>
              <a:rPr lang="pt-BR" sz="3200" baseline="-25000">
                <a:latin typeface="Times New Roman" panose="02020603050405020304" pitchFamily="18" charset="0"/>
                <a:cs typeface="Times New Roman" panose="02020603050405020304" pitchFamily="18" charset="0"/>
              </a:rPr>
              <a:t>N</a:t>
            </a:r>
            <a:r>
              <a:rPr lang="pt-BR" sz="3200">
                <a:latin typeface="Times New Roman" panose="02020603050405020304" pitchFamily="18" charset="0"/>
                <a:cs typeface="Times New Roman" panose="02020603050405020304" pitchFamily="18" charset="0"/>
              </a:rPr>
              <a:t> và tồn tại b </a:t>
            </a:r>
            <a:r>
              <a:rPr lang="pt-BR" sz="3200">
                <a:latin typeface="Times New Roman" panose="02020603050405020304" pitchFamily="18" charset="0"/>
                <a:cs typeface="Times New Roman" panose="02020603050405020304" pitchFamily="18" charset="0"/>
                <a:sym typeface="Symbol" panose="05050102010706020507" pitchFamily="18" charset="2"/>
              </a:rPr>
              <a:t></a:t>
            </a:r>
            <a:r>
              <a:rPr lang="pt-BR" sz="3200">
                <a:latin typeface="Times New Roman" panose="02020603050405020304" pitchFamily="18" charset="0"/>
                <a:cs typeface="Times New Roman" panose="02020603050405020304" pitchFamily="18" charset="0"/>
              </a:rPr>
              <a:t> Z</a:t>
            </a:r>
            <a:r>
              <a:rPr lang="pt-BR" sz="3200" baseline="-25000">
                <a:latin typeface="Times New Roman" panose="02020603050405020304" pitchFamily="18" charset="0"/>
                <a:cs typeface="Times New Roman" panose="02020603050405020304" pitchFamily="18" charset="0"/>
              </a:rPr>
              <a:t>N</a:t>
            </a:r>
            <a:r>
              <a:rPr lang="pt-BR" sz="3200">
                <a:latin typeface="Times New Roman" panose="02020603050405020304" pitchFamily="18" charset="0"/>
                <a:cs typeface="Times New Roman" panose="02020603050405020304" pitchFamily="18" charset="0"/>
              </a:rPr>
              <a:t> sao cho:</a:t>
            </a:r>
          </a:p>
          <a:p>
            <a:pPr algn="just"/>
            <a:r>
              <a:rPr lang="pt-BR" sz="3200">
                <a:latin typeface="Times New Roman" panose="02020603050405020304" pitchFamily="18" charset="0"/>
                <a:cs typeface="Times New Roman" panose="02020603050405020304" pitchFamily="18" charset="0"/>
              </a:rPr>
              <a:t>		a.b ≡ 1 (mod N) </a:t>
            </a:r>
            <a:endParaRPr lang="en-US" sz="3200">
              <a:latin typeface="Times New Roman" panose="02020603050405020304" pitchFamily="18" charset="0"/>
              <a:cs typeface="Times New Roman" panose="02020603050405020304" pitchFamily="18" charset="0"/>
            </a:endParaRPr>
          </a:p>
          <a:p>
            <a:pPr algn="just"/>
            <a:r>
              <a:rPr lang="pt-BR" sz="3200">
                <a:latin typeface="Times New Roman" panose="02020603050405020304" pitchFamily="18" charset="0"/>
                <a:cs typeface="Times New Roman" panose="02020603050405020304" pitchFamily="18" charset="0"/>
              </a:rPr>
              <a:t>	Khi đó b được gọi là phần tử nghich đảo của a trên Z</a:t>
            </a:r>
            <a:r>
              <a:rPr lang="pt-BR" sz="3200" baseline="-25000">
                <a:latin typeface="Times New Roman" panose="02020603050405020304" pitchFamily="18" charset="0"/>
                <a:cs typeface="Times New Roman" panose="02020603050405020304" pitchFamily="18" charset="0"/>
              </a:rPr>
              <a:t>N</a:t>
            </a:r>
            <a:r>
              <a:rPr lang="pt-BR" sz="3200">
                <a:latin typeface="Times New Roman" panose="02020603050405020304" pitchFamily="18" charset="0"/>
                <a:cs typeface="Times New Roman" panose="02020603050405020304" pitchFamily="18" charset="0"/>
              </a:rPr>
              <a:t> và ký hiệu b là a</a:t>
            </a:r>
            <a:r>
              <a:rPr lang="pt-BR" sz="3200" baseline="30000">
                <a:latin typeface="Times New Roman" panose="02020603050405020304" pitchFamily="18" charset="0"/>
                <a:cs typeface="Times New Roman" panose="02020603050405020304" pitchFamily="18" charset="0"/>
              </a:rPr>
              <a:t>-1 </a:t>
            </a:r>
            <a:r>
              <a:rPr lang="pt-BR" sz="3200">
                <a:latin typeface="Times New Roman" panose="02020603050405020304" pitchFamily="18" charset="0"/>
                <a:cs typeface="Times New Roman" panose="02020603050405020304" pitchFamily="18" charset="0"/>
              </a:rPr>
              <a:t>mod N</a:t>
            </a:r>
          </a:p>
          <a:p>
            <a:pPr algn="just"/>
            <a:r>
              <a:rPr lang="pt-BR" sz="3200">
                <a:latin typeface="Times New Roman" panose="02020603050405020304" pitchFamily="18" charset="0"/>
                <a:cs typeface="Times New Roman" panose="02020603050405020304" pitchFamily="18" charset="0"/>
              </a:rPr>
              <a:t>	Ví </a:t>
            </a:r>
            <a:r>
              <a:rPr lang="pt-BR" sz="3200" smtClean="0">
                <a:latin typeface="Times New Roman" panose="02020603050405020304" pitchFamily="18" charset="0"/>
                <a:cs typeface="Times New Roman" panose="02020603050405020304" pitchFamily="18" charset="0"/>
              </a:rPr>
              <a:t>dụ:     22.8 </a:t>
            </a:r>
            <a:r>
              <a:rPr lang="pt-BR" sz="3200">
                <a:latin typeface="Times New Roman" panose="02020603050405020304" pitchFamily="18" charset="0"/>
                <a:cs typeface="Times New Roman" panose="02020603050405020304" pitchFamily="18" charset="0"/>
              </a:rPr>
              <a:t>= 176 ≡ 1 (mod 25) </a:t>
            </a:r>
          </a:p>
          <a:p>
            <a:pPr algn="just"/>
            <a:r>
              <a:rPr lang="pt-BR" sz="3200">
                <a:latin typeface="Times New Roman" panose="02020603050405020304" pitchFamily="18" charset="0"/>
                <a:cs typeface="Times New Roman" panose="02020603050405020304" pitchFamily="18" charset="0"/>
              </a:rPr>
              <a:t>	nên ta có thể viết 22</a:t>
            </a:r>
            <a:r>
              <a:rPr lang="pt-BR" sz="3200" baseline="30000">
                <a:latin typeface="Times New Roman" panose="02020603050405020304" pitchFamily="18" charset="0"/>
                <a:cs typeface="Times New Roman" panose="02020603050405020304" pitchFamily="18" charset="0"/>
              </a:rPr>
              <a:t>-1</a:t>
            </a:r>
            <a:r>
              <a:rPr lang="pt-BR" sz="3200">
                <a:latin typeface="Times New Roman" panose="02020603050405020304" pitchFamily="18" charset="0"/>
                <a:cs typeface="Times New Roman" panose="02020603050405020304" pitchFamily="18" charset="0"/>
              </a:rPr>
              <a:t> mod 25 =</a:t>
            </a:r>
            <a:r>
              <a:rPr lang="pt-BR" sz="3200" smtClean="0">
                <a:latin typeface="Times New Roman" panose="02020603050405020304" pitchFamily="18" charset="0"/>
                <a:cs typeface="Times New Roman" panose="02020603050405020304" pitchFamily="18" charset="0"/>
              </a:rPr>
              <a:t>8</a:t>
            </a: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239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1000"/>
                                        <p:tgtEl>
                                          <p:spTgt spid="13">
                                            <p:txEl>
                                              <p:pRg st="1" end="1"/>
                                            </p:txEl>
                                          </p:spTgt>
                                        </p:tgtEl>
                                      </p:cBhvr>
                                    </p:animEffect>
                                    <p:anim calcmode="lin" valueType="num">
                                      <p:cBhvr>
                                        <p:cTn id="8"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2" end="2"/>
                                            </p:txEl>
                                          </p:spTgt>
                                        </p:tgtEl>
                                        <p:attrNameLst>
                                          <p:attrName>style.visibility</p:attrName>
                                        </p:attrNameLst>
                                      </p:cBhvr>
                                      <p:to>
                                        <p:strVal val="visible"/>
                                      </p:to>
                                    </p:set>
                                    <p:animEffect transition="in" filter="fade">
                                      <p:cBhvr>
                                        <p:cTn id="14" dur="1000"/>
                                        <p:tgtEl>
                                          <p:spTgt spid="13">
                                            <p:txEl>
                                              <p:pRg st="2" end="2"/>
                                            </p:txEl>
                                          </p:spTgt>
                                        </p:tgtEl>
                                      </p:cBhvr>
                                    </p:animEffect>
                                    <p:anim calcmode="lin" valueType="num">
                                      <p:cBhvr>
                                        <p:cTn id="15"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3" end="3"/>
                                            </p:txEl>
                                          </p:spTgt>
                                        </p:tgtEl>
                                        <p:attrNameLst>
                                          <p:attrName>style.visibility</p:attrName>
                                        </p:attrNameLst>
                                      </p:cBhvr>
                                      <p:to>
                                        <p:strVal val="visible"/>
                                      </p:to>
                                    </p:set>
                                    <p:animEffect transition="in" filter="fade">
                                      <p:cBhvr>
                                        <p:cTn id="21" dur="1000"/>
                                        <p:tgtEl>
                                          <p:spTgt spid="13">
                                            <p:txEl>
                                              <p:pRg st="3" end="3"/>
                                            </p:txEl>
                                          </p:spTgt>
                                        </p:tgtEl>
                                      </p:cBhvr>
                                    </p:animEffect>
                                    <p:anim calcmode="lin" valueType="num">
                                      <p:cBhvr>
                                        <p:cTn id="22"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4" end="4"/>
                                            </p:txEl>
                                          </p:spTgt>
                                        </p:tgtEl>
                                        <p:attrNameLst>
                                          <p:attrName>style.visibility</p:attrName>
                                        </p:attrNameLst>
                                      </p:cBhvr>
                                      <p:to>
                                        <p:strVal val="visible"/>
                                      </p:to>
                                    </p:set>
                                    <p:animEffect transition="in" filter="fade">
                                      <p:cBhvr>
                                        <p:cTn id="28" dur="1000"/>
                                        <p:tgtEl>
                                          <p:spTgt spid="13">
                                            <p:txEl>
                                              <p:pRg st="4" end="4"/>
                                            </p:txEl>
                                          </p:spTgt>
                                        </p:tgtEl>
                                      </p:cBhvr>
                                    </p:animEffect>
                                    <p:anim calcmode="lin" valueType="num">
                                      <p:cBhvr>
                                        <p:cTn id="29"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xEl>
                                              <p:pRg st="5" end="5"/>
                                            </p:txEl>
                                          </p:spTgt>
                                        </p:tgtEl>
                                        <p:attrNameLst>
                                          <p:attrName>style.visibility</p:attrName>
                                        </p:attrNameLst>
                                      </p:cBhvr>
                                      <p:to>
                                        <p:strVal val="visible"/>
                                      </p:to>
                                    </p:set>
                                    <p:animEffect transition="in" filter="fade">
                                      <p:cBhvr>
                                        <p:cTn id="35" dur="1000"/>
                                        <p:tgtEl>
                                          <p:spTgt spid="13">
                                            <p:txEl>
                                              <p:pRg st="5" end="5"/>
                                            </p:txEl>
                                          </p:spTgt>
                                        </p:tgtEl>
                                      </p:cBhvr>
                                    </p:animEffect>
                                    <p:anim calcmode="lin" valueType="num">
                                      <p:cBhvr>
                                        <p:cTn id="36"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
                                            <p:txEl>
                                              <p:pRg st="6" end="6"/>
                                            </p:txEl>
                                          </p:spTgt>
                                        </p:tgtEl>
                                        <p:attrNameLst>
                                          <p:attrName>style.visibility</p:attrName>
                                        </p:attrNameLst>
                                      </p:cBhvr>
                                      <p:to>
                                        <p:strVal val="visible"/>
                                      </p:to>
                                    </p:set>
                                    <p:animEffect transition="in" filter="fade">
                                      <p:cBhvr>
                                        <p:cTn id="42" dur="1000"/>
                                        <p:tgtEl>
                                          <p:spTgt spid="13">
                                            <p:txEl>
                                              <p:pRg st="6" end="6"/>
                                            </p:txEl>
                                          </p:spTgt>
                                        </p:tgtEl>
                                      </p:cBhvr>
                                    </p:animEffect>
                                    <p:anim calcmode="lin" valueType="num">
                                      <p:cBhvr>
                                        <p:cTn id="43"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1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
                                            <p:txEl>
                                              <p:pRg st="7" end="7"/>
                                            </p:txEl>
                                          </p:spTgt>
                                        </p:tgtEl>
                                        <p:attrNameLst>
                                          <p:attrName>style.visibility</p:attrName>
                                        </p:attrNameLst>
                                      </p:cBhvr>
                                      <p:to>
                                        <p:strVal val="visible"/>
                                      </p:to>
                                    </p:set>
                                    <p:animEffect transition="in" filter="fade">
                                      <p:cBhvr>
                                        <p:cTn id="49" dur="1000"/>
                                        <p:tgtEl>
                                          <p:spTgt spid="13">
                                            <p:txEl>
                                              <p:pRg st="7" end="7"/>
                                            </p:txEl>
                                          </p:spTgt>
                                        </p:tgtEl>
                                      </p:cBhvr>
                                    </p:animEffect>
                                    <p:anim calcmode="lin" valueType="num">
                                      <p:cBhvr>
                                        <p:cTn id="50" dur="1000" fill="hold"/>
                                        <p:tgtEl>
                                          <p:spTgt spid="1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1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a:solidFill>
                  <a:srgbClr val="FF0000"/>
                </a:solidFill>
                <a:latin typeface="Times New Roman" panose="02020603050405020304" pitchFamily="18" charset="0"/>
                <a:cs typeface="Times New Roman" panose="02020603050405020304" pitchFamily="18" charset="0"/>
              </a:rPr>
              <a:t>3</a:t>
            </a:r>
            <a:r>
              <a:rPr lang="en-US" sz="3400" b="1" smtClean="0">
                <a:solidFill>
                  <a:srgbClr val="FF0000"/>
                </a:solidFill>
                <a:latin typeface="Times New Roman" panose="02020603050405020304" pitchFamily="18" charset="0"/>
                <a:cs typeface="Times New Roman" panose="02020603050405020304" pitchFamily="18" charset="0"/>
              </a:rPr>
              <a:t>.1. Khái quát mã hóa TT và ứng dụng</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2616101"/>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Các khái niệm</a:t>
            </a:r>
            <a:endParaRPr lang="en-US" sz="3600">
              <a:latin typeface="Times New Roman" panose="02020603050405020304" pitchFamily="18" charset="0"/>
              <a:cs typeface="Times New Roman" panose="02020603050405020304" pitchFamily="18" charset="0"/>
            </a:endParaRPr>
          </a:p>
          <a:p>
            <a:pPr algn="just"/>
            <a:r>
              <a:rPr lang="en-US" sz="3200" smtClean="0">
                <a:latin typeface="Times New Roman" panose="02020603050405020304" pitchFamily="18" charset="0"/>
                <a:cs typeface="Times New Roman" panose="02020603050405020304" pitchFamily="18" charset="0"/>
              </a:rPr>
              <a:t>	- </a:t>
            </a:r>
            <a:r>
              <a:rPr lang="en-US" sz="3200" b="1" smtClean="0">
                <a:solidFill>
                  <a:schemeClr val="accent5">
                    <a:lumMod val="75000"/>
                  </a:schemeClr>
                </a:solidFill>
                <a:latin typeface="Times New Roman" panose="02020603050405020304" pitchFamily="18" charset="0"/>
                <a:cs typeface="Times New Roman" panose="02020603050405020304" pitchFamily="18" charset="0"/>
              </a:rPr>
              <a:t>M</a:t>
            </a:r>
            <a:r>
              <a:rPr lang="vi-VN" sz="3200" b="1" smtClean="0">
                <a:solidFill>
                  <a:schemeClr val="accent5">
                    <a:lumMod val="75000"/>
                  </a:schemeClr>
                </a:solidFill>
                <a:latin typeface="+mj-lt"/>
              </a:rPr>
              <a:t>ã </a:t>
            </a:r>
            <a:r>
              <a:rPr lang="vi-VN" sz="3200" b="1">
                <a:solidFill>
                  <a:schemeClr val="accent5">
                    <a:lumMod val="75000"/>
                  </a:schemeClr>
                </a:solidFill>
                <a:latin typeface="+mj-lt"/>
              </a:rPr>
              <a:t>hóa </a:t>
            </a:r>
            <a:r>
              <a:rPr lang="vi-VN" sz="3200">
                <a:latin typeface="+mj-lt"/>
              </a:rPr>
              <a:t>là phương pháp bảo vệ thông tin thông qua việc sử dụng các thuật toán mã hóa, hàm băm và chữ ký. Thông tin có thể ở trạng thái đang được </a:t>
            </a:r>
            <a:r>
              <a:rPr lang="vi-VN" sz="3200" smtClean="0">
                <a:latin typeface="+mj-lt"/>
              </a:rPr>
              <a:t>lưu trữ, </a:t>
            </a:r>
            <a:r>
              <a:rPr lang="vi-VN" sz="3200">
                <a:latin typeface="+mj-lt"/>
              </a:rPr>
              <a:t>đang được truyền </a:t>
            </a:r>
            <a:r>
              <a:rPr lang="vi-VN" sz="3200" smtClean="0">
                <a:latin typeface="+mj-lt"/>
              </a:rPr>
              <a:t>hoặc </a:t>
            </a:r>
            <a:r>
              <a:rPr lang="vi-VN" sz="3200">
                <a:latin typeface="+mj-lt"/>
              </a:rPr>
              <a:t>đang được sử </a:t>
            </a:r>
            <a:r>
              <a:rPr lang="vi-VN" sz="3200" smtClean="0">
                <a:latin typeface="+mj-lt"/>
              </a:rPr>
              <a:t>dụng</a:t>
            </a:r>
            <a:r>
              <a:rPr lang="en-US" sz="3200" smtClean="0">
                <a:latin typeface="+mj-lt"/>
              </a:rPr>
              <a:t>.</a:t>
            </a:r>
          </a:p>
        </p:txBody>
      </p:sp>
    </p:spTree>
    <p:extLst>
      <p:ext uri="{BB962C8B-B14F-4D97-AF65-F5344CB8AC3E}">
        <p14:creationId xmlns:p14="http://schemas.microsoft.com/office/powerpoint/2010/main" val="245057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1000"/>
                                        <p:tgtEl>
                                          <p:spTgt spid="13">
                                            <p:txEl>
                                              <p:pRg st="0" end="0"/>
                                            </p:txEl>
                                          </p:spTgt>
                                        </p:tgtEl>
                                      </p:cBhvr>
                                    </p:animEffect>
                                    <p:anim calcmode="lin" valueType="num">
                                      <p:cBhvr>
                                        <p:cTn id="15"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animEffect transition="in" filter="fade">
                                      <p:cBhvr>
                                        <p:cTn id="21" dur="1000"/>
                                        <p:tgtEl>
                                          <p:spTgt spid="13">
                                            <p:txEl>
                                              <p:pRg st="1" end="1"/>
                                            </p:txEl>
                                          </p:spTgt>
                                        </p:tgtEl>
                                      </p:cBhvr>
                                    </p:animEffect>
                                    <p:anim calcmode="lin" valueType="num">
                                      <p:cBhvr>
                                        <p:cTn id="22"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3.2. Các phương pháp mã hóa cổ điển</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585871"/>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a:latin typeface="Times New Roman" panose="02020603050405020304" pitchFamily="18" charset="0"/>
                <a:cs typeface="Times New Roman" panose="02020603050405020304" pitchFamily="18" charset="0"/>
              </a:rPr>
              <a:t>Một số khái niệm trong số học</a:t>
            </a:r>
            <a:endParaRPr lang="en-US" sz="3600">
              <a:latin typeface="Times New Roman" panose="02020603050405020304" pitchFamily="18" charset="0"/>
              <a:cs typeface="Times New Roman" panose="02020603050405020304" pitchFamily="18" charset="0"/>
            </a:endParaRPr>
          </a:p>
          <a:p>
            <a:pPr algn="just"/>
            <a:r>
              <a:rPr lang="en-US" sz="3200">
                <a:latin typeface="Times New Roman" panose="02020603050405020304" pitchFamily="18" charset="0"/>
                <a:cs typeface="Times New Roman" panose="02020603050405020304" pitchFamily="18" charset="0"/>
              </a:rPr>
              <a:t>	</a:t>
            </a:r>
            <a:r>
              <a:rPr lang="en-US" sz="3200" b="1" i="1">
                <a:solidFill>
                  <a:schemeClr val="accent5">
                    <a:lumMod val="75000"/>
                  </a:schemeClr>
                </a:solidFill>
                <a:latin typeface="Times New Roman" panose="02020603050405020304" pitchFamily="18" charset="0"/>
                <a:ea typeface="Times New Roman" panose="02020603050405020304" pitchFamily="18" charset="0"/>
              </a:rPr>
              <a:t>Phần tử nghịch đảo trên </a:t>
            </a:r>
            <a:r>
              <a:rPr lang="en-US" sz="3200" b="1" i="1">
                <a:solidFill>
                  <a:schemeClr val="accent5">
                    <a:lumMod val="75000"/>
                  </a:schemeClr>
                </a:solidFill>
                <a:latin typeface="Times New Roman" panose="02020603050405020304" pitchFamily="18" charset="0"/>
                <a:cs typeface="Times New Roman" panose="02020603050405020304" pitchFamily="18" charset="0"/>
              </a:rPr>
              <a:t>Vành Z</a:t>
            </a:r>
            <a:r>
              <a:rPr lang="en-US" sz="3200" b="1" i="1" baseline="-25000">
                <a:solidFill>
                  <a:schemeClr val="accent5">
                    <a:lumMod val="75000"/>
                  </a:schemeClr>
                </a:solidFill>
                <a:latin typeface="Times New Roman" panose="02020603050405020304" pitchFamily="18" charset="0"/>
                <a:cs typeface="Times New Roman" panose="02020603050405020304" pitchFamily="18" charset="0"/>
              </a:rPr>
              <a:t>N</a:t>
            </a:r>
            <a:endParaRPr lang="en-US" sz="3200" b="1" i="1">
              <a:solidFill>
                <a:schemeClr val="accent5">
                  <a:lumMod val="75000"/>
                </a:schemeClr>
              </a:solidFill>
              <a:latin typeface="Times New Roman" panose="02020603050405020304" pitchFamily="18" charset="0"/>
              <a:cs typeface="Times New Roman" panose="02020603050405020304" pitchFamily="18" charset="0"/>
            </a:endParaRPr>
          </a:p>
          <a:p>
            <a:pPr algn="just"/>
            <a:r>
              <a:rPr lang="en-US" sz="3200">
                <a:latin typeface="Times New Roman" panose="02020603050405020304" pitchFamily="18" charset="0"/>
                <a:cs typeface="Times New Roman" panose="02020603050405020304" pitchFamily="18" charset="0"/>
              </a:rPr>
              <a:t>	</a:t>
            </a:r>
            <a:r>
              <a:rPr lang="pt-BR" sz="3200">
                <a:latin typeface="Times New Roman" panose="02020603050405020304" pitchFamily="18" charset="0"/>
                <a:cs typeface="Times New Roman" panose="02020603050405020304" pitchFamily="18" charset="0"/>
              </a:rPr>
              <a:t>Từ định nghĩa ta có thể suy ra rằng a là khả nghịch theo mod n khi và chỉ khi GCD(a; N) = 1 tức là khi a và N nguyên tố cùng nhau</a:t>
            </a:r>
            <a:r>
              <a:rPr lang="en-US" sz="3200">
                <a:latin typeface="Times New Roman" panose="02020603050405020304" pitchFamily="18" charset="0"/>
                <a:cs typeface="Times New Roman" panose="02020603050405020304" pitchFamily="18" charset="0"/>
              </a:rPr>
              <a:t>	</a:t>
            </a:r>
          </a:p>
          <a:p>
            <a:pPr algn="just"/>
            <a:r>
              <a:rPr lang="pt-BR" sz="3200">
                <a:latin typeface="Times New Roman" panose="02020603050405020304" pitchFamily="18" charset="0"/>
                <a:cs typeface="Times New Roman" panose="02020603050405020304" pitchFamily="18" charset="0"/>
              </a:rPr>
              <a:t>	Việc tìm phần tử nghịch đảo của một số a </a:t>
            </a:r>
            <a:r>
              <a:rPr lang="pt-BR" sz="3200">
                <a:latin typeface="Times New Roman" panose="02020603050405020304" pitchFamily="18" charset="0"/>
                <a:cs typeface="Times New Roman" panose="02020603050405020304" pitchFamily="18" charset="0"/>
                <a:sym typeface="Symbol" panose="05050102010706020507" pitchFamily="18" charset="2"/>
              </a:rPr>
              <a:t></a:t>
            </a:r>
            <a:r>
              <a:rPr lang="pt-BR" sz="3200">
                <a:latin typeface="Times New Roman" panose="02020603050405020304" pitchFamily="18" charset="0"/>
                <a:cs typeface="Times New Roman" panose="02020603050405020304" pitchFamily="18" charset="0"/>
              </a:rPr>
              <a:t> Z</a:t>
            </a:r>
            <a:r>
              <a:rPr lang="pt-BR" sz="3200" baseline="-25000">
                <a:latin typeface="Times New Roman" panose="02020603050405020304" pitchFamily="18" charset="0"/>
                <a:cs typeface="Times New Roman" panose="02020603050405020304" pitchFamily="18" charset="0"/>
              </a:rPr>
              <a:t>N</a:t>
            </a:r>
            <a:r>
              <a:rPr lang="pt-BR" sz="3200">
                <a:latin typeface="Times New Roman" panose="02020603050405020304" pitchFamily="18" charset="0"/>
                <a:cs typeface="Times New Roman" panose="02020603050405020304" pitchFamily="18" charset="0"/>
              </a:rPr>
              <a:t> cho trước thực chất tương đương với việc tìm hai số b và k sao cho: </a:t>
            </a:r>
            <a:endParaRPr lang="pt-BR" sz="3200" smtClean="0">
              <a:latin typeface="Times New Roman" panose="02020603050405020304" pitchFamily="18" charset="0"/>
              <a:cs typeface="Times New Roman" panose="02020603050405020304" pitchFamily="18" charset="0"/>
            </a:endParaRPr>
          </a:p>
          <a:p>
            <a:pPr algn="just"/>
            <a:r>
              <a:rPr lang="pt-BR" sz="3200">
                <a:latin typeface="Times New Roman" panose="02020603050405020304" pitchFamily="18" charset="0"/>
                <a:cs typeface="Times New Roman" panose="02020603050405020304" pitchFamily="18" charset="0"/>
              </a:rPr>
              <a:t>	</a:t>
            </a:r>
            <a:r>
              <a:rPr lang="pt-BR" sz="3200" smtClean="0">
                <a:latin typeface="Times New Roman" panose="02020603050405020304" pitchFamily="18" charset="0"/>
                <a:cs typeface="Times New Roman" panose="02020603050405020304" pitchFamily="18" charset="0"/>
              </a:rPr>
              <a:t>a.b </a:t>
            </a:r>
            <a:r>
              <a:rPr lang="pt-BR" sz="3200">
                <a:latin typeface="Times New Roman" panose="02020603050405020304" pitchFamily="18" charset="0"/>
                <a:cs typeface="Times New Roman" panose="02020603050405020304" pitchFamily="18" charset="0"/>
              </a:rPr>
              <a:t>= k.N + 1 trong đó b, k </a:t>
            </a:r>
            <a:r>
              <a:rPr lang="pt-BR" sz="3200">
                <a:latin typeface="Times New Roman" panose="02020603050405020304" pitchFamily="18" charset="0"/>
                <a:cs typeface="Times New Roman" panose="02020603050405020304" pitchFamily="18" charset="0"/>
                <a:sym typeface="Symbol" panose="05050102010706020507" pitchFamily="18" charset="2"/>
              </a:rPr>
              <a:t></a:t>
            </a:r>
            <a:r>
              <a:rPr lang="pt-BR" sz="3200">
                <a:latin typeface="Times New Roman" panose="02020603050405020304" pitchFamily="18" charset="0"/>
                <a:cs typeface="Times New Roman" panose="02020603050405020304" pitchFamily="18" charset="0"/>
              </a:rPr>
              <a:t>Z</a:t>
            </a:r>
            <a:r>
              <a:rPr lang="pt-BR" sz="3200" baseline="-25000">
                <a:latin typeface="Times New Roman" panose="02020603050405020304" pitchFamily="18" charset="0"/>
                <a:cs typeface="Times New Roman" panose="02020603050405020304" pitchFamily="18" charset="0"/>
              </a:rPr>
              <a:t>N</a:t>
            </a:r>
            <a:r>
              <a:rPr lang="pt-BR" sz="3200">
                <a:latin typeface="Times New Roman" panose="02020603050405020304" pitchFamily="18" charset="0"/>
                <a:cs typeface="Times New Roman" panose="02020603050405020304" pitchFamily="18" charset="0"/>
              </a:rPr>
              <a:t>. </a:t>
            </a:r>
            <a:endParaRPr lang="en-US" sz="3200">
              <a:latin typeface="Times New Roman" panose="02020603050405020304" pitchFamily="18" charset="0"/>
              <a:cs typeface="Times New Roman" panose="02020603050405020304" pitchFamily="18" charset="0"/>
            </a:endParaRPr>
          </a:p>
          <a:p>
            <a:pPr algn="just"/>
            <a:r>
              <a:rPr lang="pt-BR" sz="3200">
                <a:latin typeface="Times New Roman" panose="02020603050405020304" pitchFamily="18" charset="0"/>
                <a:cs typeface="Times New Roman" panose="02020603050405020304" pitchFamily="18" charset="0"/>
              </a:rPr>
              <a:t>	Hay viết gọn lại là: a</a:t>
            </a:r>
            <a:r>
              <a:rPr lang="pt-BR" sz="3200" baseline="30000">
                <a:latin typeface="Times New Roman" panose="02020603050405020304" pitchFamily="18" charset="0"/>
                <a:cs typeface="Times New Roman" panose="02020603050405020304" pitchFamily="18" charset="0"/>
              </a:rPr>
              <a:t>-1</a:t>
            </a:r>
            <a:r>
              <a:rPr lang="pt-BR" sz="3200">
                <a:latin typeface="Times New Roman" panose="02020603050405020304" pitchFamily="18" charset="0"/>
                <a:cs typeface="Times New Roman" panose="02020603050405020304" pitchFamily="18" charset="0"/>
              </a:rPr>
              <a:t> </a:t>
            </a:r>
            <a:r>
              <a:rPr lang="pt-BR" sz="3200">
                <a:latin typeface="Times New Roman" panose="02020603050405020304" pitchFamily="18" charset="0"/>
                <a:cs typeface="Times New Roman" panose="02020603050405020304" pitchFamily="18" charset="0"/>
                <a:sym typeface="Symbol" panose="05050102010706020507" pitchFamily="18" charset="2"/>
              </a:rPr>
              <a:t></a:t>
            </a:r>
            <a:r>
              <a:rPr lang="pt-BR" sz="3200">
                <a:latin typeface="Times New Roman" panose="02020603050405020304" pitchFamily="18" charset="0"/>
                <a:cs typeface="Times New Roman" panose="02020603050405020304" pitchFamily="18" charset="0"/>
              </a:rPr>
              <a:t> b (mod N)</a:t>
            </a: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6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fade">
                                      <p:cBhvr>
                                        <p:cTn id="7" dur="1000"/>
                                        <p:tgtEl>
                                          <p:spTgt spid="13">
                                            <p:txEl>
                                              <p:pRg st="2" end="2"/>
                                            </p:txEl>
                                          </p:spTgt>
                                        </p:tgtEl>
                                      </p:cBhvr>
                                    </p:animEffect>
                                    <p:anim calcmode="lin" valueType="num">
                                      <p:cBhvr>
                                        <p:cTn id="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3" end="3"/>
                                            </p:txEl>
                                          </p:spTgt>
                                        </p:tgtEl>
                                        <p:attrNameLst>
                                          <p:attrName>style.visibility</p:attrName>
                                        </p:attrNameLst>
                                      </p:cBhvr>
                                      <p:to>
                                        <p:strVal val="visible"/>
                                      </p:to>
                                    </p:set>
                                    <p:animEffect transition="in" filter="fade">
                                      <p:cBhvr>
                                        <p:cTn id="14" dur="1000"/>
                                        <p:tgtEl>
                                          <p:spTgt spid="13">
                                            <p:txEl>
                                              <p:pRg st="3" end="3"/>
                                            </p:txEl>
                                          </p:spTgt>
                                        </p:tgtEl>
                                      </p:cBhvr>
                                    </p:animEffect>
                                    <p:anim calcmode="lin" valueType="num">
                                      <p:cBhvr>
                                        <p:cTn id="15"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animEffect transition="in" filter="fade">
                                      <p:cBhvr>
                                        <p:cTn id="21" dur="1000"/>
                                        <p:tgtEl>
                                          <p:spTgt spid="13">
                                            <p:txEl>
                                              <p:pRg st="4" end="4"/>
                                            </p:txEl>
                                          </p:spTgt>
                                        </p:tgtEl>
                                      </p:cBhvr>
                                    </p:animEffect>
                                    <p:anim calcmode="lin" valueType="num">
                                      <p:cBhvr>
                                        <p:cTn id="22"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5" end="5"/>
                                            </p:txEl>
                                          </p:spTgt>
                                        </p:tgtEl>
                                        <p:attrNameLst>
                                          <p:attrName>style.visibility</p:attrName>
                                        </p:attrNameLst>
                                      </p:cBhvr>
                                      <p:to>
                                        <p:strVal val="visible"/>
                                      </p:to>
                                    </p:set>
                                    <p:animEffect transition="in" filter="fade">
                                      <p:cBhvr>
                                        <p:cTn id="28" dur="1000"/>
                                        <p:tgtEl>
                                          <p:spTgt spid="13">
                                            <p:txEl>
                                              <p:pRg st="5" end="5"/>
                                            </p:txEl>
                                          </p:spTgt>
                                        </p:tgtEl>
                                      </p:cBhvr>
                                    </p:animEffect>
                                    <p:anim calcmode="lin" valueType="num">
                                      <p:cBhvr>
                                        <p:cTn id="29"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3.2. Các phương pháp mã hóa cổ điển</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585871"/>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a:latin typeface="Times New Roman" panose="02020603050405020304" pitchFamily="18" charset="0"/>
                <a:cs typeface="Times New Roman" panose="02020603050405020304" pitchFamily="18" charset="0"/>
              </a:rPr>
              <a:t>Một số khái niệm trong số học</a:t>
            </a:r>
            <a:endParaRPr lang="en-US" sz="3600">
              <a:latin typeface="Times New Roman" panose="02020603050405020304" pitchFamily="18" charset="0"/>
              <a:cs typeface="Times New Roman" panose="02020603050405020304" pitchFamily="18" charset="0"/>
            </a:endParaRPr>
          </a:p>
          <a:p>
            <a:pPr algn="just"/>
            <a:r>
              <a:rPr lang="en-US" sz="3200">
                <a:latin typeface="Times New Roman" panose="02020603050405020304" pitchFamily="18" charset="0"/>
                <a:cs typeface="Times New Roman" panose="02020603050405020304" pitchFamily="18" charset="0"/>
              </a:rPr>
              <a:t>	</a:t>
            </a:r>
            <a:r>
              <a:rPr lang="en-US" sz="3200" b="1" i="1">
                <a:solidFill>
                  <a:schemeClr val="accent5">
                    <a:lumMod val="75000"/>
                  </a:schemeClr>
                </a:solidFill>
                <a:latin typeface="Times New Roman" panose="02020603050405020304" pitchFamily="18" charset="0"/>
                <a:ea typeface="Times New Roman" panose="02020603050405020304" pitchFamily="18" charset="0"/>
              </a:rPr>
              <a:t>Phần tử nghịch đảo trên </a:t>
            </a:r>
            <a:r>
              <a:rPr lang="en-US" sz="3200" b="1" i="1">
                <a:solidFill>
                  <a:schemeClr val="accent5">
                    <a:lumMod val="75000"/>
                  </a:schemeClr>
                </a:solidFill>
                <a:latin typeface="Times New Roman" panose="02020603050405020304" pitchFamily="18" charset="0"/>
                <a:cs typeface="Times New Roman" panose="02020603050405020304" pitchFamily="18" charset="0"/>
              </a:rPr>
              <a:t>Vành Z</a:t>
            </a:r>
            <a:r>
              <a:rPr lang="en-US" sz="3200" b="1" i="1" baseline="-25000">
                <a:solidFill>
                  <a:schemeClr val="accent5">
                    <a:lumMod val="75000"/>
                  </a:schemeClr>
                </a:solidFill>
                <a:latin typeface="Times New Roman" panose="02020603050405020304" pitchFamily="18" charset="0"/>
                <a:cs typeface="Times New Roman" panose="02020603050405020304" pitchFamily="18" charset="0"/>
              </a:rPr>
              <a:t>N</a:t>
            </a:r>
            <a:endParaRPr lang="en-US" sz="3200" b="1" i="1">
              <a:solidFill>
                <a:schemeClr val="accent5">
                  <a:lumMod val="75000"/>
                </a:schemeClr>
              </a:solidFill>
              <a:latin typeface="Times New Roman" panose="02020603050405020304" pitchFamily="18" charset="0"/>
              <a:cs typeface="Times New Roman" panose="02020603050405020304" pitchFamily="18" charset="0"/>
            </a:endParaRPr>
          </a:p>
          <a:p>
            <a:pPr algn="just"/>
            <a:r>
              <a:rPr lang="en-US" sz="3200">
                <a:latin typeface="Times New Roman" panose="02020603050405020304" pitchFamily="18" charset="0"/>
                <a:cs typeface="Times New Roman" panose="02020603050405020304" pitchFamily="18" charset="0"/>
              </a:rPr>
              <a:t>	</a:t>
            </a:r>
            <a:r>
              <a:rPr lang="pt-BR" sz="3200" b="1" i="1">
                <a:solidFill>
                  <a:srgbClr val="FF0000"/>
                </a:solidFill>
                <a:latin typeface="Times New Roman" panose="02020603050405020304" pitchFamily="18" charset="0"/>
                <a:cs typeface="Times New Roman" panose="02020603050405020304" pitchFamily="18" charset="0"/>
              </a:rPr>
              <a:t>Định lý về sự tồn tại của phần tử nghich đảo: </a:t>
            </a:r>
            <a:endParaRPr lang="en-US" sz="3200">
              <a:solidFill>
                <a:srgbClr val="FF0000"/>
              </a:solidFill>
              <a:latin typeface="Times New Roman" panose="02020603050405020304" pitchFamily="18" charset="0"/>
              <a:cs typeface="Times New Roman" panose="02020603050405020304" pitchFamily="18" charset="0"/>
            </a:endParaRPr>
          </a:p>
          <a:p>
            <a:pPr algn="just"/>
            <a:r>
              <a:rPr lang="pt-BR" sz="3200">
                <a:latin typeface="Times New Roman" panose="02020603050405020304" pitchFamily="18" charset="0"/>
                <a:cs typeface="Times New Roman" panose="02020603050405020304" pitchFamily="18" charset="0"/>
              </a:rPr>
              <a:t>	Nếu GCD(a, N) = 1 thì tồn tại duy nhất 1 số b</a:t>
            </a:r>
            <a:r>
              <a:rPr lang="pt-BR" sz="3200">
                <a:latin typeface="Times New Roman" panose="02020603050405020304" pitchFamily="18" charset="0"/>
                <a:cs typeface="Times New Roman" panose="02020603050405020304" pitchFamily="18" charset="0"/>
                <a:sym typeface="Symbol" panose="05050102010706020507" pitchFamily="18" charset="2"/>
              </a:rPr>
              <a:t></a:t>
            </a:r>
            <a:r>
              <a:rPr lang="pt-BR" sz="3200">
                <a:latin typeface="Times New Roman" panose="02020603050405020304" pitchFamily="18" charset="0"/>
                <a:cs typeface="Times New Roman" panose="02020603050405020304" pitchFamily="18" charset="0"/>
              </a:rPr>
              <a:t>Z</a:t>
            </a:r>
            <a:r>
              <a:rPr lang="pt-BR" sz="3200" baseline="-25000">
                <a:latin typeface="Times New Roman" panose="02020603050405020304" pitchFamily="18" charset="0"/>
                <a:cs typeface="Times New Roman" panose="02020603050405020304" pitchFamily="18" charset="0"/>
              </a:rPr>
              <a:t>N</a:t>
            </a:r>
            <a:r>
              <a:rPr lang="pt-BR" sz="3200">
                <a:latin typeface="Times New Roman" panose="02020603050405020304" pitchFamily="18" charset="0"/>
                <a:cs typeface="Times New Roman" panose="02020603050405020304" pitchFamily="18" charset="0"/>
              </a:rPr>
              <a:t> là phần tử nghịch đảo của a, nghĩa là thỏa mãn: </a:t>
            </a:r>
          </a:p>
          <a:p>
            <a:pPr algn="just"/>
            <a:r>
              <a:rPr lang="pt-BR" sz="3200">
                <a:latin typeface="Times New Roman" panose="02020603050405020304" pitchFamily="18" charset="0"/>
                <a:cs typeface="Times New Roman" panose="02020603050405020304" pitchFamily="18" charset="0"/>
              </a:rPr>
              <a:t>	a.b = (a*b) mod N = 1.</a:t>
            </a:r>
            <a:endParaRPr lang="en-US" sz="3200">
              <a:latin typeface="Times New Roman" panose="02020603050405020304" pitchFamily="18" charset="0"/>
              <a:cs typeface="Times New Roman" panose="02020603050405020304" pitchFamily="18" charset="0"/>
            </a:endParaRPr>
          </a:p>
          <a:p>
            <a:pPr algn="just"/>
            <a:r>
              <a:rPr lang="pt-BR" sz="3200">
                <a:latin typeface="Times New Roman" panose="02020603050405020304" pitchFamily="18" charset="0"/>
                <a:cs typeface="Times New Roman" panose="02020603050405020304" pitchFamily="18" charset="0"/>
              </a:rPr>
              <a:t>	</a:t>
            </a:r>
            <a:r>
              <a:rPr lang="en-US" sz="3200" b="1" i="1">
                <a:solidFill>
                  <a:srgbClr val="FF0000"/>
                </a:solidFill>
                <a:latin typeface="Times New Roman" panose="02020603050405020304" pitchFamily="18" charset="0"/>
                <a:cs typeface="Times New Roman" panose="02020603050405020304" pitchFamily="18" charset="0"/>
              </a:rPr>
              <a:t>Một số tính chất của modulo số học</a:t>
            </a:r>
          </a:p>
          <a:p>
            <a:pPr algn="just"/>
            <a:r>
              <a:rPr lang="pt-BR" sz="3200">
                <a:latin typeface="Times New Roman" panose="02020603050405020304" pitchFamily="18" charset="0"/>
                <a:cs typeface="Times New Roman" panose="02020603050405020304" pitchFamily="18" charset="0"/>
              </a:rPr>
              <a:t>	(a+b) mod n = ((a mod n) + (b mod n)) mod n </a:t>
            </a:r>
            <a:endParaRPr lang="en-US" sz="3200">
              <a:latin typeface="Times New Roman" panose="02020603050405020304" pitchFamily="18" charset="0"/>
              <a:cs typeface="Times New Roman" panose="02020603050405020304" pitchFamily="18" charset="0"/>
            </a:endParaRPr>
          </a:p>
          <a:p>
            <a:pPr lvl="0" algn="just"/>
            <a:r>
              <a:rPr lang="pt-BR" sz="3200">
                <a:latin typeface="Times New Roman" panose="02020603050405020304" pitchFamily="18" charset="0"/>
                <a:cs typeface="Times New Roman" panose="02020603050405020304" pitchFamily="18" charset="0"/>
              </a:rPr>
              <a:t>	(a-b) mod n = ((a mod n) - (b mod n)) mod n  </a:t>
            </a: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17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fade">
                                      <p:cBhvr>
                                        <p:cTn id="7" dur="1000"/>
                                        <p:tgtEl>
                                          <p:spTgt spid="13">
                                            <p:txEl>
                                              <p:pRg st="2" end="2"/>
                                            </p:txEl>
                                          </p:spTgt>
                                        </p:tgtEl>
                                      </p:cBhvr>
                                    </p:animEffect>
                                    <p:anim calcmode="lin" valueType="num">
                                      <p:cBhvr>
                                        <p:cTn id="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xEl>
                                              <p:pRg st="3" end="3"/>
                                            </p:txEl>
                                          </p:spTgt>
                                        </p:tgtEl>
                                        <p:attrNameLst>
                                          <p:attrName>style.visibility</p:attrName>
                                        </p:attrNameLst>
                                      </p:cBhvr>
                                      <p:to>
                                        <p:strVal val="visible"/>
                                      </p:to>
                                    </p:set>
                                    <p:animEffect transition="in" filter="fade">
                                      <p:cBhvr>
                                        <p:cTn id="12" dur="1000"/>
                                        <p:tgtEl>
                                          <p:spTgt spid="13">
                                            <p:txEl>
                                              <p:pRg st="3" end="3"/>
                                            </p:txEl>
                                          </p:spTgt>
                                        </p:tgtEl>
                                      </p:cBhvr>
                                    </p:animEffect>
                                    <p:anim calcmode="lin" valueType="num">
                                      <p:cBhvr>
                                        <p:cTn id="13"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animEffect transition="in" filter="fade">
                                      <p:cBhvr>
                                        <p:cTn id="17" dur="1000"/>
                                        <p:tgtEl>
                                          <p:spTgt spid="13">
                                            <p:txEl>
                                              <p:pRg st="4" end="4"/>
                                            </p:txEl>
                                          </p:spTgt>
                                        </p:tgtEl>
                                      </p:cBhvr>
                                    </p:animEffect>
                                    <p:anim calcmode="lin" valueType="num">
                                      <p:cBhvr>
                                        <p:cTn id="18"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3">
                                            <p:txEl>
                                              <p:pRg st="5" end="5"/>
                                            </p:txEl>
                                          </p:spTgt>
                                        </p:tgtEl>
                                        <p:attrNameLst>
                                          <p:attrName>style.visibility</p:attrName>
                                        </p:attrNameLst>
                                      </p:cBhvr>
                                      <p:to>
                                        <p:strVal val="visible"/>
                                      </p:to>
                                    </p:set>
                                    <p:animEffect transition="in" filter="fade">
                                      <p:cBhvr>
                                        <p:cTn id="24" dur="1000"/>
                                        <p:tgtEl>
                                          <p:spTgt spid="13">
                                            <p:txEl>
                                              <p:pRg st="5" end="5"/>
                                            </p:txEl>
                                          </p:spTgt>
                                        </p:tgtEl>
                                      </p:cBhvr>
                                    </p:animEffect>
                                    <p:anim calcmode="lin" valueType="num">
                                      <p:cBhvr>
                                        <p:cTn id="25"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13">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3">
                                            <p:txEl>
                                              <p:pRg st="6" end="6"/>
                                            </p:txEl>
                                          </p:spTgt>
                                        </p:tgtEl>
                                        <p:attrNameLst>
                                          <p:attrName>style.visibility</p:attrName>
                                        </p:attrNameLst>
                                      </p:cBhvr>
                                      <p:to>
                                        <p:strVal val="visible"/>
                                      </p:to>
                                    </p:set>
                                    <p:animEffect transition="in" filter="fade">
                                      <p:cBhvr>
                                        <p:cTn id="29" dur="1000"/>
                                        <p:tgtEl>
                                          <p:spTgt spid="13">
                                            <p:txEl>
                                              <p:pRg st="6" end="6"/>
                                            </p:txEl>
                                          </p:spTgt>
                                        </p:tgtEl>
                                      </p:cBhvr>
                                    </p:animEffect>
                                    <p:anim calcmode="lin" valueType="num">
                                      <p:cBhvr>
                                        <p:cTn id="30"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13">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3">
                                            <p:txEl>
                                              <p:pRg st="7" end="7"/>
                                            </p:txEl>
                                          </p:spTgt>
                                        </p:tgtEl>
                                        <p:attrNameLst>
                                          <p:attrName>style.visibility</p:attrName>
                                        </p:attrNameLst>
                                      </p:cBhvr>
                                      <p:to>
                                        <p:strVal val="visible"/>
                                      </p:to>
                                    </p:set>
                                    <p:animEffect transition="in" filter="fade">
                                      <p:cBhvr>
                                        <p:cTn id="34" dur="1000"/>
                                        <p:tgtEl>
                                          <p:spTgt spid="13">
                                            <p:txEl>
                                              <p:pRg st="7" end="7"/>
                                            </p:txEl>
                                          </p:spTgt>
                                        </p:tgtEl>
                                      </p:cBhvr>
                                    </p:animEffect>
                                    <p:anim calcmode="lin" valueType="num">
                                      <p:cBhvr>
                                        <p:cTn id="35" dur="1000" fill="hold"/>
                                        <p:tgtEl>
                                          <p:spTgt spid="1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1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3.2. Các phương pháp mã hóa cổ điển</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093154"/>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Hệ mã dịch vòng (</a:t>
            </a:r>
            <a:r>
              <a:rPr lang="pt-BR" sz="3600" b="1" i="1">
                <a:latin typeface="Times New Roman" panose="02020603050405020304" pitchFamily="18" charset="0"/>
                <a:cs typeface="Times New Roman" panose="02020603050405020304" pitchFamily="18" charset="0"/>
              </a:rPr>
              <a:t>Shift </a:t>
            </a:r>
            <a:r>
              <a:rPr lang="pt-BR" sz="3600" b="1" i="1" smtClean="0">
                <a:latin typeface="Times New Roman" panose="02020603050405020304" pitchFamily="18" charset="0"/>
                <a:cs typeface="Times New Roman" panose="02020603050405020304" pitchFamily="18" charset="0"/>
              </a:rPr>
              <a:t>cipher)</a:t>
            </a:r>
            <a:endParaRPr lang="en-US" sz="3600">
              <a:latin typeface="Times New Roman" panose="02020603050405020304" pitchFamily="18" charset="0"/>
              <a:cs typeface="Times New Roman" panose="02020603050405020304" pitchFamily="18" charset="0"/>
            </a:endParaRPr>
          </a:p>
          <a:p>
            <a:pPr marL="914400" lvl="1" indent="-457200" algn="just">
              <a:spcBef>
                <a:spcPts val="600"/>
              </a:spcBef>
              <a:spcAft>
                <a:spcPts val="600"/>
              </a:spcAft>
              <a:buFont typeface="Wingdings" panose="05000000000000000000" pitchFamily="2" charset="2"/>
              <a:buChar char="ü"/>
            </a:pPr>
            <a:r>
              <a:rPr lang="en-US" altLang="en-US" sz="3600" smtClean="0">
                <a:latin typeface="Times New Roman" panose="02020603050405020304" pitchFamily="18" charset="0"/>
                <a:cs typeface="Times New Roman" panose="02020603050405020304" pitchFamily="18" charset="0"/>
              </a:rPr>
              <a:t>Một </a:t>
            </a:r>
            <a:r>
              <a:rPr lang="en-US" altLang="en-US" sz="3600">
                <a:latin typeface="Times New Roman" panose="02020603050405020304" pitchFamily="18" charset="0"/>
                <a:cs typeface="Times New Roman" panose="02020603050405020304" pitchFamily="18" charset="0"/>
              </a:rPr>
              <a:t>trong những phương pháp lâu đời nhất được sử dụng để mã hóa </a:t>
            </a:r>
          </a:p>
          <a:p>
            <a:pPr marL="914400" lvl="1" indent="-457200" algn="just">
              <a:spcBef>
                <a:spcPts val="600"/>
              </a:spcBef>
              <a:spcAft>
                <a:spcPts val="600"/>
              </a:spcAft>
              <a:buFont typeface="Wingdings" panose="05000000000000000000" pitchFamily="2" charset="2"/>
              <a:buChar char="ü"/>
            </a:pPr>
            <a:r>
              <a:rPr lang="en-US" altLang="en-US" sz="3600">
                <a:latin typeface="Times New Roman" panose="02020603050405020304" pitchFamily="18" charset="0"/>
                <a:cs typeface="Times New Roman" panose="02020603050405020304" pitchFamily="18" charset="0"/>
              </a:rPr>
              <a:t>Thông điệp được mã hóa bằng cách dịch chuyển xoay vòng từng ký tự đi </a:t>
            </a:r>
            <a:r>
              <a:rPr lang="en-US" altLang="en-US" sz="3600" i="1">
                <a:latin typeface="Times New Roman" panose="02020603050405020304" pitchFamily="18" charset="0"/>
                <a:cs typeface="Times New Roman" panose="02020603050405020304" pitchFamily="18" charset="0"/>
              </a:rPr>
              <a:t>k</a:t>
            </a:r>
            <a:r>
              <a:rPr lang="en-US" altLang="en-US" sz="3600">
                <a:latin typeface="Times New Roman" panose="02020603050405020304" pitchFamily="18" charset="0"/>
                <a:cs typeface="Times New Roman" panose="02020603050405020304" pitchFamily="18" charset="0"/>
              </a:rPr>
              <a:t> vị trí trong bảng chữ cái </a:t>
            </a:r>
          </a:p>
        </p:txBody>
      </p:sp>
    </p:spTree>
    <p:extLst>
      <p:ext uri="{BB962C8B-B14F-4D97-AF65-F5344CB8AC3E}">
        <p14:creationId xmlns:p14="http://schemas.microsoft.com/office/powerpoint/2010/main" val="263892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3.2. Các phương pháp mã hóa cổ điển</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213735"/>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Hệ mã dịch vòng (</a:t>
            </a:r>
            <a:r>
              <a:rPr lang="pt-BR" sz="3600" b="1" i="1">
                <a:latin typeface="Times New Roman" panose="02020603050405020304" pitchFamily="18" charset="0"/>
                <a:cs typeface="Times New Roman" panose="02020603050405020304" pitchFamily="18" charset="0"/>
              </a:rPr>
              <a:t>Shift </a:t>
            </a:r>
            <a:r>
              <a:rPr lang="pt-BR" sz="3600" b="1" i="1" smtClean="0">
                <a:latin typeface="Times New Roman" panose="02020603050405020304" pitchFamily="18" charset="0"/>
                <a:cs typeface="Times New Roman" panose="02020603050405020304" pitchFamily="18" charset="0"/>
              </a:rPr>
              <a:t>cipher)</a:t>
            </a:r>
            <a:endParaRPr lang="en-US" sz="3600">
              <a:latin typeface="Times New Roman" panose="02020603050405020304" pitchFamily="18" charset="0"/>
              <a:cs typeface="Times New Roman" panose="02020603050405020304" pitchFamily="18" charset="0"/>
            </a:endParaRPr>
          </a:p>
          <a:p>
            <a:r>
              <a:rPr lang="pt-BR" sz="2800">
                <a:latin typeface="Times New Roman" panose="02020603050405020304" pitchFamily="18" charset="0"/>
                <a:cs typeface="Times New Roman" panose="02020603050405020304" pitchFamily="18" charset="0"/>
              </a:rPr>
              <a:t>S = (P, C, K, E, D)</a:t>
            </a:r>
          </a:p>
          <a:p>
            <a:endParaRPr lang="pt-BR" sz="2800">
              <a:latin typeface="Times New Roman" panose="02020603050405020304" pitchFamily="18" charset="0"/>
              <a:cs typeface="Times New Roman" panose="02020603050405020304" pitchFamily="18" charset="0"/>
            </a:endParaRPr>
          </a:p>
          <a:p>
            <a:endParaRPr lang="pt-BR" sz="2800">
              <a:latin typeface="Times New Roman" panose="02020603050405020304" pitchFamily="18" charset="0"/>
              <a:cs typeface="Times New Roman" panose="02020603050405020304" pitchFamily="18" charset="0"/>
            </a:endParaRPr>
          </a:p>
          <a:p>
            <a:endParaRPr lang="pt-BR" sz="2800">
              <a:latin typeface="Times New Roman" panose="02020603050405020304" pitchFamily="18" charset="0"/>
              <a:cs typeface="Times New Roman" panose="02020603050405020304" pitchFamily="18" charset="0"/>
            </a:endParaRPr>
          </a:p>
          <a:p>
            <a:endParaRPr lang="pt-BR" sz="2800">
              <a:latin typeface="Times New Roman" panose="02020603050405020304" pitchFamily="18" charset="0"/>
              <a:cs typeface="Times New Roman" panose="02020603050405020304" pitchFamily="18" charset="0"/>
            </a:endParaRPr>
          </a:p>
          <a:p>
            <a:endParaRPr lang="pt-BR" sz="2800">
              <a:latin typeface="Times New Roman" panose="02020603050405020304" pitchFamily="18" charset="0"/>
              <a:cs typeface="Times New Roman" panose="02020603050405020304" pitchFamily="18" charset="0"/>
            </a:endParaRPr>
          </a:p>
          <a:p>
            <a:endParaRPr lang="pt-BR" sz="2800">
              <a:latin typeface="Times New Roman" panose="02020603050405020304" pitchFamily="18" charset="0"/>
              <a:cs typeface="Times New Roman" panose="02020603050405020304" pitchFamily="18" charset="0"/>
            </a:endParaRPr>
          </a:p>
          <a:p>
            <a:pPr marL="457200" indent="-457200" algn="just">
              <a:lnSpc>
                <a:spcPct val="90000"/>
              </a:lnSpc>
              <a:buFont typeface="Wingdings" panose="05000000000000000000" pitchFamily="2" charset="2"/>
              <a:buChar char="ü"/>
            </a:pPr>
            <a:r>
              <a:rPr lang="en-US" altLang="en-US" sz="2800">
                <a:latin typeface="Times New Roman" panose="02020603050405020304" pitchFamily="18" charset="0"/>
                <a:cs typeface="Times New Roman" panose="02020603050405020304" pitchFamily="18" charset="0"/>
              </a:rPr>
              <a:t>Phương pháp đơn giản, </a:t>
            </a:r>
          </a:p>
          <a:p>
            <a:pPr marL="457200" indent="-457200" algn="just">
              <a:lnSpc>
                <a:spcPct val="90000"/>
              </a:lnSpc>
              <a:buFont typeface="Wingdings" panose="05000000000000000000" pitchFamily="2" charset="2"/>
              <a:buChar char="ü"/>
            </a:pPr>
            <a:r>
              <a:rPr lang="en-US" altLang="en-US" sz="2800">
                <a:latin typeface="Times New Roman" panose="02020603050405020304" pitchFamily="18" charset="0"/>
                <a:cs typeface="Times New Roman" panose="02020603050405020304" pitchFamily="18" charset="0"/>
              </a:rPr>
              <a:t>Thao tác xử lý mã hóa và giải mã được thực hiện nhanh chóng </a:t>
            </a:r>
          </a:p>
          <a:p>
            <a:pPr marL="457200" indent="-457200" algn="just">
              <a:lnSpc>
                <a:spcPct val="90000"/>
              </a:lnSpc>
              <a:buFont typeface="Wingdings" panose="05000000000000000000" pitchFamily="2" charset="2"/>
              <a:buChar char="ü"/>
            </a:pPr>
            <a:r>
              <a:rPr lang="en-US" altLang="en-US" sz="2800">
                <a:latin typeface="Times New Roman" panose="02020603050405020304" pitchFamily="18" charset="0"/>
                <a:cs typeface="Times New Roman" panose="02020603050405020304" pitchFamily="18" charset="0"/>
              </a:rPr>
              <a:t>Không gian khóa </a:t>
            </a:r>
            <a:r>
              <a:rPr lang="en-US" altLang="en-US" sz="2800" i="1">
                <a:latin typeface="Times New Roman" panose="02020603050405020304" pitchFamily="18" charset="0"/>
                <a:cs typeface="Times New Roman" panose="02020603050405020304" pitchFamily="18" charset="0"/>
              </a:rPr>
              <a:t>K</a:t>
            </a:r>
            <a:r>
              <a:rPr lang="en-US" altLang="en-US" sz="2800">
                <a:latin typeface="Times New Roman" panose="02020603050405020304" pitchFamily="18" charset="0"/>
                <a:cs typeface="Times New Roman" panose="02020603050405020304" pitchFamily="18" charset="0"/>
              </a:rPr>
              <a:t> = {0, 1, 2, …, </a:t>
            </a:r>
            <a:r>
              <a:rPr lang="en-US" altLang="en-US" sz="2800" i="1">
                <a:latin typeface="Times New Roman" panose="02020603050405020304" pitchFamily="18" charset="0"/>
                <a:cs typeface="Times New Roman" panose="02020603050405020304" pitchFamily="18" charset="0"/>
              </a:rPr>
              <a:t>n</a:t>
            </a:r>
            <a:r>
              <a:rPr lang="en-US" altLang="en-US" sz="2800">
                <a:latin typeface="Times New Roman" panose="02020603050405020304" pitchFamily="18" charset="0"/>
                <a:cs typeface="Times New Roman" panose="02020603050405020304" pitchFamily="18" charset="0"/>
              </a:rPr>
              <a:t>-1} = </a:t>
            </a:r>
            <a:r>
              <a:rPr lang="en-US" altLang="en-US" sz="2800" i="1">
                <a:latin typeface="Times New Roman" panose="02020603050405020304" pitchFamily="18" charset="0"/>
                <a:cs typeface="Times New Roman" panose="02020603050405020304" pitchFamily="18" charset="0"/>
              </a:rPr>
              <a:t>Z</a:t>
            </a:r>
            <a:r>
              <a:rPr lang="en-US" altLang="en-US" sz="2800" i="1" baseline="-25000">
                <a:latin typeface="Times New Roman" panose="02020603050405020304" pitchFamily="18" charset="0"/>
                <a:cs typeface="Times New Roman" panose="02020603050405020304" pitchFamily="18" charset="0"/>
              </a:rPr>
              <a:t>n</a:t>
            </a:r>
          </a:p>
          <a:p>
            <a:pPr marL="457200" indent="-457200" algn="just">
              <a:lnSpc>
                <a:spcPct val="90000"/>
              </a:lnSpc>
              <a:buFont typeface="Wingdings" panose="05000000000000000000" pitchFamily="2" charset="2"/>
              <a:buChar char="ü"/>
            </a:pPr>
            <a:r>
              <a:rPr lang="en-US" altLang="en-US" sz="2800">
                <a:solidFill>
                  <a:srgbClr val="FF0000"/>
                </a:solidFill>
                <a:latin typeface="Times New Roman" panose="02020603050405020304" pitchFamily="18" charset="0"/>
                <a:cs typeface="Times New Roman" panose="02020603050405020304" pitchFamily="18" charset="0"/>
              </a:rPr>
              <a:t>Dễ bị phá vỡ bằng cách thử mọi khả năng khóa </a:t>
            </a:r>
            <a:r>
              <a:rPr lang="en-US" altLang="en-US" sz="2800" i="1">
                <a:solidFill>
                  <a:srgbClr val="FF0000"/>
                </a:solidFill>
                <a:latin typeface="Times New Roman" panose="02020603050405020304" pitchFamily="18" charset="0"/>
                <a:cs typeface="Times New Roman" panose="02020603050405020304" pitchFamily="18" charset="0"/>
              </a:rPr>
              <a:t>k</a:t>
            </a:r>
          </a:p>
        </p:txBody>
      </p:sp>
      <p:pic>
        <p:nvPicPr>
          <p:cNvPr id="9" name="Picture 4" descr="shiftCiph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5158" y="2413692"/>
            <a:ext cx="8199438" cy="2413000"/>
          </a:xfrm>
          <a:prstGeom prst="rect">
            <a:avLst/>
          </a:prstGeom>
          <a:noFill/>
          <a:ln w="9525">
            <a:solidFill>
              <a:schemeClr val="accent1"/>
            </a:solidFill>
            <a:miter lim="800000"/>
            <a:headEnd/>
            <a:tailEnd/>
          </a:ln>
          <a:effectLst>
            <a:outerShdw dist="89803" dir="2700000" algn="ctr" rotWithShape="0">
              <a:schemeClr val="folHlink"/>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36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1000"/>
                                        <p:tgtEl>
                                          <p:spTgt spid="13">
                                            <p:txEl>
                                              <p:pRg st="1" end="1"/>
                                            </p:txEl>
                                          </p:spTgt>
                                        </p:tgtEl>
                                      </p:cBhvr>
                                    </p:animEffect>
                                    <p:anim calcmode="lin" valueType="num">
                                      <p:cBhvr>
                                        <p:cTn id="8"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
                                            <p:txEl>
                                              <p:pRg st="8" end="8"/>
                                            </p:txEl>
                                          </p:spTgt>
                                        </p:tgtEl>
                                        <p:attrNameLst>
                                          <p:attrName>style.visibility</p:attrName>
                                        </p:attrNameLst>
                                      </p:cBhvr>
                                      <p:to>
                                        <p:strVal val="visible"/>
                                      </p:to>
                                    </p:set>
                                    <p:animEffect transition="in" filter="fade">
                                      <p:cBhvr>
                                        <p:cTn id="19" dur="1000"/>
                                        <p:tgtEl>
                                          <p:spTgt spid="13">
                                            <p:txEl>
                                              <p:pRg st="8" end="8"/>
                                            </p:txEl>
                                          </p:spTgt>
                                        </p:tgtEl>
                                      </p:cBhvr>
                                    </p:animEffect>
                                    <p:anim calcmode="lin" valueType="num">
                                      <p:cBhvr>
                                        <p:cTn id="20" dur="1000" fill="hold"/>
                                        <p:tgtEl>
                                          <p:spTgt spid="13">
                                            <p:txEl>
                                              <p:pRg st="8" end="8"/>
                                            </p:txEl>
                                          </p:spTgt>
                                        </p:tgtEl>
                                        <p:attrNameLst>
                                          <p:attrName>ppt_x</p:attrName>
                                        </p:attrNameLst>
                                      </p:cBhvr>
                                      <p:tavLst>
                                        <p:tav tm="0">
                                          <p:val>
                                            <p:strVal val="#ppt_x"/>
                                          </p:val>
                                        </p:tav>
                                        <p:tav tm="100000">
                                          <p:val>
                                            <p:strVal val="#ppt_x"/>
                                          </p:val>
                                        </p:tav>
                                      </p:tavLst>
                                    </p:anim>
                                    <p:anim calcmode="lin" valueType="num">
                                      <p:cBhvr>
                                        <p:cTn id="21" dur="1000" fill="hold"/>
                                        <p:tgtEl>
                                          <p:spTgt spid="1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
                                            <p:txEl>
                                              <p:pRg st="9" end="9"/>
                                            </p:txEl>
                                          </p:spTgt>
                                        </p:tgtEl>
                                        <p:attrNameLst>
                                          <p:attrName>style.visibility</p:attrName>
                                        </p:attrNameLst>
                                      </p:cBhvr>
                                      <p:to>
                                        <p:strVal val="visible"/>
                                      </p:to>
                                    </p:set>
                                    <p:animEffect transition="in" filter="fade">
                                      <p:cBhvr>
                                        <p:cTn id="26" dur="1000"/>
                                        <p:tgtEl>
                                          <p:spTgt spid="13">
                                            <p:txEl>
                                              <p:pRg st="9" end="9"/>
                                            </p:txEl>
                                          </p:spTgt>
                                        </p:tgtEl>
                                      </p:cBhvr>
                                    </p:animEffect>
                                    <p:anim calcmode="lin" valueType="num">
                                      <p:cBhvr>
                                        <p:cTn id="27" dur="1000" fill="hold"/>
                                        <p:tgtEl>
                                          <p:spTgt spid="13">
                                            <p:txEl>
                                              <p:pRg st="9" end="9"/>
                                            </p:txEl>
                                          </p:spTgt>
                                        </p:tgtEl>
                                        <p:attrNameLst>
                                          <p:attrName>ppt_x</p:attrName>
                                        </p:attrNameLst>
                                      </p:cBhvr>
                                      <p:tavLst>
                                        <p:tav tm="0">
                                          <p:val>
                                            <p:strVal val="#ppt_x"/>
                                          </p:val>
                                        </p:tav>
                                        <p:tav tm="100000">
                                          <p:val>
                                            <p:strVal val="#ppt_x"/>
                                          </p:val>
                                        </p:tav>
                                      </p:tavLst>
                                    </p:anim>
                                    <p:anim calcmode="lin" valueType="num">
                                      <p:cBhvr>
                                        <p:cTn id="28" dur="1000" fill="hold"/>
                                        <p:tgtEl>
                                          <p:spTgt spid="1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3">
                                            <p:txEl>
                                              <p:pRg st="10" end="10"/>
                                            </p:txEl>
                                          </p:spTgt>
                                        </p:tgtEl>
                                        <p:attrNameLst>
                                          <p:attrName>style.visibility</p:attrName>
                                        </p:attrNameLst>
                                      </p:cBhvr>
                                      <p:to>
                                        <p:strVal val="visible"/>
                                      </p:to>
                                    </p:set>
                                    <p:animEffect transition="in" filter="fade">
                                      <p:cBhvr>
                                        <p:cTn id="33" dur="1000"/>
                                        <p:tgtEl>
                                          <p:spTgt spid="13">
                                            <p:txEl>
                                              <p:pRg st="10" end="10"/>
                                            </p:txEl>
                                          </p:spTgt>
                                        </p:tgtEl>
                                      </p:cBhvr>
                                    </p:animEffect>
                                    <p:anim calcmode="lin" valueType="num">
                                      <p:cBhvr>
                                        <p:cTn id="34" dur="1000" fill="hold"/>
                                        <p:tgtEl>
                                          <p:spTgt spid="13">
                                            <p:txEl>
                                              <p:pRg st="10" end="10"/>
                                            </p:txEl>
                                          </p:spTgt>
                                        </p:tgtEl>
                                        <p:attrNameLst>
                                          <p:attrName>ppt_x</p:attrName>
                                        </p:attrNameLst>
                                      </p:cBhvr>
                                      <p:tavLst>
                                        <p:tav tm="0">
                                          <p:val>
                                            <p:strVal val="#ppt_x"/>
                                          </p:val>
                                        </p:tav>
                                        <p:tav tm="100000">
                                          <p:val>
                                            <p:strVal val="#ppt_x"/>
                                          </p:val>
                                        </p:tav>
                                      </p:tavLst>
                                    </p:anim>
                                    <p:anim calcmode="lin" valueType="num">
                                      <p:cBhvr>
                                        <p:cTn id="35" dur="1000" fill="hold"/>
                                        <p:tgtEl>
                                          <p:spTgt spid="1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3">
                                            <p:txEl>
                                              <p:pRg st="11" end="11"/>
                                            </p:txEl>
                                          </p:spTgt>
                                        </p:tgtEl>
                                        <p:attrNameLst>
                                          <p:attrName>style.visibility</p:attrName>
                                        </p:attrNameLst>
                                      </p:cBhvr>
                                      <p:to>
                                        <p:strVal val="visible"/>
                                      </p:to>
                                    </p:set>
                                    <p:animEffect transition="in" filter="fade">
                                      <p:cBhvr>
                                        <p:cTn id="40" dur="1000"/>
                                        <p:tgtEl>
                                          <p:spTgt spid="13">
                                            <p:txEl>
                                              <p:pRg st="11" end="11"/>
                                            </p:txEl>
                                          </p:spTgt>
                                        </p:tgtEl>
                                      </p:cBhvr>
                                    </p:animEffect>
                                    <p:anim calcmode="lin" valueType="num">
                                      <p:cBhvr>
                                        <p:cTn id="41" dur="1000" fill="hold"/>
                                        <p:tgtEl>
                                          <p:spTgt spid="13">
                                            <p:txEl>
                                              <p:pRg st="11" end="11"/>
                                            </p:txEl>
                                          </p:spTgt>
                                        </p:tgtEl>
                                        <p:attrNameLst>
                                          <p:attrName>ppt_x</p:attrName>
                                        </p:attrNameLst>
                                      </p:cBhvr>
                                      <p:tavLst>
                                        <p:tav tm="0">
                                          <p:val>
                                            <p:strVal val="#ppt_x"/>
                                          </p:val>
                                        </p:tav>
                                        <p:tav tm="100000">
                                          <p:val>
                                            <p:strVal val="#ppt_x"/>
                                          </p:val>
                                        </p:tav>
                                      </p:tavLst>
                                    </p:anim>
                                    <p:anim calcmode="lin" valueType="num">
                                      <p:cBhvr>
                                        <p:cTn id="42" dur="1000" fill="hold"/>
                                        <p:tgtEl>
                                          <p:spTgt spid="1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3.2. Các phương pháp mã hóa cổ điển</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970318"/>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Hệ mã dịch vòng (</a:t>
            </a:r>
            <a:r>
              <a:rPr lang="pt-BR" sz="3600" b="1" i="1">
                <a:latin typeface="Times New Roman" panose="02020603050405020304" pitchFamily="18" charset="0"/>
                <a:cs typeface="Times New Roman" panose="02020603050405020304" pitchFamily="18" charset="0"/>
              </a:rPr>
              <a:t>Shift </a:t>
            </a:r>
            <a:r>
              <a:rPr lang="pt-BR" sz="3600" b="1" i="1" smtClean="0">
                <a:latin typeface="Times New Roman" panose="02020603050405020304" pitchFamily="18" charset="0"/>
                <a:cs typeface="Times New Roman" panose="02020603050405020304" pitchFamily="18" charset="0"/>
              </a:rPr>
              <a:t>cipher)</a:t>
            </a:r>
            <a:endParaRPr lang="en-US" sz="3600">
              <a:latin typeface="Times New Roman" panose="02020603050405020304" pitchFamily="18" charset="0"/>
              <a:cs typeface="Times New Roman" panose="02020603050405020304" pitchFamily="18" charset="0"/>
            </a:endParaRPr>
          </a:p>
          <a:p>
            <a:pPr algn="just"/>
            <a:r>
              <a:rPr lang="en-US" altLang="en-US" sz="3600" smtClean="0">
                <a:latin typeface="Times New Roman" panose="02020603050405020304" pitchFamily="18" charset="0"/>
                <a:cs typeface="Times New Roman" panose="02020603050405020304" pitchFamily="18" charset="0"/>
              </a:rPr>
              <a:t>	Ví </a:t>
            </a:r>
            <a:r>
              <a:rPr lang="en-US" altLang="en-US" sz="3600">
                <a:latin typeface="Times New Roman" panose="02020603050405020304" pitchFamily="18" charset="0"/>
                <a:cs typeface="Times New Roman" panose="02020603050405020304" pitchFamily="18" charset="0"/>
              </a:rPr>
              <a:t>dụ: </a:t>
            </a:r>
          </a:p>
          <a:p>
            <a:pPr marL="457200" indent="-457200" algn="just">
              <a:buFont typeface="Wingdings" panose="05000000000000000000" pitchFamily="2" charset="2"/>
              <a:buChar char="ü"/>
            </a:pPr>
            <a:r>
              <a:rPr lang="en-US" altLang="en-US" sz="3600">
                <a:latin typeface="Times New Roman" panose="02020603050405020304" pitchFamily="18" charset="0"/>
                <a:cs typeface="Times New Roman" panose="02020603050405020304" pitchFamily="18" charset="0"/>
              </a:rPr>
              <a:t>Mã hóa một thông điệp được biểu diễn bằng các chữ cái từ A đến Z (26 chữ cái), ta sử dụng </a:t>
            </a:r>
            <a:r>
              <a:rPr lang="en-US" altLang="en-US" sz="3600" i="1">
                <a:solidFill>
                  <a:srgbClr val="FF0000"/>
                </a:solidFill>
                <a:latin typeface="Times New Roman" panose="02020603050405020304" pitchFamily="18" charset="0"/>
                <a:cs typeface="Times New Roman" panose="02020603050405020304" pitchFamily="18" charset="0"/>
              </a:rPr>
              <a:t>Z</a:t>
            </a:r>
            <a:r>
              <a:rPr lang="en-US" altLang="en-US" sz="3600" baseline="-25000">
                <a:solidFill>
                  <a:srgbClr val="FF0000"/>
                </a:solidFill>
                <a:latin typeface="Times New Roman" panose="02020603050405020304" pitchFamily="18" charset="0"/>
                <a:cs typeface="Times New Roman" panose="02020603050405020304" pitchFamily="18" charset="0"/>
              </a:rPr>
              <a:t>26</a:t>
            </a:r>
            <a:r>
              <a:rPr lang="en-US" altLang="en-US" sz="3600">
                <a:latin typeface="Times New Roman" panose="02020603050405020304" pitchFamily="18" charset="0"/>
                <a:cs typeface="Times New Roman" panose="02020603050405020304" pitchFamily="18" charset="0"/>
              </a:rPr>
              <a:t>. </a:t>
            </a:r>
          </a:p>
          <a:p>
            <a:pPr marL="457200" indent="-457200" algn="just">
              <a:buFont typeface="Wingdings" panose="05000000000000000000" pitchFamily="2" charset="2"/>
              <a:buChar char="ü"/>
            </a:pPr>
            <a:r>
              <a:rPr lang="en-US" altLang="en-US" sz="3600">
                <a:latin typeface="Times New Roman" panose="02020603050405020304" pitchFamily="18" charset="0"/>
                <a:cs typeface="Times New Roman" panose="02020603050405020304" pitchFamily="18" charset="0"/>
              </a:rPr>
              <a:t>Thông điệp được mã hóa sẽ không an toàn và có thể dễ dàng bị giải mã bằng cách thử lần lượt </a:t>
            </a:r>
            <a:r>
              <a:rPr lang="en-US" altLang="en-US" sz="3600">
                <a:solidFill>
                  <a:srgbClr val="FF0000"/>
                </a:solidFill>
                <a:latin typeface="Times New Roman" panose="02020603050405020304" pitchFamily="18" charset="0"/>
                <a:cs typeface="Times New Roman" panose="02020603050405020304" pitchFamily="18" charset="0"/>
              </a:rPr>
              <a:t>26 giá trị khóa </a:t>
            </a:r>
            <a:r>
              <a:rPr lang="en-US" altLang="en-US" sz="3600" i="1">
                <a:solidFill>
                  <a:srgbClr val="FF0000"/>
                </a:solidFill>
                <a:latin typeface="Times New Roman" panose="02020603050405020304" pitchFamily="18" charset="0"/>
                <a:cs typeface="Times New Roman" panose="02020603050405020304" pitchFamily="18" charset="0"/>
              </a:rPr>
              <a:t>k</a:t>
            </a:r>
            <a:r>
              <a:rPr lang="en-US" altLang="en-US" sz="3600">
                <a:solidFill>
                  <a:srgbClr val="FF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75828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1000"/>
                                        <p:tgtEl>
                                          <p:spTgt spid="13">
                                            <p:txEl>
                                              <p:pRg st="1" end="1"/>
                                            </p:txEl>
                                          </p:spTgt>
                                        </p:tgtEl>
                                      </p:cBhvr>
                                    </p:animEffect>
                                    <p:anim calcmode="lin" valueType="num">
                                      <p:cBhvr>
                                        <p:cTn id="8"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2" end="2"/>
                                            </p:txEl>
                                          </p:spTgt>
                                        </p:tgtEl>
                                        <p:attrNameLst>
                                          <p:attrName>style.visibility</p:attrName>
                                        </p:attrNameLst>
                                      </p:cBhvr>
                                      <p:to>
                                        <p:strVal val="visible"/>
                                      </p:to>
                                    </p:set>
                                    <p:animEffect transition="in" filter="fade">
                                      <p:cBhvr>
                                        <p:cTn id="14" dur="1000"/>
                                        <p:tgtEl>
                                          <p:spTgt spid="13">
                                            <p:txEl>
                                              <p:pRg st="2" end="2"/>
                                            </p:txEl>
                                          </p:spTgt>
                                        </p:tgtEl>
                                      </p:cBhvr>
                                    </p:animEffect>
                                    <p:anim calcmode="lin" valueType="num">
                                      <p:cBhvr>
                                        <p:cTn id="15"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3" end="3"/>
                                            </p:txEl>
                                          </p:spTgt>
                                        </p:tgtEl>
                                        <p:attrNameLst>
                                          <p:attrName>style.visibility</p:attrName>
                                        </p:attrNameLst>
                                      </p:cBhvr>
                                      <p:to>
                                        <p:strVal val="visible"/>
                                      </p:to>
                                    </p:set>
                                    <p:animEffect transition="in" filter="fade">
                                      <p:cBhvr>
                                        <p:cTn id="21" dur="1000"/>
                                        <p:tgtEl>
                                          <p:spTgt spid="13">
                                            <p:txEl>
                                              <p:pRg st="3" end="3"/>
                                            </p:txEl>
                                          </p:spTgt>
                                        </p:tgtEl>
                                      </p:cBhvr>
                                    </p:animEffect>
                                    <p:anim calcmode="lin" valueType="num">
                                      <p:cBhvr>
                                        <p:cTn id="22"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3.2. Các phương pháp mã hóa cổ điển</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1200329"/>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Hệ mã dịch vòng (</a:t>
            </a:r>
            <a:r>
              <a:rPr lang="pt-BR" sz="3600" b="1" i="1">
                <a:latin typeface="Times New Roman" panose="02020603050405020304" pitchFamily="18" charset="0"/>
                <a:cs typeface="Times New Roman" panose="02020603050405020304" pitchFamily="18" charset="0"/>
              </a:rPr>
              <a:t>Shift </a:t>
            </a:r>
            <a:r>
              <a:rPr lang="pt-BR" sz="3600" b="1" i="1" smtClean="0">
                <a:latin typeface="Times New Roman" panose="02020603050405020304" pitchFamily="18" charset="0"/>
                <a:cs typeface="Times New Roman" panose="02020603050405020304" pitchFamily="18" charset="0"/>
              </a:rPr>
              <a:t>cipher)</a:t>
            </a:r>
            <a:endParaRPr lang="en-US" sz="3600">
              <a:latin typeface="Times New Roman" panose="02020603050405020304" pitchFamily="18" charset="0"/>
              <a:cs typeface="Times New Roman" panose="02020603050405020304" pitchFamily="18" charset="0"/>
            </a:endParaRPr>
          </a:p>
          <a:p>
            <a:pPr algn="just"/>
            <a:r>
              <a:rPr lang="en-US" altLang="en-US" sz="3600" smtClean="0">
                <a:latin typeface="Times New Roman" panose="02020603050405020304" pitchFamily="18" charset="0"/>
                <a:cs typeface="Times New Roman" panose="02020603050405020304" pitchFamily="18" charset="0"/>
              </a:rPr>
              <a:t>	Bảng 26 chữ cái và thứ tự các chữ</a:t>
            </a:r>
            <a:endParaRPr lang="en-US" altLang="en-US" sz="3600">
              <a:solidFill>
                <a:srgbClr val="FF0000"/>
              </a:solidFill>
              <a:latin typeface="Times New Roman" panose="02020603050405020304" pitchFamily="18" charset="0"/>
              <a:cs typeface="Times New Roman" panose="02020603050405020304" pitchFamily="18" charset="0"/>
            </a:endParaRPr>
          </a:p>
        </p:txBody>
      </p:sp>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0153" y="2870892"/>
            <a:ext cx="8693150"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005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1000"/>
                                        <p:tgtEl>
                                          <p:spTgt spid="13">
                                            <p:txEl>
                                              <p:pRg st="1" end="1"/>
                                            </p:txEl>
                                          </p:spTgt>
                                        </p:tgtEl>
                                      </p:cBhvr>
                                    </p:animEffect>
                                    <p:anim calcmode="lin" valueType="num">
                                      <p:cBhvr>
                                        <p:cTn id="8"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3.2. Các phương pháp mã hóa cổ điển</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182957"/>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Hệ mã dịch vòng (</a:t>
            </a:r>
            <a:r>
              <a:rPr lang="pt-BR" sz="3600" b="1" i="1">
                <a:latin typeface="Times New Roman" panose="02020603050405020304" pitchFamily="18" charset="0"/>
                <a:cs typeface="Times New Roman" panose="02020603050405020304" pitchFamily="18" charset="0"/>
              </a:rPr>
              <a:t>Shift </a:t>
            </a:r>
            <a:r>
              <a:rPr lang="pt-BR" sz="3600" b="1" i="1" smtClean="0">
                <a:latin typeface="Times New Roman" panose="02020603050405020304" pitchFamily="18" charset="0"/>
                <a:cs typeface="Times New Roman" panose="02020603050405020304" pitchFamily="18" charset="0"/>
              </a:rPr>
              <a:t>cipher)</a:t>
            </a:r>
            <a:endParaRPr lang="en-US" sz="3600">
              <a:latin typeface="Times New Roman" panose="02020603050405020304" pitchFamily="18" charset="0"/>
              <a:cs typeface="Times New Roman" panose="02020603050405020304" pitchFamily="18" charset="0"/>
            </a:endParaRPr>
          </a:p>
          <a:p>
            <a:pPr>
              <a:lnSpc>
                <a:spcPct val="80000"/>
              </a:lnSpc>
            </a:pPr>
            <a:r>
              <a:rPr lang="en-US" altLang="en-US" sz="3600" smtClean="0">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Ví dụ:</a:t>
            </a:r>
          </a:p>
          <a:p>
            <a:pPr>
              <a:lnSpc>
                <a:spcPct val="80000"/>
              </a:lnSpc>
            </a:pPr>
            <a:r>
              <a:rPr lang="en-US" altLang="en-US" sz="2800">
                <a:latin typeface="Times New Roman" panose="02020603050405020304" pitchFamily="18" charset="0"/>
                <a:cs typeface="Times New Roman" panose="02020603050405020304" pitchFamily="18" charset="0"/>
              </a:rPr>
              <a:t>Cho bản rõ </a:t>
            </a:r>
            <a:r>
              <a:rPr lang="en-US" altLang="en-US" sz="2800" smtClean="0">
                <a:solidFill>
                  <a:srgbClr val="FF0000"/>
                </a:solidFill>
                <a:latin typeface="Times New Roman" panose="02020603050405020304" pitchFamily="18" charset="0"/>
                <a:cs typeface="Times New Roman" panose="02020603050405020304" pitchFamily="18" charset="0"/>
              </a:rPr>
              <a:t>X = </a:t>
            </a:r>
            <a:r>
              <a:rPr lang="en-US" altLang="en-US" sz="2800" i="1">
                <a:solidFill>
                  <a:srgbClr val="FF0000"/>
                </a:solidFill>
                <a:latin typeface="Times New Roman" panose="02020603050405020304" pitchFamily="18" charset="0"/>
                <a:cs typeface="Times New Roman" panose="02020603050405020304" pitchFamily="18" charset="0"/>
              </a:rPr>
              <a:t>A T T A C K</a:t>
            </a:r>
            <a:r>
              <a:rPr lang="en-US" altLang="en-US" sz="2800" smtClean="0">
                <a:solidFill>
                  <a:srgbClr val="FF0000"/>
                </a:solidFill>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và K=17. </a:t>
            </a:r>
          </a:p>
          <a:p>
            <a:pPr lvl="2">
              <a:lnSpc>
                <a:spcPct val="90000"/>
              </a:lnSpc>
            </a:pPr>
            <a:r>
              <a:rPr lang="en-US" altLang="en-US" sz="2800" i="1">
                <a:latin typeface="Times New Roman" panose="02020603050405020304" pitchFamily="18" charset="0"/>
                <a:cs typeface="Times New Roman" panose="02020603050405020304" pitchFamily="18" charset="0"/>
              </a:rPr>
              <a:t>X </a:t>
            </a:r>
            <a:r>
              <a:rPr lang="en-US" altLang="en-US" sz="2800">
                <a:latin typeface="Times New Roman" panose="02020603050405020304" pitchFamily="18" charset="0"/>
                <a:cs typeface="Times New Roman" panose="02020603050405020304" pitchFamily="18" charset="0"/>
              </a:rPr>
              <a:t>= </a:t>
            </a:r>
            <a:r>
              <a:rPr lang="en-US" altLang="en-US" sz="2800" i="1">
                <a:latin typeface="Times New Roman" panose="02020603050405020304" pitchFamily="18" charset="0"/>
                <a:cs typeface="Times New Roman" panose="02020603050405020304" pitchFamily="18" charset="0"/>
              </a:rPr>
              <a:t>x</a:t>
            </a:r>
            <a:r>
              <a:rPr lang="en-US" altLang="en-US" sz="2800">
                <a:latin typeface="Times New Roman" panose="02020603050405020304" pitchFamily="18" charset="0"/>
                <a:cs typeface="Times New Roman" panose="02020603050405020304" pitchFamily="18" charset="0"/>
              </a:rPr>
              <a:t>1</a:t>
            </a:r>
            <a:r>
              <a:rPr lang="en-US" altLang="en-US" sz="2800" i="1">
                <a:latin typeface="Times New Roman" panose="02020603050405020304" pitchFamily="18" charset="0"/>
                <a:cs typeface="Times New Roman" panose="02020603050405020304" pitchFamily="18" charset="0"/>
              </a:rPr>
              <a:t>; x</a:t>
            </a:r>
            <a:r>
              <a:rPr lang="en-US" altLang="en-US" sz="2800">
                <a:latin typeface="Times New Roman" panose="02020603050405020304" pitchFamily="18" charset="0"/>
                <a:cs typeface="Times New Roman" panose="02020603050405020304" pitchFamily="18" charset="0"/>
              </a:rPr>
              <a:t>2</a:t>
            </a:r>
            <a:r>
              <a:rPr lang="en-US" altLang="en-US" sz="2800" i="1">
                <a:latin typeface="Times New Roman" panose="02020603050405020304" pitchFamily="18" charset="0"/>
                <a:cs typeface="Times New Roman" panose="02020603050405020304" pitchFamily="18" charset="0"/>
              </a:rPr>
              <a:t>; : : : ; x</a:t>
            </a:r>
            <a:r>
              <a:rPr lang="en-US" altLang="en-US" sz="2800">
                <a:latin typeface="Times New Roman" panose="02020603050405020304" pitchFamily="18" charset="0"/>
                <a:cs typeface="Times New Roman" panose="02020603050405020304" pitchFamily="18" charset="0"/>
              </a:rPr>
              <a:t>6 = </a:t>
            </a:r>
            <a:r>
              <a:rPr lang="en-US" altLang="en-US" sz="2800" i="1">
                <a:latin typeface="Times New Roman" panose="02020603050405020304" pitchFamily="18" charset="0"/>
                <a:cs typeface="Times New Roman" panose="02020603050405020304" pitchFamily="18" charset="0"/>
              </a:rPr>
              <a:t>A T T A C K </a:t>
            </a:r>
            <a:endParaRPr lang="en-US" altLang="en-US" sz="2800">
              <a:latin typeface="Times New Roman" panose="02020603050405020304" pitchFamily="18" charset="0"/>
              <a:cs typeface="Times New Roman" panose="02020603050405020304" pitchFamily="18" charset="0"/>
            </a:endParaRPr>
          </a:p>
          <a:p>
            <a:pPr lvl="2">
              <a:lnSpc>
                <a:spcPct val="90000"/>
              </a:lnSpc>
            </a:pPr>
            <a:r>
              <a:rPr lang="en-US" altLang="en-US" sz="2800" i="1">
                <a:solidFill>
                  <a:schemeClr val="tx2"/>
                </a:solidFill>
                <a:latin typeface="Times New Roman" panose="02020603050405020304" pitchFamily="18" charset="0"/>
                <a:cs typeface="Times New Roman" panose="02020603050405020304" pitchFamily="18" charset="0"/>
              </a:rPr>
              <a:t>X </a:t>
            </a:r>
            <a:r>
              <a:rPr lang="en-US" altLang="en-US" sz="2800">
                <a:solidFill>
                  <a:schemeClr val="tx2"/>
                </a:solidFill>
                <a:latin typeface="Times New Roman" panose="02020603050405020304" pitchFamily="18" charset="0"/>
                <a:cs typeface="Times New Roman" panose="02020603050405020304" pitchFamily="18" charset="0"/>
              </a:rPr>
              <a:t>= </a:t>
            </a:r>
            <a:r>
              <a:rPr lang="en-US" altLang="en-US" sz="2800" i="1">
                <a:solidFill>
                  <a:schemeClr val="tx2"/>
                </a:solidFill>
                <a:latin typeface="Times New Roman" panose="02020603050405020304" pitchFamily="18" charset="0"/>
                <a:cs typeface="Times New Roman" panose="02020603050405020304" pitchFamily="18" charset="0"/>
              </a:rPr>
              <a:t>x</a:t>
            </a:r>
            <a:r>
              <a:rPr lang="en-US" altLang="en-US" sz="2800">
                <a:solidFill>
                  <a:schemeClr val="tx2"/>
                </a:solidFill>
                <a:latin typeface="Times New Roman" panose="02020603050405020304" pitchFamily="18" charset="0"/>
                <a:cs typeface="Times New Roman" panose="02020603050405020304" pitchFamily="18" charset="0"/>
              </a:rPr>
              <a:t>1</a:t>
            </a:r>
            <a:r>
              <a:rPr lang="en-US" altLang="en-US" sz="2800" i="1">
                <a:solidFill>
                  <a:schemeClr val="tx2"/>
                </a:solidFill>
                <a:latin typeface="Times New Roman" panose="02020603050405020304" pitchFamily="18" charset="0"/>
                <a:cs typeface="Times New Roman" panose="02020603050405020304" pitchFamily="18" charset="0"/>
              </a:rPr>
              <a:t>; x</a:t>
            </a:r>
            <a:r>
              <a:rPr lang="en-US" altLang="en-US" sz="2800">
                <a:solidFill>
                  <a:schemeClr val="tx2"/>
                </a:solidFill>
                <a:latin typeface="Times New Roman" panose="02020603050405020304" pitchFamily="18" charset="0"/>
                <a:cs typeface="Times New Roman" panose="02020603050405020304" pitchFamily="18" charset="0"/>
              </a:rPr>
              <a:t>2</a:t>
            </a:r>
            <a:r>
              <a:rPr lang="en-US" altLang="en-US" sz="2800" i="1">
                <a:solidFill>
                  <a:schemeClr val="tx2"/>
                </a:solidFill>
                <a:latin typeface="Times New Roman" panose="02020603050405020304" pitchFamily="18" charset="0"/>
                <a:cs typeface="Times New Roman" panose="02020603050405020304" pitchFamily="18" charset="0"/>
              </a:rPr>
              <a:t>; : : : ; x</a:t>
            </a:r>
            <a:r>
              <a:rPr lang="en-US" altLang="en-US" sz="2800">
                <a:solidFill>
                  <a:schemeClr val="tx2"/>
                </a:solidFill>
                <a:latin typeface="Times New Roman" panose="02020603050405020304" pitchFamily="18" charset="0"/>
                <a:cs typeface="Times New Roman" panose="02020603050405020304" pitchFamily="18" charset="0"/>
              </a:rPr>
              <a:t>6 = 0</a:t>
            </a:r>
            <a:r>
              <a:rPr lang="en-US" altLang="en-US" sz="2800" i="1">
                <a:solidFill>
                  <a:schemeClr val="tx2"/>
                </a:solidFill>
                <a:latin typeface="Times New Roman" panose="02020603050405020304" pitchFamily="18" charset="0"/>
                <a:cs typeface="Times New Roman" panose="02020603050405020304" pitchFamily="18" charset="0"/>
              </a:rPr>
              <a:t>; </a:t>
            </a:r>
            <a:r>
              <a:rPr lang="en-US" altLang="en-US" sz="2800">
                <a:solidFill>
                  <a:schemeClr val="tx2"/>
                </a:solidFill>
                <a:latin typeface="Times New Roman" panose="02020603050405020304" pitchFamily="18" charset="0"/>
                <a:cs typeface="Times New Roman" panose="02020603050405020304" pitchFamily="18" charset="0"/>
              </a:rPr>
              <a:t>19</a:t>
            </a:r>
            <a:r>
              <a:rPr lang="en-US" altLang="en-US" sz="2800" i="1">
                <a:solidFill>
                  <a:schemeClr val="tx2"/>
                </a:solidFill>
                <a:latin typeface="Times New Roman" panose="02020603050405020304" pitchFamily="18" charset="0"/>
                <a:cs typeface="Times New Roman" panose="02020603050405020304" pitchFamily="18" charset="0"/>
              </a:rPr>
              <a:t>; </a:t>
            </a:r>
            <a:r>
              <a:rPr lang="en-US" altLang="en-US" sz="2800">
                <a:solidFill>
                  <a:schemeClr val="tx2"/>
                </a:solidFill>
                <a:latin typeface="Times New Roman" panose="02020603050405020304" pitchFamily="18" charset="0"/>
                <a:cs typeface="Times New Roman" panose="02020603050405020304" pitchFamily="18" charset="0"/>
              </a:rPr>
              <a:t>19</a:t>
            </a:r>
            <a:r>
              <a:rPr lang="en-US" altLang="en-US" sz="2800" i="1">
                <a:solidFill>
                  <a:schemeClr val="tx2"/>
                </a:solidFill>
                <a:latin typeface="Times New Roman" panose="02020603050405020304" pitchFamily="18" charset="0"/>
                <a:cs typeface="Times New Roman" panose="02020603050405020304" pitchFamily="18" charset="0"/>
              </a:rPr>
              <a:t>; </a:t>
            </a:r>
            <a:r>
              <a:rPr lang="en-US" altLang="en-US" sz="2800">
                <a:solidFill>
                  <a:schemeClr val="tx2"/>
                </a:solidFill>
                <a:latin typeface="Times New Roman" panose="02020603050405020304" pitchFamily="18" charset="0"/>
                <a:cs typeface="Times New Roman" panose="02020603050405020304" pitchFamily="18" charset="0"/>
              </a:rPr>
              <a:t>0</a:t>
            </a:r>
            <a:r>
              <a:rPr lang="en-US" altLang="en-US" sz="2800" i="1">
                <a:solidFill>
                  <a:schemeClr val="tx2"/>
                </a:solidFill>
                <a:latin typeface="Times New Roman" panose="02020603050405020304" pitchFamily="18" charset="0"/>
                <a:cs typeface="Times New Roman" panose="02020603050405020304" pitchFamily="18" charset="0"/>
              </a:rPr>
              <a:t>; </a:t>
            </a:r>
            <a:r>
              <a:rPr lang="en-US" altLang="en-US" sz="2800">
                <a:solidFill>
                  <a:schemeClr val="tx2"/>
                </a:solidFill>
                <a:latin typeface="Times New Roman" panose="02020603050405020304" pitchFamily="18" charset="0"/>
                <a:cs typeface="Times New Roman" panose="02020603050405020304" pitchFamily="18" charset="0"/>
              </a:rPr>
              <a:t>2</a:t>
            </a:r>
            <a:r>
              <a:rPr lang="en-US" altLang="en-US" sz="2800" i="1">
                <a:solidFill>
                  <a:schemeClr val="tx2"/>
                </a:solidFill>
                <a:latin typeface="Times New Roman" panose="02020603050405020304" pitchFamily="18" charset="0"/>
                <a:cs typeface="Times New Roman" panose="02020603050405020304" pitchFamily="18" charset="0"/>
              </a:rPr>
              <a:t>; </a:t>
            </a:r>
            <a:r>
              <a:rPr lang="en-US" altLang="en-US" sz="2800">
                <a:solidFill>
                  <a:schemeClr val="tx2"/>
                </a:solidFill>
                <a:latin typeface="Times New Roman" panose="02020603050405020304" pitchFamily="18" charset="0"/>
                <a:cs typeface="Times New Roman" panose="02020603050405020304" pitchFamily="18" charset="0"/>
              </a:rPr>
              <a:t>10.</a:t>
            </a:r>
          </a:p>
          <a:p>
            <a:pPr>
              <a:lnSpc>
                <a:spcPct val="80000"/>
              </a:lnSpc>
            </a:pPr>
            <a:r>
              <a:rPr lang="en-US" altLang="en-US" sz="2800">
                <a:latin typeface="Times New Roman" panose="02020603050405020304" pitchFamily="18" charset="0"/>
                <a:cs typeface="Times New Roman" panose="02020603050405020304" pitchFamily="18" charset="0"/>
              </a:rPr>
              <a:t>Mã hóa</a:t>
            </a:r>
          </a:p>
          <a:p>
            <a:pPr lvl="2">
              <a:lnSpc>
                <a:spcPct val="90000"/>
              </a:lnSpc>
            </a:pPr>
            <a:r>
              <a:rPr lang="en-US" altLang="en-US" sz="2800" i="1">
                <a:latin typeface="Times New Roman" panose="02020603050405020304" pitchFamily="18" charset="0"/>
                <a:cs typeface="Times New Roman" panose="02020603050405020304" pitchFamily="18" charset="0"/>
              </a:rPr>
              <a:t>y</a:t>
            </a:r>
            <a:r>
              <a:rPr lang="en-US" altLang="en-US" sz="2800">
                <a:latin typeface="Times New Roman" panose="02020603050405020304" pitchFamily="18" charset="0"/>
                <a:cs typeface="Times New Roman" panose="02020603050405020304" pitchFamily="18" charset="0"/>
              </a:rPr>
              <a:t>1 = (</a:t>
            </a:r>
            <a:r>
              <a:rPr lang="en-US" altLang="en-US" sz="2800" i="1">
                <a:latin typeface="Times New Roman" panose="02020603050405020304" pitchFamily="18" charset="0"/>
                <a:cs typeface="Times New Roman" panose="02020603050405020304" pitchFamily="18" charset="0"/>
              </a:rPr>
              <a:t>x</a:t>
            </a:r>
            <a:r>
              <a:rPr lang="en-US" altLang="en-US" sz="2800">
                <a:latin typeface="Times New Roman" panose="02020603050405020304" pitchFamily="18" charset="0"/>
                <a:cs typeface="Times New Roman" panose="02020603050405020304" pitchFamily="18" charset="0"/>
              </a:rPr>
              <a:t>1 + </a:t>
            </a:r>
            <a:r>
              <a:rPr lang="en-US" altLang="en-US" sz="2800" i="1">
                <a:latin typeface="Times New Roman" panose="02020603050405020304" pitchFamily="18" charset="0"/>
                <a:cs typeface="Times New Roman" panose="02020603050405020304" pitchFamily="18" charset="0"/>
              </a:rPr>
              <a:t>k) </a:t>
            </a:r>
            <a:r>
              <a:rPr lang="en-US" altLang="en-US" sz="2800">
                <a:latin typeface="Times New Roman" panose="02020603050405020304" pitchFamily="18" charset="0"/>
                <a:cs typeface="Times New Roman" panose="02020603050405020304" pitchFamily="18" charset="0"/>
              </a:rPr>
              <a:t>mod 26 = (0 + 17) mod 26 = 17 = </a:t>
            </a:r>
            <a:r>
              <a:rPr lang="en-US" altLang="en-US" sz="2800" i="1">
                <a:latin typeface="Times New Roman" panose="02020603050405020304" pitchFamily="18" charset="0"/>
                <a:cs typeface="Times New Roman" panose="02020603050405020304" pitchFamily="18" charset="0"/>
              </a:rPr>
              <a:t>R</a:t>
            </a:r>
            <a:r>
              <a:rPr lang="en-US" altLang="en-US" sz="2800">
                <a:latin typeface="Times New Roman" panose="02020603050405020304" pitchFamily="18" charset="0"/>
                <a:cs typeface="Times New Roman" panose="02020603050405020304" pitchFamily="18" charset="0"/>
              </a:rPr>
              <a:t>.</a:t>
            </a:r>
          </a:p>
          <a:p>
            <a:pPr lvl="2">
              <a:lnSpc>
                <a:spcPct val="90000"/>
              </a:lnSpc>
            </a:pPr>
            <a:r>
              <a:rPr lang="en-US" altLang="en-US" sz="2800" i="1">
                <a:latin typeface="Times New Roman" panose="02020603050405020304" pitchFamily="18" charset="0"/>
                <a:cs typeface="Times New Roman" panose="02020603050405020304" pitchFamily="18" charset="0"/>
              </a:rPr>
              <a:t>y</a:t>
            </a:r>
            <a:r>
              <a:rPr lang="en-US" altLang="en-US" sz="2800">
                <a:latin typeface="Times New Roman" panose="02020603050405020304" pitchFamily="18" charset="0"/>
                <a:cs typeface="Times New Roman" panose="02020603050405020304" pitchFamily="18" charset="0"/>
              </a:rPr>
              <a:t>2 = </a:t>
            </a:r>
            <a:r>
              <a:rPr lang="en-US" altLang="en-US" sz="2800" i="1">
                <a:latin typeface="Times New Roman" panose="02020603050405020304" pitchFamily="18" charset="0"/>
                <a:cs typeface="Times New Roman" panose="02020603050405020304" pitchFamily="18" charset="0"/>
              </a:rPr>
              <a:t>y</a:t>
            </a:r>
            <a:r>
              <a:rPr lang="en-US" altLang="en-US" sz="2800">
                <a:latin typeface="Times New Roman" panose="02020603050405020304" pitchFamily="18" charset="0"/>
                <a:cs typeface="Times New Roman" panose="02020603050405020304" pitchFamily="18" charset="0"/>
              </a:rPr>
              <a:t>3 = (19 + 17) mod 26 = 10 = </a:t>
            </a:r>
            <a:r>
              <a:rPr lang="en-US" altLang="en-US" sz="2800" i="1">
                <a:latin typeface="Times New Roman" panose="02020603050405020304" pitchFamily="18" charset="0"/>
                <a:cs typeface="Times New Roman" panose="02020603050405020304" pitchFamily="18" charset="0"/>
              </a:rPr>
              <a:t>K</a:t>
            </a:r>
            <a:r>
              <a:rPr lang="en-US" altLang="en-US" sz="2800">
                <a:latin typeface="Times New Roman" panose="02020603050405020304" pitchFamily="18" charset="0"/>
                <a:cs typeface="Times New Roman" panose="02020603050405020304" pitchFamily="18" charset="0"/>
              </a:rPr>
              <a:t>.</a:t>
            </a:r>
          </a:p>
          <a:p>
            <a:pPr lvl="2">
              <a:lnSpc>
                <a:spcPct val="90000"/>
              </a:lnSpc>
            </a:pPr>
            <a:r>
              <a:rPr lang="en-US" altLang="en-US" sz="2800" i="1">
                <a:latin typeface="Times New Roman" panose="02020603050405020304" pitchFamily="18" charset="0"/>
                <a:cs typeface="Times New Roman" panose="02020603050405020304" pitchFamily="18" charset="0"/>
              </a:rPr>
              <a:t>y</a:t>
            </a:r>
            <a:r>
              <a:rPr lang="en-US" altLang="en-US" sz="2800">
                <a:latin typeface="Times New Roman" panose="02020603050405020304" pitchFamily="18" charset="0"/>
                <a:cs typeface="Times New Roman" panose="02020603050405020304" pitchFamily="18" charset="0"/>
              </a:rPr>
              <a:t>4 = 17 = </a:t>
            </a:r>
            <a:r>
              <a:rPr lang="en-US" altLang="en-US" sz="2800" i="1">
                <a:latin typeface="Times New Roman" panose="02020603050405020304" pitchFamily="18" charset="0"/>
                <a:cs typeface="Times New Roman" panose="02020603050405020304" pitchFamily="18" charset="0"/>
              </a:rPr>
              <a:t>R</a:t>
            </a:r>
            <a:r>
              <a:rPr lang="en-US" altLang="en-US" sz="2800">
                <a:latin typeface="Times New Roman" panose="02020603050405020304" pitchFamily="18" charset="0"/>
                <a:cs typeface="Times New Roman" panose="02020603050405020304" pitchFamily="18" charset="0"/>
              </a:rPr>
              <a:t>.</a:t>
            </a:r>
          </a:p>
          <a:p>
            <a:pPr lvl="2">
              <a:lnSpc>
                <a:spcPct val="90000"/>
              </a:lnSpc>
            </a:pPr>
            <a:r>
              <a:rPr lang="en-US" altLang="en-US" sz="2800" i="1">
                <a:latin typeface="Times New Roman" panose="02020603050405020304" pitchFamily="18" charset="0"/>
                <a:cs typeface="Times New Roman" panose="02020603050405020304" pitchFamily="18" charset="0"/>
              </a:rPr>
              <a:t>y</a:t>
            </a:r>
            <a:r>
              <a:rPr lang="en-US" altLang="en-US" sz="2800">
                <a:latin typeface="Times New Roman" panose="02020603050405020304" pitchFamily="18" charset="0"/>
                <a:cs typeface="Times New Roman" panose="02020603050405020304" pitchFamily="18" charset="0"/>
              </a:rPr>
              <a:t>5 = (2 + 17) mod 26 = 19 = </a:t>
            </a:r>
            <a:r>
              <a:rPr lang="en-US" altLang="en-US" sz="2800" i="1">
                <a:latin typeface="Times New Roman" panose="02020603050405020304" pitchFamily="18" charset="0"/>
                <a:cs typeface="Times New Roman" panose="02020603050405020304" pitchFamily="18" charset="0"/>
              </a:rPr>
              <a:t>T</a:t>
            </a:r>
            <a:r>
              <a:rPr lang="en-US" altLang="en-US" sz="2800">
                <a:latin typeface="Times New Roman" panose="02020603050405020304" pitchFamily="18" charset="0"/>
                <a:cs typeface="Times New Roman" panose="02020603050405020304" pitchFamily="18" charset="0"/>
              </a:rPr>
              <a:t>.</a:t>
            </a:r>
          </a:p>
          <a:p>
            <a:pPr lvl="2">
              <a:lnSpc>
                <a:spcPct val="90000"/>
              </a:lnSpc>
            </a:pPr>
            <a:r>
              <a:rPr lang="en-US" altLang="en-US" sz="2800" i="1">
                <a:latin typeface="Times New Roman" panose="02020603050405020304" pitchFamily="18" charset="0"/>
                <a:cs typeface="Times New Roman" panose="02020603050405020304" pitchFamily="18" charset="0"/>
              </a:rPr>
              <a:t>y</a:t>
            </a:r>
            <a:r>
              <a:rPr lang="en-US" altLang="en-US" sz="2800">
                <a:latin typeface="Times New Roman" panose="02020603050405020304" pitchFamily="18" charset="0"/>
                <a:cs typeface="Times New Roman" panose="02020603050405020304" pitchFamily="18" charset="0"/>
              </a:rPr>
              <a:t>6 = (10 + 17) mod 26 = 1 = </a:t>
            </a:r>
            <a:r>
              <a:rPr lang="en-US" altLang="en-US" sz="2800" i="1">
                <a:latin typeface="Times New Roman" panose="02020603050405020304" pitchFamily="18" charset="0"/>
                <a:cs typeface="Times New Roman" panose="02020603050405020304" pitchFamily="18" charset="0"/>
              </a:rPr>
              <a:t>B</a:t>
            </a:r>
            <a:r>
              <a:rPr lang="en-US" altLang="en-US" sz="2800">
                <a:latin typeface="Times New Roman" panose="02020603050405020304" pitchFamily="18" charset="0"/>
                <a:cs typeface="Times New Roman" panose="02020603050405020304" pitchFamily="18" charset="0"/>
              </a:rPr>
              <a:t>.</a:t>
            </a:r>
          </a:p>
          <a:p>
            <a:pPr>
              <a:lnSpc>
                <a:spcPct val="80000"/>
              </a:lnSpc>
            </a:pPr>
            <a:r>
              <a:rPr lang="en-US" altLang="en-US" sz="2800">
                <a:latin typeface="Times New Roman" panose="02020603050405020304" pitchFamily="18" charset="0"/>
                <a:cs typeface="Times New Roman" panose="02020603050405020304" pitchFamily="18" charset="0"/>
              </a:rPr>
              <a:t>Bản mã</a:t>
            </a:r>
          </a:p>
          <a:p>
            <a:pPr lvl="2">
              <a:lnSpc>
                <a:spcPct val="80000"/>
              </a:lnSpc>
            </a:pPr>
            <a:r>
              <a:rPr lang="en-US" altLang="en-US" sz="2800" i="1">
                <a:solidFill>
                  <a:schemeClr val="tx2"/>
                </a:solidFill>
                <a:latin typeface="Times New Roman" panose="02020603050405020304" pitchFamily="18" charset="0"/>
                <a:cs typeface="Times New Roman" panose="02020603050405020304" pitchFamily="18" charset="0"/>
              </a:rPr>
              <a:t>Y </a:t>
            </a:r>
            <a:r>
              <a:rPr lang="en-US" altLang="en-US" sz="2800">
                <a:solidFill>
                  <a:schemeClr val="tx2"/>
                </a:solidFill>
                <a:latin typeface="Times New Roman" panose="02020603050405020304" pitchFamily="18" charset="0"/>
                <a:cs typeface="Times New Roman" panose="02020603050405020304" pitchFamily="18" charset="0"/>
              </a:rPr>
              <a:t>= </a:t>
            </a:r>
            <a:r>
              <a:rPr lang="en-US" altLang="en-US" sz="2800" i="1">
                <a:solidFill>
                  <a:schemeClr val="tx2"/>
                </a:solidFill>
                <a:latin typeface="Times New Roman" panose="02020603050405020304" pitchFamily="18" charset="0"/>
                <a:cs typeface="Times New Roman" panose="02020603050405020304" pitchFamily="18" charset="0"/>
              </a:rPr>
              <a:t>y</a:t>
            </a:r>
            <a:r>
              <a:rPr lang="en-US" altLang="en-US" sz="2800">
                <a:solidFill>
                  <a:schemeClr val="tx2"/>
                </a:solidFill>
                <a:latin typeface="Times New Roman" panose="02020603050405020304" pitchFamily="18" charset="0"/>
                <a:cs typeface="Times New Roman" panose="02020603050405020304" pitchFamily="18" charset="0"/>
              </a:rPr>
              <a:t>1</a:t>
            </a:r>
            <a:r>
              <a:rPr lang="en-US" altLang="en-US" sz="2800" i="1">
                <a:solidFill>
                  <a:schemeClr val="tx2"/>
                </a:solidFill>
                <a:latin typeface="Times New Roman" panose="02020603050405020304" pitchFamily="18" charset="0"/>
                <a:cs typeface="Times New Roman" panose="02020603050405020304" pitchFamily="18" charset="0"/>
              </a:rPr>
              <a:t>; y</a:t>
            </a:r>
            <a:r>
              <a:rPr lang="en-US" altLang="en-US" sz="2800">
                <a:solidFill>
                  <a:schemeClr val="tx2"/>
                </a:solidFill>
                <a:latin typeface="Times New Roman" panose="02020603050405020304" pitchFamily="18" charset="0"/>
                <a:cs typeface="Times New Roman" panose="02020603050405020304" pitchFamily="18" charset="0"/>
              </a:rPr>
              <a:t>2</a:t>
            </a:r>
            <a:r>
              <a:rPr lang="en-US" altLang="en-US" sz="2800" i="1">
                <a:solidFill>
                  <a:schemeClr val="tx2"/>
                </a:solidFill>
                <a:latin typeface="Times New Roman" panose="02020603050405020304" pitchFamily="18" charset="0"/>
                <a:cs typeface="Times New Roman" panose="02020603050405020304" pitchFamily="18" charset="0"/>
              </a:rPr>
              <a:t>; : : : ; y</a:t>
            </a:r>
            <a:r>
              <a:rPr lang="en-US" altLang="en-US" sz="2800">
                <a:solidFill>
                  <a:schemeClr val="tx2"/>
                </a:solidFill>
                <a:latin typeface="Times New Roman" panose="02020603050405020304" pitchFamily="18" charset="0"/>
                <a:cs typeface="Times New Roman" panose="02020603050405020304" pitchFamily="18" charset="0"/>
              </a:rPr>
              <a:t>6 = </a:t>
            </a:r>
            <a:r>
              <a:rPr lang="en-US" altLang="en-US" sz="2800" i="1">
                <a:solidFill>
                  <a:srgbClr val="FF0000"/>
                </a:solidFill>
                <a:latin typeface="Times New Roman" panose="02020603050405020304" pitchFamily="18" charset="0"/>
                <a:cs typeface="Times New Roman" panose="02020603050405020304" pitchFamily="18" charset="0"/>
              </a:rPr>
              <a:t>R K K R T B</a:t>
            </a:r>
            <a:endParaRPr lang="en-US" altLang="en-US" sz="28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108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1000"/>
                                        <p:tgtEl>
                                          <p:spTgt spid="13">
                                            <p:txEl>
                                              <p:pRg st="1" end="1"/>
                                            </p:txEl>
                                          </p:spTgt>
                                        </p:tgtEl>
                                      </p:cBhvr>
                                    </p:animEffect>
                                    <p:anim calcmode="lin" valueType="num">
                                      <p:cBhvr>
                                        <p:cTn id="8"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1000"/>
                                        <p:tgtEl>
                                          <p:spTgt spid="13">
                                            <p:txEl>
                                              <p:pRg st="2" end="2"/>
                                            </p:txEl>
                                          </p:spTgt>
                                        </p:tgtEl>
                                      </p:cBhvr>
                                    </p:animEffect>
                                    <p:anim calcmode="lin" valueType="num">
                                      <p:cBhvr>
                                        <p:cTn id="13"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Effect transition="in" filter="fade">
                                      <p:cBhvr>
                                        <p:cTn id="19" dur="1000"/>
                                        <p:tgtEl>
                                          <p:spTgt spid="13">
                                            <p:txEl>
                                              <p:pRg st="3" end="3"/>
                                            </p:txEl>
                                          </p:spTgt>
                                        </p:tgtEl>
                                      </p:cBhvr>
                                    </p:animEffect>
                                    <p:anim calcmode="lin" valueType="num">
                                      <p:cBhvr>
                                        <p:cTn id="20"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
                                            <p:txEl>
                                              <p:pRg st="4" end="4"/>
                                            </p:txEl>
                                          </p:spTgt>
                                        </p:tgtEl>
                                        <p:attrNameLst>
                                          <p:attrName>style.visibility</p:attrName>
                                        </p:attrNameLst>
                                      </p:cBhvr>
                                      <p:to>
                                        <p:strVal val="visible"/>
                                      </p:to>
                                    </p:set>
                                    <p:animEffect transition="in" filter="fade">
                                      <p:cBhvr>
                                        <p:cTn id="24" dur="1000"/>
                                        <p:tgtEl>
                                          <p:spTgt spid="13">
                                            <p:txEl>
                                              <p:pRg st="4" end="4"/>
                                            </p:txEl>
                                          </p:spTgt>
                                        </p:tgtEl>
                                      </p:cBhvr>
                                    </p:animEffect>
                                    <p:anim calcmode="lin" valueType="num">
                                      <p:cBhvr>
                                        <p:cTn id="25"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3">
                                            <p:txEl>
                                              <p:pRg st="5" end="5"/>
                                            </p:txEl>
                                          </p:spTgt>
                                        </p:tgtEl>
                                        <p:attrNameLst>
                                          <p:attrName>style.visibility</p:attrName>
                                        </p:attrNameLst>
                                      </p:cBhvr>
                                      <p:to>
                                        <p:strVal val="visible"/>
                                      </p:to>
                                    </p:set>
                                    <p:animEffect transition="in" filter="fade">
                                      <p:cBhvr>
                                        <p:cTn id="29" dur="1000"/>
                                        <p:tgtEl>
                                          <p:spTgt spid="13">
                                            <p:txEl>
                                              <p:pRg st="5" end="5"/>
                                            </p:txEl>
                                          </p:spTgt>
                                        </p:tgtEl>
                                      </p:cBhvr>
                                    </p:animEffect>
                                    <p:anim calcmode="lin" valueType="num">
                                      <p:cBhvr>
                                        <p:cTn id="30"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3">
                                            <p:txEl>
                                              <p:pRg st="6" end="6"/>
                                            </p:txEl>
                                          </p:spTgt>
                                        </p:tgtEl>
                                        <p:attrNameLst>
                                          <p:attrName>style.visibility</p:attrName>
                                        </p:attrNameLst>
                                      </p:cBhvr>
                                      <p:to>
                                        <p:strVal val="visible"/>
                                      </p:to>
                                    </p:set>
                                    <p:animEffect transition="in" filter="fade">
                                      <p:cBhvr>
                                        <p:cTn id="34" dur="1000"/>
                                        <p:tgtEl>
                                          <p:spTgt spid="13">
                                            <p:txEl>
                                              <p:pRg st="6" end="6"/>
                                            </p:txEl>
                                          </p:spTgt>
                                        </p:tgtEl>
                                      </p:cBhvr>
                                    </p:animEffect>
                                    <p:anim calcmode="lin" valueType="num">
                                      <p:cBhvr>
                                        <p:cTn id="35"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3">
                                            <p:txEl>
                                              <p:pRg st="7" end="7"/>
                                            </p:txEl>
                                          </p:spTgt>
                                        </p:tgtEl>
                                        <p:attrNameLst>
                                          <p:attrName>style.visibility</p:attrName>
                                        </p:attrNameLst>
                                      </p:cBhvr>
                                      <p:to>
                                        <p:strVal val="visible"/>
                                      </p:to>
                                    </p:set>
                                    <p:animEffect transition="in" filter="fade">
                                      <p:cBhvr>
                                        <p:cTn id="39" dur="1000"/>
                                        <p:tgtEl>
                                          <p:spTgt spid="13">
                                            <p:txEl>
                                              <p:pRg st="7" end="7"/>
                                            </p:txEl>
                                          </p:spTgt>
                                        </p:tgtEl>
                                      </p:cBhvr>
                                    </p:animEffect>
                                    <p:anim calcmode="lin" valueType="num">
                                      <p:cBhvr>
                                        <p:cTn id="40" dur="1000" fill="hold"/>
                                        <p:tgtEl>
                                          <p:spTgt spid="1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3">
                                            <p:txEl>
                                              <p:pRg st="8" end="8"/>
                                            </p:txEl>
                                          </p:spTgt>
                                        </p:tgtEl>
                                        <p:attrNameLst>
                                          <p:attrName>style.visibility</p:attrName>
                                        </p:attrNameLst>
                                      </p:cBhvr>
                                      <p:to>
                                        <p:strVal val="visible"/>
                                      </p:to>
                                    </p:set>
                                    <p:animEffect transition="in" filter="fade">
                                      <p:cBhvr>
                                        <p:cTn id="44" dur="1000"/>
                                        <p:tgtEl>
                                          <p:spTgt spid="13">
                                            <p:txEl>
                                              <p:pRg st="8" end="8"/>
                                            </p:txEl>
                                          </p:spTgt>
                                        </p:tgtEl>
                                      </p:cBhvr>
                                    </p:animEffect>
                                    <p:anim calcmode="lin" valueType="num">
                                      <p:cBhvr>
                                        <p:cTn id="45" dur="1000" fill="hold"/>
                                        <p:tgtEl>
                                          <p:spTgt spid="1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3">
                                            <p:txEl>
                                              <p:pRg st="9" end="9"/>
                                            </p:txEl>
                                          </p:spTgt>
                                        </p:tgtEl>
                                        <p:attrNameLst>
                                          <p:attrName>style.visibility</p:attrName>
                                        </p:attrNameLst>
                                      </p:cBhvr>
                                      <p:to>
                                        <p:strVal val="visible"/>
                                      </p:to>
                                    </p:set>
                                    <p:animEffect transition="in" filter="fade">
                                      <p:cBhvr>
                                        <p:cTn id="49" dur="1000"/>
                                        <p:tgtEl>
                                          <p:spTgt spid="13">
                                            <p:txEl>
                                              <p:pRg st="9" end="9"/>
                                            </p:txEl>
                                          </p:spTgt>
                                        </p:tgtEl>
                                      </p:cBhvr>
                                    </p:animEffect>
                                    <p:anim calcmode="lin" valueType="num">
                                      <p:cBhvr>
                                        <p:cTn id="50" dur="1000" fill="hold"/>
                                        <p:tgtEl>
                                          <p:spTgt spid="1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3">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3">
                                            <p:txEl>
                                              <p:pRg st="10" end="10"/>
                                            </p:txEl>
                                          </p:spTgt>
                                        </p:tgtEl>
                                        <p:attrNameLst>
                                          <p:attrName>style.visibility</p:attrName>
                                        </p:attrNameLst>
                                      </p:cBhvr>
                                      <p:to>
                                        <p:strVal val="visible"/>
                                      </p:to>
                                    </p:set>
                                    <p:animEffect transition="in" filter="fade">
                                      <p:cBhvr>
                                        <p:cTn id="54" dur="1000"/>
                                        <p:tgtEl>
                                          <p:spTgt spid="13">
                                            <p:txEl>
                                              <p:pRg st="10" end="10"/>
                                            </p:txEl>
                                          </p:spTgt>
                                        </p:tgtEl>
                                      </p:cBhvr>
                                    </p:animEffect>
                                    <p:anim calcmode="lin" valueType="num">
                                      <p:cBhvr>
                                        <p:cTn id="55" dur="1000" fill="hold"/>
                                        <p:tgtEl>
                                          <p:spTgt spid="13">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13">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3">
                                            <p:txEl>
                                              <p:pRg st="11" end="11"/>
                                            </p:txEl>
                                          </p:spTgt>
                                        </p:tgtEl>
                                        <p:attrNameLst>
                                          <p:attrName>style.visibility</p:attrName>
                                        </p:attrNameLst>
                                      </p:cBhvr>
                                      <p:to>
                                        <p:strVal val="visible"/>
                                      </p:to>
                                    </p:set>
                                    <p:animEffect transition="in" filter="fade">
                                      <p:cBhvr>
                                        <p:cTn id="59" dur="1000"/>
                                        <p:tgtEl>
                                          <p:spTgt spid="13">
                                            <p:txEl>
                                              <p:pRg st="11" end="11"/>
                                            </p:txEl>
                                          </p:spTgt>
                                        </p:tgtEl>
                                      </p:cBhvr>
                                    </p:animEffect>
                                    <p:anim calcmode="lin" valueType="num">
                                      <p:cBhvr>
                                        <p:cTn id="60" dur="1000" fill="hold"/>
                                        <p:tgtEl>
                                          <p:spTgt spid="13">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13">
                                            <p:txEl>
                                              <p:pRg st="11" end="11"/>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3">
                                            <p:txEl>
                                              <p:pRg st="12" end="12"/>
                                            </p:txEl>
                                          </p:spTgt>
                                        </p:tgtEl>
                                        <p:attrNameLst>
                                          <p:attrName>style.visibility</p:attrName>
                                        </p:attrNameLst>
                                      </p:cBhvr>
                                      <p:to>
                                        <p:strVal val="visible"/>
                                      </p:to>
                                    </p:set>
                                    <p:animEffect transition="in" filter="fade">
                                      <p:cBhvr>
                                        <p:cTn id="64" dur="1000"/>
                                        <p:tgtEl>
                                          <p:spTgt spid="13">
                                            <p:txEl>
                                              <p:pRg st="12" end="12"/>
                                            </p:txEl>
                                          </p:spTgt>
                                        </p:tgtEl>
                                      </p:cBhvr>
                                    </p:animEffect>
                                    <p:anim calcmode="lin" valueType="num">
                                      <p:cBhvr>
                                        <p:cTn id="65" dur="1000" fill="hold"/>
                                        <p:tgtEl>
                                          <p:spTgt spid="13">
                                            <p:txEl>
                                              <p:pRg st="12" end="12"/>
                                            </p:txEl>
                                          </p:spTgt>
                                        </p:tgtEl>
                                        <p:attrNameLst>
                                          <p:attrName>ppt_x</p:attrName>
                                        </p:attrNameLst>
                                      </p:cBhvr>
                                      <p:tavLst>
                                        <p:tav tm="0">
                                          <p:val>
                                            <p:strVal val="#ppt_x"/>
                                          </p:val>
                                        </p:tav>
                                        <p:tav tm="100000">
                                          <p:val>
                                            <p:strVal val="#ppt_x"/>
                                          </p:val>
                                        </p:tav>
                                      </p:tavLst>
                                    </p:anim>
                                    <p:anim calcmode="lin" valueType="num">
                                      <p:cBhvr>
                                        <p:cTn id="66" dur="1000" fill="hold"/>
                                        <p:tgtEl>
                                          <p:spTgt spid="1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3.2. Các phương pháp mã hóa cổ điển</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407360"/>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Hệ mã dịch vòng (</a:t>
            </a:r>
            <a:r>
              <a:rPr lang="pt-BR" sz="3600" b="1" i="1">
                <a:latin typeface="Times New Roman" panose="02020603050405020304" pitchFamily="18" charset="0"/>
                <a:cs typeface="Times New Roman" panose="02020603050405020304" pitchFamily="18" charset="0"/>
              </a:rPr>
              <a:t>Shift </a:t>
            </a:r>
            <a:r>
              <a:rPr lang="pt-BR" sz="3600" b="1" i="1" smtClean="0">
                <a:latin typeface="Times New Roman" panose="02020603050405020304" pitchFamily="18" charset="0"/>
                <a:cs typeface="Times New Roman" panose="02020603050405020304" pitchFamily="18" charset="0"/>
              </a:rPr>
              <a:t>cipher)</a:t>
            </a:r>
            <a:endParaRPr lang="en-US" sz="3600">
              <a:latin typeface="Times New Roman" panose="02020603050405020304" pitchFamily="18" charset="0"/>
              <a:cs typeface="Times New Roman" panose="02020603050405020304" pitchFamily="18" charset="0"/>
            </a:endParaRPr>
          </a:p>
          <a:p>
            <a:pPr>
              <a:lnSpc>
                <a:spcPct val="80000"/>
              </a:lnSpc>
            </a:pPr>
            <a:r>
              <a:rPr lang="en-US" altLang="en-US" sz="3600" smtClean="0">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Ví dụ:</a:t>
            </a:r>
          </a:p>
          <a:p>
            <a:pPr>
              <a:lnSpc>
                <a:spcPct val="80000"/>
              </a:lnSpc>
            </a:pPr>
            <a:r>
              <a:rPr lang="en-US" altLang="en-US" sz="2800">
                <a:latin typeface="Times New Roman" panose="02020603050405020304" pitchFamily="18" charset="0"/>
                <a:cs typeface="Times New Roman" panose="02020603050405020304" pitchFamily="18" charset="0"/>
              </a:rPr>
              <a:t>Bản mã</a:t>
            </a:r>
          </a:p>
          <a:p>
            <a:pPr lvl="2">
              <a:lnSpc>
                <a:spcPct val="80000"/>
              </a:lnSpc>
            </a:pPr>
            <a:r>
              <a:rPr lang="en-US" altLang="en-US" sz="2800" i="1">
                <a:solidFill>
                  <a:schemeClr val="tx2"/>
                </a:solidFill>
                <a:latin typeface="Times New Roman" panose="02020603050405020304" pitchFamily="18" charset="0"/>
                <a:cs typeface="Times New Roman" panose="02020603050405020304" pitchFamily="18" charset="0"/>
              </a:rPr>
              <a:t>Y </a:t>
            </a:r>
            <a:r>
              <a:rPr lang="en-US" altLang="en-US" sz="2800">
                <a:solidFill>
                  <a:schemeClr val="tx2"/>
                </a:solidFill>
                <a:latin typeface="Times New Roman" panose="02020603050405020304" pitchFamily="18" charset="0"/>
                <a:cs typeface="Times New Roman" panose="02020603050405020304" pitchFamily="18" charset="0"/>
              </a:rPr>
              <a:t>= </a:t>
            </a:r>
            <a:r>
              <a:rPr lang="en-US" altLang="en-US" sz="2800" i="1">
                <a:solidFill>
                  <a:schemeClr val="tx2"/>
                </a:solidFill>
                <a:latin typeface="Times New Roman" panose="02020603050405020304" pitchFamily="18" charset="0"/>
                <a:cs typeface="Times New Roman" panose="02020603050405020304" pitchFamily="18" charset="0"/>
              </a:rPr>
              <a:t>y</a:t>
            </a:r>
            <a:r>
              <a:rPr lang="en-US" altLang="en-US" sz="2800">
                <a:solidFill>
                  <a:schemeClr val="tx2"/>
                </a:solidFill>
                <a:latin typeface="Times New Roman" panose="02020603050405020304" pitchFamily="18" charset="0"/>
                <a:cs typeface="Times New Roman" panose="02020603050405020304" pitchFamily="18" charset="0"/>
              </a:rPr>
              <a:t>1</a:t>
            </a:r>
            <a:r>
              <a:rPr lang="en-US" altLang="en-US" sz="2800" i="1">
                <a:solidFill>
                  <a:schemeClr val="tx2"/>
                </a:solidFill>
                <a:latin typeface="Times New Roman" panose="02020603050405020304" pitchFamily="18" charset="0"/>
                <a:cs typeface="Times New Roman" panose="02020603050405020304" pitchFamily="18" charset="0"/>
              </a:rPr>
              <a:t>; y</a:t>
            </a:r>
            <a:r>
              <a:rPr lang="en-US" altLang="en-US" sz="2800">
                <a:solidFill>
                  <a:schemeClr val="tx2"/>
                </a:solidFill>
                <a:latin typeface="Times New Roman" panose="02020603050405020304" pitchFamily="18" charset="0"/>
                <a:cs typeface="Times New Roman" panose="02020603050405020304" pitchFamily="18" charset="0"/>
              </a:rPr>
              <a:t>2</a:t>
            </a:r>
            <a:r>
              <a:rPr lang="en-US" altLang="en-US" sz="2800" i="1">
                <a:solidFill>
                  <a:schemeClr val="tx2"/>
                </a:solidFill>
                <a:latin typeface="Times New Roman" panose="02020603050405020304" pitchFamily="18" charset="0"/>
                <a:cs typeface="Times New Roman" panose="02020603050405020304" pitchFamily="18" charset="0"/>
              </a:rPr>
              <a:t>; : : : ; y</a:t>
            </a:r>
            <a:r>
              <a:rPr lang="en-US" altLang="en-US" sz="2800">
                <a:solidFill>
                  <a:schemeClr val="tx2"/>
                </a:solidFill>
                <a:latin typeface="Times New Roman" panose="02020603050405020304" pitchFamily="18" charset="0"/>
                <a:cs typeface="Times New Roman" panose="02020603050405020304" pitchFamily="18" charset="0"/>
              </a:rPr>
              <a:t>6 = </a:t>
            </a:r>
            <a:r>
              <a:rPr lang="en-US" altLang="en-US" sz="2800" i="1">
                <a:solidFill>
                  <a:srgbClr val="FF0000"/>
                </a:solidFill>
                <a:latin typeface="Times New Roman" panose="02020603050405020304" pitchFamily="18" charset="0"/>
                <a:cs typeface="Times New Roman" panose="02020603050405020304" pitchFamily="18" charset="0"/>
              </a:rPr>
              <a:t>R K K R T B</a:t>
            </a:r>
          </a:p>
          <a:p>
            <a:pPr lvl="2">
              <a:lnSpc>
                <a:spcPct val="80000"/>
              </a:lnSpc>
            </a:pPr>
            <a:r>
              <a:rPr lang="en-US" altLang="en-US" sz="2800" i="1">
                <a:solidFill>
                  <a:schemeClr val="tx2"/>
                </a:solidFill>
                <a:latin typeface="Times New Roman" panose="02020603050405020304" pitchFamily="18" charset="0"/>
                <a:cs typeface="Times New Roman" panose="02020603050405020304" pitchFamily="18" charset="0"/>
              </a:rPr>
              <a:t>Y </a:t>
            </a:r>
            <a:r>
              <a:rPr lang="en-US" altLang="en-US" sz="2800">
                <a:solidFill>
                  <a:schemeClr val="tx2"/>
                </a:solidFill>
                <a:latin typeface="Times New Roman" panose="02020603050405020304" pitchFamily="18" charset="0"/>
                <a:cs typeface="Times New Roman" panose="02020603050405020304" pitchFamily="18" charset="0"/>
              </a:rPr>
              <a:t>= </a:t>
            </a:r>
            <a:r>
              <a:rPr lang="en-US" altLang="en-US" sz="2800" i="1">
                <a:solidFill>
                  <a:schemeClr val="tx2"/>
                </a:solidFill>
                <a:latin typeface="Times New Roman" panose="02020603050405020304" pitchFamily="18" charset="0"/>
                <a:cs typeface="Times New Roman" panose="02020603050405020304" pitchFamily="18" charset="0"/>
              </a:rPr>
              <a:t>y</a:t>
            </a:r>
            <a:r>
              <a:rPr lang="en-US" altLang="en-US" sz="2800">
                <a:solidFill>
                  <a:schemeClr val="tx2"/>
                </a:solidFill>
                <a:latin typeface="Times New Roman" panose="02020603050405020304" pitchFamily="18" charset="0"/>
                <a:cs typeface="Times New Roman" panose="02020603050405020304" pitchFamily="18" charset="0"/>
              </a:rPr>
              <a:t>1</a:t>
            </a:r>
            <a:r>
              <a:rPr lang="en-US" altLang="en-US" sz="2800" i="1">
                <a:solidFill>
                  <a:schemeClr val="tx2"/>
                </a:solidFill>
                <a:latin typeface="Times New Roman" panose="02020603050405020304" pitchFamily="18" charset="0"/>
                <a:cs typeface="Times New Roman" panose="02020603050405020304" pitchFamily="18" charset="0"/>
              </a:rPr>
              <a:t>; y</a:t>
            </a:r>
            <a:r>
              <a:rPr lang="en-US" altLang="en-US" sz="2800">
                <a:solidFill>
                  <a:schemeClr val="tx2"/>
                </a:solidFill>
                <a:latin typeface="Times New Roman" panose="02020603050405020304" pitchFamily="18" charset="0"/>
                <a:cs typeface="Times New Roman" panose="02020603050405020304" pitchFamily="18" charset="0"/>
              </a:rPr>
              <a:t>2</a:t>
            </a:r>
            <a:r>
              <a:rPr lang="en-US" altLang="en-US" sz="2800" i="1">
                <a:solidFill>
                  <a:schemeClr val="tx2"/>
                </a:solidFill>
                <a:latin typeface="Times New Roman" panose="02020603050405020304" pitchFamily="18" charset="0"/>
                <a:cs typeface="Times New Roman" panose="02020603050405020304" pitchFamily="18" charset="0"/>
              </a:rPr>
              <a:t>; : : : ; y</a:t>
            </a:r>
            <a:r>
              <a:rPr lang="en-US" altLang="en-US" sz="2800">
                <a:solidFill>
                  <a:schemeClr val="tx2"/>
                </a:solidFill>
                <a:latin typeface="Times New Roman" panose="02020603050405020304" pitchFamily="18" charset="0"/>
                <a:cs typeface="Times New Roman" panose="02020603050405020304" pitchFamily="18" charset="0"/>
              </a:rPr>
              <a:t>6 = 17;10;10;17;19;1</a:t>
            </a:r>
          </a:p>
          <a:p>
            <a:pPr>
              <a:lnSpc>
                <a:spcPct val="80000"/>
              </a:lnSpc>
            </a:pPr>
            <a:r>
              <a:rPr lang="en-US" altLang="en-US" sz="2800">
                <a:latin typeface="Times New Roman" panose="02020603050405020304" pitchFamily="18" charset="0"/>
                <a:cs typeface="Times New Roman" panose="02020603050405020304" pitchFamily="18" charset="0"/>
              </a:rPr>
              <a:t>Giải mã</a:t>
            </a:r>
          </a:p>
          <a:p>
            <a:pPr lvl="2">
              <a:lnSpc>
                <a:spcPct val="90000"/>
              </a:lnSpc>
            </a:pPr>
            <a:r>
              <a:rPr lang="en-US" altLang="en-US" sz="2800" i="1">
                <a:latin typeface="Times New Roman" panose="02020603050405020304" pitchFamily="18" charset="0"/>
                <a:cs typeface="Times New Roman" panose="02020603050405020304" pitchFamily="18" charset="0"/>
              </a:rPr>
              <a:t>x</a:t>
            </a:r>
            <a:r>
              <a:rPr lang="en-US" altLang="en-US" sz="2800">
                <a:latin typeface="Times New Roman" panose="02020603050405020304" pitchFamily="18" charset="0"/>
                <a:cs typeface="Times New Roman" panose="02020603050405020304" pitchFamily="18" charset="0"/>
              </a:rPr>
              <a:t>1 = (</a:t>
            </a:r>
            <a:r>
              <a:rPr lang="en-US" altLang="en-US" sz="2800" i="1">
                <a:latin typeface="Times New Roman" panose="02020603050405020304" pitchFamily="18" charset="0"/>
                <a:cs typeface="Times New Roman" panose="02020603050405020304" pitchFamily="18" charset="0"/>
              </a:rPr>
              <a:t>y</a:t>
            </a:r>
            <a:r>
              <a:rPr lang="en-US" altLang="en-US" sz="2800">
                <a:latin typeface="Times New Roman" panose="02020603050405020304" pitchFamily="18" charset="0"/>
                <a:cs typeface="Times New Roman" panose="02020603050405020304" pitchFamily="18" charset="0"/>
              </a:rPr>
              <a:t>1 - </a:t>
            </a:r>
            <a:r>
              <a:rPr lang="en-US" altLang="en-US" sz="2800" i="1">
                <a:latin typeface="Times New Roman" panose="02020603050405020304" pitchFamily="18" charset="0"/>
                <a:cs typeface="Times New Roman" panose="02020603050405020304" pitchFamily="18" charset="0"/>
              </a:rPr>
              <a:t>k) </a:t>
            </a:r>
            <a:r>
              <a:rPr lang="en-US" altLang="en-US" sz="2800">
                <a:latin typeface="Times New Roman" panose="02020603050405020304" pitchFamily="18" charset="0"/>
                <a:cs typeface="Times New Roman" panose="02020603050405020304" pitchFamily="18" charset="0"/>
              </a:rPr>
              <a:t>mod 26 = (17 – 17) mod 26 = 0 = </a:t>
            </a:r>
            <a:r>
              <a:rPr lang="en-US" altLang="en-US" sz="2800" i="1">
                <a:latin typeface="Times New Roman" panose="02020603050405020304" pitchFamily="18" charset="0"/>
                <a:cs typeface="Times New Roman" panose="02020603050405020304" pitchFamily="18" charset="0"/>
              </a:rPr>
              <a:t>A</a:t>
            </a:r>
            <a:endParaRPr lang="en-US" altLang="en-US" sz="2800">
              <a:latin typeface="Times New Roman" panose="02020603050405020304" pitchFamily="18" charset="0"/>
              <a:cs typeface="Times New Roman" panose="02020603050405020304" pitchFamily="18" charset="0"/>
            </a:endParaRPr>
          </a:p>
          <a:p>
            <a:pPr lvl="2">
              <a:lnSpc>
                <a:spcPct val="90000"/>
              </a:lnSpc>
            </a:pPr>
            <a:r>
              <a:rPr lang="en-US" altLang="en-US" sz="2800" i="1">
                <a:latin typeface="Times New Roman" panose="02020603050405020304" pitchFamily="18" charset="0"/>
                <a:cs typeface="Times New Roman" panose="02020603050405020304" pitchFamily="18" charset="0"/>
              </a:rPr>
              <a:t>x</a:t>
            </a:r>
            <a:r>
              <a:rPr lang="en-US" altLang="en-US" sz="2800">
                <a:latin typeface="Times New Roman" panose="02020603050405020304" pitchFamily="18" charset="0"/>
                <a:cs typeface="Times New Roman" panose="02020603050405020304" pitchFamily="18" charset="0"/>
              </a:rPr>
              <a:t>2 = </a:t>
            </a:r>
            <a:r>
              <a:rPr lang="en-US" altLang="en-US" sz="2800" i="1">
                <a:latin typeface="Times New Roman" panose="02020603050405020304" pitchFamily="18" charset="0"/>
                <a:cs typeface="Times New Roman" panose="02020603050405020304" pitchFamily="18" charset="0"/>
              </a:rPr>
              <a:t>x</a:t>
            </a:r>
            <a:r>
              <a:rPr lang="en-US" altLang="en-US" sz="2800">
                <a:latin typeface="Times New Roman" panose="02020603050405020304" pitchFamily="18" charset="0"/>
                <a:cs typeface="Times New Roman" panose="02020603050405020304" pitchFamily="18" charset="0"/>
              </a:rPr>
              <a:t>3 = (10 – 17) mod 26 = 19 = </a:t>
            </a:r>
            <a:r>
              <a:rPr lang="en-US" altLang="en-US" sz="2800" i="1">
                <a:latin typeface="Times New Roman" panose="02020603050405020304" pitchFamily="18" charset="0"/>
                <a:cs typeface="Times New Roman" panose="02020603050405020304" pitchFamily="18" charset="0"/>
              </a:rPr>
              <a:t>T</a:t>
            </a:r>
            <a:endParaRPr lang="en-US" altLang="en-US" sz="2800">
              <a:latin typeface="Times New Roman" panose="02020603050405020304" pitchFamily="18" charset="0"/>
              <a:cs typeface="Times New Roman" panose="02020603050405020304" pitchFamily="18" charset="0"/>
            </a:endParaRPr>
          </a:p>
          <a:p>
            <a:pPr lvl="2">
              <a:lnSpc>
                <a:spcPct val="90000"/>
              </a:lnSpc>
            </a:pPr>
            <a:r>
              <a:rPr lang="en-US" altLang="en-US" sz="2800" i="1">
                <a:latin typeface="Times New Roman" panose="02020603050405020304" pitchFamily="18" charset="0"/>
                <a:cs typeface="Times New Roman" panose="02020603050405020304" pitchFamily="18" charset="0"/>
              </a:rPr>
              <a:t>x</a:t>
            </a:r>
            <a:r>
              <a:rPr lang="en-US" altLang="en-US" sz="2800">
                <a:latin typeface="Times New Roman" panose="02020603050405020304" pitchFamily="18" charset="0"/>
                <a:cs typeface="Times New Roman" panose="02020603050405020304" pitchFamily="18" charset="0"/>
              </a:rPr>
              <a:t>4 = 0 = </a:t>
            </a:r>
            <a:r>
              <a:rPr lang="en-US" altLang="en-US" sz="2800" i="1">
                <a:latin typeface="Times New Roman" panose="02020603050405020304" pitchFamily="18" charset="0"/>
                <a:cs typeface="Times New Roman" panose="02020603050405020304" pitchFamily="18" charset="0"/>
              </a:rPr>
              <a:t>A</a:t>
            </a:r>
            <a:endParaRPr lang="en-US" altLang="en-US" sz="2800">
              <a:latin typeface="Times New Roman" panose="02020603050405020304" pitchFamily="18" charset="0"/>
              <a:cs typeface="Times New Roman" panose="02020603050405020304" pitchFamily="18" charset="0"/>
            </a:endParaRPr>
          </a:p>
          <a:p>
            <a:pPr lvl="2">
              <a:lnSpc>
                <a:spcPct val="90000"/>
              </a:lnSpc>
            </a:pPr>
            <a:r>
              <a:rPr lang="en-US" altLang="en-US" sz="2800" i="1">
                <a:latin typeface="Times New Roman" panose="02020603050405020304" pitchFamily="18" charset="0"/>
                <a:cs typeface="Times New Roman" panose="02020603050405020304" pitchFamily="18" charset="0"/>
              </a:rPr>
              <a:t>x</a:t>
            </a:r>
            <a:r>
              <a:rPr lang="en-US" altLang="en-US" sz="2800">
                <a:latin typeface="Times New Roman" panose="02020603050405020304" pitchFamily="18" charset="0"/>
                <a:cs typeface="Times New Roman" panose="02020603050405020304" pitchFamily="18" charset="0"/>
              </a:rPr>
              <a:t>5 = (19 – 17) mod 26 = 2 = </a:t>
            </a:r>
            <a:r>
              <a:rPr lang="en-US" altLang="en-US" sz="2800" i="1">
                <a:latin typeface="Times New Roman" panose="02020603050405020304" pitchFamily="18" charset="0"/>
                <a:cs typeface="Times New Roman" panose="02020603050405020304" pitchFamily="18" charset="0"/>
              </a:rPr>
              <a:t>C</a:t>
            </a:r>
            <a:endParaRPr lang="en-US" altLang="en-US" sz="2800">
              <a:latin typeface="Times New Roman" panose="02020603050405020304" pitchFamily="18" charset="0"/>
              <a:cs typeface="Times New Roman" panose="02020603050405020304" pitchFamily="18" charset="0"/>
            </a:endParaRPr>
          </a:p>
          <a:p>
            <a:pPr lvl="2">
              <a:lnSpc>
                <a:spcPct val="90000"/>
              </a:lnSpc>
            </a:pPr>
            <a:r>
              <a:rPr lang="en-US" altLang="en-US" sz="2800" i="1">
                <a:latin typeface="Times New Roman" panose="02020603050405020304" pitchFamily="18" charset="0"/>
                <a:cs typeface="Times New Roman" panose="02020603050405020304" pitchFamily="18" charset="0"/>
              </a:rPr>
              <a:t>x</a:t>
            </a:r>
            <a:r>
              <a:rPr lang="en-US" altLang="en-US" sz="2800">
                <a:latin typeface="Times New Roman" panose="02020603050405020304" pitchFamily="18" charset="0"/>
                <a:cs typeface="Times New Roman" panose="02020603050405020304" pitchFamily="18" charset="0"/>
              </a:rPr>
              <a:t>6 = (1 – 17) mod 26 = 10 = </a:t>
            </a:r>
            <a:r>
              <a:rPr lang="en-US" altLang="en-US" sz="2800" i="1">
                <a:latin typeface="Times New Roman" panose="02020603050405020304" pitchFamily="18" charset="0"/>
                <a:cs typeface="Times New Roman" panose="02020603050405020304" pitchFamily="18" charset="0"/>
              </a:rPr>
              <a:t>K</a:t>
            </a:r>
            <a:endParaRPr lang="en-US" alt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26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1000"/>
                                        <p:tgtEl>
                                          <p:spTgt spid="13">
                                            <p:txEl>
                                              <p:pRg st="1" end="1"/>
                                            </p:txEl>
                                          </p:spTgt>
                                        </p:tgtEl>
                                      </p:cBhvr>
                                    </p:animEffect>
                                    <p:anim calcmode="lin" valueType="num">
                                      <p:cBhvr>
                                        <p:cTn id="8"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1000"/>
                                        <p:tgtEl>
                                          <p:spTgt spid="13">
                                            <p:txEl>
                                              <p:pRg st="2" end="2"/>
                                            </p:txEl>
                                          </p:spTgt>
                                        </p:tgtEl>
                                      </p:cBhvr>
                                    </p:animEffect>
                                    <p:anim calcmode="lin" valueType="num">
                                      <p:cBhvr>
                                        <p:cTn id="13"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fade">
                                      <p:cBhvr>
                                        <p:cTn id="17" dur="1000"/>
                                        <p:tgtEl>
                                          <p:spTgt spid="13">
                                            <p:txEl>
                                              <p:pRg st="3" end="3"/>
                                            </p:txEl>
                                          </p:spTgt>
                                        </p:tgtEl>
                                      </p:cBhvr>
                                    </p:animEffect>
                                    <p:anim calcmode="lin" valueType="num">
                                      <p:cBhvr>
                                        <p:cTn id="18"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fade">
                                      <p:cBhvr>
                                        <p:cTn id="22" dur="1000"/>
                                        <p:tgtEl>
                                          <p:spTgt spid="13">
                                            <p:txEl>
                                              <p:pRg st="4" end="4"/>
                                            </p:txEl>
                                          </p:spTgt>
                                        </p:tgtEl>
                                      </p:cBhvr>
                                    </p:animEffect>
                                    <p:anim calcmode="lin" valueType="num">
                                      <p:cBhvr>
                                        <p:cTn id="23"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Effect transition="in" filter="fade">
                                      <p:cBhvr>
                                        <p:cTn id="27" dur="1000"/>
                                        <p:tgtEl>
                                          <p:spTgt spid="13">
                                            <p:txEl>
                                              <p:pRg st="5" end="5"/>
                                            </p:txEl>
                                          </p:spTgt>
                                        </p:tgtEl>
                                      </p:cBhvr>
                                    </p:animEffect>
                                    <p:anim calcmode="lin" valueType="num">
                                      <p:cBhvr>
                                        <p:cTn id="28"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1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3">
                                            <p:txEl>
                                              <p:pRg st="6" end="6"/>
                                            </p:txEl>
                                          </p:spTgt>
                                        </p:tgtEl>
                                        <p:attrNameLst>
                                          <p:attrName>style.visibility</p:attrName>
                                        </p:attrNameLst>
                                      </p:cBhvr>
                                      <p:to>
                                        <p:strVal val="visible"/>
                                      </p:to>
                                    </p:set>
                                    <p:animEffect transition="in" filter="fade">
                                      <p:cBhvr>
                                        <p:cTn id="32" dur="1000"/>
                                        <p:tgtEl>
                                          <p:spTgt spid="13">
                                            <p:txEl>
                                              <p:pRg st="6" end="6"/>
                                            </p:txEl>
                                          </p:spTgt>
                                        </p:tgtEl>
                                      </p:cBhvr>
                                    </p:animEffect>
                                    <p:anim calcmode="lin" valueType="num">
                                      <p:cBhvr>
                                        <p:cTn id="33"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1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3">
                                            <p:txEl>
                                              <p:pRg st="7" end="7"/>
                                            </p:txEl>
                                          </p:spTgt>
                                        </p:tgtEl>
                                        <p:attrNameLst>
                                          <p:attrName>style.visibility</p:attrName>
                                        </p:attrNameLst>
                                      </p:cBhvr>
                                      <p:to>
                                        <p:strVal val="visible"/>
                                      </p:to>
                                    </p:set>
                                    <p:animEffect transition="in" filter="fade">
                                      <p:cBhvr>
                                        <p:cTn id="37" dur="1000"/>
                                        <p:tgtEl>
                                          <p:spTgt spid="13">
                                            <p:txEl>
                                              <p:pRg st="7" end="7"/>
                                            </p:txEl>
                                          </p:spTgt>
                                        </p:tgtEl>
                                      </p:cBhvr>
                                    </p:animEffect>
                                    <p:anim calcmode="lin" valueType="num">
                                      <p:cBhvr>
                                        <p:cTn id="38" dur="1000" fill="hold"/>
                                        <p:tgtEl>
                                          <p:spTgt spid="1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1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3">
                                            <p:txEl>
                                              <p:pRg st="8" end="8"/>
                                            </p:txEl>
                                          </p:spTgt>
                                        </p:tgtEl>
                                        <p:attrNameLst>
                                          <p:attrName>style.visibility</p:attrName>
                                        </p:attrNameLst>
                                      </p:cBhvr>
                                      <p:to>
                                        <p:strVal val="visible"/>
                                      </p:to>
                                    </p:set>
                                    <p:animEffect transition="in" filter="fade">
                                      <p:cBhvr>
                                        <p:cTn id="42" dur="1000"/>
                                        <p:tgtEl>
                                          <p:spTgt spid="13">
                                            <p:txEl>
                                              <p:pRg st="8" end="8"/>
                                            </p:txEl>
                                          </p:spTgt>
                                        </p:tgtEl>
                                      </p:cBhvr>
                                    </p:animEffect>
                                    <p:anim calcmode="lin" valueType="num">
                                      <p:cBhvr>
                                        <p:cTn id="43" dur="1000" fill="hold"/>
                                        <p:tgtEl>
                                          <p:spTgt spid="1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13">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3">
                                            <p:txEl>
                                              <p:pRg st="9" end="9"/>
                                            </p:txEl>
                                          </p:spTgt>
                                        </p:tgtEl>
                                        <p:attrNameLst>
                                          <p:attrName>style.visibility</p:attrName>
                                        </p:attrNameLst>
                                      </p:cBhvr>
                                      <p:to>
                                        <p:strVal val="visible"/>
                                      </p:to>
                                    </p:set>
                                    <p:animEffect transition="in" filter="fade">
                                      <p:cBhvr>
                                        <p:cTn id="47" dur="1000"/>
                                        <p:tgtEl>
                                          <p:spTgt spid="13">
                                            <p:txEl>
                                              <p:pRg st="9" end="9"/>
                                            </p:txEl>
                                          </p:spTgt>
                                        </p:tgtEl>
                                      </p:cBhvr>
                                    </p:animEffect>
                                    <p:anim calcmode="lin" valueType="num">
                                      <p:cBhvr>
                                        <p:cTn id="48" dur="1000" fill="hold"/>
                                        <p:tgtEl>
                                          <p:spTgt spid="13">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13">
                                            <p:txEl>
                                              <p:pRg st="9" end="9"/>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
                                            <p:txEl>
                                              <p:pRg st="10" end="10"/>
                                            </p:txEl>
                                          </p:spTgt>
                                        </p:tgtEl>
                                        <p:attrNameLst>
                                          <p:attrName>style.visibility</p:attrName>
                                        </p:attrNameLst>
                                      </p:cBhvr>
                                      <p:to>
                                        <p:strVal val="visible"/>
                                      </p:to>
                                    </p:set>
                                    <p:animEffect transition="in" filter="fade">
                                      <p:cBhvr>
                                        <p:cTn id="52" dur="1000"/>
                                        <p:tgtEl>
                                          <p:spTgt spid="13">
                                            <p:txEl>
                                              <p:pRg st="10" end="10"/>
                                            </p:txEl>
                                          </p:spTgt>
                                        </p:tgtEl>
                                      </p:cBhvr>
                                    </p:animEffect>
                                    <p:anim calcmode="lin" valueType="num">
                                      <p:cBhvr>
                                        <p:cTn id="53" dur="1000" fill="hold"/>
                                        <p:tgtEl>
                                          <p:spTgt spid="13">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1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3.2. Các phương pháp mã hóa cổ điển</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2123658"/>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Hệ mã dịch vòng (</a:t>
            </a:r>
            <a:r>
              <a:rPr lang="pt-BR" sz="3600" b="1" i="1">
                <a:latin typeface="Times New Roman" panose="02020603050405020304" pitchFamily="18" charset="0"/>
                <a:cs typeface="Times New Roman" panose="02020603050405020304" pitchFamily="18" charset="0"/>
              </a:rPr>
              <a:t>Shift </a:t>
            </a:r>
            <a:r>
              <a:rPr lang="pt-BR" sz="3600" b="1" i="1" smtClean="0">
                <a:latin typeface="Times New Roman" panose="02020603050405020304" pitchFamily="18" charset="0"/>
                <a:cs typeface="Times New Roman" panose="02020603050405020304" pitchFamily="18" charset="0"/>
              </a:rPr>
              <a:t>cipher)</a:t>
            </a:r>
            <a:endParaRPr lang="en-US" sz="3600">
              <a:latin typeface="Times New Roman" panose="02020603050405020304" pitchFamily="18" charset="0"/>
              <a:cs typeface="Times New Roman" panose="02020603050405020304" pitchFamily="18" charset="0"/>
            </a:endParaRPr>
          </a:p>
          <a:p>
            <a:pPr>
              <a:lnSpc>
                <a:spcPct val="80000"/>
              </a:lnSpc>
            </a:pPr>
            <a:r>
              <a:rPr lang="en-US" altLang="en-US" sz="3600" smtClean="0">
                <a:latin typeface="Times New Roman" panose="02020603050405020304" pitchFamily="18" charset="0"/>
                <a:cs typeface="Times New Roman" panose="02020603050405020304" pitchFamily="18" charset="0"/>
              </a:rPr>
              <a:t>	</a:t>
            </a:r>
            <a:r>
              <a:rPr lang="en-US" altLang="en-US" sz="2800" smtClean="0">
                <a:latin typeface="Times New Roman" panose="02020603050405020304" pitchFamily="18" charset="0"/>
                <a:cs typeface="Times New Roman" panose="02020603050405020304" pitchFamily="18" charset="0"/>
              </a:rPr>
              <a:t>Bài tập</a:t>
            </a:r>
          </a:p>
          <a:p>
            <a:pPr>
              <a:lnSpc>
                <a:spcPct val="80000"/>
              </a:lnSpc>
            </a:pPr>
            <a:r>
              <a:rPr lang="en-US" altLang="en-US" sz="2800">
                <a:latin typeface="Times New Roman" panose="02020603050405020304" pitchFamily="18" charset="0"/>
                <a:cs typeface="Times New Roman" panose="02020603050405020304" pitchFamily="18" charset="0"/>
              </a:rPr>
              <a:t>	</a:t>
            </a:r>
            <a:r>
              <a:rPr lang="en-US" altLang="en-US" sz="2800" smtClean="0">
                <a:latin typeface="Times New Roman" panose="02020603050405020304" pitchFamily="18" charset="0"/>
                <a:cs typeface="Times New Roman" panose="02020603050405020304" pitchFamily="18" charset="0"/>
              </a:rPr>
              <a:t>Mã hóa các văn bản sau:</a:t>
            </a:r>
          </a:p>
          <a:p>
            <a:pPr marL="1885950" lvl="3" indent="-514350">
              <a:lnSpc>
                <a:spcPct val="80000"/>
              </a:lnSpc>
              <a:buAutoNum type="arabicPeriod"/>
            </a:pPr>
            <a:r>
              <a:rPr lang="en-US" altLang="en-US" sz="2800" b="1" smtClean="0">
                <a:latin typeface="Times New Roman" panose="02020603050405020304" pitchFamily="18" charset="0"/>
                <a:cs typeface="Times New Roman" panose="02020603050405020304" pitchFamily="18" charset="0"/>
              </a:rPr>
              <a:t>X = Hello 	</a:t>
            </a:r>
            <a:r>
              <a:rPr lang="en-US" altLang="en-US" sz="2800" smtClean="0">
                <a:latin typeface="Times New Roman" panose="02020603050405020304" pitchFamily="18" charset="0"/>
                <a:cs typeface="Times New Roman" panose="02020603050405020304" pitchFamily="18" charset="0"/>
              </a:rPr>
              <a:t>với K=13</a:t>
            </a:r>
          </a:p>
          <a:p>
            <a:pPr marL="1885950" lvl="3" indent="-514350">
              <a:lnSpc>
                <a:spcPct val="80000"/>
              </a:lnSpc>
              <a:buAutoNum type="arabicPeriod"/>
            </a:pPr>
            <a:r>
              <a:rPr lang="en-US" altLang="en-US" sz="2800" b="1" smtClean="0">
                <a:latin typeface="Times New Roman" panose="02020603050405020304" pitchFamily="18" charset="0"/>
                <a:cs typeface="Times New Roman" panose="02020603050405020304" pitchFamily="18" charset="0"/>
              </a:rPr>
              <a:t>X = Dienbienphu    </a:t>
            </a:r>
            <a:r>
              <a:rPr lang="en-US" altLang="en-US" sz="2800" smtClean="0">
                <a:latin typeface="Times New Roman" panose="02020603050405020304" pitchFamily="18" charset="0"/>
                <a:cs typeface="Times New Roman" panose="02020603050405020304" pitchFamily="18" charset="0"/>
              </a:rPr>
              <a:t>với K = 24</a:t>
            </a:r>
            <a:endParaRPr lang="en-US" altLang="en-US"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24728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3.2. Các phương pháp mã hóa cổ điển</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647426"/>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Hệ mã </a:t>
            </a:r>
            <a:r>
              <a:rPr lang="pt-BR" sz="3600" b="1">
                <a:latin typeface="Times New Roman" panose="02020603050405020304" pitchFamily="18" charset="0"/>
                <a:cs typeface="Times New Roman" panose="02020603050405020304" pitchFamily="18" charset="0"/>
              </a:rPr>
              <a:t>thay thế (Substitution cipher) </a:t>
            </a:r>
            <a:r>
              <a:rPr lang="en-US" altLang="en-US" sz="3600" smtClean="0">
                <a:latin typeface="Times New Roman" panose="02020603050405020304" pitchFamily="18" charset="0"/>
                <a:cs typeface="Times New Roman" panose="02020603050405020304" pitchFamily="18" charset="0"/>
              </a:rPr>
              <a:t>	</a:t>
            </a:r>
          </a:p>
          <a:p>
            <a:pPr algn="just"/>
            <a:r>
              <a:rPr lang="en-US" sz="3600">
                <a:latin typeface="Times New Roman" panose="02020603050405020304" pitchFamily="18" charset="0"/>
                <a:cs typeface="Times New Roman" panose="02020603050405020304" pitchFamily="18" charset="0"/>
              </a:rPr>
              <a:t>	</a:t>
            </a:r>
            <a:r>
              <a:rPr lang="en-US" sz="2800" smtClean="0">
                <a:latin typeface="Times New Roman" panose="02020603050405020304" pitchFamily="18" charset="0"/>
                <a:cs typeface="Times New Roman" panose="02020603050405020304" pitchFamily="18" charset="0"/>
              </a:rPr>
              <a:t>Hệ </a:t>
            </a:r>
            <a:r>
              <a:rPr lang="en-US" sz="2800">
                <a:latin typeface="Times New Roman" panose="02020603050405020304" pitchFamily="18" charset="0"/>
                <a:cs typeface="Times New Roman" panose="02020603050405020304" pitchFamily="18" charset="0"/>
              </a:rPr>
              <a:t>mã hoá thay thế là hệ mã hoá trong đó mỗi ký tự của bản rõ được thay thế bằng ký tự khác trong bản mã (có thể  là một chữ  cái, một số hoặc một ký hiệu).</a:t>
            </a:r>
          </a:p>
          <a:p>
            <a:pPr algn="just"/>
            <a:r>
              <a:rPr lang="en-US" sz="2800" b="1">
                <a:latin typeface="Times New Roman" panose="02020603050405020304" pitchFamily="18" charset="0"/>
                <a:cs typeface="Times New Roman" panose="02020603050405020304" pitchFamily="18" charset="0"/>
              </a:rPr>
              <a:t>Substitution Cipher</a:t>
            </a:r>
            <a:r>
              <a:rPr lang="en-US" sz="2800">
                <a:latin typeface="Times New Roman" panose="02020603050405020304" pitchFamily="18" charset="0"/>
                <a:cs typeface="Times New Roman" panose="02020603050405020304" pitchFamily="18" charset="0"/>
              </a:rPr>
              <a:t>:</a:t>
            </a:r>
          </a:p>
          <a:p>
            <a:pPr marL="914400" lvl="1" indent="-457200" algn="just">
              <a:buFont typeface="Wingdings" panose="05000000000000000000" pitchFamily="2" charset="2"/>
              <a:buChar char="ü"/>
            </a:pPr>
            <a:r>
              <a:rPr lang="en-US" sz="2800">
                <a:latin typeface="Times New Roman" panose="02020603050405020304" pitchFamily="18" charset="0"/>
                <a:cs typeface="Times New Roman" panose="02020603050405020304" pitchFamily="18" charset="0"/>
              </a:rPr>
              <a:t>Phương pháp mã hóa nổi tiếng </a:t>
            </a:r>
          </a:p>
          <a:p>
            <a:pPr marL="914400" lvl="1" indent="-457200" algn="just">
              <a:buFont typeface="Wingdings" panose="05000000000000000000" pitchFamily="2" charset="2"/>
              <a:buChar char="ü"/>
            </a:pPr>
            <a:r>
              <a:rPr lang="en-US" sz="2800">
                <a:latin typeface="Times New Roman" panose="02020603050405020304" pitchFamily="18" charset="0"/>
                <a:cs typeface="Times New Roman" panose="02020603050405020304" pitchFamily="18" charset="0"/>
              </a:rPr>
              <a:t>Được sử dụng phổ biến hàng trăm năm nay </a:t>
            </a:r>
          </a:p>
          <a:p>
            <a:pPr marL="914400" lvl="1" indent="-457200" algn="just">
              <a:buFont typeface="Wingdings" panose="05000000000000000000" pitchFamily="2" charset="2"/>
              <a:buChar char="ü"/>
            </a:pPr>
            <a:r>
              <a:rPr lang="en-US" sz="2800">
                <a:latin typeface="Times New Roman" panose="02020603050405020304" pitchFamily="18" charset="0"/>
                <a:cs typeface="Times New Roman" panose="02020603050405020304" pitchFamily="18" charset="0"/>
              </a:rPr>
              <a:t>Thực hiện việc mã hóa thông điệp bằng cách hoán vị các phần tử trong bảng chữ cái hay tổng quát hơn là hoán vị các phần tử  trong tập nguồn </a:t>
            </a:r>
            <a:r>
              <a:rPr lang="en-US" sz="2800" i="1">
                <a:latin typeface="Times New Roman" panose="02020603050405020304" pitchFamily="18" charset="0"/>
                <a:cs typeface="Times New Roman" panose="02020603050405020304" pitchFamily="18" charset="0"/>
              </a:rPr>
              <a:t>P</a:t>
            </a:r>
            <a:r>
              <a:rPr lang="en-US" sz="28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0837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1000"/>
                                        <p:tgtEl>
                                          <p:spTgt spid="13">
                                            <p:txEl>
                                              <p:pRg st="3" end="3"/>
                                            </p:txEl>
                                          </p:spTgt>
                                        </p:tgtEl>
                                      </p:cBhvr>
                                    </p:animEffect>
                                    <p:anim calcmode="lin" valueType="num">
                                      <p:cBhvr>
                                        <p:cTn id="29"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animEffect transition="in" filter="fade">
                                      <p:cBhvr>
                                        <p:cTn id="35" dur="1000"/>
                                        <p:tgtEl>
                                          <p:spTgt spid="13">
                                            <p:txEl>
                                              <p:pRg st="4" end="4"/>
                                            </p:txEl>
                                          </p:spTgt>
                                        </p:tgtEl>
                                      </p:cBhvr>
                                    </p:animEffect>
                                    <p:anim calcmode="lin" valueType="num">
                                      <p:cBhvr>
                                        <p:cTn id="36"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
                                            <p:txEl>
                                              <p:pRg st="5" end="5"/>
                                            </p:txEl>
                                          </p:spTgt>
                                        </p:tgtEl>
                                        <p:attrNameLst>
                                          <p:attrName>style.visibility</p:attrName>
                                        </p:attrNameLst>
                                      </p:cBhvr>
                                      <p:to>
                                        <p:strVal val="visible"/>
                                      </p:to>
                                    </p:set>
                                    <p:animEffect transition="in" filter="fade">
                                      <p:cBhvr>
                                        <p:cTn id="42" dur="1000"/>
                                        <p:tgtEl>
                                          <p:spTgt spid="13">
                                            <p:txEl>
                                              <p:pRg st="5" end="5"/>
                                            </p:txEl>
                                          </p:spTgt>
                                        </p:tgtEl>
                                      </p:cBhvr>
                                    </p:animEffect>
                                    <p:anim calcmode="lin" valueType="num">
                                      <p:cBhvr>
                                        <p:cTn id="43"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a:solidFill>
                  <a:srgbClr val="FF0000"/>
                </a:solidFill>
                <a:latin typeface="Times New Roman" panose="02020603050405020304" pitchFamily="18" charset="0"/>
                <a:cs typeface="Times New Roman" panose="02020603050405020304" pitchFamily="18" charset="0"/>
              </a:rPr>
              <a:t>3</a:t>
            </a:r>
            <a:r>
              <a:rPr lang="en-US" sz="3400" b="1" smtClean="0">
                <a:solidFill>
                  <a:srgbClr val="FF0000"/>
                </a:solidFill>
                <a:latin typeface="Times New Roman" panose="02020603050405020304" pitchFamily="18" charset="0"/>
                <a:cs typeface="Times New Roman" panose="02020603050405020304" pitchFamily="18" charset="0"/>
              </a:rPr>
              <a:t>.1. Khái quát mã hóa TT và ứng dụng</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632311"/>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Các khái niệm</a:t>
            </a:r>
            <a:endParaRPr lang="en-US" sz="3600">
              <a:latin typeface="Times New Roman" panose="02020603050405020304" pitchFamily="18" charset="0"/>
              <a:cs typeface="Times New Roman" panose="02020603050405020304" pitchFamily="18" charset="0"/>
            </a:endParaRPr>
          </a:p>
          <a:p>
            <a:pPr algn="just"/>
            <a:r>
              <a:rPr lang="en-US" sz="3200" smtClean="0">
                <a:latin typeface="Times New Roman" panose="02020603050405020304" pitchFamily="18" charset="0"/>
                <a:cs typeface="Times New Roman" panose="02020603050405020304" pitchFamily="18" charset="0"/>
              </a:rPr>
              <a:t>	</a:t>
            </a:r>
            <a:r>
              <a:rPr lang="en-US" sz="3200" b="1">
                <a:solidFill>
                  <a:schemeClr val="accent5">
                    <a:lumMod val="75000"/>
                  </a:schemeClr>
                </a:solidFill>
                <a:latin typeface="Times New Roman" panose="02020603050405020304" pitchFamily="18" charset="0"/>
                <a:cs typeface="Times New Roman" panose="02020603050405020304" pitchFamily="18" charset="0"/>
              </a:rPr>
              <a:t>M</a:t>
            </a:r>
            <a:r>
              <a:rPr lang="vi-VN" sz="3200" b="1" smtClean="0">
                <a:solidFill>
                  <a:schemeClr val="accent5">
                    <a:lumMod val="75000"/>
                  </a:schemeClr>
                </a:solidFill>
                <a:latin typeface="+mj-lt"/>
              </a:rPr>
              <a:t>ã </a:t>
            </a:r>
            <a:r>
              <a:rPr lang="vi-VN" sz="3200" b="1">
                <a:solidFill>
                  <a:schemeClr val="accent5">
                    <a:lumMod val="75000"/>
                  </a:schemeClr>
                </a:solidFill>
                <a:latin typeface="+mj-lt"/>
              </a:rPr>
              <a:t>hóa có bốn mục tiêu chính:</a:t>
            </a:r>
          </a:p>
          <a:p>
            <a:pPr marL="1371600" lvl="2" indent="-457200" algn="just">
              <a:buFont typeface="Wingdings" panose="05000000000000000000" pitchFamily="2" charset="2"/>
              <a:buChar char="ü"/>
            </a:pPr>
            <a:r>
              <a:rPr lang="vi-VN" sz="3200" smtClean="0">
                <a:latin typeface="+mj-lt"/>
              </a:rPr>
              <a:t>Bảo </a:t>
            </a:r>
            <a:r>
              <a:rPr lang="vi-VN" sz="3200">
                <a:latin typeface="+mj-lt"/>
              </a:rPr>
              <a:t>mật – Chỉ cung cấp thông tin cho người dùng được ủy quyền.</a:t>
            </a:r>
          </a:p>
          <a:p>
            <a:pPr marL="1371600" lvl="2" indent="-457200" algn="just">
              <a:buFont typeface="Wingdings" panose="05000000000000000000" pitchFamily="2" charset="2"/>
              <a:buChar char="ü"/>
            </a:pPr>
            <a:r>
              <a:rPr lang="vi-VN" sz="3200" smtClean="0">
                <a:latin typeface="+mj-lt"/>
              </a:rPr>
              <a:t>Tính </a:t>
            </a:r>
            <a:r>
              <a:rPr lang="vi-VN" sz="3200">
                <a:latin typeface="+mj-lt"/>
              </a:rPr>
              <a:t>toàn vẹn – Đảm bảo rằng thông tin không bị khai thác.</a:t>
            </a:r>
          </a:p>
          <a:p>
            <a:pPr marL="1371600" lvl="2" indent="-457200" algn="just">
              <a:buFont typeface="Wingdings" panose="05000000000000000000" pitchFamily="2" charset="2"/>
              <a:buChar char="ü"/>
            </a:pPr>
            <a:r>
              <a:rPr lang="vi-VN" sz="3200" smtClean="0">
                <a:latin typeface="+mj-lt"/>
              </a:rPr>
              <a:t>Xác </a:t>
            </a:r>
            <a:r>
              <a:rPr lang="vi-VN" sz="3200">
                <a:latin typeface="+mj-lt"/>
              </a:rPr>
              <a:t>thực – Xác nhận tính xác thực của thông tin hoặc danh tính người dùng.</a:t>
            </a:r>
          </a:p>
          <a:p>
            <a:pPr marL="1371600" lvl="2" indent="-457200" algn="just">
              <a:buFont typeface="Wingdings" panose="05000000000000000000" pitchFamily="2" charset="2"/>
              <a:buChar char="ü"/>
            </a:pPr>
            <a:r>
              <a:rPr lang="vi-VN" sz="3200" smtClean="0">
                <a:latin typeface="+mj-lt"/>
              </a:rPr>
              <a:t>Chống </a:t>
            </a:r>
            <a:r>
              <a:rPr lang="vi-VN" sz="3200">
                <a:latin typeface="+mj-lt"/>
              </a:rPr>
              <a:t>thoái thác – Ngăn người dùng phủ nhận các cam kết hoặc hành động trước đó.</a:t>
            </a:r>
          </a:p>
          <a:p>
            <a:pPr algn="just"/>
            <a:endParaRPr lang="en-US" sz="36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776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1000"/>
                                        <p:tgtEl>
                                          <p:spTgt spid="13">
                                            <p:txEl>
                                              <p:pRg st="1" end="1"/>
                                            </p:txEl>
                                          </p:spTgt>
                                        </p:tgtEl>
                                      </p:cBhvr>
                                    </p:animEffect>
                                    <p:anim calcmode="lin" valueType="num">
                                      <p:cBhvr>
                                        <p:cTn id="8"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2" end="2"/>
                                            </p:txEl>
                                          </p:spTgt>
                                        </p:tgtEl>
                                        <p:attrNameLst>
                                          <p:attrName>style.visibility</p:attrName>
                                        </p:attrNameLst>
                                      </p:cBhvr>
                                      <p:to>
                                        <p:strVal val="visible"/>
                                      </p:to>
                                    </p:set>
                                    <p:animEffect transition="in" filter="fade">
                                      <p:cBhvr>
                                        <p:cTn id="14" dur="1000"/>
                                        <p:tgtEl>
                                          <p:spTgt spid="13">
                                            <p:txEl>
                                              <p:pRg st="2" end="2"/>
                                            </p:txEl>
                                          </p:spTgt>
                                        </p:tgtEl>
                                      </p:cBhvr>
                                    </p:animEffect>
                                    <p:anim calcmode="lin" valueType="num">
                                      <p:cBhvr>
                                        <p:cTn id="15"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3" end="3"/>
                                            </p:txEl>
                                          </p:spTgt>
                                        </p:tgtEl>
                                        <p:attrNameLst>
                                          <p:attrName>style.visibility</p:attrName>
                                        </p:attrNameLst>
                                      </p:cBhvr>
                                      <p:to>
                                        <p:strVal val="visible"/>
                                      </p:to>
                                    </p:set>
                                    <p:animEffect transition="in" filter="fade">
                                      <p:cBhvr>
                                        <p:cTn id="21" dur="1000"/>
                                        <p:tgtEl>
                                          <p:spTgt spid="13">
                                            <p:txEl>
                                              <p:pRg st="3" end="3"/>
                                            </p:txEl>
                                          </p:spTgt>
                                        </p:tgtEl>
                                      </p:cBhvr>
                                    </p:animEffect>
                                    <p:anim calcmode="lin" valueType="num">
                                      <p:cBhvr>
                                        <p:cTn id="22"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4" end="4"/>
                                            </p:txEl>
                                          </p:spTgt>
                                        </p:tgtEl>
                                        <p:attrNameLst>
                                          <p:attrName>style.visibility</p:attrName>
                                        </p:attrNameLst>
                                      </p:cBhvr>
                                      <p:to>
                                        <p:strVal val="visible"/>
                                      </p:to>
                                    </p:set>
                                    <p:animEffect transition="in" filter="fade">
                                      <p:cBhvr>
                                        <p:cTn id="28" dur="1000"/>
                                        <p:tgtEl>
                                          <p:spTgt spid="13">
                                            <p:txEl>
                                              <p:pRg st="4" end="4"/>
                                            </p:txEl>
                                          </p:spTgt>
                                        </p:tgtEl>
                                      </p:cBhvr>
                                    </p:animEffect>
                                    <p:anim calcmode="lin" valueType="num">
                                      <p:cBhvr>
                                        <p:cTn id="29"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xEl>
                                              <p:pRg st="5" end="5"/>
                                            </p:txEl>
                                          </p:spTgt>
                                        </p:tgtEl>
                                        <p:attrNameLst>
                                          <p:attrName>style.visibility</p:attrName>
                                        </p:attrNameLst>
                                      </p:cBhvr>
                                      <p:to>
                                        <p:strVal val="visible"/>
                                      </p:to>
                                    </p:set>
                                    <p:animEffect transition="in" filter="fade">
                                      <p:cBhvr>
                                        <p:cTn id="35" dur="1000"/>
                                        <p:tgtEl>
                                          <p:spTgt spid="13">
                                            <p:txEl>
                                              <p:pRg st="5" end="5"/>
                                            </p:txEl>
                                          </p:spTgt>
                                        </p:tgtEl>
                                      </p:cBhvr>
                                    </p:animEffect>
                                    <p:anim calcmode="lin" valueType="num">
                                      <p:cBhvr>
                                        <p:cTn id="36"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3.2. Các phương pháp mã hóa cổ điển</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1200329"/>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Hệ mã </a:t>
            </a:r>
            <a:r>
              <a:rPr lang="pt-BR" sz="3600" b="1" i="1">
                <a:latin typeface="Times New Roman" panose="02020603050405020304" pitchFamily="18" charset="0"/>
                <a:cs typeface="Times New Roman" panose="02020603050405020304" pitchFamily="18" charset="0"/>
              </a:rPr>
              <a:t>thay thế (Substitution cipher) </a:t>
            </a:r>
            <a:r>
              <a:rPr lang="en-US" altLang="en-US" sz="3600" smtClean="0">
                <a:latin typeface="Times New Roman" panose="02020603050405020304" pitchFamily="18" charset="0"/>
                <a:cs typeface="Times New Roman" panose="02020603050405020304" pitchFamily="18" charset="0"/>
              </a:rPr>
              <a:t>	</a:t>
            </a:r>
          </a:p>
          <a:p>
            <a:r>
              <a:rPr lang="en-US" sz="36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 S = (P, C, K, E, D)</a:t>
            </a:r>
          </a:p>
        </p:txBody>
      </p:sp>
      <p:pic>
        <p:nvPicPr>
          <p:cNvPr id="9" name="Picture 3" descr="substitutionCiph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4167" y="2560385"/>
            <a:ext cx="9816245" cy="3736506"/>
          </a:xfrm>
          <a:prstGeom prst="rect">
            <a:avLst/>
          </a:prstGeom>
          <a:noFill/>
          <a:ln w="9525" algn="ctr">
            <a:solidFill>
              <a:schemeClr val="accent1"/>
            </a:solidFill>
            <a:miter lim="800000"/>
            <a:headEnd/>
            <a:tailEnd/>
          </a:ln>
          <a:effectLst>
            <a:outerShdw dist="89803" dir="2700000" algn="ctr" rotWithShape="0">
              <a:schemeClr val="folHlink"/>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5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3.2. Các phương pháp mã hóa cổ điển</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189113"/>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Hệ mã </a:t>
            </a:r>
            <a:r>
              <a:rPr lang="pt-BR" sz="3600" b="1" i="1">
                <a:latin typeface="Times New Roman" panose="02020603050405020304" pitchFamily="18" charset="0"/>
                <a:cs typeface="Times New Roman" panose="02020603050405020304" pitchFamily="18" charset="0"/>
              </a:rPr>
              <a:t>thay thế (Substitution cipher) </a:t>
            </a:r>
            <a:r>
              <a:rPr lang="en-US" altLang="en-US" sz="3600" smtClean="0">
                <a:latin typeface="Times New Roman" panose="02020603050405020304" pitchFamily="18" charset="0"/>
                <a:cs typeface="Times New Roman" panose="02020603050405020304" pitchFamily="18" charset="0"/>
              </a:rPr>
              <a:t>	</a:t>
            </a:r>
          </a:p>
          <a:p>
            <a:r>
              <a:rPr lang="en-US" sz="36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 Ví </a:t>
            </a:r>
            <a:r>
              <a:rPr lang="en-US" sz="2800" smtClean="0">
                <a:latin typeface="Times New Roman" panose="02020603050405020304" pitchFamily="18" charset="0"/>
                <a:cs typeface="Times New Roman" panose="02020603050405020304" pitchFamily="18" charset="0"/>
              </a:rPr>
              <a:t>dụ: </a:t>
            </a:r>
            <a:r>
              <a:rPr lang="en-US" altLang="en-US" sz="2800" smtClean="0"/>
              <a:t>Chọn </a:t>
            </a:r>
            <a:r>
              <a:rPr lang="en-US" altLang="en-US" sz="2800"/>
              <a:t>một hoán vị </a:t>
            </a:r>
            <a:r>
              <a:rPr lang="en-US" altLang="en-US" sz="2800">
                <a:sym typeface="Euclid Symbol" pitchFamily="18" charset="2"/>
              </a:rPr>
              <a:t>p: </a:t>
            </a:r>
            <a:r>
              <a:rPr lang="en-US" altLang="en-US" sz="2800" b="1">
                <a:sym typeface="Euclid Symbol" pitchFamily="18" charset="2"/>
              </a:rPr>
              <a:t>Z</a:t>
            </a:r>
            <a:r>
              <a:rPr lang="en-US" altLang="en-US" sz="2800" baseline="-25000">
                <a:sym typeface="Euclid Symbol" pitchFamily="18" charset="2"/>
              </a:rPr>
              <a:t>26</a:t>
            </a:r>
            <a:r>
              <a:rPr lang="en-US" altLang="en-US" sz="2800">
                <a:sym typeface="Euclid Symbol" pitchFamily="18" charset="2"/>
              </a:rPr>
              <a:t> </a:t>
            </a:r>
            <a:r>
              <a:rPr lang="en-US" altLang="en-US" sz="2800">
                <a:sym typeface="Wingdings" panose="05000000000000000000" pitchFamily="2" charset="2"/>
              </a:rPr>
              <a:t> </a:t>
            </a:r>
            <a:r>
              <a:rPr lang="en-US" altLang="en-US" sz="2800" b="1">
                <a:sym typeface="Wingdings" panose="05000000000000000000" pitchFamily="2" charset="2"/>
              </a:rPr>
              <a:t>Z</a:t>
            </a:r>
            <a:r>
              <a:rPr lang="en-US" altLang="en-US" sz="2800" baseline="-25000">
                <a:sym typeface="Wingdings" panose="05000000000000000000" pitchFamily="2" charset="2"/>
              </a:rPr>
              <a:t>26</a:t>
            </a:r>
            <a:r>
              <a:rPr lang="en-US" altLang="en-US" sz="2800">
                <a:sym typeface="Wingdings" panose="05000000000000000000" pitchFamily="2" charset="2"/>
              </a:rPr>
              <a:t> làm khoá.</a:t>
            </a:r>
          </a:p>
          <a:p>
            <a:pPr lvl="1">
              <a:lnSpc>
                <a:spcPct val="90000"/>
              </a:lnSpc>
            </a:pPr>
            <a:endParaRPr lang="en-US" altLang="en-US" sz="2400"/>
          </a:p>
          <a:p>
            <a:pPr lvl="1">
              <a:lnSpc>
                <a:spcPct val="90000"/>
              </a:lnSpc>
            </a:pPr>
            <a:r>
              <a:rPr lang="en-US" altLang="en-US" sz="2400"/>
              <a:t>Mã hoá</a:t>
            </a:r>
          </a:p>
          <a:p>
            <a:pPr lvl="1">
              <a:lnSpc>
                <a:spcPct val="90000"/>
              </a:lnSpc>
            </a:pPr>
            <a:r>
              <a:rPr lang="en-US" altLang="en-US" sz="2400">
                <a:solidFill>
                  <a:srgbClr val="FF0000"/>
                </a:solidFill>
              </a:rPr>
              <a:t>e</a:t>
            </a:r>
            <a:r>
              <a:rPr lang="en-US" altLang="en-US" sz="2400" baseline="-25000">
                <a:solidFill>
                  <a:srgbClr val="FF0000"/>
                </a:solidFill>
              </a:rPr>
              <a:t>p</a:t>
            </a:r>
            <a:r>
              <a:rPr lang="en-US" altLang="en-US" sz="2400">
                <a:solidFill>
                  <a:srgbClr val="FF0000"/>
                </a:solidFill>
              </a:rPr>
              <a:t>(a)=X</a:t>
            </a:r>
          </a:p>
          <a:p>
            <a:pPr lvl="1">
              <a:lnSpc>
                <a:spcPct val="90000"/>
              </a:lnSpc>
            </a:pPr>
            <a:endParaRPr lang="en-US" altLang="en-US" sz="2400"/>
          </a:p>
          <a:p>
            <a:pPr lvl="1">
              <a:lnSpc>
                <a:spcPct val="90000"/>
              </a:lnSpc>
            </a:pPr>
            <a:endParaRPr lang="en-US" altLang="en-US" sz="2400"/>
          </a:p>
          <a:p>
            <a:pPr lvl="1">
              <a:lnSpc>
                <a:spcPct val="90000"/>
              </a:lnSpc>
            </a:pPr>
            <a:endParaRPr lang="en-US" altLang="en-US" sz="2400"/>
          </a:p>
          <a:p>
            <a:pPr lvl="1">
              <a:lnSpc>
                <a:spcPct val="90000"/>
              </a:lnSpc>
            </a:pPr>
            <a:endParaRPr lang="en-US" altLang="en-US" sz="2400"/>
          </a:p>
          <a:p>
            <a:pPr lvl="1">
              <a:lnSpc>
                <a:spcPct val="90000"/>
              </a:lnSpc>
            </a:pPr>
            <a:r>
              <a:rPr lang="en-US" altLang="en-US" sz="2400"/>
              <a:t>Giải mã</a:t>
            </a:r>
          </a:p>
          <a:p>
            <a:pPr lvl="1">
              <a:lnSpc>
                <a:spcPct val="90000"/>
              </a:lnSpc>
            </a:pPr>
            <a:r>
              <a:rPr lang="en-US" altLang="en-US" sz="2400">
                <a:solidFill>
                  <a:srgbClr val="FF0000"/>
                </a:solidFill>
              </a:rPr>
              <a:t>d</a:t>
            </a:r>
            <a:r>
              <a:rPr lang="en-US" altLang="en-US" sz="2400" baseline="-25000">
                <a:solidFill>
                  <a:srgbClr val="FF0000"/>
                </a:solidFill>
              </a:rPr>
              <a:t>p</a:t>
            </a:r>
            <a:r>
              <a:rPr lang="en-US" altLang="en-US" sz="2400">
                <a:solidFill>
                  <a:srgbClr val="FF0000"/>
                </a:solidFill>
              </a:rPr>
              <a:t>(A)=d</a:t>
            </a:r>
          </a:p>
          <a:p>
            <a:pPr lvl="1">
              <a:lnSpc>
                <a:spcPct val="90000"/>
              </a:lnSpc>
            </a:pPr>
            <a:endParaRPr lang="en-US" altLang="en-US" sz="2400">
              <a:solidFill>
                <a:srgbClr val="FF0000"/>
              </a:solidFill>
            </a:endParaRPr>
          </a:p>
          <a:p>
            <a:pPr lvl="1">
              <a:lnSpc>
                <a:spcPct val="90000"/>
              </a:lnSpc>
            </a:pPr>
            <a:endParaRPr lang="en-US" altLang="en-US" sz="2400">
              <a:solidFill>
                <a:srgbClr val="FF0000"/>
              </a:solidFill>
            </a:endParaRPr>
          </a:p>
          <a:p>
            <a:pPr lvl="1">
              <a:lnSpc>
                <a:spcPct val="90000"/>
              </a:lnSpc>
            </a:pPr>
            <a:r>
              <a:rPr lang="en-US" altLang="en-US" sz="2400" b="1">
                <a:solidFill>
                  <a:srgbClr val="0000CC"/>
                </a:solidFill>
              </a:rPr>
              <a:t>“nguyenthanhnhut” </a:t>
            </a:r>
            <a:r>
              <a:rPr lang="en-US" altLang="en-US" sz="2400" b="1">
                <a:solidFill>
                  <a:srgbClr val="0000CC"/>
                </a:solidFill>
                <a:sym typeface="Wingdings" panose="05000000000000000000" pitchFamily="2" charset="2"/>
              </a:rPr>
              <a:t> </a:t>
            </a:r>
            <a:r>
              <a:rPr lang="en-US" altLang="en-US" sz="2400" b="1">
                <a:sym typeface="Wingdings" panose="05000000000000000000" pitchFamily="2" charset="2"/>
              </a:rPr>
              <a:t>“SOUDHSMGXSGSGUM”</a:t>
            </a:r>
            <a:endParaRPr lang="en-US" altLang="en-US" sz="2400" b="1"/>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6254" y="2565939"/>
            <a:ext cx="6324600"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6254" y="4301166"/>
            <a:ext cx="6324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9153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3.2. Các phương pháp mã hóa cổ điển</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690241"/>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Hệ mã </a:t>
            </a:r>
            <a:r>
              <a:rPr lang="pt-BR" sz="3600" b="1" i="1">
                <a:latin typeface="Times New Roman" panose="02020603050405020304" pitchFamily="18" charset="0"/>
                <a:cs typeface="Times New Roman" panose="02020603050405020304" pitchFamily="18" charset="0"/>
              </a:rPr>
              <a:t>thay thế (Substitution cipher) </a:t>
            </a:r>
            <a:r>
              <a:rPr lang="en-US" altLang="en-US" sz="3600" smtClean="0">
                <a:latin typeface="Times New Roman" panose="02020603050405020304" pitchFamily="18" charset="0"/>
                <a:cs typeface="Times New Roman" panose="02020603050405020304" pitchFamily="18" charset="0"/>
              </a:rPr>
              <a:t>	</a:t>
            </a:r>
          </a:p>
          <a:p>
            <a:pPr marL="914400" lvl="1" indent="-457200" algn="just">
              <a:lnSpc>
                <a:spcPct val="80000"/>
              </a:lnSpc>
              <a:spcBef>
                <a:spcPts val="600"/>
              </a:spcBef>
              <a:spcAft>
                <a:spcPts val="600"/>
              </a:spcAft>
              <a:buFont typeface="Wingdings" panose="05000000000000000000" pitchFamily="2" charset="2"/>
              <a:buChar char="ü"/>
            </a:pPr>
            <a:r>
              <a:rPr lang="en-US" altLang="en-US" sz="3600" smtClean="0">
                <a:latin typeface="Times New Roman" panose="02020603050405020304" pitchFamily="18" charset="0"/>
                <a:cs typeface="Times New Roman" panose="02020603050405020304" pitchFamily="18" charset="0"/>
              </a:rPr>
              <a:t>Đơn </a:t>
            </a:r>
            <a:r>
              <a:rPr lang="en-US" altLang="en-US" sz="3600">
                <a:latin typeface="Times New Roman" panose="02020603050405020304" pitchFamily="18" charset="0"/>
                <a:cs typeface="Times New Roman" panose="02020603050405020304" pitchFamily="18" charset="0"/>
              </a:rPr>
              <a:t>giản, thao tác mã hóa và giải mã được thực hiện nhanh chóng </a:t>
            </a:r>
          </a:p>
          <a:p>
            <a:pPr marL="914400" lvl="1" indent="-457200" algn="just">
              <a:lnSpc>
                <a:spcPct val="80000"/>
              </a:lnSpc>
              <a:spcBef>
                <a:spcPts val="600"/>
              </a:spcBef>
              <a:spcAft>
                <a:spcPts val="600"/>
              </a:spcAft>
              <a:buFont typeface="Wingdings" panose="05000000000000000000" pitchFamily="2" charset="2"/>
              <a:buChar char="ü"/>
            </a:pPr>
            <a:r>
              <a:rPr lang="en-US" altLang="en-US" sz="3600">
                <a:latin typeface="Times New Roman" panose="02020603050405020304" pitchFamily="18" charset="0"/>
                <a:cs typeface="Times New Roman" panose="02020603050405020304" pitchFamily="18" charset="0"/>
              </a:rPr>
              <a:t>Không gian khóa </a:t>
            </a:r>
            <a:r>
              <a:rPr lang="en-US" altLang="en-US" sz="3600" i="1">
                <a:latin typeface="Times New Roman" panose="02020603050405020304" pitchFamily="18" charset="0"/>
                <a:cs typeface="Times New Roman" panose="02020603050405020304" pitchFamily="18" charset="0"/>
              </a:rPr>
              <a:t>K</a:t>
            </a:r>
            <a:r>
              <a:rPr lang="en-US" altLang="en-US" sz="3600">
                <a:latin typeface="Times New Roman" panose="02020603050405020304" pitchFamily="18" charset="0"/>
                <a:cs typeface="Times New Roman" panose="02020603050405020304" pitchFamily="18" charset="0"/>
              </a:rPr>
              <a:t> gồm </a:t>
            </a:r>
            <a:r>
              <a:rPr lang="en-US" altLang="en-US" sz="3600" i="1">
                <a:solidFill>
                  <a:srgbClr val="FF0000"/>
                </a:solidFill>
                <a:latin typeface="Times New Roman" panose="02020603050405020304" pitchFamily="18" charset="0"/>
                <a:cs typeface="Times New Roman" panose="02020603050405020304" pitchFamily="18" charset="0"/>
              </a:rPr>
              <a:t>n</a:t>
            </a:r>
            <a:r>
              <a:rPr lang="en-US" altLang="en-US" sz="3600">
                <a:solidFill>
                  <a:srgbClr val="FF0000"/>
                </a:solidFill>
                <a:latin typeface="Times New Roman" panose="02020603050405020304" pitchFamily="18" charset="0"/>
                <a:cs typeface="Times New Roman" panose="02020603050405020304" pitchFamily="18" charset="0"/>
              </a:rPr>
              <a:t>! phần tử</a:t>
            </a:r>
          </a:p>
          <a:p>
            <a:pPr marL="914400" lvl="1" indent="-457200" algn="just">
              <a:lnSpc>
                <a:spcPct val="80000"/>
              </a:lnSpc>
              <a:spcBef>
                <a:spcPts val="600"/>
              </a:spcBef>
              <a:spcAft>
                <a:spcPts val="600"/>
              </a:spcAft>
              <a:buFont typeface="Wingdings" panose="05000000000000000000" pitchFamily="2" charset="2"/>
              <a:buChar char="ü"/>
            </a:pPr>
            <a:r>
              <a:rPr lang="en-US" altLang="en-US" sz="3600">
                <a:latin typeface="Times New Roman" panose="02020603050405020304" pitchFamily="18" charset="0"/>
                <a:cs typeface="Times New Roman" panose="02020603050405020304" pitchFamily="18" charset="0"/>
              </a:rPr>
              <a:t>Khắc phục hạn chế của phương pháp Shift Cipher: việc tấn công bằng cách vét cạn các giá trị khóa </a:t>
            </a:r>
            <a:r>
              <a:rPr lang="en-US" altLang="en-US" sz="3600" i="1">
                <a:latin typeface="Times New Roman" panose="02020603050405020304" pitchFamily="18" charset="0"/>
                <a:cs typeface="Times New Roman" panose="02020603050405020304" pitchFamily="18" charset="0"/>
              </a:rPr>
              <a:t>k</a:t>
            </a:r>
            <a:r>
              <a:rPr lang="en-US" altLang="en-US" sz="3600">
                <a:latin typeface="Times New Roman" panose="02020603050405020304" pitchFamily="18" charset="0"/>
                <a:cs typeface="Times New Roman" panose="02020603050405020304" pitchFamily="18" charset="0"/>
                <a:sym typeface="Symbol" panose="05050102010706020507" pitchFamily="18" charset="2"/>
              </a:rPr>
              <a:t></a:t>
            </a:r>
            <a:r>
              <a:rPr lang="en-US" altLang="en-US" sz="3600" i="1">
                <a:latin typeface="Times New Roman" panose="02020603050405020304" pitchFamily="18" charset="0"/>
                <a:cs typeface="Times New Roman" panose="02020603050405020304" pitchFamily="18" charset="0"/>
                <a:sym typeface="Symbol" panose="05050102010706020507" pitchFamily="18" charset="2"/>
              </a:rPr>
              <a:t>K</a:t>
            </a:r>
            <a:r>
              <a:rPr lang="en-US" altLang="en-US" sz="3600">
                <a:latin typeface="Times New Roman" panose="02020603050405020304" pitchFamily="18" charset="0"/>
                <a:cs typeface="Times New Roman" panose="02020603050405020304" pitchFamily="18" charset="0"/>
                <a:sym typeface="Symbol" panose="05050102010706020507" pitchFamily="18" charset="2"/>
              </a:rPr>
              <a:t> là không khả thi</a:t>
            </a:r>
            <a:endParaRPr lang="en-US" altLang="en-US" sz="3600" i="1">
              <a:solidFill>
                <a:schemeClr val="tx2"/>
              </a:solidFill>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259164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1000"/>
                                        <p:tgtEl>
                                          <p:spTgt spid="13">
                                            <p:txEl>
                                              <p:pRg st="1" end="1"/>
                                            </p:txEl>
                                          </p:spTgt>
                                        </p:tgtEl>
                                      </p:cBhvr>
                                    </p:animEffect>
                                    <p:anim calcmode="lin" valueType="num">
                                      <p:cBhvr>
                                        <p:cTn id="8"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2" end="2"/>
                                            </p:txEl>
                                          </p:spTgt>
                                        </p:tgtEl>
                                        <p:attrNameLst>
                                          <p:attrName>style.visibility</p:attrName>
                                        </p:attrNameLst>
                                      </p:cBhvr>
                                      <p:to>
                                        <p:strVal val="visible"/>
                                      </p:to>
                                    </p:set>
                                    <p:animEffect transition="in" filter="fade">
                                      <p:cBhvr>
                                        <p:cTn id="14" dur="1000"/>
                                        <p:tgtEl>
                                          <p:spTgt spid="13">
                                            <p:txEl>
                                              <p:pRg st="2" end="2"/>
                                            </p:txEl>
                                          </p:spTgt>
                                        </p:tgtEl>
                                      </p:cBhvr>
                                    </p:animEffect>
                                    <p:anim calcmode="lin" valueType="num">
                                      <p:cBhvr>
                                        <p:cTn id="15"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3" end="3"/>
                                            </p:txEl>
                                          </p:spTgt>
                                        </p:tgtEl>
                                        <p:attrNameLst>
                                          <p:attrName>style.visibility</p:attrName>
                                        </p:attrNameLst>
                                      </p:cBhvr>
                                      <p:to>
                                        <p:strVal val="visible"/>
                                      </p:to>
                                    </p:set>
                                    <p:animEffect transition="in" filter="fade">
                                      <p:cBhvr>
                                        <p:cTn id="21" dur="1000"/>
                                        <p:tgtEl>
                                          <p:spTgt spid="13">
                                            <p:txEl>
                                              <p:pRg st="3" end="3"/>
                                            </p:txEl>
                                          </p:spTgt>
                                        </p:tgtEl>
                                      </p:cBhvr>
                                    </p:animEffect>
                                    <p:anim calcmode="lin" valueType="num">
                                      <p:cBhvr>
                                        <p:cTn id="22"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3.2. Các phương pháp mã hóa cổ điển</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600986"/>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Hệ mã </a:t>
            </a:r>
            <a:r>
              <a:rPr lang="pt-BR" sz="3600" b="1" i="1">
                <a:latin typeface="Times New Roman" panose="02020603050405020304" pitchFamily="18" charset="0"/>
                <a:cs typeface="Times New Roman" panose="02020603050405020304" pitchFamily="18" charset="0"/>
              </a:rPr>
              <a:t>thay thế (Substitution cipher) </a:t>
            </a:r>
            <a:r>
              <a:rPr lang="en-US" altLang="en-US" sz="3600" smtClean="0">
                <a:latin typeface="Times New Roman" panose="02020603050405020304" pitchFamily="18" charset="0"/>
                <a:cs typeface="Times New Roman" panose="02020603050405020304" pitchFamily="18" charset="0"/>
              </a:rPr>
              <a:t>	</a:t>
            </a:r>
          </a:p>
          <a:p>
            <a:pPr lvl="1" algn="just"/>
            <a:r>
              <a:rPr lang="en-US" altLang="en-US" sz="3200" b="1">
                <a:latin typeface="Times New Roman" panose="02020603050405020304" pitchFamily="18" charset="0"/>
                <a:cs typeface="Times New Roman" panose="02020603050405020304" pitchFamily="18" charset="0"/>
              </a:rPr>
              <a:t>Bài tập:</a:t>
            </a:r>
            <a:endParaRPr lang="en-US" altLang="en-US" sz="3200" i="1">
              <a:solidFill>
                <a:schemeClr val="tx2"/>
              </a:solidFill>
              <a:latin typeface="Times New Roman" panose="02020603050405020304" pitchFamily="18" charset="0"/>
              <a:cs typeface="Times New Roman" panose="02020603050405020304" pitchFamily="18" charset="0"/>
              <a:sym typeface="Symbol" panose="05050102010706020507" pitchFamily="18" charset="2"/>
            </a:endParaRPr>
          </a:p>
          <a:p>
            <a:pPr lvl="1"/>
            <a:r>
              <a:rPr lang="en-US" altLang="en-US" sz="3200">
                <a:solidFill>
                  <a:srgbClr val="FF0000"/>
                </a:solidFill>
                <a:latin typeface="Times New Roman" panose="02020603050405020304" pitchFamily="18" charset="0"/>
                <a:cs typeface="Times New Roman" panose="02020603050405020304" pitchFamily="18" charset="0"/>
              </a:rPr>
              <a:t>Cho bảng mã sau:</a:t>
            </a:r>
          </a:p>
          <a:p>
            <a:pPr lvl="1"/>
            <a:r>
              <a:rPr lang="en-US" sz="3200">
                <a:latin typeface="Times New Roman" panose="02020603050405020304" pitchFamily="18" charset="0"/>
                <a:cs typeface="Times New Roman" panose="02020603050405020304" pitchFamily="18" charset="0"/>
              </a:rPr>
              <a:t>a </a:t>
            </a:r>
            <a:r>
              <a:rPr lang="en-US" sz="3200" smtClean="0">
                <a:latin typeface="Times New Roman" panose="02020603050405020304" pitchFamily="18" charset="0"/>
                <a:cs typeface="Times New Roman" panose="02020603050405020304" pitchFamily="18" charset="0"/>
              </a:rPr>
              <a:t> b  c  </a:t>
            </a:r>
            <a:r>
              <a:rPr lang="en-US" sz="3200">
                <a:latin typeface="Times New Roman" panose="02020603050405020304" pitchFamily="18" charset="0"/>
                <a:cs typeface="Times New Roman" panose="02020603050405020304" pitchFamily="18" charset="0"/>
              </a:rPr>
              <a:t>d  e  f  </a:t>
            </a:r>
            <a:r>
              <a:rPr lang="en-US" sz="3200" smtClean="0">
                <a:latin typeface="Times New Roman" panose="02020603050405020304" pitchFamily="18" charset="0"/>
                <a:cs typeface="Times New Roman" panose="02020603050405020304" pitchFamily="18" charset="0"/>
              </a:rPr>
              <a:t> g  </a:t>
            </a:r>
            <a:r>
              <a:rPr lang="en-US" sz="3200">
                <a:latin typeface="Times New Roman" panose="02020603050405020304" pitchFamily="18" charset="0"/>
                <a:cs typeface="Times New Roman" panose="02020603050405020304" pitchFamily="18" charset="0"/>
              </a:rPr>
              <a:t>h I </a:t>
            </a:r>
            <a:r>
              <a:rPr lang="en-US" sz="3200" smtClean="0">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j  k l  m </a:t>
            </a:r>
            <a:r>
              <a:rPr lang="en-US" sz="3200" smtClean="0">
                <a:latin typeface="Times New Roman" panose="02020603050405020304" pitchFamily="18" charset="0"/>
                <a:cs typeface="Times New Roman" panose="02020603050405020304" pitchFamily="18" charset="0"/>
              </a:rPr>
              <a:t> n  o </a:t>
            </a:r>
            <a:r>
              <a:rPr lang="en-US" sz="3200">
                <a:latin typeface="Times New Roman" panose="02020603050405020304" pitchFamily="18" charset="0"/>
                <a:cs typeface="Times New Roman" panose="02020603050405020304" pitchFamily="18" charset="0"/>
              </a:rPr>
              <a:t>p   q </a:t>
            </a:r>
            <a:r>
              <a:rPr lang="en-US" sz="3200" smtClean="0">
                <a:latin typeface="Times New Roman" panose="02020603050405020304" pitchFamily="18" charset="0"/>
                <a:cs typeface="Times New Roman" panose="02020603050405020304" pitchFamily="18" charset="0"/>
              </a:rPr>
              <a:t> r  </a:t>
            </a:r>
            <a:r>
              <a:rPr lang="en-US" sz="3200">
                <a:latin typeface="Times New Roman" panose="02020603050405020304" pitchFamily="18" charset="0"/>
                <a:cs typeface="Times New Roman" panose="02020603050405020304" pitchFamily="18" charset="0"/>
              </a:rPr>
              <a:t>s  t  u  v  </a:t>
            </a:r>
            <a:r>
              <a:rPr lang="en-US" sz="3200" smtClean="0">
                <a:latin typeface="Times New Roman" panose="02020603050405020304" pitchFamily="18" charset="0"/>
                <a:cs typeface="Times New Roman" panose="02020603050405020304" pitchFamily="18" charset="0"/>
              </a:rPr>
              <a:t> w  x y </a:t>
            </a:r>
            <a:r>
              <a:rPr lang="en-US" sz="3200">
                <a:latin typeface="Times New Roman" panose="02020603050405020304" pitchFamily="18" charset="0"/>
                <a:cs typeface="Times New Roman" panose="02020603050405020304" pitchFamily="18" charset="0"/>
              </a:rPr>
              <a:t>z</a:t>
            </a:r>
            <a:endParaRPr lang="en-GB" sz="3200">
              <a:latin typeface="Times New Roman" panose="02020603050405020304" pitchFamily="18" charset="0"/>
              <a:cs typeface="Times New Roman" panose="02020603050405020304" pitchFamily="18" charset="0"/>
            </a:endParaRPr>
          </a:p>
          <a:p>
            <a:pPr lvl="1"/>
            <a:r>
              <a:rPr lang="en-US" sz="3200">
                <a:latin typeface="Times New Roman" panose="02020603050405020304" pitchFamily="18" charset="0"/>
                <a:cs typeface="Times New Roman" panose="02020603050405020304" pitchFamily="18" charset="0"/>
              </a:rPr>
              <a:t>J  Z N H O C  T Q K L P B Y  D I  W G E A U V X  M S R F</a:t>
            </a:r>
          </a:p>
          <a:p>
            <a:pPr lvl="1"/>
            <a:endParaRPr lang="en-US" sz="3200">
              <a:latin typeface="Times New Roman" panose="02020603050405020304" pitchFamily="18" charset="0"/>
              <a:cs typeface="Times New Roman" panose="02020603050405020304" pitchFamily="18" charset="0"/>
            </a:endParaRPr>
          </a:p>
          <a:p>
            <a:pPr lvl="1"/>
            <a:r>
              <a:rPr lang="en-US" sz="3200">
                <a:latin typeface="Times New Roman" panose="02020603050405020304" pitchFamily="18" charset="0"/>
                <a:cs typeface="Times New Roman" panose="02020603050405020304" pitchFamily="18" charset="0"/>
              </a:rPr>
              <a:t>Mã hóa từ </a:t>
            </a:r>
            <a:r>
              <a:rPr lang="en-US" sz="3200" b="1">
                <a:latin typeface="Times New Roman" panose="02020603050405020304" pitchFamily="18" charset="0"/>
                <a:cs typeface="Times New Roman" panose="02020603050405020304" pitchFamily="18" charset="0"/>
              </a:rPr>
              <a:t>hello</a:t>
            </a:r>
            <a:endParaRPr lang="en-GB"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8719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108543"/>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Là </a:t>
            </a:r>
            <a:r>
              <a:rPr lang="pt-BR" altLang="en-US" sz="3200">
                <a:latin typeface="Times New Roman" panose="02020603050405020304" pitchFamily="18" charset="0"/>
                <a:cs typeface="Times New Roman" panose="02020603050405020304" pitchFamily="18" charset="0"/>
              </a:rPr>
              <a:t>những hệ mật dùng chung một khoá cả trong quá trình mã hoá dữ liệu và giải mã dữ liệu. Do đó khoá phải được giữ bí mật tuyệt đối. </a:t>
            </a:r>
            <a:endParaRPr lang="pt-BR" altLang="en-US" sz="3200" smtClean="0">
              <a:latin typeface="Times New Roman" panose="02020603050405020304" pitchFamily="18" charset="0"/>
              <a:cs typeface="Times New Roman" panose="02020603050405020304" pitchFamily="18" charset="0"/>
            </a:endParaRPr>
          </a:p>
          <a:p>
            <a:pPr algn="just"/>
            <a:r>
              <a:rPr lang="pt-BR" altLang="en-US" sz="3200">
                <a:latin typeface="Times New Roman" panose="02020603050405020304" pitchFamily="18" charset="0"/>
                <a:cs typeface="Times New Roman" panose="02020603050405020304" pitchFamily="18" charset="0"/>
              </a:rPr>
              <a:t>	</a:t>
            </a:r>
            <a:r>
              <a:rPr lang="pt-BR" altLang="en-US" sz="3200" smtClean="0">
                <a:latin typeface="Times New Roman" panose="02020603050405020304" pitchFamily="18" charset="0"/>
                <a:cs typeface="Times New Roman" panose="02020603050405020304" pitchFamily="18" charset="0"/>
              </a:rPr>
              <a:t>Một </a:t>
            </a:r>
            <a:r>
              <a:rPr lang="pt-BR" altLang="en-US" sz="3200">
                <a:latin typeface="Times New Roman" panose="02020603050405020304" pitchFamily="18" charset="0"/>
                <a:cs typeface="Times New Roman" panose="02020603050405020304" pitchFamily="18" charset="0"/>
              </a:rPr>
              <a:t>số thuật toán nổi tiếng trong mã hoá đối xứng là: DES, Triple DES(3DES), RC4, AES…</a:t>
            </a:r>
            <a:endParaRPr lang="en-GB"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52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1138773"/>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endParaRPr lang="en-GB" sz="3200">
              <a:latin typeface="Times New Roman" panose="02020603050405020304" pitchFamily="18" charset="0"/>
              <a:cs typeface="Times New Roman" panose="02020603050405020304" pitchFamily="18" charset="0"/>
            </a:endParaRPr>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1825335" y="2168236"/>
            <a:ext cx="8201891" cy="3307773"/>
          </a:xfrm>
          <a:prstGeom prst="rect">
            <a:avLst/>
          </a:prstGeom>
          <a:noFill/>
          <a:ln>
            <a:noFill/>
          </a:ln>
        </p:spPr>
      </p:pic>
      <p:sp>
        <p:nvSpPr>
          <p:cNvPr id="11" name="Rectangle 10"/>
          <p:cNvSpPr/>
          <p:nvPr/>
        </p:nvSpPr>
        <p:spPr>
          <a:xfrm>
            <a:off x="1201881" y="5600699"/>
            <a:ext cx="9043556" cy="523220"/>
          </a:xfrm>
          <a:prstGeom prst="rect">
            <a:avLst/>
          </a:prstGeom>
        </p:spPr>
        <p:txBody>
          <a:bodyPr wrap="square">
            <a:spAutoFit/>
          </a:bodyPr>
          <a:lstStyle/>
          <a:p>
            <a:pPr indent="457200" algn="ctr">
              <a:spcAft>
                <a:spcPts val="0"/>
              </a:spcAft>
            </a:pPr>
            <a:r>
              <a:rPr lang="pt-BR" sz="2800" i="1">
                <a:latin typeface="Times New Roman" panose="02020603050405020304" pitchFamily="18" charset="0"/>
                <a:ea typeface="Times New Roman" panose="02020603050405020304" pitchFamily="18" charset="0"/>
              </a:rPr>
              <a:t>Mô hình truyền thông tin với hệ mã hóa đối xứng</a:t>
            </a:r>
            <a:endParaRPr lang="en-US" sz="2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6245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anim calcmode="lin" valueType="num">
                                      <p:cBhvr>
                                        <p:cTn id="11" dur="1000" fill="hold"/>
                                        <p:tgtEl>
                                          <p:spTgt spid="11"/>
                                        </p:tgtEl>
                                        <p:attrNameLst>
                                          <p:attrName>ppt_x</p:attrName>
                                        </p:attrNameLst>
                                      </p:cBhvr>
                                      <p:tavLst>
                                        <p:tav tm="0">
                                          <p:val>
                                            <p:strVal val="#ppt_x"/>
                                          </p:val>
                                        </p:tav>
                                        <p:tav tm="100000">
                                          <p:val>
                                            <p:strVal val="#ppt_x"/>
                                          </p:val>
                                        </p:tav>
                                      </p:tavLst>
                                    </p:anim>
                                    <p:anim calcmode="lin" valueType="num">
                                      <p:cBhvr>
                                        <p:cTn id="1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600986"/>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200">
                <a:solidFill>
                  <a:srgbClr val="FF0000"/>
                </a:solidFill>
                <a:latin typeface="Times New Roman" panose="02020603050405020304" pitchFamily="18" charset="0"/>
                <a:cs typeface="Times New Roman" panose="02020603050405020304" pitchFamily="18" charset="0"/>
              </a:rPr>
              <a:t>+ Ưu điểm: </a:t>
            </a:r>
            <a:r>
              <a:rPr lang="pt-BR" sz="3200">
                <a:latin typeface="Times New Roman" panose="02020603050405020304" pitchFamily="18" charset="0"/>
                <a:cs typeface="Times New Roman" panose="02020603050405020304" pitchFamily="18" charset="0"/>
              </a:rPr>
              <a:t>Tốc độ nhanh do số lượng các phép tính toán ít hơn</a:t>
            </a:r>
            <a:endParaRPr lang="en-US" sz="3200">
              <a:latin typeface="Times New Roman" panose="02020603050405020304" pitchFamily="18" charset="0"/>
              <a:cs typeface="Times New Roman" panose="02020603050405020304" pitchFamily="18" charset="0"/>
            </a:endParaRPr>
          </a:p>
          <a:p>
            <a:pPr algn="just"/>
            <a:r>
              <a:rPr lang="pt-BR" sz="3200" smtClean="0">
                <a:solidFill>
                  <a:srgbClr val="FF0000"/>
                </a:solidFill>
                <a:latin typeface="Times New Roman" panose="02020603050405020304" pitchFamily="18" charset="0"/>
                <a:cs typeface="Times New Roman" panose="02020603050405020304" pitchFamily="18" charset="0"/>
              </a:rPr>
              <a:t>	+ </a:t>
            </a:r>
            <a:r>
              <a:rPr lang="pt-BR" sz="3200">
                <a:solidFill>
                  <a:srgbClr val="FF0000"/>
                </a:solidFill>
                <a:latin typeface="Times New Roman" panose="02020603050405020304" pitchFamily="18" charset="0"/>
                <a:cs typeface="Times New Roman" panose="02020603050405020304" pitchFamily="18" charset="0"/>
              </a:rPr>
              <a:t>Nhược điểm: </a:t>
            </a:r>
            <a:endParaRPr lang="en-US" sz="3200">
              <a:solidFill>
                <a:srgbClr val="FF0000"/>
              </a:solidFill>
              <a:latin typeface="Times New Roman" panose="02020603050405020304" pitchFamily="18" charset="0"/>
              <a:cs typeface="Times New Roman" panose="02020603050405020304" pitchFamily="18" charset="0"/>
            </a:endParaRPr>
          </a:p>
          <a:p>
            <a:pPr lvl="0" algn="just"/>
            <a:r>
              <a:rPr lang="en-US" sz="3200">
                <a:latin typeface="Times New Roman" panose="02020603050405020304" pitchFamily="18" charset="0"/>
                <a:cs typeface="Times New Roman" panose="02020603050405020304" pitchFamily="18" charset="0"/>
              </a:rPr>
              <a:t>	- </a:t>
            </a:r>
            <a:r>
              <a:rPr lang="vi-VN" sz="3200">
                <a:latin typeface="Times New Roman" panose="02020603050405020304" pitchFamily="18" charset="0"/>
                <a:cs typeface="Times New Roman" panose="02020603050405020304" pitchFamily="18" charset="0"/>
              </a:rPr>
              <a:t>Vấn đề trao đổi khóa giữa người gửi và người nhận</a:t>
            </a:r>
            <a:endParaRPr lang="en-US" sz="3200">
              <a:latin typeface="Times New Roman" panose="02020603050405020304" pitchFamily="18" charset="0"/>
              <a:cs typeface="Times New Roman" panose="02020603050405020304" pitchFamily="18" charset="0"/>
            </a:endParaRPr>
          </a:p>
          <a:p>
            <a:pPr lvl="0" algn="just"/>
            <a:r>
              <a:rPr lang="vi-VN" sz="3200">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	- </a:t>
            </a:r>
            <a:r>
              <a:rPr lang="vi-VN" sz="3200">
                <a:latin typeface="Times New Roman" panose="02020603050405020304" pitchFamily="18" charset="0"/>
                <a:cs typeface="Times New Roman" panose="02020603050405020304" pitchFamily="18" charset="0"/>
              </a:rPr>
              <a:t>Tính bí mật của khóa: không có cơ sở quy trách nhiệm nếu khóa bị tiết lộ.</a:t>
            </a: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728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1000"/>
                                        <p:tgtEl>
                                          <p:spTgt spid="13">
                                            <p:txEl>
                                              <p:pRg st="1" end="1"/>
                                            </p:txEl>
                                          </p:spTgt>
                                        </p:tgtEl>
                                      </p:cBhvr>
                                    </p:animEffect>
                                    <p:anim calcmode="lin" valueType="num">
                                      <p:cBhvr>
                                        <p:cTn id="8"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2" end="2"/>
                                            </p:txEl>
                                          </p:spTgt>
                                        </p:tgtEl>
                                        <p:attrNameLst>
                                          <p:attrName>style.visibility</p:attrName>
                                        </p:attrNameLst>
                                      </p:cBhvr>
                                      <p:to>
                                        <p:strVal val="visible"/>
                                      </p:to>
                                    </p:set>
                                    <p:animEffect transition="in" filter="fade">
                                      <p:cBhvr>
                                        <p:cTn id="14" dur="1000"/>
                                        <p:tgtEl>
                                          <p:spTgt spid="13">
                                            <p:txEl>
                                              <p:pRg st="2" end="2"/>
                                            </p:txEl>
                                          </p:spTgt>
                                        </p:tgtEl>
                                      </p:cBhvr>
                                    </p:animEffect>
                                    <p:anim calcmode="lin" valueType="num">
                                      <p:cBhvr>
                                        <p:cTn id="15"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3" end="3"/>
                                            </p:txEl>
                                          </p:spTgt>
                                        </p:tgtEl>
                                        <p:attrNameLst>
                                          <p:attrName>style.visibility</p:attrName>
                                        </p:attrNameLst>
                                      </p:cBhvr>
                                      <p:to>
                                        <p:strVal val="visible"/>
                                      </p:to>
                                    </p:set>
                                    <p:animEffect transition="in" filter="fade">
                                      <p:cBhvr>
                                        <p:cTn id="21" dur="1000"/>
                                        <p:tgtEl>
                                          <p:spTgt spid="13">
                                            <p:txEl>
                                              <p:pRg st="3" end="3"/>
                                            </p:txEl>
                                          </p:spTgt>
                                        </p:tgtEl>
                                      </p:cBhvr>
                                    </p:animEffect>
                                    <p:anim calcmode="lin" valueType="num">
                                      <p:cBhvr>
                                        <p:cTn id="22"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4" end="4"/>
                                            </p:txEl>
                                          </p:spTgt>
                                        </p:tgtEl>
                                        <p:attrNameLst>
                                          <p:attrName>style.visibility</p:attrName>
                                        </p:attrNameLst>
                                      </p:cBhvr>
                                      <p:to>
                                        <p:strVal val="visible"/>
                                      </p:to>
                                    </p:set>
                                    <p:animEffect transition="in" filter="fade">
                                      <p:cBhvr>
                                        <p:cTn id="28" dur="1000"/>
                                        <p:tgtEl>
                                          <p:spTgt spid="13">
                                            <p:txEl>
                                              <p:pRg st="4" end="4"/>
                                            </p:txEl>
                                          </p:spTgt>
                                        </p:tgtEl>
                                      </p:cBhvr>
                                    </p:animEffect>
                                    <p:anim calcmode="lin" valueType="num">
                                      <p:cBhvr>
                                        <p:cTn id="29"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1831271"/>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600" b="1" i="1">
                <a:latin typeface="Times New Roman" panose="02020603050405020304" pitchFamily="18" charset="0"/>
                <a:cs typeface="Times New Roman" panose="02020603050405020304" pitchFamily="18" charset="0"/>
              </a:rPr>
              <a:t>Mã Apphin</a:t>
            </a:r>
            <a:endParaRPr lang="pt-BR" sz="3600">
              <a:latin typeface="Times New Roman" panose="02020603050405020304" pitchFamily="18" charset="0"/>
              <a:cs typeface="Times New Roman" panose="02020603050405020304" pitchFamily="18" charset="0"/>
            </a:endParaRPr>
          </a:p>
          <a:p>
            <a:pPr algn="just">
              <a:spcBef>
                <a:spcPts val="600"/>
              </a:spcBef>
              <a:spcAft>
                <a:spcPts val="600"/>
              </a:spcAft>
            </a:pPr>
            <a:r>
              <a:rPr lang="en-US" sz="3600">
                <a:latin typeface="Times New Roman" panose="02020603050405020304" pitchFamily="18" charset="0"/>
                <a:cs typeface="Times New Roman" panose="02020603050405020304" pitchFamily="18" charset="0"/>
                <a:sym typeface="Symbol" panose="05050102010706020507" pitchFamily="18" charset="2"/>
              </a:rPr>
              <a:t>	</a:t>
            </a:r>
            <a:endParaRPr lang="en-US" sz="3600">
              <a:solidFill>
                <a:srgbClr val="FF0000"/>
              </a:solidFill>
              <a:latin typeface="Times New Roman" panose="02020603050405020304" pitchFamily="18" charset="0"/>
              <a:cs typeface="Times New Roman" panose="02020603050405020304" pitchFamily="18" charset="0"/>
            </a:endParaRPr>
          </a:p>
        </p:txBody>
      </p:sp>
      <p:pic>
        <p:nvPicPr>
          <p:cNvPr id="9" name="Picture 8" descr="affine"/>
          <p:cNvPicPr/>
          <p:nvPr/>
        </p:nvPicPr>
        <p:blipFill>
          <a:blip r:embed="rId3">
            <a:extLst>
              <a:ext uri="{28A0092B-C50C-407E-A947-70E740481C1C}">
                <a14:useLocalDpi xmlns:a14="http://schemas.microsoft.com/office/drawing/2010/main" val="0"/>
              </a:ext>
            </a:extLst>
          </a:blip>
          <a:srcRect/>
          <a:stretch>
            <a:fillRect/>
          </a:stretch>
        </p:blipFill>
        <p:spPr bwMode="auto">
          <a:xfrm>
            <a:off x="2074718" y="2506320"/>
            <a:ext cx="7848600" cy="3956398"/>
          </a:xfrm>
          <a:prstGeom prst="rect">
            <a:avLst/>
          </a:prstGeom>
          <a:noFill/>
          <a:ln w="9525" algn="ctr">
            <a:solidFill>
              <a:schemeClr val="accent1"/>
            </a:solidFill>
            <a:miter lim="800000"/>
            <a:headEnd/>
            <a:tailEnd/>
          </a:ln>
          <a:effectLst>
            <a:outerShdw dist="89803" dir="2700000" algn="ctr" rotWithShape="0">
              <a:schemeClr val="folHlink"/>
            </a:outerShdw>
          </a:effectLst>
          <a:extLst/>
        </p:spPr>
      </p:pic>
    </p:spTree>
    <p:extLst>
      <p:ext uri="{BB962C8B-B14F-4D97-AF65-F5344CB8AC3E}">
        <p14:creationId xmlns:p14="http://schemas.microsoft.com/office/powerpoint/2010/main" val="1037103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524315"/>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600" b="1" i="1">
                <a:latin typeface="Times New Roman" panose="02020603050405020304" pitchFamily="18" charset="0"/>
                <a:cs typeface="Times New Roman" panose="02020603050405020304" pitchFamily="18" charset="0"/>
              </a:rPr>
              <a:t>Mã Apphin</a:t>
            </a:r>
            <a:endParaRPr lang="pt-BR" sz="3600">
              <a:latin typeface="Times New Roman" panose="02020603050405020304" pitchFamily="18" charset="0"/>
              <a:cs typeface="Times New Roman" panose="02020603050405020304" pitchFamily="18" charset="0"/>
            </a:endParaRPr>
          </a:p>
          <a:p>
            <a:pPr algn="just"/>
            <a:r>
              <a:rPr lang="en-US" sz="3600">
                <a:latin typeface="Times New Roman" panose="02020603050405020304" pitchFamily="18" charset="0"/>
                <a:cs typeface="Times New Roman" panose="02020603050405020304" pitchFamily="18" charset="0"/>
                <a:sym typeface="Symbol" panose="05050102010706020507" pitchFamily="18" charset="2"/>
              </a:rPr>
              <a:t>	</a:t>
            </a:r>
            <a:r>
              <a:rPr lang="pt-BR" sz="3600">
                <a:latin typeface="Times New Roman" panose="02020603050405020304" pitchFamily="18" charset="0"/>
                <a:cs typeface="Times New Roman" panose="02020603050405020304" pitchFamily="18" charset="0"/>
              </a:rPr>
              <a:t>Đánh số các chữ cái của bảng chữ cái từ 0 tới N-1 và tiến hành mã hóa, giải mã từng ký tự (thay thế) theo các công thức sau: </a:t>
            </a:r>
            <a:endParaRPr lang="en-US" sz="3600">
              <a:latin typeface="Times New Roman" panose="02020603050405020304" pitchFamily="18" charset="0"/>
              <a:cs typeface="Times New Roman" panose="02020603050405020304" pitchFamily="18" charset="0"/>
            </a:endParaRPr>
          </a:p>
          <a:p>
            <a:pPr algn="just"/>
            <a:r>
              <a:rPr lang="pt-BR" sz="3600">
                <a:solidFill>
                  <a:srgbClr val="FF0000"/>
                </a:solidFill>
                <a:latin typeface="Times New Roman" panose="02020603050405020304" pitchFamily="18" charset="0"/>
                <a:cs typeface="Times New Roman" panose="02020603050405020304" pitchFamily="18" charset="0"/>
              </a:rPr>
              <a:t>Mã hóa: 	E</a:t>
            </a:r>
            <a:r>
              <a:rPr lang="pt-BR" sz="3600" baseline="-25000">
                <a:solidFill>
                  <a:srgbClr val="FF0000"/>
                </a:solidFill>
                <a:latin typeface="Times New Roman" panose="02020603050405020304" pitchFamily="18" charset="0"/>
                <a:cs typeface="Times New Roman" panose="02020603050405020304" pitchFamily="18" charset="0"/>
              </a:rPr>
              <a:t>K</a:t>
            </a:r>
            <a:r>
              <a:rPr lang="pt-BR" sz="3600">
                <a:solidFill>
                  <a:srgbClr val="FF0000"/>
                </a:solidFill>
                <a:latin typeface="Times New Roman" panose="02020603050405020304" pitchFamily="18" charset="0"/>
                <a:cs typeface="Times New Roman" panose="02020603050405020304" pitchFamily="18" charset="0"/>
              </a:rPr>
              <a:t>(x) = (a*x + b) mod N. </a:t>
            </a:r>
            <a:endParaRPr lang="en-US" sz="3600">
              <a:solidFill>
                <a:srgbClr val="FF0000"/>
              </a:solidFill>
              <a:latin typeface="Times New Roman" panose="02020603050405020304" pitchFamily="18" charset="0"/>
              <a:cs typeface="Times New Roman" panose="02020603050405020304" pitchFamily="18" charset="0"/>
            </a:endParaRPr>
          </a:p>
          <a:p>
            <a:pPr algn="just"/>
            <a:r>
              <a:rPr lang="pt-BR" sz="3600">
                <a:latin typeface="Times New Roman" panose="02020603050405020304" pitchFamily="18" charset="0"/>
                <a:cs typeface="Times New Roman" panose="02020603050405020304" pitchFamily="18" charset="0"/>
              </a:rPr>
              <a:t>	Ký tự bản rõ có số thứ tự là x sẽ được chuyển thành ký tự có số thứ tự là (a*x+b) mod N trong bảng chữ cái.  </a:t>
            </a: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003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fade">
                                      <p:cBhvr>
                                        <p:cTn id="7" dur="1000"/>
                                        <p:tgtEl>
                                          <p:spTgt spid="13">
                                            <p:txEl>
                                              <p:pRg st="2" end="2"/>
                                            </p:txEl>
                                          </p:spTgt>
                                        </p:tgtEl>
                                      </p:cBhvr>
                                    </p:animEffect>
                                    <p:anim calcmode="lin" valueType="num">
                                      <p:cBhvr>
                                        <p:cTn id="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3" end="3"/>
                                            </p:txEl>
                                          </p:spTgt>
                                        </p:tgtEl>
                                        <p:attrNameLst>
                                          <p:attrName>style.visibility</p:attrName>
                                        </p:attrNameLst>
                                      </p:cBhvr>
                                      <p:to>
                                        <p:strVal val="visible"/>
                                      </p:to>
                                    </p:set>
                                    <p:animEffect transition="in" filter="fade">
                                      <p:cBhvr>
                                        <p:cTn id="14" dur="1000"/>
                                        <p:tgtEl>
                                          <p:spTgt spid="13">
                                            <p:txEl>
                                              <p:pRg st="3" end="3"/>
                                            </p:txEl>
                                          </p:spTgt>
                                        </p:tgtEl>
                                      </p:cBhvr>
                                    </p:animEffect>
                                    <p:anim calcmode="lin" valueType="num">
                                      <p:cBhvr>
                                        <p:cTn id="15"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animEffect transition="in" filter="fade">
                                      <p:cBhvr>
                                        <p:cTn id="21" dur="1000"/>
                                        <p:tgtEl>
                                          <p:spTgt spid="13">
                                            <p:txEl>
                                              <p:pRg st="4" end="4"/>
                                            </p:txEl>
                                          </p:spTgt>
                                        </p:tgtEl>
                                      </p:cBhvr>
                                    </p:animEffect>
                                    <p:anim calcmode="lin" valueType="num">
                                      <p:cBhvr>
                                        <p:cTn id="22"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970318"/>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600" b="1" i="1">
                <a:latin typeface="Times New Roman" panose="02020603050405020304" pitchFamily="18" charset="0"/>
                <a:cs typeface="Times New Roman" panose="02020603050405020304" pitchFamily="18" charset="0"/>
              </a:rPr>
              <a:t>Mã Apphin</a:t>
            </a:r>
            <a:endParaRPr lang="pt-BR" sz="3600">
              <a:latin typeface="Times New Roman" panose="02020603050405020304" pitchFamily="18" charset="0"/>
              <a:cs typeface="Times New Roman" panose="02020603050405020304" pitchFamily="18" charset="0"/>
            </a:endParaRPr>
          </a:p>
          <a:p>
            <a:pPr algn="just"/>
            <a:r>
              <a:rPr lang="en-US" sz="3600">
                <a:latin typeface="Times New Roman" panose="02020603050405020304" pitchFamily="18" charset="0"/>
                <a:cs typeface="Times New Roman" panose="02020603050405020304" pitchFamily="18" charset="0"/>
                <a:sym typeface="Symbol" panose="05050102010706020507" pitchFamily="18" charset="2"/>
              </a:rPr>
              <a:t>	</a:t>
            </a:r>
            <a:r>
              <a:rPr lang="en-US" sz="3600">
                <a:solidFill>
                  <a:srgbClr val="FF0000"/>
                </a:solidFill>
                <a:latin typeface="Times New Roman" panose="02020603050405020304" pitchFamily="18" charset="0"/>
                <a:cs typeface="Times New Roman" panose="02020603050405020304" pitchFamily="18" charset="0"/>
              </a:rPr>
              <a:t>G</a:t>
            </a:r>
            <a:r>
              <a:rPr lang="pt-BR" sz="3600">
                <a:solidFill>
                  <a:srgbClr val="FF0000"/>
                </a:solidFill>
                <a:latin typeface="Times New Roman" panose="02020603050405020304" pitchFamily="18" charset="0"/>
                <a:cs typeface="Times New Roman" panose="02020603050405020304" pitchFamily="18" charset="0"/>
              </a:rPr>
              <a:t>iải mã 	D</a:t>
            </a:r>
            <a:r>
              <a:rPr lang="pt-BR" sz="3600" baseline="-25000">
                <a:solidFill>
                  <a:srgbClr val="FF0000"/>
                </a:solidFill>
                <a:latin typeface="Times New Roman" panose="02020603050405020304" pitchFamily="18" charset="0"/>
                <a:cs typeface="Times New Roman" panose="02020603050405020304" pitchFamily="18" charset="0"/>
              </a:rPr>
              <a:t>K</a:t>
            </a:r>
            <a:r>
              <a:rPr lang="pt-BR" sz="3600">
                <a:solidFill>
                  <a:srgbClr val="FF0000"/>
                </a:solidFill>
                <a:latin typeface="Times New Roman" panose="02020603050405020304" pitchFamily="18" charset="0"/>
                <a:cs typeface="Times New Roman" panose="02020603050405020304" pitchFamily="18" charset="0"/>
              </a:rPr>
              <a:t>(y) = a</a:t>
            </a:r>
            <a:r>
              <a:rPr lang="pt-BR" sz="3600" baseline="30000">
                <a:solidFill>
                  <a:srgbClr val="FF0000"/>
                </a:solidFill>
                <a:latin typeface="Times New Roman" panose="02020603050405020304" pitchFamily="18" charset="0"/>
                <a:cs typeface="Times New Roman" panose="02020603050405020304" pitchFamily="18" charset="0"/>
              </a:rPr>
              <a:t>-1</a:t>
            </a:r>
            <a:r>
              <a:rPr lang="pt-BR" sz="3600">
                <a:solidFill>
                  <a:srgbClr val="FF0000"/>
                </a:solidFill>
                <a:latin typeface="Times New Roman" panose="02020603050405020304" pitchFamily="18" charset="0"/>
                <a:cs typeface="Times New Roman" panose="02020603050405020304" pitchFamily="18" charset="0"/>
              </a:rPr>
              <a:t> * (y - b) mod N. </a:t>
            </a:r>
            <a:endParaRPr lang="en-US" sz="3600">
              <a:solidFill>
                <a:srgbClr val="FF0000"/>
              </a:solidFill>
              <a:latin typeface="Times New Roman" panose="02020603050405020304" pitchFamily="18" charset="0"/>
              <a:cs typeface="Times New Roman" panose="02020603050405020304" pitchFamily="18" charset="0"/>
            </a:endParaRPr>
          </a:p>
          <a:p>
            <a:pPr algn="just"/>
            <a:r>
              <a:rPr lang="pt-BR" sz="3600">
                <a:latin typeface="Times New Roman" panose="02020603050405020304" pitchFamily="18" charset="0"/>
                <a:cs typeface="Times New Roman" panose="02020603050405020304" pitchFamily="18" charset="0"/>
              </a:rPr>
              <a:t>	Cần tìm a</a:t>
            </a:r>
            <a:r>
              <a:rPr lang="pt-BR" sz="3600" baseline="30000">
                <a:latin typeface="Times New Roman" panose="02020603050405020304" pitchFamily="18" charset="0"/>
                <a:cs typeface="Times New Roman" panose="02020603050405020304" pitchFamily="18" charset="0"/>
              </a:rPr>
              <a:t>-1</a:t>
            </a:r>
            <a:r>
              <a:rPr lang="pt-BR" sz="3600">
                <a:latin typeface="Times New Roman" panose="02020603050405020304" pitchFamily="18" charset="0"/>
                <a:cs typeface="Times New Roman" panose="02020603050405020304" pitchFamily="18" charset="0"/>
              </a:rPr>
              <a:t>?</a:t>
            </a:r>
            <a:endParaRPr lang="en-US" sz="3600">
              <a:latin typeface="Times New Roman" panose="02020603050405020304" pitchFamily="18" charset="0"/>
              <a:cs typeface="Times New Roman" panose="02020603050405020304" pitchFamily="18" charset="0"/>
            </a:endParaRPr>
          </a:p>
          <a:p>
            <a:pPr algn="just"/>
            <a:r>
              <a:rPr lang="pt-BR" sz="3600">
                <a:latin typeface="Times New Roman" panose="02020603050405020304" pitchFamily="18" charset="0"/>
                <a:cs typeface="Times New Roman" panose="02020603050405020304" pitchFamily="18" charset="0"/>
              </a:rPr>
              <a:t>	Ký tự bản mã có số thứ tự là y sẽ được thay thế bằng ký tự có số thứ tự là a</a:t>
            </a:r>
            <a:r>
              <a:rPr lang="pt-BR" sz="3600" baseline="30000">
                <a:latin typeface="Times New Roman" panose="02020603050405020304" pitchFamily="18" charset="0"/>
                <a:cs typeface="Times New Roman" panose="02020603050405020304" pitchFamily="18" charset="0"/>
              </a:rPr>
              <a:t>-1</a:t>
            </a:r>
            <a:r>
              <a:rPr lang="pt-BR" sz="3600">
                <a:latin typeface="Times New Roman" panose="02020603050405020304" pitchFamily="18" charset="0"/>
                <a:cs typeface="Times New Roman" panose="02020603050405020304" pitchFamily="18" charset="0"/>
              </a:rPr>
              <a:t> * (y - b) mod N.  trong bảng chữ cái. </a:t>
            </a: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289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fade">
                                      <p:cBhvr>
                                        <p:cTn id="7" dur="1000"/>
                                        <p:tgtEl>
                                          <p:spTgt spid="13">
                                            <p:txEl>
                                              <p:pRg st="2" end="2"/>
                                            </p:txEl>
                                          </p:spTgt>
                                        </p:tgtEl>
                                      </p:cBhvr>
                                    </p:animEffect>
                                    <p:anim calcmode="lin" valueType="num">
                                      <p:cBhvr>
                                        <p:cTn id="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3" end="3"/>
                                            </p:txEl>
                                          </p:spTgt>
                                        </p:tgtEl>
                                        <p:attrNameLst>
                                          <p:attrName>style.visibility</p:attrName>
                                        </p:attrNameLst>
                                      </p:cBhvr>
                                      <p:to>
                                        <p:strVal val="visible"/>
                                      </p:to>
                                    </p:set>
                                    <p:animEffect transition="in" filter="fade">
                                      <p:cBhvr>
                                        <p:cTn id="14" dur="1000"/>
                                        <p:tgtEl>
                                          <p:spTgt spid="13">
                                            <p:txEl>
                                              <p:pRg st="3" end="3"/>
                                            </p:txEl>
                                          </p:spTgt>
                                        </p:tgtEl>
                                      </p:cBhvr>
                                    </p:animEffect>
                                    <p:anim calcmode="lin" valueType="num">
                                      <p:cBhvr>
                                        <p:cTn id="15"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animEffect transition="in" filter="fade">
                                      <p:cBhvr>
                                        <p:cTn id="21" dur="1000"/>
                                        <p:tgtEl>
                                          <p:spTgt spid="13">
                                            <p:txEl>
                                              <p:pRg st="4" end="4"/>
                                            </p:txEl>
                                          </p:spTgt>
                                        </p:tgtEl>
                                      </p:cBhvr>
                                    </p:animEffect>
                                    <p:anim calcmode="lin" valueType="num">
                                      <p:cBhvr>
                                        <p:cTn id="22"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a:solidFill>
                  <a:srgbClr val="FF0000"/>
                </a:solidFill>
                <a:latin typeface="Times New Roman" panose="02020603050405020304" pitchFamily="18" charset="0"/>
                <a:cs typeface="Times New Roman" panose="02020603050405020304" pitchFamily="18" charset="0"/>
              </a:rPr>
              <a:t>3</a:t>
            </a:r>
            <a:r>
              <a:rPr lang="en-US" sz="3400" b="1" smtClean="0">
                <a:solidFill>
                  <a:srgbClr val="FF0000"/>
                </a:solidFill>
                <a:latin typeface="Times New Roman" panose="02020603050405020304" pitchFamily="18" charset="0"/>
                <a:cs typeface="Times New Roman" panose="02020603050405020304" pitchFamily="18" charset="0"/>
              </a:rPr>
              <a:t>.1. Khái quát mã hóa TT và ứng dụng</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632311"/>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Các thành phần của một hệ mã hóa</a:t>
            </a:r>
            <a:endParaRPr lang="en-US" sz="3600">
              <a:latin typeface="Times New Roman" panose="02020603050405020304" pitchFamily="18" charset="0"/>
              <a:cs typeface="Times New Roman" panose="02020603050405020304" pitchFamily="18" charset="0"/>
            </a:endParaRPr>
          </a:p>
          <a:p>
            <a:pPr algn="just"/>
            <a:r>
              <a:rPr lang="en-US" sz="3200" smtClean="0">
                <a:latin typeface="Times New Roman" panose="02020603050405020304" pitchFamily="18" charset="0"/>
                <a:cs typeface="Times New Roman" panose="02020603050405020304" pitchFamily="18" charset="0"/>
              </a:rPr>
              <a:t>	</a:t>
            </a:r>
            <a:r>
              <a:rPr lang="pt-BR" sz="3200">
                <a:latin typeface="Times New Roman" panose="02020603050405020304" pitchFamily="18" charset="0"/>
                <a:cs typeface="Times New Roman" panose="02020603050405020304" pitchFamily="18" charset="0"/>
              </a:rPr>
              <a:t>Một hệ mã mật là bộ 5 (P, C, K, E, D) thoả mãn các điều kiện sau:</a:t>
            </a:r>
            <a:endParaRPr lang="en-US" sz="3200">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ü"/>
            </a:pPr>
            <a:r>
              <a:rPr lang="pt-BR" sz="3200" b="1">
                <a:latin typeface="Times New Roman" panose="02020603050405020304" pitchFamily="18" charset="0"/>
                <a:cs typeface="Times New Roman" panose="02020603050405020304" pitchFamily="18" charset="0"/>
              </a:rPr>
              <a:t>P</a:t>
            </a:r>
            <a:r>
              <a:rPr lang="pt-BR" sz="3200">
                <a:latin typeface="Times New Roman" panose="02020603050405020304" pitchFamily="18" charset="0"/>
                <a:cs typeface="Times New Roman" panose="02020603050405020304" pitchFamily="18" charset="0"/>
              </a:rPr>
              <a:t> là không gian bản rõ: là tập hữu hạn các bản rõ có thể có.</a:t>
            </a:r>
            <a:endParaRPr lang="en-US" sz="3200">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ü"/>
            </a:pPr>
            <a:r>
              <a:rPr lang="pt-BR" sz="3200" b="1">
                <a:latin typeface="Times New Roman" panose="02020603050405020304" pitchFamily="18" charset="0"/>
                <a:cs typeface="Times New Roman" panose="02020603050405020304" pitchFamily="18" charset="0"/>
              </a:rPr>
              <a:t>C</a:t>
            </a:r>
            <a:r>
              <a:rPr lang="pt-BR" sz="3200">
                <a:latin typeface="Times New Roman" panose="02020603050405020304" pitchFamily="18" charset="0"/>
                <a:cs typeface="Times New Roman" panose="02020603050405020304" pitchFamily="18" charset="0"/>
              </a:rPr>
              <a:t> là không gian bản mã: là tập hữu hạn các bản mã có thể có.</a:t>
            </a:r>
            <a:endParaRPr lang="en-US" sz="3200">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ü"/>
            </a:pPr>
            <a:r>
              <a:rPr lang="pt-BR" sz="3200" b="1">
                <a:latin typeface="Times New Roman" panose="02020603050405020304" pitchFamily="18" charset="0"/>
                <a:cs typeface="Times New Roman" panose="02020603050405020304" pitchFamily="18" charset="0"/>
              </a:rPr>
              <a:t>K</a:t>
            </a:r>
            <a:r>
              <a:rPr lang="pt-BR" sz="3200">
                <a:latin typeface="Times New Roman" panose="02020603050405020304" pitchFamily="18" charset="0"/>
                <a:cs typeface="Times New Roman" panose="02020603050405020304" pitchFamily="18" charset="0"/>
              </a:rPr>
              <a:t> là không gian khoá: là tập hữu hạn các khoá có thể có.</a:t>
            </a:r>
            <a:endParaRPr lang="en-US" sz="3200">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ü"/>
            </a:pPr>
            <a:r>
              <a:rPr lang="pt-BR" sz="3200" b="1">
                <a:latin typeface="Times New Roman" panose="02020603050405020304" pitchFamily="18" charset="0"/>
                <a:cs typeface="Times New Roman" panose="02020603050405020304" pitchFamily="18" charset="0"/>
              </a:rPr>
              <a:t>E </a:t>
            </a:r>
            <a:r>
              <a:rPr lang="pt-BR" sz="3200">
                <a:latin typeface="Times New Roman" panose="02020603050405020304" pitchFamily="18" charset="0"/>
                <a:cs typeface="Times New Roman" panose="02020603050405020304" pitchFamily="18" charset="0"/>
              </a:rPr>
              <a:t>là một ánh xạ từ K x P vào C được gọi là phép lập mật mã</a:t>
            </a:r>
            <a:endParaRPr lang="en-US" sz="3200">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ü"/>
            </a:pPr>
            <a:r>
              <a:rPr lang="pt-BR" sz="3200" b="1">
                <a:latin typeface="Times New Roman" panose="02020603050405020304" pitchFamily="18" charset="0"/>
                <a:cs typeface="Times New Roman" panose="02020603050405020304" pitchFamily="18" charset="0"/>
              </a:rPr>
              <a:t>D </a:t>
            </a:r>
            <a:r>
              <a:rPr lang="pt-BR" sz="3200">
                <a:latin typeface="Times New Roman" panose="02020603050405020304" pitchFamily="18" charset="0"/>
                <a:cs typeface="Times New Roman" panose="02020603050405020304" pitchFamily="18" charset="0"/>
              </a:rPr>
              <a:t>là một ánh xạ từ K x C vào P được gọi là phép giải mã</a:t>
            </a:r>
            <a:endParaRPr lang="en-US" sz="3200">
              <a:latin typeface="Times New Roman" panose="02020603050405020304" pitchFamily="18" charset="0"/>
              <a:cs typeface="Times New Roman" panose="02020603050405020304" pitchFamily="18" charset="0"/>
            </a:endParaRPr>
          </a:p>
          <a:p>
            <a:pPr algn="just"/>
            <a:endParaRPr lang="en-US" sz="36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01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1000"/>
                                        <p:tgtEl>
                                          <p:spTgt spid="13">
                                            <p:txEl>
                                              <p:pRg st="3" end="3"/>
                                            </p:txEl>
                                          </p:spTgt>
                                        </p:tgtEl>
                                      </p:cBhvr>
                                    </p:animEffect>
                                    <p:anim calcmode="lin" valueType="num">
                                      <p:cBhvr>
                                        <p:cTn id="29"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animEffect transition="in" filter="fade">
                                      <p:cBhvr>
                                        <p:cTn id="35" dur="1000"/>
                                        <p:tgtEl>
                                          <p:spTgt spid="13">
                                            <p:txEl>
                                              <p:pRg st="4" end="4"/>
                                            </p:txEl>
                                          </p:spTgt>
                                        </p:tgtEl>
                                      </p:cBhvr>
                                    </p:animEffect>
                                    <p:anim calcmode="lin" valueType="num">
                                      <p:cBhvr>
                                        <p:cTn id="36"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
                                            <p:txEl>
                                              <p:pRg st="5" end="5"/>
                                            </p:txEl>
                                          </p:spTgt>
                                        </p:tgtEl>
                                        <p:attrNameLst>
                                          <p:attrName>style.visibility</p:attrName>
                                        </p:attrNameLst>
                                      </p:cBhvr>
                                      <p:to>
                                        <p:strVal val="visible"/>
                                      </p:to>
                                    </p:set>
                                    <p:animEffect transition="in" filter="fade">
                                      <p:cBhvr>
                                        <p:cTn id="42" dur="1000"/>
                                        <p:tgtEl>
                                          <p:spTgt spid="13">
                                            <p:txEl>
                                              <p:pRg st="5" end="5"/>
                                            </p:txEl>
                                          </p:spTgt>
                                        </p:tgtEl>
                                      </p:cBhvr>
                                    </p:animEffect>
                                    <p:anim calcmode="lin" valueType="num">
                                      <p:cBhvr>
                                        <p:cTn id="43"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
                                            <p:txEl>
                                              <p:pRg st="6" end="6"/>
                                            </p:txEl>
                                          </p:spTgt>
                                        </p:tgtEl>
                                        <p:attrNameLst>
                                          <p:attrName>style.visibility</p:attrName>
                                        </p:attrNameLst>
                                      </p:cBhvr>
                                      <p:to>
                                        <p:strVal val="visible"/>
                                      </p:to>
                                    </p:set>
                                    <p:animEffect transition="in" filter="fade">
                                      <p:cBhvr>
                                        <p:cTn id="49" dur="1000"/>
                                        <p:tgtEl>
                                          <p:spTgt spid="13">
                                            <p:txEl>
                                              <p:pRg st="6" end="6"/>
                                            </p:txEl>
                                          </p:spTgt>
                                        </p:tgtEl>
                                      </p:cBhvr>
                                    </p:animEffect>
                                    <p:anim calcmode="lin" valueType="num">
                                      <p:cBhvr>
                                        <p:cTn id="50"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508927"/>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600" b="1" i="1">
                <a:latin typeface="Times New Roman" panose="02020603050405020304" pitchFamily="18" charset="0"/>
                <a:cs typeface="Times New Roman" panose="02020603050405020304" pitchFamily="18" charset="0"/>
              </a:rPr>
              <a:t>Mã Apphin</a:t>
            </a:r>
            <a:endParaRPr lang="pt-BR" sz="3600">
              <a:latin typeface="Times New Roman" panose="02020603050405020304" pitchFamily="18" charset="0"/>
              <a:cs typeface="Times New Roman" panose="02020603050405020304" pitchFamily="18" charset="0"/>
            </a:endParaRPr>
          </a:p>
          <a:p>
            <a:pPr algn="just">
              <a:spcBef>
                <a:spcPts val="600"/>
              </a:spcBef>
              <a:spcAft>
                <a:spcPts val="600"/>
              </a:spcAft>
            </a:pPr>
            <a:r>
              <a:rPr lang="en-US" sz="3600">
                <a:latin typeface="Times New Roman" panose="02020603050405020304" pitchFamily="18" charset="0"/>
                <a:cs typeface="Times New Roman" panose="02020603050405020304" pitchFamily="18" charset="0"/>
                <a:sym typeface="Symbol" panose="05050102010706020507" pitchFamily="18" charset="2"/>
              </a:rPr>
              <a:t>	Gọi </a:t>
            </a:r>
            <a:r>
              <a:rPr lang="en-US" sz="36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sz="3600">
                <a:solidFill>
                  <a:srgbClr val="FF0000"/>
                </a:solidFill>
                <a:latin typeface="Times New Roman" panose="02020603050405020304" pitchFamily="18" charset="0"/>
                <a:cs typeface="Times New Roman" panose="02020603050405020304" pitchFamily="18" charset="0"/>
              </a:rPr>
              <a:t>(n) </a:t>
            </a:r>
            <a:r>
              <a:rPr lang="en-US" sz="3600">
                <a:latin typeface="Times New Roman" panose="02020603050405020304" pitchFamily="18" charset="0"/>
                <a:cs typeface="Times New Roman" panose="02020603050405020304" pitchFamily="18" charset="0"/>
              </a:rPr>
              <a:t>là số lượng phần tử thuộc </a:t>
            </a:r>
            <a:r>
              <a:rPr lang="en-US" sz="3600">
                <a:solidFill>
                  <a:srgbClr val="FF0000"/>
                </a:solidFill>
                <a:latin typeface="Times New Roman" panose="02020603050405020304" pitchFamily="18" charset="0"/>
                <a:cs typeface="Times New Roman" panose="02020603050405020304" pitchFamily="18" charset="0"/>
              </a:rPr>
              <a:t>Z</a:t>
            </a:r>
            <a:r>
              <a:rPr lang="en-US" sz="3600" baseline="-25000">
                <a:solidFill>
                  <a:srgbClr val="FF0000"/>
                </a:solidFill>
                <a:latin typeface="Times New Roman" panose="02020603050405020304" pitchFamily="18" charset="0"/>
                <a:cs typeface="Times New Roman" panose="02020603050405020304" pitchFamily="18" charset="0"/>
              </a:rPr>
              <a:t>n</a:t>
            </a:r>
            <a:r>
              <a:rPr lang="en-US" sz="3600">
                <a:latin typeface="Times New Roman" panose="02020603050405020304" pitchFamily="18" charset="0"/>
                <a:cs typeface="Times New Roman" panose="02020603050405020304" pitchFamily="18" charset="0"/>
              </a:rPr>
              <a:t> và nguyên tố cùng nhau với n </a:t>
            </a:r>
            <a:r>
              <a:rPr lang="pt-BR" sz="3600">
                <a:latin typeface="Times New Roman" panose="02020603050405020304" pitchFamily="18" charset="0"/>
                <a:cs typeface="Times New Roman" panose="02020603050405020304" pitchFamily="18" charset="0"/>
              </a:rPr>
              <a:t>	</a:t>
            </a:r>
          </a:p>
          <a:p>
            <a:pPr marL="914400" lvl="1" indent="-457200" algn="just">
              <a:spcBef>
                <a:spcPts val="600"/>
              </a:spcBef>
              <a:spcAft>
                <a:spcPts val="600"/>
              </a:spcAft>
              <a:buFont typeface="Wingdings" panose="05000000000000000000" pitchFamily="2" charset="2"/>
              <a:buChar char="ü"/>
            </a:pPr>
            <a:r>
              <a:rPr lang="pt-BR" sz="3600">
                <a:solidFill>
                  <a:srgbClr val="FF0000"/>
                </a:solidFill>
                <a:latin typeface="Times New Roman" panose="02020603050405020304" pitchFamily="18" charset="0"/>
                <a:cs typeface="Times New Roman" panose="02020603050405020304" pitchFamily="18" charset="0"/>
              </a:rPr>
              <a:t>n</a:t>
            </a:r>
            <a:r>
              <a:rPr lang="pt-BR" sz="3600">
                <a:latin typeface="Times New Roman" panose="02020603050405020304" pitchFamily="18" charset="0"/>
                <a:cs typeface="Times New Roman" panose="02020603050405020304" pitchFamily="18" charset="0"/>
              </a:rPr>
              <a:t> khả năng chọn giá trị </a:t>
            </a:r>
            <a:r>
              <a:rPr lang="pt-BR" sz="3600">
                <a:solidFill>
                  <a:srgbClr val="FF0000"/>
                </a:solidFill>
                <a:latin typeface="Times New Roman" panose="02020603050405020304" pitchFamily="18" charset="0"/>
                <a:cs typeface="Times New Roman" panose="02020603050405020304" pitchFamily="18" charset="0"/>
              </a:rPr>
              <a:t>b</a:t>
            </a:r>
            <a:r>
              <a:rPr lang="pt-BR" sz="3600">
                <a:latin typeface="Times New Roman" panose="02020603050405020304" pitchFamily="18" charset="0"/>
                <a:cs typeface="Times New Roman" panose="02020603050405020304" pitchFamily="18" charset="0"/>
              </a:rPr>
              <a:t> </a:t>
            </a:r>
            <a:endParaRPr lang="en-US" sz="3600">
              <a:latin typeface="Times New Roman" panose="02020603050405020304" pitchFamily="18" charset="0"/>
              <a:cs typeface="Times New Roman" panose="02020603050405020304" pitchFamily="18" charset="0"/>
            </a:endParaRPr>
          </a:p>
          <a:p>
            <a:pPr marL="914400" lvl="1" indent="-457200" algn="just">
              <a:spcBef>
                <a:spcPts val="600"/>
              </a:spcBef>
              <a:spcAft>
                <a:spcPts val="600"/>
              </a:spcAft>
              <a:buFont typeface="Wingdings" panose="05000000000000000000" pitchFamily="2" charset="2"/>
              <a:buChar char="ü"/>
            </a:pPr>
            <a:r>
              <a:rPr lang="en-US" sz="36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sz="3600">
                <a:solidFill>
                  <a:srgbClr val="FF0000"/>
                </a:solidFill>
                <a:latin typeface="Times New Roman" panose="02020603050405020304" pitchFamily="18" charset="0"/>
                <a:cs typeface="Times New Roman" panose="02020603050405020304" pitchFamily="18" charset="0"/>
              </a:rPr>
              <a:t>(n) </a:t>
            </a:r>
            <a:r>
              <a:rPr lang="en-US" sz="3600">
                <a:latin typeface="Times New Roman" panose="02020603050405020304" pitchFamily="18" charset="0"/>
                <a:cs typeface="Times New Roman" panose="02020603050405020304" pitchFamily="18" charset="0"/>
              </a:rPr>
              <a:t>khả năng chọn giá trị </a:t>
            </a:r>
            <a:r>
              <a:rPr lang="en-US" sz="3600">
                <a:solidFill>
                  <a:srgbClr val="FF0000"/>
                </a:solidFill>
                <a:latin typeface="Times New Roman" panose="02020603050405020304" pitchFamily="18" charset="0"/>
                <a:cs typeface="Times New Roman" panose="02020603050405020304" pitchFamily="18" charset="0"/>
              </a:rPr>
              <a:t>a</a:t>
            </a:r>
          </a:p>
          <a:p>
            <a:pPr marL="914400" lvl="1" indent="-457200" algn="just">
              <a:spcBef>
                <a:spcPts val="600"/>
              </a:spcBef>
              <a:spcAft>
                <a:spcPts val="600"/>
              </a:spcAft>
              <a:buFont typeface="Wingdings" panose="05000000000000000000" pitchFamily="2" charset="2"/>
              <a:buChar char="ü"/>
            </a:pPr>
            <a:r>
              <a:rPr lang="en-US" sz="3600">
                <a:solidFill>
                  <a:srgbClr val="FF0000"/>
                </a:solidFill>
                <a:latin typeface="Times New Roman" panose="02020603050405020304" pitchFamily="18" charset="0"/>
                <a:cs typeface="Times New Roman" panose="02020603050405020304" pitchFamily="18" charset="0"/>
              </a:rPr>
              <a:t>n </a:t>
            </a:r>
            <a:r>
              <a:rPr lang="en-US" sz="36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sz="3600">
                <a:solidFill>
                  <a:srgbClr val="FF0000"/>
                </a:solidFill>
                <a:latin typeface="Times New Roman" panose="02020603050405020304" pitchFamily="18" charset="0"/>
                <a:cs typeface="Times New Roman" panose="02020603050405020304" pitchFamily="18" charset="0"/>
              </a:rPr>
              <a:t> (n) </a:t>
            </a:r>
            <a:r>
              <a:rPr lang="en-US" sz="3600">
                <a:latin typeface="Times New Roman" panose="02020603050405020304" pitchFamily="18" charset="0"/>
                <a:cs typeface="Times New Roman" panose="02020603050405020304" pitchFamily="18" charset="0"/>
              </a:rPr>
              <a:t>khả năng chọn lựa khóa </a:t>
            </a:r>
            <a:r>
              <a:rPr lang="en-US" sz="3600">
                <a:solidFill>
                  <a:srgbClr val="FF0000"/>
                </a:solidFill>
                <a:latin typeface="Times New Roman" panose="02020603050405020304" pitchFamily="18" charset="0"/>
                <a:cs typeface="Times New Roman" panose="02020603050405020304" pitchFamily="18" charset="0"/>
              </a:rPr>
              <a:t>k = (a, b)</a:t>
            </a:r>
          </a:p>
        </p:txBody>
      </p:sp>
    </p:spTree>
    <p:extLst>
      <p:ext uri="{BB962C8B-B14F-4D97-AF65-F5344CB8AC3E}">
        <p14:creationId xmlns:p14="http://schemas.microsoft.com/office/powerpoint/2010/main" val="135151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fade">
                                      <p:cBhvr>
                                        <p:cTn id="7" dur="1000"/>
                                        <p:tgtEl>
                                          <p:spTgt spid="13">
                                            <p:txEl>
                                              <p:pRg st="2" end="2"/>
                                            </p:txEl>
                                          </p:spTgt>
                                        </p:tgtEl>
                                      </p:cBhvr>
                                    </p:animEffect>
                                    <p:anim calcmode="lin" valueType="num">
                                      <p:cBhvr>
                                        <p:cTn id="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3" end="3"/>
                                            </p:txEl>
                                          </p:spTgt>
                                        </p:tgtEl>
                                        <p:attrNameLst>
                                          <p:attrName>style.visibility</p:attrName>
                                        </p:attrNameLst>
                                      </p:cBhvr>
                                      <p:to>
                                        <p:strVal val="visible"/>
                                      </p:to>
                                    </p:set>
                                    <p:animEffect transition="in" filter="fade">
                                      <p:cBhvr>
                                        <p:cTn id="14" dur="1000"/>
                                        <p:tgtEl>
                                          <p:spTgt spid="13">
                                            <p:txEl>
                                              <p:pRg st="3" end="3"/>
                                            </p:txEl>
                                          </p:spTgt>
                                        </p:tgtEl>
                                      </p:cBhvr>
                                    </p:animEffect>
                                    <p:anim calcmode="lin" valueType="num">
                                      <p:cBhvr>
                                        <p:cTn id="15"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animEffect transition="in" filter="fade">
                                      <p:cBhvr>
                                        <p:cTn id="21" dur="1000"/>
                                        <p:tgtEl>
                                          <p:spTgt spid="13">
                                            <p:txEl>
                                              <p:pRg st="4" end="4"/>
                                            </p:txEl>
                                          </p:spTgt>
                                        </p:tgtEl>
                                      </p:cBhvr>
                                    </p:animEffect>
                                    <p:anim calcmode="lin" valueType="num">
                                      <p:cBhvr>
                                        <p:cTn id="22"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5" end="5"/>
                                            </p:txEl>
                                          </p:spTgt>
                                        </p:tgtEl>
                                        <p:attrNameLst>
                                          <p:attrName>style.visibility</p:attrName>
                                        </p:attrNameLst>
                                      </p:cBhvr>
                                      <p:to>
                                        <p:strVal val="visible"/>
                                      </p:to>
                                    </p:set>
                                    <p:animEffect transition="in" filter="fade">
                                      <p:cBhvr>
                                        <p:cTn id="28" dur="1000"/>
                                        <p:tgtEl>
                                          <p:spTgt spid="13">
                                            <p:txEl>
                                              <p:pRg st="5" end="5"/>
                                            </p:txEl>
                                          </p:spTgt>
                                        </p:tgtEl>
                                      </p:cBhvr>
                                    </p:animEffect>
                                    <p:anim calcmode="lin" valueType="num">
                                      <p:cBhvr>
                                        <p:cTn id="29"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524315"/>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600" b="1" i="1">
                <a:latin typeface="Times New Roman" panose="02020603050405020304" pitchFamily="18" charset="0"/>
                <a:cs typeface="Times New Roman" panose="02020603050405020304" pitchFamily="18" charset="0"/>
              </a:rPr>
              <a:t>Mã Apphin</a:t>
            </a:r>
            <a:endParaRPr lang="pt-BR" sz="3600">
              <a:latin typeface="Times New Roman" panose="02020603050405020304" pitchFamily="18" charset="0"/>
              <a:cs typeface="Times New Roman" panose="02020603050405020304" pitchFamily="18" charset="0"/>
            </a:endParaRPr>
          </a:p>
          <a:p>
            <a:pPr algn="just"/>
            <a:r>
              <a:rPr lang="en-US" sz="3600">
                <a:latin typeface="Times New Roman" panose="02020603050405020304" pitchFamily="18" charset="0"/>
                <a:cs typeface="Times New Roman" panose="02020603050405020304" pitchFamily="18" charset="0"/>
                <a:sym typeface="Symbol" panose="05050102010706020507" pitchFamily="18" charset="2"/>
              </a:rPr>
              <a:t>	</a:t>
            </a:r>
            <a:r>
              <a:rPr lang="pt-BR" sz="3600">
                <a:latin typeface="Times New Roman" panose="02020603050405020304" pitchFamily="18" charset="0"/>
                <a:cs typeface="Times New Roman" panose="02020603050405020304" pitchFamily="18" charset="0"/>
              </a:rPr>
              <a:t>Ví dụ:</a:t>
            </a:r>
          </a:p>
          <a:p>
            <a:pPr algn="just"/>
            <a:r>
              <a:rPr lang="pt-BR" sz="3600">
                <a:latin typeface="Times New Roman" panose="02020603050405020304" pitchFamily="18" charset="0"/>
                <a:cs typeface="Times New Roman" panose="02020603050405020304" pitchFamily="18" charset="0"/>
              </a:rPr>
              <a:t>	Với N = 26 với bảng chữ cái tiếng Anh </a:t>
            </a:r>
          </a:p>
          <a:p>
            <a:pPr algn="just"/>
            <a:r>
              <a:rPr lang="pt-BR" sz="3600">
                <a:latin typeface="Times New Roman" panose="02020603050405020304" pitchFamily="18" charset="0"/>
                <a:cs typeface="Times New Roman" panose="02020603050405020304" pitchFamily="18" charset="0"/>
              </a:rPr>
              <a:t>	Có 12 giá trị a nguyên tố cùng nhau với 26 (là tất cả các giá trị lẻ từ 1 đến 25 trừ 13) và có 26 giá trị của b</a:t>
            </a:r>
            <a:endParaRPr lang="en-US" sz="3600">
              <a:latin typeface="Times New Roman" panose="02020603050405020304" pitchFamily="18" charset="0"/>
              <a:cs typeface="Times New Roman" panose="02020603050405020304" pitchFamily="18" charset="0"/>
            </a:endParaRPr>
          </a:p>
          <a:p>
            <a:pPr algn="just"/>
            <a:r>
              <a:rPr lang="en-US" sz="3600">
                <a:latin typeface="Times New Roman" panose="02020603050405020304" pitchFamily="18" charset="0"/>
                <a:cs typeface="Times New Roman" panose="02020603050405020304" pitchFamily="18" charset="0"/>
              </a:rPr>
              <a:t>	</a:t>
            </a:r>
            <a:r>
              <a:rPr lang="pt-BR" sz="3600">
                <a:latin typeface="Times New Roman" panose="02020603050405020304" pitchFamily="18" charset="0"/>
                <a:cs typeface="Times New Roman" panose="02020603050405020304" pitchFamily="18" charset="0"/>
              </a:rPr>
              <a:t>Ta có 12 * 26 = 312 khóa. Con số này là tương đối nhỏ.</a:t>
            </a: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50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fade">
                                      <p:cBhvr>
                                        <p:cTn id="7" dur="1000"/>
                                        <p:tgtEl>
                                          <p:spTgt spid="13">
                                            <p:txEl>
                                              <p:pRg st="2" end="2"/>
                                            </p:txEl>
                                          </p:spTgt>
                                        </p:tgtEl>
                                      </p:cBhvr>
                                    </p:animEffect>
                                    <p:anim calcmode="lin" valueType="num">
                                      <p:cBhvr>
                                        <p:cTn id="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xEl>
                                              <p:pRg st="3" end="3"/>
                                            </p:txEl>
                                          </p:spTgt>
                                        </p:tgtEl>
                                        <p:attrNameLst>
                                          <p:attrName>style.visibility</p:attrName>
                                        </p:attrNameLst>
                                      </p:cBhvr>
                                      <p:to>
                                        <p:strVal val="visible"/>
                                      </p:to>
                                    </p:set>
                                    <p:animEffect transition="in" filter="fade">
                                      <p:cBhvr>
                                        <p:cTn id="12" dur="1000"/>
                                        <p:tgtEl>
                                          <p:spTgt spid="13">
                                            <p:txEl>
                                              <p:pRg st="3" end="3"/>
                                            </p:txEl>
                                          </p:spTgt>
                                        </p:tgtEl>
                                      </p:cBhvr>
                                    </p:animEffect>
                                    <p:anim calcmode="lin" valueType="num">
                                      <p:cBhvr>
                                        <p:cTn id="13"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animEffect transition="in" filter="fade">
                                      <p:cBhvr>
                                        <p:cTn id="17" dur="1000"/>
                                        <p:tgtEl>
                                          <p:spTgt spid="13">
                                            <p:txEl>
                                              <p:pRg st="4" end="4"/>
                                            </p:txEl>
                                          </p:spTgt>
                                        </p:tgtEl>
                                      </p:cBhvr>
                                    </p:animEffect>
                                    <p:anim calcmode="lin" valueType="num">
                                      <p:cBhvr>
                                        <p:cTn id="18"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xEl>
                                              <p:pRg st="5" end="5"/>
                                            </p:txEl>
                                          </p:spTgt>
                                        </p:tgtEl>
                                        <p:attrNameLst>
                                          <p:attrName>style.visibility</p:attrName>
                                        </p:attrNameLst>
                                      </p:cBhvr>
                                      <p:to>
                                        <p:strVal val="visible"/>
                                      </p:to>
                                    </p:set>
                                    <p:animEffect transition="in" filter="fade">
                                      <p:cBhvr>
                                        <p:cTn id="22" dur="1000"/>
                                        <p:tgtEl>
                                          <p:spTgt spid="13">
                                            <p:txEl>
                                              <p:pRg st="5" end="5"/>
                                            </p:txEl>
                                          </p:spTgt>
                                        </p:tgtEl>
                                      </p:cBhvr>
                                    </p:animEffect>
                                    <p:anim calcmode="lin" valueType="num">
                                      <p:cBhvr>
                                        <p:cTn id="23"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339650"/>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600" b="1" i="1">
                <a:latin typeface="Times New Roman" panose="02020603050405020304" pitchFamily="18" charset="0"/>
                <a:cs typeface="Times New Roman" panose="02020603050405020304" pitchFamily="18" charset="0"/>
              </a:rPr>
              <a:t>Mã Apphin</a:t>
            </a:r>
            <a:endParaRPr lang="pt-BR" sz="3600">
              <a:latin typeface="Times New Roman" panose="02020603050405020304" pitchFamily="18" charset="0"/>
              <a:cs typeface="Times New Roman" panose="02020603050405020304" pitchFamily="18" charset="0"/>
            </a:endParaRPr>
          </a:p>
          <a:p>
            <a:pPr algn="just"/>
            <a:r>
              <a:rPr lang="en-US" sz="3600">
                <a:latin typeface="Times New Roman" panose="02020603050405020304" pitchFamily="18" charset="0"/>
                <a:cs typeface="Times New Roman" panose="02020603050405020304" pitchFamily="18" charset="0"/>
                <a:sym typeface="Symbol" panose="05050102010706020507" pitchFamily="18" charset="2"/>
              </a:rPr>
              <a:t>	</a:t>
            </a:r>
            <a:r>
              <a:rPr lang="pt-BR" sz="2800">
                <a:latin typeface="Times New Roman" panose="02020603050405020304" pitchFamily="18" charset="0"/>
                <a:cs typeface="Times New Roman" panose="02020603050405020304" pitchFamily="18" charset="0"/>
              </a:rPr>
              <a:t>Ví dụ</a:t>
            </a:r>
            <a:endParaRPr lang="en-US" sz="2800">
              <a:latin typeface="Times New Roman" panose="02020603050405020304" pitchFamily="18" charset="0"/>
              <a:cs typeface="Times New Roman" panose="02020603050405020304" pitchFamily="18" charset="0"/>
            </a:endParaRPr>
          </a:p>
          <a:p>
            <a:pPr algn="just"/>
            <a:r>
              <a:rPr lang="pt-BR" sz="2800">
                <a:latin typeface="Times New Roman" panose="02020603050405020304" pitchFamily="18" charset="0"/>
                <a:cs typeface="Times New Roman" panose="02020603050405020304" pitchFamily="18" charset="0"/>
              </a:rPr>
              <a:t>	Giả sử K = (7,3). </a:t>
            </a:r>
          </a:p>
          <a:p>
            <a:pPr algn="just"/>
            <a:r>
              <a:rPr lang="pt-BR" sz="2800">
                <a:latin typeface="Times New Roman" panose="02020603050405020304" pitchFamily="18" charset="0"/>
                <a:cs typeface="Times New Roman" panose="02020603050405020304" pitchFamily="18" charset="0"/>
              </a:rPr>
              <a:t>	Ta có  7</a:t>
            </a:r>
            <a:r>
              <a:rPr lang="pt-BR" sz="2800" baseline="30000">
                <a:latin typeface="Times New Roman" panose="02020603050405020304" pitchFamily="18" charset="0"/>
                <a:cs typeface="Times New Roman" panose="02020603050405020304" pitchFamily="18" charset="0"/>
              </a:rPr>
              <a:t>-1</a:t>
            </a:r>
            <a:r>
              <a:rPr lang="pt-BR" sz="2800">
                <a:latin typeface="Times New Roman" panose="02020603050405020304" pitchFamily="18" charset="0"/>
                <a:cs typeface="Times New Roman" panose="02020603050405020304" pitchFamily="18" charset="0"/>
              </a:rPr>
              <a:t> mod 26 = 15. </a:t>
            </a:r>
            <a:endParaRPr lang="en-US" sz="2800">
              <a:latin typeface="Times New Roman" panose="02020603050405020304" pitchFamily="18" charset="0"/>
              <a:cs typeface="Times New Roman" panose="02020603050405020304" pitchFamily="18" charset="0"/>
            </a:endParaRPr>
          </a:p>
          <a:p>
            <a:pPr lvl="2" algn="just"/>
            <a:r>
              <a:rPr lang="pt-BR" sz="2800">
                <a:solidFill>
                  <a:srgbClr val="FF0000"/>
                </a:solidFill>
                <a:latin typeface="Times New Roman" panose="02020603050405020304" pitchFamily="18" charset="0"/>
                <a:cs typeface="Times New Roman" panose="02020603050405020304" pitchFamily="18" charset="0"/>
              </a:rPr>
              <a:t>Hàm mã hoá là    	e</a:t>
            </a:r>
            <a:r>
              <a:rPr lang="pt-BR" sz="2800" baseline="-25000">
                <a:solidFill>
                  <a:srgbClr val="FF0000"/>
                </a:solidFill>
                <a:latin typeface="Times New Roman" panose="02020603050405020304" pitchFamily="18" charset="0"/>
                <a:cs typeface="Times New Roman" panose="02020603050405020304" pitchFamily="18" charset="0"/>
              </a:rPr>
              <a:t>K</a:t>
            </a:r>
            <a:r>
              <a:rPr lang="pt-BR" sz="2800">
                <a:solidFill>
                  <a:srgbClr val="FF0000"/>
                </a:solidFill>
                <a:latin typeface="Times New Roman" panose="02020603050405020304" pitchFamily="18" charset="0"/>
                <a:cs typeface="Times New Roman" panose="02020603050405020304" pitchFamily="18" charset="0"/>
              </a:rPr>
              <a:t>(x) = 7x+3</a:t>
            </a:r>
            <a:endParaRPr lang="en-US" sz="2800">
              <a:solidFill>
                <a:srgbClr val="FF0000"/>
              </a:solidFill>
              <a:latin typeface="Times New Roman" panose="02020603050405020304" pitchFamily="18" charset="0"/>
              <a:cs typeface="Times New Roman" panose="02020603050405020304" pitchFamily="18" charset="0"/>
            </a:endParaRPr>
          </a:p>
          <a:p>
            <a:pPr lvl="2" algn="just"/>
            <a:r>
              <a:rPr lang="en-US" sz="2800">
                <a:solidFill>
                  <a:srgbClr val="FF0000"/>
                </a:solidFill>
                <a:latin typeface="Times New Roman" panose="02020603050405020304" pitchFamily="18" charset="0"/>
                <a:cs typeface="Times New Roman" panose="02020603050405020304" pitchFamily="18" charset="0"/>
              </a:rPr>
              <a:t>H</a:t>
            </a:r>
            <a:r>
              <a:rPr lang="pt-BR" sz="2800">
                <a:solidFill>
                  <a:srgbClr val="FF0000"/>
                </a:solidFill>
                <a:latin typeface="Times New Roman" panose="02020603050405020304" pitchFamily="18" charset="0"/>
                <a:cs typeface="Times New Roman" panose="02020603050405020304" pitchFamily="18" charset="0"/>
              </a:rPr>
              <a:t>àm giải mã là:  	d</a:t>
            </a:r>
            <a:r>
              <a:rPr lang="pt-BR" sz="2800" baseline="-25000">
                <a:solidFill>
                  <a:srgbClr val="FF0000"/>
                </a:solidFill>
                <a:latin typeface="Times New Roman" panose="02020603050405020304" pitchFamily="18" charset="0"/>
                <a:cs typeface="Times New Roman" panose="02020603050405020304" pitchFamily="18" charset="0"/>
              </a:rPr>
              <a:t>K</a:t>
            </a:r>
            <a:r>
              <a:rPr lang="pt-BR" sz="2800">
                <a:solidFill>
                  <a:srgbClr val="FF0000"/>
                </a:solidFill>
                <a:latin typeface="Times New Roman" panose="02020603050405020304" pitchFamily="18" charset="0"/>
                <a:cs typeface="Times New Roman" panose="02020603050405020304" pitchFamily="18" charset="0"/>
              </a:rPr>
              <a:t>(y) = 15(y-3) = 15y -19</a:t>
            </a:r>
            <a:endParaRPr lang="en-US" sz="2800">
              <a:solidFill>
                <a:srgbClr val="FF0000"/>
              </a:solidFill>
              <a:latin typeface="Times New Roman" panose="02020603050405020304" pitchFamily="18" charset="0"/>
              <a:cs typeface="Times New Roman" panose="02020603050405020304" pitchFamily="18" charset="0"/>
            </a:endParaRPr>
          </a:p>
          <a:p>
            <a:pPr algn="just"/>
            <a:r>
              <a:rPr lang="pt-BR" sz="2800">
                <a:latin typeface="Times New Roman" panose="02020603050405020304" pitchFamily="18" charset="0"/>
                <a:cs typeface="Times New Roman" panose="02020603050405020304" pitchFamily="18" charset="0"/>
              </a:rPr>
              <a:t>	Ở đây, tất cả các phép toán đều thực hiện trên Z</a:t>
            </a:r>
            <a:r>
              <a:rPr lang="pt-BR" sz="2800" baseline="-25000">
                <a:latin typeface="Times New Roman" panose="02020603050405020304" pitchFamily="18" charset="0"/>
                <a:cs typeface="Times New Roman" panose="02020603050405020304" pitchFamily="18" charset="0"/>
              </a:rPr>
              <a:t>26</a:t>
            </a:r>
            <a:r>
              <a:rPr lang="pt-BR" sz="2800">
                <a:latin typeface="Times New Roman" panose="02020603050405020304" pitchFamily="18" charset="0"/>
                <a:cs typeface="Times New Roman" panose="02020603050405020304" pitchFamily="18" charset="0"/>
              </a:rPr>
              <a:t>. </a:t>
            </a:r>
            <a:endParaRPr lang="en-US" sz="2800">
              <a:latin typeface="Times New Roman" panose="02020603050405020304" pitchFamily="18" charset="0"/>
              <a:cs typeface="Times New Roman" panose="02020603050405020304" pitchFamily="18" charset="0"/>
            </a:endParaRPr>
          </a:p>
          <a:p>
            <a:pPr algn="just"/>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981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fade">
                                      <p:cBhvr>
                                        <p:cTn id="7" dur="1000"/>
                                        <p:tgtEl>
                                          <p:spTgt spid="13">
                                            <p:txEl>
                                              <p:pRg st="2" end="2"/>
                                            </p:txEl>
                                          </p:spTgt>
                                        </p:tgtEl>
                                      </p:cBhvr>
                                    </p:animEffect>
                                    <p:anim calcmode="lin" valueType="num">
                                      <p:cBhvr>
                                        <p:cTn id="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3" end="3"/>
                                            </p:txEl>
                                          </p:spTgt>
                                        </p:tgtEl>
                                        <p:attrNameLst>
                                          <p:attrName>style.visibility</p:attrName>
                                        </p:attrNameLst>
                                      </p:cBhvr>
                                      <p:to>
                                        <p:strVal val="visible"/>
                                      </p:to>
                                    </p:set>
                                    <p:animEffect transition="in" filter="fade">
                                      <p:cBhvr>
                                        <p:cTn id="14" dur="1000"/>
                                        <p:tgtEl>
                                          <p:spTgt spid="13">
                                            <p:txEl>
                                              <p:pRg st="3" end="3"/>
                                            </p:txEl>
                                          </p:spTgt>
                                        </p:tgtEl>
                                      </p:cBhvr>
                                    </p:animEffect>
                                    <p:anim calcmode="lin" valueType="num">
                                      <p:cBhvr>
                                        <p:cTn id="15"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animEffect transition="in" filter="fade">
                                      <p:cBhvr>
                                        <p:cTn id="21" dur="1000"/>
                                        <p:tgtEl>
                                          <p:spTgt spid="13">
                                            <p:txEl>
                                              <p:pRg st="4" end="4"/>
                                            </p:txEl>
                                          </p:spTgt>
                                        </p:tgtEl>
                                      </p:cBhvr>
                                    </p:animEffect>
                                    <p:anim calcmode="lin" valueType="num">
                                      <p:cBhvr>
                                        <p:cTn id="22"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5" end="5"/>
                                            </p:txEl>
                                          </p:spTgt>
                                        </p:tgtEl>
                                        <p:attrNameLst>
                                          <p:attrName>style.visibility</p:attrName>
                                        </p:attrNameLst>
                                      </p:cBhvr>
                                      <p:to>
                                        <p:strVal val="visible"/>
                                      </p:to>
                                    </p:set>
                                    <p:animEffect transition="in" filter="fade">
                                      <p:cBhvr>
                                        <p:cTn id="28" dur="1000"/>
                                        <p:tgtEl>
                                          <p:spTgt spid="13">
                                            <p:txEl>
                                              <p:pRg st="5" end="5"/>
                                            </p:txEl>
                                          </p:spTgt>
                                        </p:tgtEl>
                                      </p:cBhvr>
                                    </p:animEffect>
                                    <p:anim calcmode="lin" valueType="num">
                                      <p:cBhvr>
                                        <p:cTn id="29"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xEl>
                                              <p:pRg st="6" end="6"/>
                                            </p:txEl>
                                          </p:spTgt>
                                        </p:tgtEl>
                                        <p:attrNameLst>
                                          <p:attrName>style.visibility</p:attrName>
                                        </p:attrNameLst>
                                      </p:cBhvr>
                                      <p:to>
                                        <p:strVal val="visible"/>
                                      </p:to>
                                    </p:set>
                                    <p:animEffect transition="in" filter="fade">
                                      <p:cBhvr>
                                        <p:cTn id="35" dur="1000"/>
                                        <p:tgtEl>
                                          <p:spTgt spid="13">
                                            <p:txEl>
                                              <p:pRg st="6" end="6"/>
                                            </p:txEl>
                                          </p:spTgt>
                                        </p:tgtEl>
                                      </p:cBhvr>
                                    </p:animEffect>
                                    <p:anim calcmode="lin" valueType="num">
                                      <p:cBhvr>
                                        <p:cTn id="36"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
                                            <p:txEl>
                                              <p:pRg st="7" end="7"/>
                                            </p:txEl>
                                          </p:spTgt>
                                        </p:tgtEl>
                                        <p:attrNameLst>
                                          <p:attrName>style.visibility</p:attrName>
                                        </p:attrNameLst>
                                      </p:cBhvr>
                                      <p:to>
                                        <p:strVal val="visible"/>
                                      </p:to>
                                    </p:set>
                                    <p:animEffect transition="in" filter="fade">
                                      <p:cBhvr>
                                        <p:cTn id="42" dur="1000"/>
                                        <p:tgtEl>
                                          <p:spTgt spid="13">
                                            <p:txEl>
                                              <p:pRg st="7" end="7"/>
                                            </p:txEl>
                                          </p:spTgt>
                                        </p:tgtEl>
                                      </p:cBhvr>
                                    </p:animEffect>
                                    <p:anim calcmode="lin" valueType="num">
                                      <p:cBhvr>
                                        <p:cTn id="43" dur="1000" fill="hold"/>
                                        <p:tgtEl>
                                          <p:spTgt spid="1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1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770537"/>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600" b="1" i="1">
                <a:latin typeface="Times New Roman" panose="02020603050405020304" pitchFamily="18" charset="0"/>
                <a:cs typeface="Times New Roman" panose="02020603050405020304" pitchFamily="18" charset="0"/>
              </a:rPr>
              <a:t>Mã Apphin</a:t>
            </a:r>
            <a:endParaRPr lang="pt-BR" sz="3600">
              <a:latin typeface="Times New Roman" panose="02020603050405020304" pitchFamily="18" charset="0"/>
              <a:cs typeface="Times New Roman" panose="02020603050405020304" pitchFamily="18" charset="0"/>
            </a:endParaRPr>
          </a:p>
          <a:p>
            <a:pPr algn="just"/>
            <a:r>
              <a:rPr lang="en-US" sz="3600">
                <a:latin typeface="Times New Roman" panose="02020603050405020304" pitchFamily="18" charset="0"/>
                <a:cs typeface="Times New Roman" panose="02020603050405020304" pitchFamily="18" charset="0"/>
                <a:sym typeface="Symbol" panose="05050102010706020507" pitchFamily="18" charset="2"/>
              </a:rPr>
              <a:t>	</a:t>
            </a:r>
            <a:r>
              <a:rPr lang="pt-BR" sz="2800">
                <a:latin typeface="Times New Roman" panose="02020603050405020304" pitchFamily="18" charset="0"/>
                <a:cs typeface="Times New Roman" panose="02020603050405020304" pitchFamily="18" charset="0"/>
              </a:rPr>
              <a:t>Ví dụ</a:t>
            </a:r>
            <a:endParaRPr lang="en-US" sz="2800">
              <a:latin typeface="Times New Roman" panose="02020603050405020304" pitchFamily="18" charset="0"/>
              <a:cs typeface="Times New Roman" panose="02020603050405020304" pitchFamily="18" charset="0"/>
            </a:endParaRPr>
          </a:p>
          <a:p>
            <a:pPr algn="just"/>
            <a:r>
              <a:rPr lang="pt-BR" sz="2800">
                <a:latin typeface="Times New Roman" panose="02020603050405020304" pitchFamily="18" charset="0"/>
                <a:cs typeface="Times New Roman" panose="02020603050405020304" pitchFamily="18" charset="0"/>
              </a:rPr>
              <a:t>	</a:t>
            </a:r>
            <a:r>
              <a:rPr lang="pt-BR" sz="2800" smtClean="0">
                <a:latin typeface="Times New Roman" panose="02020603050405020304" pitchFamily="18" charset="0"/>
                <a:cs typeface="Times New Roman" panose="02020603050405020304" pitchFamily="18" charset="0"/>
              </a:rPr>
              <a:t>Ta </a:t>
            </a:r>
            <a:r>
              <a:rPr lang="pt-BR" sz="2800">
                <a:latin typeface="Times New Roman" panose="02020603050405020304" pitchFamily="18" charset="0"/>
                <a:cs typeface="Times New Roman" panose="02020603050405020304" pitchFamily="18" charset="0"/>
              </a:rPr>
              <a:t>sẽ kiểm tra liệu d</a:t>
            </a:r>
            <a:r>
              <a:rPr lang="pt-BR" sz="2800" baseline="-25000">
                <a:latin typeface="Times New Roman" panose="02020603050405020304" pitchFamily="18" charset="0"/>
                <a:cs typeface="Times New Roman" panose="02020603050405020304" pitchFamily="18" charset="0"/>
              </a:rPr>
              <a:t>K</a:t>
            </a:r>
            <a:r>
              <a:rPr lang="pt-BR" sz="2800">
                <a:latin typeface="Times New Roman" panose="02020603050405020304" pitchFamily="18" charset="0"/>
                <a:cs typeface="Times New Roman" panose="02020603050405020304" pitchFamily="18" charset="0"/>
              </a:rPr>
              <a:t>(e</a:t>
            </a:r>
            <a:r>
              <a:rPr lang="pt-BR" sz="2800" baseline="-25000">
                <a:latin typeface="Times New Roman" panose="02020603050405020304" pitchFamily="18" charset="0"/>
                <a:cs typeface="Times New Roman" panose="02020603050405020304" pitchFamily="18" charset="0"/>
              </a:rPr>
              <a:t>K</a:t>
            </a:r>
            <a:r>
              <a:rPr lang="pt-BR" sz="2800">
                <a:latin typeface="Times New Roman" panose="02020603050405020304" pitchFamily="18" charset="0"/>
                <a:cs typeface="Times New Roman" panose="02020603050405020304" pitchFamily="18" charset="0"/>
              </a:rPr>
              <a:t>(x)) = x với mọi x </a:t>
            </a:r>
            <a:r>
              <a:rPr lang="pt-BR" sz="2800">
                <a:latin typeface="Times New Roman" panose="02020603050405020304" pitchFamily="18" charset="0"/>
                <a:cs typeface="Times New Roman" panose="02020603050405020304" pitchFamily="18" charset="0"/>
                <a:sym typeface="Symbol" panose="05050102010706020507" pitchFamily="18" charset="2"/>
              </a:rPr>
              <a:t></a:t>
            </a:r>
            <a:r>
              <a:rPr lang="pt-BR" sz="2800">
                <a:latin typeface="Times New Roman" panose="02020603050405020304" pitchFamily="18" charset="0"/>
                <a:cs typeface="Times New Roman" panose="02020603050405020304" pitchFamily="18" charset="0"/>
              </a:rPr>
              <a:t> Z</a:t>
            </a:r>
            <a:r>
              <a:rPr lang="pt-BR" sz="2800" baseline="-25000">
                <a:latin typeface="Times New Roman" panose="02020603050405020304" pitchFamily="18" charset="0"/>
                <a:cs typeface="Times New Roman" panose="02020603050405020304" pitchFamily="18" charset="0"/>
              </a:rPr>
              <a:t>26</a:t>
            </a:r>
            <a:r>
              <a:rPr lang="pt-BR" sz="2800">
                <a:latin typeface="Times New Roman" panose="02020603050405020304" pitchFamily="18" charset="0"/>
                <a:cs typeface="Times New Roman" panose="02020603050405020304" pitchFamily="18" charset="0"/>
              </a:rPr>
              <a:t>  không? Dùng các tính toán trên Z</a:t>
            </a:r>
            <a:r>
              <a:rPr lang="pt-BR" sz="2800" baseline="-25000">
                <a:latin typeface="Times New Roman" panose="02020603050405020304" pitchFamily="18" charset="0"/>
                <a:cs typeface="Times New Roman" panose="02020603050405020304" pitchFamily="18" charset="0"/>
              </a:rPr>
              <a:t>26</a:t>
            </a:r>
            <a:r>
              <a:rPr lang="pt-BR" sz="2800">
                <a:latin typeface="Times New Roman" panose="02020603050405020304" pitchFamily="18" charset="0"/>
                <a:cs typeface="Times New Roman" panose="02020603050405020304" pitchFamily="18" charset="0"/>
              </a:rPr>
              <a:t> , ta có </a:t>
            </a:r>
            <a:endParaRPr lang="en-US" sz="2800">
              <a:latin typeface="Times New Roman" panose="02020603050405020304" pitchFamily="18" charset="0"/>
              <a:cs typeface="Times New Roman" panose="02020603050405020304" pitchFamily="18" charset="0"/>
            </a:endParaRPr>
          </a:p>
          <a:p>
            <a:pPr algn="just"/>
            <a:r>
              <a:rPr lang="pt-BR" sz="2800">
                <a:latin typeface="Times New Roman" panose="02020603050405020304" pitchFamily="18" charset="0"/>
                <a:cs typeface="Times New Roman" panose="02020603050405020304" pitchFamily="18" charset="0"/>
              </a:rPr>
              <a:t>	d</a:t>
            </a:r>
            <a:r>
              <a:rPr lang="pt-BR" sz="2800" baseline="-25000">
                <a:latin typeface="Times New Roman" panose="02020603050405020304" pitchFamily="18" charset="0"/>
                <a:cs typeface="Times New Roman" panose="02020603050405020304" pitchFamily="18" charset="0"/>
              </a:rPr>
              <a:t>K</a:t>
            </a:r>
            <a:r>
              <a:rPr lang="pt-BR" sz="2800">
                <a:latin typeface="Times New Roman" panose="02020603050405020304" pitchFamily="18" charset="0"/>
                <a:cs typeface="Times New Roman" panose="02020603050405020304" pitchFamily="18" charset="0"/>
              </a:rPr>
              <a:t>(e</a:t>
            </a:r>
            <a:r>
              <a:rPr lang="pt-BR" sz="2800" baseline="-25000">
                <a:latin typeface="Times New Roman" panose="02020603050405020304" pitchFamily="18" charset="0"/>
                <a:cs typeface="Times New Roman" panose="02020603050405020304" pitchFamily="18" charset="0"/>
              </a:rPr>
              <a:t>K</a:t>
            </a:r>
            <a:r>
              <a:rPr lang="pt-BR" sz="2800">
                <a:latin typeface="Times New Roman" panose="02020603050405020304" pitchFamily="18" charset="0"/>
                <a:cs typeface="Times New Roman" panose="02020603050405020304" pitchFamily="18" charset="0"/>
              </a:rPr>
              <a:t>(x))	= d</a:t>
            </a:r>
            <a:r>
              <a:rPr lang="pt-BR" sz="2800" baseline="-25000">
                <a:latin typeface="Times New Roman" panose="02020603050405020304" pitchFamily="18" charset="0"/>
                <a:cs typeface="Times New Roman" panose="02020603050405020304" pitchFamily="18" charset="0"/>
              </a:rPr>
              <a:t>K</a:t>
            </a:r>
            <a:r>
              <a:rPr lang="pt-BR" sz="2800">
                <a:latin typeface="Times New Roman" panose="02020603050405020304" pitchFamily="18" charset="0"/>
                <a:cs typeface="Times New Roman" panose="02020603050405020304" pitchFamily="18" charset="0"/>
              </a:rPr>
              <a:t>(7x+3) mod 26</a:t>
            </a:r>
            <a:endParaRPr lang="en-US" sz="2800">
              <a:latin typeface="Times New Roman" panose="02020603050405020304" pitchFamily="18" charset="0"/>
              <a:cs typeface="Times New Roman" panose="02020603050405020304" pitchFamily="18" charset="0"/>
            </a:endParaRPr>
          </a:p>
          <a:p>
            <a:pPr algn="just"/>
            <a:r>
              <a:rPr lang="pt-BR" sz="2800">
                <a:latin typeface="Times New Roman" panose="02020603050405020304" pitchFamily="18" charset="0"/>
                <a:cs typeface="Times New Roman" panose="02020603050405020304" pitchFamily="18" charset="0"/>
              </a:rPr>
              <a:t>                      	= (15(7x+3)-19)  mod 26</a:t>
            </a:r>
            <a:endParaRPr lang="en-US" sz="2800">
              <a:latin typeface="Times New Roman" panose="02020603050405020304" pitchFamily="18" charset="0"/>
              <a:cs typeface="Times New Roman" panose="02020603050405020304" pitchFamily="18" charset="0"/>
            </a:endParaRPr>
          </a:p>
          <a:p>
            <a:pPr algn="just"/>
            <a:r>
              <a:rPr lang="pt-BR" sz="2800">
                <a:latin typeface="Times New Roman" panose="02020603050405020304" pitchFamily="18" charset="0"/>
                <a:cs typeface="Times New Roman" panose="02020603050405020304" pitchFamily="18" charset="0"/>
              </a:rPr>
              <a:t>                   	    	= (105.x + 45 -19) mod 26</a:t>
            </a:r>
          </a:p>
          <a:p>
            <a:pPr algn="just"/>
            <a:r>
              <a:rPr lang="pt-BR" sz="2800">
                <a:latin typeface="Times New Roman" panose="02020603050405020304" pitchFamily="18" charset="0"/>
                <a:cs typeface="Times New Roman" panose="02020603050405020304" pitchFamily="18" charset="0"/>
              </a:rPr>
              <a:t>			= (104.x + x + 26) mod 26</a:t>
            </a:r>
            <a:endParaRPr lang="en-US" sz="2800">
              <a:latin typeface="Times New Roman" panose="02020603050405020304" pitchFamily="18" charset="0"/>
              <a:cs typeface="Times New Roman" panose="02020603050405020304" pitchFamily="18" charset="0"/>
            </a:endParaRPr>
          </a:p>
          <a:p>
            <a:pPr algn="just"/>
            <a:r>
              <a:rPr lang="pt-BR" sz="2800">
                <a:latin typeface="Times New Roman" panose="02020603050405020304" pitchFamily="18" charset="0"/>
                <a:cs typeface="Times New Roman" panose="02020603050405020304" pitchFamily="18" charset="0"/>
              </a:rPr>
              <a:t>      			= x.</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88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animEffect transition="in" filter="fade">
                                      <p:cBhvr>
                                        <p:cTn id="7" dur="1000"/>
                                        <p:tgtEl>
                                          <p:spTgt spid="13">
                                            <p:txEl>
                                              <p:pRg st="3" end="3"/>
                                            </p:txEl>
                                          </p:spTgt>
                                        </p:tgtEl>
                                      </p:cBhvr>
                                    </p:animEffect>
                                    <p:anim calcmode="lin" valueType="num">
                                      <p:cBhvr>
                                        <p:cTn id="8"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4" end="4"/>
                                            </p:txEl>
                                          </p:spTgt>
                                        </p:tgtEl>
                                        <p:attrNameLst>
                                          <p:attrName>style.visibility</p:attrName>
                                        </p:attrNameLst>
                                      </p:cBhvr>
                                      <p:to>
                                        <p:strVal val="visible"/>
                                      </p:to>
                                    </p:set>
                                    <p:animEffect transition="in" filter="fade">
                                      <p:cBhvr>
                                        <p:cTn id="14" dur="1000"/>
                                        <p:tgtEl>
                                          <p:spTgt spid="13">
                                            <p:txEl>
                                              <p:pRg st="4" end="4"/>
                                            </p:txEl>
                                          </p:spTgt>
                                        </p:tgtEl>
                                      </p:cBhvr>
                                    </p:animEffect>
                                    <p:anim calcmode="lin" valueType="num">
                                      <p:cBhvr>
                                        <p:cTn id="15"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5" end="5"/>
                                            </p:txEl>
                                          </p:spTgt>
                                        </p:tgtEl>
                                        <p:attrNameLst>
                                          <p:attrName>style.visibility</p:attrName>
                                        </p:attrNameLst>
                                      </p:cBhvr>
                                      <p:to>
                                        <p:strVal val="visible"/>
                                      </p:to>
                                    </p:set>
                                    <p:animEffect transition="in" filter="fade">
                                      <p:cBhvr>
                                        <p:cTn id="21" dur="1000"/>
                                        <p:tgtEl>
                                          <p:spTgt spid="13">
                                            <p:txEl>
                                              <p:pRg st="5" end="5"/>
                                            </p:txEl>
                                          </p:spTgt>
                                        </p:tgtEl>
                                      </p:cBhvr>
                                    </p:animEffect>
                                    <p:anim calcmode="lin" valueType="num">
                                      <p:cBhvr>
                                        <p:cTn id="22"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6" end="6"/>
                                            </p:txEl>
                                          </p:spTgt>
                                        </p:tgtEl>
                                        <p:attrNameLst>
                                          <p:attrName>style.visibility</p:attrName>
                                        </p:attrNameLst>
                                      </p:cBhvr>
                                      <p:to>
                                        <p:strVal val="visible"/>
                                      </p:to>
                                    </p:set>
                                    <p:animEffect transition="in" filter="fade">
                                      <p:cBhvr>
                                        <p:cTn id="28" dur="1000"/>
                                        <p:tgtEl>
                                          <p:spTgt spid="13">
                                            <p:txEl>
                                              <p:pRg st="6" end="6"/>
                                            </p:txEl>
                                          </p:spTgt>
                                        </p:tgtEl>
                                      </p:cBhvr>
                                    </p:animEffect>
                                    <p:anim calcmode="lin" valueType="num">
                                      <p:cBhvr>
                                        <p:cTn id="29"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xEl>
                                              <p:pRg st="7" end="7"/>
                                            </p:txEl>
                                          </p:spTgt>
                                        </p:tgtEl>
                                        <p:attrNameLst>
                                          <p:attrName>style.visibility</p:attrName>
                                        </p:attrNameLst>
                                      </p:cBhvr>
                                      <p:to>
                                        <p:strVal val="visible"/>
                                      </p:to>
                                    </p:set>
                                    <p:animEffect transition="in" filter="fade">
                                      <p:cBhvr>
                                        <p:cTn id="35" dur="1000"/>
                                        <p:tgtEl>
                                          <p:spTgt spid="13">
                                            <p:txEl>
                                              <p:pRg st="7" end="7"/>
                                            </p:txEl>
                                          </p:spTgt>
                                        </p:tgtEl>
                                      </p:cBhvr>
                                    </p:animEffect>
                                    <p:anim calcmode="lin" valueType="num">
                                      <p:cBhvr>
                                        <p:cTn id="36" dur="1000" fill="hold"/>
                                        <p:tgtEl>
                                          <p:spTgt spid="1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
                                            <p:txEl>
                                              <p:pRg st="8" end="8"/>
                                            </p:txEl>
                                          </p:spTgt>
                                        </p:tgtEl>
                                        <p:attrNameLst>
                                          <p:attrName>style.visibility</p:attrName>
                                        </p:attrNameLst>
                                      </p:cBhvr>
                                      <p:to>
                                        <p:strVal val="visible"/>
                                      </p:to>
                                    </p:set>
                                    <p:animEffect transition="in" filter="fade">
                                      <p:cBhvr>
                                        <p:cTn id="42" dur="1000"/>
                                        <p:tgtEl>
                                          <p:spTgt spid="13">
                                            <p:txEl>
                                              <p:pRg st="8" end="8"/>
                                            </p:txEl>
                                          </p:spTgt>
                                        </p:tgtEl>
                                      </p:cBhvr>
                                    </p:animEffect>
                                    <p:anim calcmode="lin" valueType="num">
                                      <p:cBhvr>
                                        <p:cTn id="43" dur="1000" fill="hold"/>
                                        <p:tgtEl>
                                          <p:spTgt spid="1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1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201424"/>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600" b="1" i="1">
                <a:latin typeface="Times New Roman" panose="02020603050405020304" pitchFamily="18" charset="0"/>
                <a:cs typeface="Times New Roman" panose="02020603050405020304" pitchFamily="18" charset="0"/>
              </a:rPr>
              <a:t>Mã Apphin</a:t>
            </a:r>
            <a:endParaRPr lang="pt-BR" sz="3600">
              <a:latin typeface="Times New Roman" panose="02020603050405020304" pitchFamily="18" charset="0"/>
              <a:cs typeface="Times New Roman" panose="02020603050405020304" pitchFamily="18" charset="0"/>
            </a:endParaRPr>
          </a:p>
          <a:p>
            <a:pPr algn="just"/>
            <a:r>
              <a:rPr lang="en-US" sz="3600">
                <a:latin typeface="Times New Roman" panose="02020603050405020304" pitchFamily="18" charset="0"/>
                <a:cs typeface="Times New Roman" panose="02020603050405020304" pitchFamily="18" charset="0"/>
                <a:sym typeface="Symbol" panose="05050102010706020507" pitchFamily="18" charset="2"/>
              </a:rPr>
              <a:t>	</a:t>
            </a:r>
            <a:r>
              <a:rPr lang="pt-BR" sz="2800">
                <a:latin typeface="Times New Roman" panose="02020603050405020304" pitchFamily="18" charset="0"/>
                <a:cs typeface="Times New Roman" panose="02020603050405020304" pitchFamily="18" charset="0"/>
              </a:rPr>
              <a:t>Ví dụ</a:t>
            </a:r>
            <a:endParaRPr lang="en-US" sz="2800">
              <a:latin typeface="Times New Roman" panose="02020603050405020304" pitchFamily="18" charset="0"/>
              <a:cs typeface="Times New Roman" panose="02020603050405020304" pitchFamily="18" charset="0"/>
            </a:endParaRPr>
          </a:p>
          <a:p>
            <a:pPr algn="just"/>
            <a:r>
              <a:rPr lang="pt-BR" sz="2800">
                <a:latin typeface="Times New Roman" panose="02020603050405020304" pitchFamily="18" charset="0"/>
                <a:cs typeface="Times New Roman" panose="02020603050405020304" pitchFamily="18" charset="0"/>
              </a:rPr>
              <a:t>	Mã hoá bản rõ </a:t>
            </a:r>
            <a:r>
              <a:rPr lang="pt-BR" sz="2800">
                <a:solidFill>
                  <a:srgbClr val="FF0000"/>
                </a:solidFill>
                <a:latin typeface="Times New Roman" panose="02020603050405020304" pitchFamily="18" charset="0"/>
                <a:cs typeface="Times New Roman" panose="02020603050405020304" pitchFamily="18" charset="0"/>
              </a:rPr>
              <a:t>"hot". </a:t>
            </a:r>
          </a:p>
          <a:p>
            <a:pPr algn="just"/>
            <a:r>
              <a:rPr lang="pt-BR" sz="2800">
                <a:latin typeface="Times New Roman" panose="02020603050405020304" pitchFamily="18" charset="0"/>
                <a:cs typeface="Times New Roman" panose="02020603050405020304" pitchFamily="18" charset="0"/>
              </a:rPr>
              <a:t>	</a:t>
            </a:r>
            <a:r>
              <a:rPr lang="pt-BR" sz="2800">
                <a:solidFill>
                  <a:srgbClr val="FF0000"/>
                </a:solidFill>
                <a:latin typeface="Times New Roman" panose="02020603050405020304" pitchFamily="18" charset="0"/>
                <a:cs typeface="Times New Roman" panose="02020603050405020304" pitchFamily="18" charset="0"/>
              </a:rPr>
              <a:t>h, o, t </a:t>
            </a:r>
            <a:r>
              <a:rPr lang="pt-BR" sz="2800">
                <a:latin typeface="Times New Roman" panose="02020603050405020304" pitchFamily="18" charset="0"/>
                <a:cs typeface="Times New Roman" panose="02020603050405020304" pitchFamily="18" charset="0"/>
              </a:rPr>
              <a:t>có số thứ tự trên bảng Z</a:t>
            </a:r>
            <a:r>
              <a:rPr lang="pt-BR" sz="2800" baseline="-25000">
                <a:latin typeface="Times New Roman" panose="02020603050405020304" pitchFamily="18" charset="0"/>
                <a:cs typeface="Times New Roman" panose="02020603050405020304" pitchFamily="18" charset="0"/>
              </a:rPr>
              <a:t>26</a:t>
            </a:r>
            <a:r>
              <a:rPr lang="pt-BR" sz="2800">
                <a:latin typeface="Times New Roman" panose="02020603050405020304" pitchFamily="18" charset="0"/>
                <a:cs typeface="Times New Roman" panose="02020603050405020304" pitchFamily="18" charset="0"/>
              </a:rPr>
              <a:t> là 7, 14 và 19. </a:t>
            </a:r>
          </a:p>
          <a:p>
            <a:pPr algn="just"/>
            <a:r>
              <a:rPr lang="pt-BR" sz="2800">
                <a:latin typeface="Times New Roman" panose="02020603050405020304" pitchFamily="18" charset="0"/>
                <a:cs typeface="Times New Roman" panose="02020603050405020304" pitchFamily="18" charset="0"/>
              </a:rPr>
              <a:t>Bây giờ sẽ mã hoá:</a:t>
            </a:r>
            <a:endParaRPr lang="en-US" sz="2800">
              <a:latin typeface="Times New Roman" panose="02020603050405020304" pitchFamily="18" charset="0"/>
              <a:cs typeface="Times New Roman" panose="02020603050405020304" pitchFamily="18" charset="0"/>
            </a:endParaRPr>
          </a:p>
          <a:p>
            <a:pPr algn="just"/>
            <a:r>
              <a:rPr lang="pt-BR" sz="2800">
                <a:latin typeface="Times New Roman" panose="02020603050405020304" pitchFamily="18" charset="0"/>
                <a:cs typeface="Times New Roman" panose="02020603050405020304" pitchFamily="18" charset="0"/>
              </a:rPr>
              <a:t>	(7 </a:t>
            </a:r>
            <a:r>
              <a:rPr lang="pt-BR" sz="2800">
                <a:latin typeface="Times New Roman" panose="02020603050405020304" pitchFamily="18" charset="0"/>
                <a:cs typeface="Times New Roman" panose="02020603050405020304" pitchFamily="18" charset="0"/>
                <a:sym typeface="Symbol" panose="05050102010706020507" pitchFamily="18" charset="2"/>
              </a:rPr>
              <a:t></a:t>
            </a:r>
            <a:r>
              <a:rPr lang="pt-BR" sz="2800">
                <a:latin typeface="Times New Roman" panose="02020603050405020304" pitchFamily="18" charset="0"/>
                <a:cs typeface="Times New Roman" panose="02020603050405020304" pitchFamily="18" charset="0"/>
              </a:rPr>
              <a:t> 7 +3) mod 26  = 52 mod 26 = 0</a:t>
            </a:r>
            <a:endParaRPr lang="en-US" sz="2800">
              <a:latin typeface="Times New Roman" panose="02020603050405020304" pitchFamily="18" charset="0"/>
              <a:cs typeface="Times New Roman" panose="02020603050405020304" pitchFamily="18" charset="0"/>
            </a:endParaRPr>
          </a:p>
          <a:p>
            <a:pPr algn="just"/>
            <a:r>
              <a:rPr lang="pt-BR" sz="2800">
                <a:latin typeface="Times New Roman" panose="02020603050405020304" pitchFamily="18" charset="0"/>
                <a:cs typeface="Times New Roman" panose="02020603050405020304" pitchFamily="18" charset="0"/>
              </a:rPr>
              <a:t>    	(7 </a:t>
            </a:r>
            <a:r>
              <a:rPr lang="pt-BR" sz="2800">
                <a:latin typeface="Times New Roman" panose="02020603050405020304" pitchFamily="18" charset="0"/>
                <a:cs typeface="Times New Roman" panose="02020603050405020304" pitchFamily="18" charset="0"/>
                <a:sym typeface="Symbol" panose="05050102010706020507" pitchFamily="18" charset="2"/>
              </a:rPr>
              <a:t></a:t>
            </a:r>
            <a:r>
              <a:rPr lang="pt-BR" sz="2800">
                <a:latin typeface="Times New Roman" panose="02020603050405020304" pitchFamily="18" charset="0"/>
                <a:cs typeface="Times New Roman" panose="02020603050405020304" pitchFamily="18" charset="0"/>
              </a:rPr>
              <a:t> 14 + 3) mod 26 = 101 mod 26 =23</a:t>
            </a:r>
            <a:endParaRPr lang="en-US" sz="2800">
              <a:latin typeface="Times New Roman" panose="02020603050405020304" pitchFamily="18" charset="0"/>
              <a:cs typeface="Times New Roman" panose="02020603050405020304" pitchFamily="18" charset="0"/>
            </a:endParaRPr>
          </a:p>
          <a:p>
            <a:pPr algn="just"/>
            <a:r>
              <a:rPr lang="pt-BR" sz="2800">
                <a:latin typeface="Times New Roman" panose="02020603050405020304" pitchFamily="18" charset="0"/>
                <a:cs typeface="Times New Roman" panose="02020603050405020304" pitchFamily="18" charset="0"/>
              </a:rPr>
              <a:t>   	(7 </a:t>
            </a:r>
            <a:r>
              <a:rPr lang="pt-BR" sz="2800">
                <a:latin typeface="Times New Roman" panose="02020603050405020304" pitchFamily="18" charset="0"/>
                <a:cs typeface="Times New Roman" panose="02020603050405020304" pitchFamily="18" charset="0"/>
                <a:sym typeface="Symbol" panose="05050102010706020507" pitchFamily="18" charset="2"/>
              </a:rPr>
              <a:t></a:t>
            </a:r>
            <a:r>
              <a:rPr lang="pt-BR" sz="2800">
                <a:latin typeface="Times New Roman" panose="02020603050405020304" pitchFamily="18" charset="0"/>
                <a:cs typeface="Times New Roman" panose="02020603050405020304" pitchFamily="18" charset="0"/>
              </a:rPr>
              <a:t> 19 +3) mod 26 = 136 mod 26 = 6</a:t>
            </a:r>
            <a:endParaRPr lang="en-US" sz="2800">
              <a:latin typeface="Times New Roman" panose="02020603050405020304" pitchFamily="18" charset="0"/>
              <a:cs typeface="Times New Roman" panose="02020603050405020304" pitchFamily="18" charset="0"/>
            </a:endParaRPr>
          </a:p>
          <a:p>
            <a:pPr algn="just"/>
            <a:r>
              <a:rPr lang="pt-BR" sz="2800">
                <a:latin typeface="Times New Roman" panose="02020603050405020304" pitchFamily="18" charset="0"/>
                <a:cs typeface="Times New Roman" panose="02020603050405020304" pitchFamily="18" charset="0"/>
              </a:rPr>
              <a:t>	Ta có ký hiệu của bản mã là 0, 23 và 6 </a:t>
            </a:r>
          </a:p>
          <a:p>
            <a:pPr algn="just"/>
            <a:r>
              <a:rPr lang="pt-BR" sz="2800">
                <a:latin typeface="Times New Roman" panose="02020603050405020304" pitchFamily="18" charset="0"/>
                <a:cs typeface="Times New Roman" panose="02020603050405020304" pitchFamily="18" charset="0"/>
              </a:rPr>
              <a:t>	tương ứng với xâu ký tự  </a:t>
            </a:r>
            <a:r>
              <a:rPr lang="pt-BR" sz="2800">
                <a:solidFill>
                  <a:srgbClr val="FF0000"/>
                </a:solidFill>
                <a:latin typeface="Times New Roman" panose="02020603050405020304" pitchFamily="18" charset="0"/>
                <a:cs typeface="Times New Roman" panose="02020603050405020304" pitchFamily="18" charset="0"/>
              </a:rPr>
              <a:t>a, x, g </a:t>
            </a:r>
            <a:endParaRPr lang="en-US" sz="28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61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animEffect transition="in" filter="fade">
                                      <p:cBhvr>
                                        <p:cTn id="7" dur="1000"/>
                                        <p:tgtEl>
                                          <p:spTgt spid="13">
                                            <p:txEl>
                                              <p:pRg st="3" end="3"/>
                                            </p:txEl>
                                          </p:spTgt>
                                        </p:tgtEl>
                                      </p:cBhvr>
                                    </p:animEffect>
                                    <p:anim calcmode="lin" valueType="num">
                                      <p:cBhvr>
                                        <p:cTn id="8"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4" end="4"/>
                                            </p:txEl>
                                          </p:spTgt>
                                        </p:tgtEl>
                                        <p:attrNameLst>
                                          <p:attrName>style.visibility</p:attrName>
                                        </p:attrNameLst>
                                      </p:cBhvr>
                                      <p:to>
                                        <p:strVal val="visible"/>
                                      </p:to>
                                    </p:set>
                                    <p:animEffect transition="in" filter="fade">
                                      <p:cBhvr>
                                        <p:cTn id="14" dur="1000"/>
                                        <p:tgtEl>
                                          <p:spTgt spid="13">
                                            <p:txEl>
                                              <p:pRg st="4" end="4"/>
                                            </p:txEl>
                                          </p:spTgt>
                                        </p:tgtEl>
                                      </p:cBhvr>
                                    </p:animEffect>
                                    <p:anim calcmode="lin" valueType="num">
                                      <p:cBhvr>
                                        <p:cTn id="15"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5" end="5"/>
                                            </p:txEl>
                                          </p:spTgt>
                                        </p:tgtEl>
                                        <p:attrNameLst>
                                          <p:attrName>style.visibility</p:attrName>
                                        </p:attrNameLst>
                                      </p:cBhvr>
                                      <p:to>
                                        <p:strVal val="visible"/>
                                      </p:to>
                                    </p:set>
                                    <p:animEffect transition="in" filter="fade">
                                      <p:cBhvr>
                                        <p:cTn id="21" dur="1000"/>
                                        <p:tgtEl>
                                          <p:spTgt spid="13">
                                            <p:txEl>
                                              <p:pRg st="5" end="5"/>
                                            </p:txEl>
                                          </p:spTgt>
                                        </p:tgtEl>
                                      </p:cBhvr>
                                    </p:animEffect>
                                    <p:anim calcmode="lin" valueType="num">
                                      <p:cBhvr>
                                        <p:cTn id="22"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6" end="6"/>
                                            </p:txEl>
                                          </p:spTgt>
                                        </p:tgtEl>
                                        <p:attrNameLst>
                                          <p:attrName>style.visibility</p:attrName>
                                        </p:attrNameLst>
                                      </p:cBhvr>
                                      <p:to>
                                        <p:strVal val="visible"/>
                                      </p:to>
                                    </p:set>
                                    <p:animEffect transition="in" filter="fade">
                                      <p:cBhvr>
                                        <p:cTn id="28" dur="1000"/>
                                        <p:tgtEl>
                                          <p:spTgt spid="13">
                                            <p:txEl>
                                              <p:pRg st="6" end="6"/>
                                            </p:txEl>
                                          </p:spTgt>
                                        </p:tgtEl>
                                      </p:cBhvr>
                                    </p:animEffect>
                                    <p:anim calcmode="lin" valueType="num">
                                      <p:cBhvr>
                                        <p:cTn id="29"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xEl>
                                              <p:pRg st="7" end="7"/>
                                            </p:txEl>
                                          </p:spTgt>
                                        </p:tgtEl>
                                        <p:attrNameLst>
                                          <p:attrName>style.visibility</p:attrName>
                                        </p:attrNameLst>
                                      </p:cBhvr>
                                      <p:to>
                                        <p:strVal val="visible"/>
                                      </p:to>
                                    </p:set>
                                    <p:animEffect transition="in" filter="fade">
                                      <p:cBhvr>
                                        <p:cTn id="35" dur="1000"/>
                                        <p:tgtEl>
                                          <p:spTgt spid="13">
                                            <p:txEl>
                                              <p:pRg st="7" end="7"/>
                                            </p:txEl>
                                          </p:spTgt>
                                        </p:tgtEl>
                                      </p:cBhvr>
                                    </p:animEffect>
                                    <p:anim calcmode="lin" valueType="num">
                                      <p:cBhvr>
                                        <p:cTn id="36" dur="1000" fill="hold"/>
                                        <p:tgtEl>
                                          <p:spTgt spid="1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
                                            <p:txEl>
                                              <p:pRg st="8" end="8"/>
                                            </p:txEl>
                                          </p:spTgt>
                                        </p:tgtEl>
                                        <p:attrNameLst>
                                          <p:attrName>style.visibility</p:attrName>
                                        </p:attrNameLst>
                                      </p:cBhvr>
                                      <p:to>
                                        <p:strVal val="visible"/>
                                      </p:to>
                                    </p:set>
                                    <p:animEffect transition="in" filter="fade">
                                      <p:cBhvr>
                                        <p:cTn id="42" dur="1000"/>
                                        <p:tgtEl>
                                          <p:spTgt spid="13">
                                            <p:txEl>
                                              <p:pRg st="8" end="8"/>
                                            </p:txEl>
                                          </p:spTgt>
                                        </p:tgtEl>
                                      </p:cBhvr>
                                    </p:animEffect>
                                    <p:anim calcmode="lin" valueType="num">
                                      <p:cBhvr>
                                        <p:cTn id="43" dur="1000" fill="hold"/>
                                        <p:tgtEl>
                                          <p:spTgt spid="1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1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
                                            <p:txEl>
                                              <p:pRg st="9" end="9"/>
                                            </p:txEl>
                                          </p:spTgt>
                                        </p:tgtEl>
                                        <p:attrNameLst>
                                          <p:attrName>style.visibility</p:attrName>
                                        </p:attrNameLst>
                                      </p:cBhvr>
                                      <p:to>
                                        <p:strVal val="visible"/>
                                      </p:to>
                                    </p:set>
                                    <p:animEffect transition="in" filter="fade">
                                      <p:cBhvr>
                                        <p:cTn id="49" dur="1000"/>
                                        <p:tgtEl>
                                          <p:spTgt spid="13">
                                            <p:txEl>
                                              <p:pRg st="9" end="9"/>
                                            </p:txEl>
                                          </p:spTgt>
                                        </p:tgtEl>
                                      </p:cBhvr>
                                    </p:animEffect>
                                    <p:anim calcmode="lin" valueType="num">
                                      <p:cBhvr>
                                        <p:cTn id="50" dur="1000" fill="hold"/>
                                        <p:tgtEl>
                                          <p:spTgt spid="1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3">
                                            <p:txEl>
                                              <p:pRg st="10" end="10"/>
                                            </p:txEl>
                                          </p:spTgt>
                                        </p:tgtEl>
                                        <p:attrNameLst>
                                          <p:attrName>style.visibility</p:attrName>
                                        </p:attrNameLst>
                                      </p:cBhvr>
                                      <p:to>
                                        <p:strVal val="visible"/>
                                      </p:to>
                                    </p:set>
                                    <p:animEffect transition="in" filter="fade">
                                      <p:cBhvr>
                                        <p:cTn id="56" dur="1000"/>
                                        <p:tgtEl>
                                          <p:spTgt spid="13">
                                            <p:txEl>
                                              <p:pRg st="10" end="10"/>
                                            </p:txEl>
                                          </p:spTgt>
                                        </p:tgtEl>
                                      </p:cBhvr>
                                    </p:animEffect>
                                    <p:anim calcmode="lin" valueType="num">
                                      <p:cBhvr>
                                        <p:cTn id="57" dur="1000" fill="hold"/>
                                        <p:tgtEl>
                                          <p:spTgt spid="13">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1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046988"/>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600" b="1" i="1">
                <a:latin typeface="Times New Roman" panose="02020603050405020304" pitchFamily="18" charset="0"/>
                <a:cs typeface="Times New Roman" panose="02020603050405020304" pitchFamily="18" charset="0"/>
              </a:rPr>
              <a:t>Mã Apphin</a:t>
            </a:r>
            <a:endParaRPr lang="pt-BR" sz="3600">
              <a:latin typeface="Times New Roman" panose="02020603050405020304" pitchFamily="18" charset="0"/>
              <a:cs typeface="Times New Roman" panose="02020603050405020304" pitchFamily="18" charset="0"/>
            </a:endParaRPr>
          </a:p>
          <a:p>
            <a:pPr algn="just"/>
            <a:r>
              <a:rPr lang="en-US" sz="3600">
                <a:latin typeface="Times New Roman" panose="02020603050405020304" pitchFamily="18" charset="0"/>
                <a:cs typeface="Times New Roman" panose="02020603050405020304" pitchFamily="18" charset="0"/>
                <a:sym typeface="Symbol" panose="05050102010706020507" pitchFamily="18" charset="2"/>
              </a:rPr>
              <a:t>	</a:t>
            </a:r>
            <a:r>
              <a:rPr lang="pt-BR" sz="2800">
                <a:latin typeface="Times New Roman" panose="02020603050405020304" pitchFamily="18" charset="0"/>
                <a:cs typeface="Times New Roman" panose="02020603050405020304" pitchFamily="18" charset="0"/>
              </a:rPr>
              <a:t>Bài tập:</a:t>
            </a:r>
          </a:p>
          <a:p>
            <a:pPr algn="just"/>
            <a:r>
              <a:rPr lang="pt-BR" sz="28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1. Mã hóa và giải mã bản rõ sau: “hello” với khóa k=(5,6)</a:t>
            </a:r>
          </a:p>
          <a:p>
            <a:pPr algn="just"/>
            <a:r>
              <a:rPr lang="en-US" sz="2800">
                <a:latin typeface="Times New Roman" panose="02020603050405020304" pitchFamily="18" charset="0"/>
                <a:cs typeface="Times New Roman" panose="02020603050405020304" pitchFamily="18" charset="0"/>
              </a:rPr>
              <a:t>	2. Mã hóa và giải mã bản rõ sau: “antoan” với khóa k=(11,3)</a:t>
            </a:r>
          </a:p>
          <a:p>
            <a:pPr algn="just"/>
            <a:r>
              <a:rPr lang="en-US" sz="2800">
                <a:latin typeface="Times New Roman" panose="02020603050405020304" pitchFamily="18" charset="0"/>
                <a:cs typeface="Times New Roman" panose="02020603050405020304" pitchFamily="18" charset="0"/>
              </a:rPr>
              <a:t>	3. Mã hóa và giải mã bản rõ sau: “giatri” với khóa k=(9,6)</a:t>
            </a:r>
          </a:p>
        </p:txBody>
      </p:sp>
    </p:spTree>
    <p:extLst>
      <p:ext uri="{BB962C8B-B14F-4D97-AF65-F5344CB8AC3E}">
        <p14:creationId xmlns:p14="http://schemas.microsoft.com/office/powerpoint/2010/main" val="38312409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909036"/>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600" b="1" i="1">
                <a:latin typeface="Times New Roman" panose="02020603050405020304" pitchFamily="18" charset="0"/>
                <a:cs typeface="Times New Roman" panose="02020603050405020304" pitchFamily="18" charset="0"/>
              </a:rPr>
              <a:t>Mã Vigenere</a:t>
            </a:r>
            <a:endParaRPr lang="pt-BR" sz="3600">
              <a:latin typeface="Times New Roman" panose="02020603050405020304" pitchFamily="18" charset="0"/>
              <a:cs typeface="Times New Roman" panose="02020603050405020304" pitchFamily="18" charset="0"/>
            </a:endParaRPr>
          </a:p>
          <a:p>
            <a:pPr marL="457200" indent="-457200" algn="just">
              <a:spcBef>
                <a:spcPts val="600"/>
              </a:spcBef>
              <a:spcAft>
                <a:spcPts val="600"/>
              </a:spcAft>
              <a:buFont typeface="Wingdings" panose="05000000000000000000" pitchFamily="2" charset="2"/>
              <a:buChar char="ü"/>
            </a:pPr>
            <a:r>
              <a:rPr lang="en-US" altLang="en-US" sz="3600">
                <a:latin typeface="Times New Roman" panose="02020603050405020304" pitchFamily="18" charset="0"/>
                <a:cs typeface="Times New Roman" panose="02020603050405020304" pitchFamily="18" charset="0"/>
              </a:rPr>
              <a:t>Phương pháp Vigenere sử dụng khóa có độ dài </a:t>
            </a:r>
            <a:r>
              <a:rPr lang="en-US" altLang="en-US" sz="3600" i="1">
                <a:latin typeface="Times New Roman" panose="02020603050405020304" pitchFamily="18" charset="0"/>
                <a:cs typeface="Times New Roman" panose="02020603050405020304" pitchFamily="18" charset="0"/>
              </a:rPr>
              <a:t>m</a:t>
            </a:r>
            <a:r>
              <a:rPr lang="en-US" altLang="en-US" sz="3600">
                <a:latin typeface="Times New Roman" panose="02020603050405020304" pitchFamily="18" charset="0"/>
                <a:cs typeface="Times New Roman" panose="02020603050405020304" pitchFamily="18" charset="0"/>
              </a:rPr>
              <a:t>. </a:t>
            </a:r>
          </a:p>
          <a:p>
            <a:pPr marL="457200" indent="-457200" algn="just">
              <a:spcBef>
                <a:spcPts val="600"/>
              </a:spcBef>
              <a:spcAft>
                <a:spcPts val="600"/>
              </a:spcAft>
              <a:buFont typeface="Wingdings" panose="05000000000000000000" pitchFamily="2" charset="2"/>
              <a:buChar char="ü"/>
            </a:pPr>
            <a:r>
              <a:rPr lang="en-US" altLang="en-US" sz="3600">
                <a:latin typeface="Times New Roman" panose="02020603050405020304" pitchFamily="18" charset="0"/>
                <a:cs typeface="Times New Roman" panose="02020603050405020304" pitchFamily="18" charset="0"/>
              </a:rPr>
              <a:t>Có thể xem phương pháp mã hóa Vigenere bao gồm </a:t>
            </a:r>
            <a:r>
              <a:rPr lang="en-US" altLang="en-US" sz="3600" i="1">
                <a:latin typeface="Times New Roman" panose="02020603050405020304" pitchFamily="18" charset="0"/>
                <a:cs typeface="Times New Roman" panose="02020603050405020304" pitchFamily="18" charset="0"/>
              </a:rPr>
              <a:t>m</a:t>
            </a:r>
            <a:r>
              <a:rPr lang="en-US" altLang="en-US" sz="3600">
                <a:latin typeface="Times New Roman" panose="02020603050405020304" pitchFamily="18" charset="0"/>
                <a:cs typeface="Times New Roman" panose="02020603050405020304" pitchFamily="18" charset="0"/>
              </a:rPr>
              <a:t> phép mã hóa bằng dịch chuyển được áp dụng luân phiên nhau theo chu kỳ </a:t>
            </a:r>
          </a:p>
          <a:p>
            <a:pPr marL="457200" indent="-457200" algn="just">
              <a:spcBef>
                <a:spcPts val="600"/>
              </a:spcBef>
              <a:spcAft>
                <a:spcPts val="600"/>
              </a:spcAft>
              <a:buFont typeface="Wingdings" panose="05000000000000000000" pitchFamily="2" charset="2"/>
              <a:buChar char="ü"/>
            </a:pPr>
            <a:r>
              <a:rPr lang="en-US" altLang="en-US" sz="3600">
                <a:latin typeface="Times New Roman" panose="02020603050405020304" pitchFamily="18" charset="0"/>
                <a:cs typeface="Times New Roman" panose="02020603050405020304" pitchFamily="18" charset="0"/>
              </a:rPr>
              <a:t>Không gian khóa </a:t>
            </a:r>
            <a:r>
              <a:rPr lang="en-US" altLang="en-US" sz="3600" i="1">
                <a:latin typeface="Times New Roman" panose="02020603050405020304" pitchFamily="18" charset="0"/>
                <a:cs typeface="Times New Roman" panose="02020603050405020304" pitchFamily="18" charset="0"/>
              </a:rPr>
              <a:t>K</a:t>
            </a:r>
            <a:r>
              <a:rPr lang="en-US" altLang="en-US" sz="3600">
                <a:latin typeface="Times New Roman" panose="02020603050405020304" pitchFamily="18" charset="0"/>
                <a:cs typeface="Times New Roman" panose="02020603050405020304" pitchFamily="18" charset="0"/>
              </a:rPr>
              <a:t> của phương pháp Vigenere có số phần tử là </a:t>
            </a:r>
            <a:r>
              <a:rPr lang="en-US" altLang="en-US" sz="3600" i="1">
                <a:latin typeface="Times New Roman" panose="02020603050405020304" pitchFamily="18" charset="0"/>
                <a:cs typeface="Times New Roman" panose="02020603050405020304" pitchFamily="18" charset="0"/>
              </a:rPr>
              <a:t>n</a:t>
            </a:r>
            <a:r>
              <a:rPr lang="en-US" altLang="en-US" sz="3600" i="1" baseline="30000">
                <a:latin typeface="Times New Roman" panose="02020603050405020304" pitchFamily="18" charset="0"/>
                <a:cs typeface="Times New Roman" panose="02020603050405020304" pitchFamily="18" charset="0"/>
              </a:rPr>
              <a:t>m</a:t>
            </a:r>
          </a:p>
        </p:txBody>
      </p:sp>
    </p:spTree>
    <p:extLst>
      <p:ext uri="{BB962C8B-B14F-4D97-AF65-F5344CB8AC3E}">
        <p14:creationId xmlns:p14="http://schemas.microsoft.com/office/powerpoint/2010/main" val="264730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fade">
                                      <p:cBhvr>
                                        <p:cTn id="7" dur="1000"/>
                                        <p:tgtEl>
                                          <p:spTgt spid="13">
                                            <p:txEl>
                                              <p:pRg st="2" end="2"/>
                                            </p:txEl>
                                          </p:spTgt>
                                        </p:tgtEl>
                                      </p:cBhvr>
                                    </p:animEffect>
                                    <p:anim calcmode="lin" valueType="num">
                                      <p:cBhvr>
                                        <p:cTn id="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3" end="3"/>
                                            </p:txEl>
                                          </p:spTgt>
                                        </p:tgtEl>
                                        <p:attrNameLst>
                                          <p:attrName>style.visibility</p:attrName>
                                        </p:attrNameLst>
                                      </p:cBhvr>
                                      <p:to>
                                        <p:strVal val="visible"/>
                                      </p:to>
                                    </p:set>
                                    <p:animEffect transition="in" filter="fade">
                                      <p:cBhvr>
                                        <p:cTn id="14" dur="1000"/>
                                        <p:tgtEl>
                                          <p:spTgt spid="13">
                                            <p:txEl>
                                              <p:pRg st="3" end="3"/>
                                            </p:txEl>
                                          </p:spTgt>
                                        </p:tgtEl>
                                      </p:cBhvr>
                                    </p:animEffect>
                                    <p:anim calcmode="lin" valueType="num">
                                      <p:cBhvr>
                                        <p:cTn id="15"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animEffect transition="in" filter="fade">
                                      <p:cBhvr>
                                        <p:cTn id="21" dur="1000"/>
                                        <p:tgtEl>
                                          <p:spTgt spid="13">
                                            <p:txEl>
                                              <p:pRg st="4" end="4"/>
                                            </p:txEl>
                                          </p:spTgt>
                                        </p:tgtEl>
                                      </p:cBhvr>
                                    </p:animEffect>
                                    <p:anim calcmode="lin" valueType="num">
                                      <p:cBhvr>
                                        <p:cTn id="22"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1200329"/>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600" b="1" i="1">
                <a:latin typeface="Times New Roman" panose="02020603050405020304" pitchFamily="18" charset="0"/>
                <a:cs typeface="Times New Roman" panose="02020603050405020304" pitchFamily="18" charset="0"/>
              </a:rPr>
              <a:t>Mã </a:t>
            </a:r>
            <a:r>
              <a:rPr lang="pt-BR" sz="3600" b="1" i="1" smtClean="0">
                <a:latin typeface="Times New Roman" panose="02020603050405020304" pitchFamily="18" charset="0"/>
                <a:cs typeface="Times New Roman" panose="02020603050405020304" pitchFamily="18" charset="0"/>
              </a:rPr>
              <a:t>Vigenere</a:t>
            </a:r>
            <a:endParaRPr lang="pt-BR" sz="3600">
              <a:latin typeface="Times New Roman" panose="02020603050405020304" pitchFamily="18" charset="0"/>
              <a:cs typeface="Times New Roman" panose="02020603050405020304" pitchFamily="18" charset="0"/>
            </a:endParaRPr>
          </a:p>
        </p:txBody>
      </p:sp>
      <p:pic>
        <p:nvPicPr>
          <p:cNvPr id="9" name="Picture 3" descr="vigene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718" y="2726907"/>
            <a:ext cx="9108017" cy="3429000"/>
          </a:xfrm>
          <a:prstGeom prst="rect">
            <a:avLst/>
          </a:prstGeom>
          <a:solidFill>
            <a:srgbClr val="FFFFFF"/>
          </a:solidFill>
          <a:ln w="9525" algn="ctr">
            <a:solidFill>
              <a:schemeClr val="accent1"/>
            </a:solidFill>
            <a:miter lim="800000"/>
            <a:headEnd/>
            <a:tailEnd/>
          </a:ln>
          <a:effectLst>
            <a:outerShdw dist="89803" dir="2700000" algn="ctr" rotWithShape="0">
              <a:schemeClr val="folHlink"/>
            </a:outerShdw>
          </a:effectLst>
        </p:spPr>
      </p:pic>
    </p:spTree>
    <p:extLst>
      <p:ext uri="{BB962C8B-B14F-4D97-AF65-F5344CB8AC3E}">
        <p14:creationId xmlns:p14="http://schemas.microsoft.com/office/powerpoint/2010/main" val="318942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823133"/>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600" b="1" i="1">
                <a:latin typeface="Times New Roman" panose="02020603050405020304" pitchFamily="18" charset="0"/>
                <a:cs typeface="Times New Roman" panose="02020603050405020304" pitchFamily="18" charset="0"/>
              </a:rPr>
              <a:t>Mã </a:t>
            </a:r>
            <a:r>
              <a:rPr lang="pt-BR" sz="3600" b="1" i="1" smtClean="0">
                <a:latin typeface="Times New Roman" panose="02020603050405020304" pitchFamily="18" charset="0"/>
                <a:cs typeface="Times New Roman" panose="02020603050405020304" pitchFamily="18" charset="0"/>
              </a:rPr>
              <a:t>Vigenere</a:t>
            </a:r>
          </a:p>
          <a:p>
            <a:pPr lvl="1" indent="-457200">
              <a:lnSpc>
                <a:spcPct val="80000"/>
              </a:lnSpc>
            </a:pPr>
            <a:r>
              <a:rPr lang="en-US" altLang="en-US" sz="2800">
                <a:latin typeface="Times New Roman" panose="02020603050405020304" pitchFamily="18" charset="0"/>
                <a:cs typeface="Times New Roman" panose="02020603050405020304" pitchFamily="18" charset="0"/>
              </a:rPr>
              <a:t>Ví dụ: </a:t>
            </a:r>
            <a:r>
              <a:rPr lang="en-US" altLang="en-US" sz="2800" i="1">
                <a:latin typeface="Times New Roman" panose="02020603050405020304" pitchFamily="18" charset="0"/>
                <a:cs typeface="Times New Roman" panose="02020603050405020304" pitchFamily="18" charset="0"/>
              </a:rPr>
              <a:t>m</a:t>
            </a:r>
            <a:r>
              <a:rPr lang="en-US" altLang="en-US" sz="2800">
                <a:latin typeface="Times New Roman" panose="02020603050405020304" pitchFamily="18" charset="0"/>
                <a:cs typeface="Times New Roman" panose="02020603050405020304" pitchFamily="18" charset="0"/>
              </a:rPr>
              <a:t> = 6 và keyword là CIPHER </a:t>
            </a:r>
          </a:p>
          <a:p>
            <a:pPr lvl="1" indent="-457200">
              <a:lnSpc>
                <a:spcPct val="80000"/>
              </a:lnSpc>
            </a:pPr>
            <a:r>
              <a:rPr lang="en-US" altLang="en-US" sz="2800">
                <a:latin typeface="Times New Roman" panose="02020603050405020304" pitchFamily="18" charset="0"/>
                <a:cs typeface="Times New Roman" panose="02020603050405020304" pitchFamily="18" charset="0"/>
              </a:rPr>
              <a:t>Suy ra, khóa </a:t>
            </a:r>
            <a:r>
              <a:rPr lang="en-US" altLang="en-US" sz="2800" i="1">
                <a:latin typeface="Times New Roman" panose="02020603050405020304" pitchFamily="18" charset="0"/>
                <a:cs typeface="Times New Roman" panose="02020603050405020304" pitchFamily="18" charset="0"/>
              </a:rPr>
              <a:t>k</a:t>
            </a:r>
            <a:r>
              <a:rPr lang="en-US" altLang="en-US" sz="2800">
                <a:latin typeface="Times New Roman" panose="02020603050405020304" pitchFamily="18" charset="0"/>
                <a:cs typeface="Times New Roman" panose="02020603050405020304" pitchFamily="18" charset="0"/>
              </a:rPr>
              <a:t> = (2, 8, 15, 7, 4, 17) </a:t>
            </a:r>
          </a:p>
          <a:p>
            <a:pPr lvl="1" indent="-457200">
              <a:lnSpc>
                <a:spcPct val="80000"/>
              </a:lnSpc>
            </a:pPr>
            <a:r>
              <a:rPr lang="en-US" altLang="en-US" sz="2800">
                <a:latin typeface="Times New Roman" panose="02020603050405020304" pitchFamily="18" charset="0"/>
                <a:cs typeface="Times New Roman" panose="02020603050405020304" pitchFamily="18" charset="0"/>
              </a:rPr>
              <a:t>Cho bản rõ: </a:t>
            </a:r>
            <a:r>
              <a:rPr lang="en-US" altLang="en-US" sz="2800" b="1">
                <a:latin typeface="Times New Roman" panose="02020603050405020304" pitchFamily="18" charset="0"/>
                <a:cs typeface="Times New Roman" panose="02020603050405020304" pitchFamily="18" charset="0"/>
              </a:rPr>
              <a:t>thiscryptosystemisnotsecure</a:t>
            </a:r>
          </a:p>
          <a:p>
            <a:pPr lvl="1" indent="-457200" algn="just"/>
            <a:endParaRPr lang="en-US" sz="2800">
              <a:latin typeface="Times New Roman" panose="02020603050405020304" pitchFamily="18" charset="0"/>
              <a:cs typeface="Times New Roman" panose="02020603050405020304" pitchFamily="18" charset="0"/>
            </a:endParaRPr>
          </a:p>
          <a:p>
            <a:pPr lvl="1" indent="-457200" algn="just"/>
            <a:endParaRPr lang="en-US" sz="2800">
              <a:latin typeface="Times New Roman" panose="02020603050405020304" pitchFamily="18" charset="0"/>
              <a:cs typeface="Times New Roman" panose="02020603050405020304" pitchFamily="18" charset="0"/>
            </a:endParaRPr>
          </a:p>
          <a:p>
            <a:pPr lvl="1" indent="-457200" algn="just"/>
            <a:endParaRPr lang="en-US" sz="2800">
              <a:latin typeface="Times New Roman" panose="02020603050405020304" pitchFamily="18" charset="0"/>
              <a:cs typeface="Times New Roman" panose="02020603050405020304" pitchFamily="18" charset="0"/>
            </a:endParaRPr>
          </a:p>
          <a:p>
            <a:pPr lvl="1" indent="-457200" algn="just"/>
            <a:endParaRPr lang="en-US" sz="2800">
              <a:latin typeface="Times New Roman" panose="02020603050405020304" pitchFamily="18" charset="0"/>
              <a:cs typeface="Times New Roman" panose="02020603050405020304" pitchFamily="18" charset="0"/>
            </a:endParaRPr>
          </a:p>
          <a:p>
            <a:pPr lvl="1" indent="-457200" algn="just"/>
            <a:endParaRPr lang="en-US" sz="2800">
              <a:latin typeface="Times New Roman" panose="02020603050405020304" pitchFamily="18" charset="0"/>
              <a:cs typeface="Times New Roman" panose="02020603050405020304" pitchFamily="18" charset="0"/>
            </a:endParaRPr>
          </a:p>
          <a:p>
            <a:pPr marL="457200" lvl="2" indent="-457200" algn="just">
              <a:lnSpc>
                <a:spcPct val="80000"/>
              </a:lnSpc>
              <a:spcBef>
                <a:spcPts val="600"/>
              </a:spcBef>
              <a:spcAft>
                <a:spcPts val="600"/>
              </a:spcAft>
            </a:pPr>
            <a:endParaRPr lang="en-US" altLang="en-US" sz="2400">
              <a:solidFill>
                <a:srgbClr val="FF0000"/>
              </a:solidFill>
              <a:latin typeface="Times New Roman" panose="02020603050405020304" pitchFamily="18" charset="0"/>
              <a:cs typeface="Times New Roman" panose="02020603050405020304" pitchFamily="18" charset="0"/>
            </a:endParaRPr>
          </a:p>
          <a:p>
            <a:pPr lvl="1" indent="-457200"/>
            <a:r>
              <a:rPr lang="en-US" altLang="en-US" sz="2800" b="1">
                <a:latin typeface="Times New Roman" panose="02020603050405020304" pitchFamily="18" charset="0"/>
                <a:cs typeface="Times New Roman" panose="02020603050405020304" pitchFamily="18" charset="0"/>
              </a:rPr>
              <a:t>Vậy bản mã là: “vpxzgiaxivwoubttmjpwizitwzt”</a:t>
            </a:r>
          </a:p>
          <a:p>
            <a:pPr algn="just"/>
            <a:endParaRPr lang="pt-BR" sz="3600">
              <a:latin typeface="Times New Roman" panose="02020603050405020304" pitchFamily="18" charset="0"/>
              <a:cs typeface="Times New Roman" panose="02020603050405020304" pitchFamily="18" charset="0"/>
            </a:endParaRPr>
          </a:p>
        </p:txBody>
      </p:sp>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6376217" y="3584864"/>
            <a:ext cx="5273323" cy="2479962"/>
          </a:xfrm>
          <a:prstGeom prst="rect">
            <a:avLst/>
          </a:prstGeom>
          <a:noFill/>
          <a:ln>
            <a:noFill/>
          </a:ln>
        </p:spPr>
      </p:pic>
    </p:spTree>
    <p:extLst>
      <p:ext uri="{BB962C8B-B14F-4D97-AF65-F5344CB8AC3E}">
        <p14:creationId xmlns:p14="http://schemas.microsoft.com/office/powerpoint/2010/main" val="225421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3">
                                            <p:txEl>
                                              <p:pRg st="11" end="11"/>
                                            </p:txEl>
                                          </p:spTgt>
                                        </p:tgtEl>
                                        <p:attrNameLst>
                                          <p:attrName>style.visibility</p:attrName>
                                        </p:attrNameLst>
                                      </p:cBhvr>
                                      <p:to>
                                        <p:strVal val="visible"/>
                                      </p:to>
                                    </p:set>
                                    <p:animEffect transition="in" filter="fade">
                                      <p:cBhvr>
                                        <p:cTn id="12" dur="1000"/>
                                        <p:tgtEl>
                                          <p:spTgt spid="13">
                                            <p:txEl>
                                              <p:pRg st="11" end="11"/>
                                            </p:txEl>
                                          </p:spTgt>
                                        </p:tgtEl>
                                      </p:cBhvr>
                                    </p:animEffect>
                                    <p:anim calcmode="lin" valueType="num">
                                      <p:cBhvr>
                                        <p:cTn id="13" dur="1000" fill="hold"/>
                                        <p:tgtEl>
                                          <p:spTgt spid="13">
                                            <p:txEl>
                                              <p:pRg st="11" end="11"/>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524315"/>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600" b="1" i="1">
                <a:latin typeface="Times New Roman" panose="02020603050405020304" pitchFamily="18" charset="0"/>
                <a:cs typeface="Times New Roman" panose="02020603050405020304" pitchFamily="18" charset="0"/>
              </a:rPr>
              <a:t>Mã </a:t>
            </a:r>
            <a:r>
              <a:rPr lang="pt-BR" sz="3600" b="1" i="1" smtClean="0">
                <a:latin typeface="Times New Roman" panose="02020603050405020304" pitchFamily="18" charset="0"/>
                <a:cs typeface="Times New Roman" panose="02020603050405020304" pitchFamily="18" charset="0"/>
              </a:rPr>
              <a:t>Vigenere</a:t>
            </a:r>
          </a:p>
          <a:p>
            <a:pPr algn="just"/>
            <a:r>
              <a:rPr lang="pt-BR" sz="3600">
                <a:latin typeface="Times New Roman" panose="02020603050405020304" pitchFamily="18" charset="0"/>
                <a:cs typeface="Times New Roman" panose="02020603050405020304" pitchFamily="18" charset="0"/>
              </a:rPr>
              <a:t>Bài 1: </a:t>
            </a:r>
            <a:endParaRPr lang="en-US" sz="3600">
              <a:latin typeface="Times New Roman" panose="02020603050405020304" pitchFamily="18" charset="0"/>
              <a:cs typeface="Times New Roman" panose="02020603050405020304" pitchFamily="18" charset="0"/>
            </a:endParaRPr>
          </a:p>
          <a:p>
            <a:pPr algn="just"/>
            <a:r>
              <a:rPr lang="pt-BR" sz="3600">
                <a:latin typeface="Times New Roman" panose="02020603050405020304" pitchFamily="18" charset="0"/>
                <a:cs typeface="Times New Roman" panose="02020603050405020304" pitchFamily="18" charset="0"/>
              </a:rPr>
              <a:t>Cho hệ mã Vigenere có M = 6, K = “CIPHER”. </a:t>
            </a:r>
            <a:endParaRPr lang="en-US" sz="3600">
              <a:latin typeface="Times New Roman" panose="02020603050405020304" pitchFamily="18" charset="0"/>
              <a:cs typeface="Times New Roman" panose="02020603050405020304" pitchFamily="18" charset="0"/>
            </a:endParaRPr>
          </a:p>
          <a:p>
            <a:pPr algn="just"/>
            <a:r>
              <a:rPr lang="pt-BR" sz="3600">
                <a:latin typeface="Times New Roman" panose="02020603050405020304" pitchFamily="18" charset="0"/>
                <a:cs typeface="Times New Roman" panose="02020603050405020304" pitchFamily="18" charset="0"/>
              </a:rPr>
              <a:t>a) Hãy thực hiện mã hóa xâu P = “THISISMYTEST“. </a:t>
            </a:r>
            <a:endParaRPr lang="en-US" sz="3600">
              <a:latin typeface="Times New Roman" panose="02020603050405020304" pitchFamily="18" charset="0"/>
              <a:cs typeface="Times New Roman" panose="02020603050405020304" pitchFamily="18" charset="0"/>
            </a:endParaRPr>
          </a:p>
          <a:p>
            <a:pPr algn="just"/>
            <a:r>
              <a:rPr lang="pt-BR" sz="3600">
                <a:latin typeface="Times New Roman" panose="02020603050405020304" pitchFamily="18" charset="0"/>
                <a:cs typeface="Times New Roman" panose="02020603050405020304" pitchFamily="18" charset="0"/>
              </a:rPr>
              <a:t>b) Hãy thực hiện giải mã xâu </a:t>
            </a:r>
          </a:p>
          <a:p>
            <a:pPr algn="just"/>
            <a:r>
              <a:rPr lang="pt-BR" sz="3600">
                <a:latin typeface="Times New Roman" panose="02020603050405020304" pitchFamily="18" charset="0"/>
                <a:cs typeface="Times New Roman" panose="02020603050405020304" pitchFamily="18" charset="0"/>
              </a:rPr>
              <a:t>M = “EICJICRTPUEIGBGLEKCBDUGV”. </a:t>
            </a:r>
            <a:endParaRPr lang="en-US" sz="3600">
              <a:latin typeface="Times New Roman" panose="02020603050405020304" pitchFamily="18" charset="0"/>
              <a:cs typeface="Times New Roman" panose="02020603050405020304" pitchFamily="18" charset="0"/>
            </a:endParaRPr>
          </a:p>
          <a:p>
            <a:pPr algn="just"/>
            <a:endParaRPr lang="pt-BR"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5812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a:solidFill>
                  <a:srgbClr val="FF0000"/>
                </a:solidFill>
                <a:latin typeface="Times New Roman" panose="02020603050405020304" pitchFamily="18" charset="0"/>
                <a:cs typeface="Times New Roman" panose="02020603050405020304" pitchFamily="18" charset="0"/>
              </a:rPr>
              <a:t>3</a:t>
            </a:r>
            <a:r>
              <a:rPr lang="en-US" sz="3400" b="1" smtClean="0">
                <a:solidFill>
                  <a:srgbClr val="FF0000"/>
                </a:solidFill>
                <a:latin typeface="Times New Roman" panose="02020603050405020304" pitchFamily="18" charset="0"/>
                <a:cs typeface="Times New Roman" panose="02020603050405020304" pitchFamily="18" charset="0"/>
              </a:rPr>
              <a:t>.1. Khái quát mã hóa TT và ứng dụng</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2862322"/>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Mã hóa dòng và mã hóa khối</a:t>
            </a:r>
            <a:endParaRPr lang="en-US" sz="3600">
              <a:latin typeface="Times New Roman" panose="02020603050405020304" pitchFamily="18" charset="0"/>
              <a:cs typeface="Times New Roman" panose="02020603050405020304" pitchFamily="18" charset="0"/>
            </a:endParaRPr>
          </a:p>
          <a:p>
            <a:pPr algn="just"/>
            <a:r>
              <a:rPr lang="en-US" sz="3200">
                <a:latin typeface="Times New Roman" panose="02020603050405020304" pitchFamily="18" charset="0"/>
                <a:cs typeface="Times New Roman" panose="02020603050405020304" pitchFamily="18" charset="0"/>
              </a:rPr>
              <a:t>	</a:t>
            </a:r>
            <a:r>
              <a:rPr lang="en-US" sz="3200" smtClean="0">
                <a:latin typeface="Times New Roman" panose="02020603050405020304" pitchFamily="18" charset="0"/>
                <a:cs typeface="Times New Roman" panose="02020603050405020304" pitchFamily="18" charset="0"/>
              </a:rPr>
              <a:t>C</a:t>
            </a:r>
            <a:r>
              <a:rPr lang="en-US" sz="3600" smtClean="0">
                <a:latin typeface="Times New Roman" panose="02020603050405020304" pitchFamily="18" charset="0"/>
                <a:cs typeface="Times New Roman" panose="02020603050405020304" pitchFamily="18" charset="0"/>
              </a:rPr>
              <a:t>ác </a:t>
            </a:r>
            <a:r>
              <a:rPr lang="en-US" sz="3600">
                <a:latin typeface="Times New Roman" panose="02020603050405020304" pitchFamily="18" charset="0"/>
                <a:cs typeface="Times New Roman" panose="02020603050405020304" pitchFamily="18" charset="0"/>
              </a:rPr>
              <a:t>hệ mã dòng (stream cipher), ta sẽ xử lý trên từng bit của bản </a:t>
            </a:r>
            <a:r>
              <a:rPr lang="en-US" sz="3600" smtClean="0">
                <a:latin typeface="Times New Roman" panose="02020603050405020304" pitchFamily="18" charset="0"/>
                <a:cs typeface="Times New Roman" panose="02020603050405020304" pitchFamily="18" charset="0"/>
              </a:rPr>
              <a:t>rõ</a:t>
            </a:r>
          </a:p>
          <a:p>
            <a:pPr algn="just"/>
            <a:r>
              <a:rPr lang="en-US" sz="3600" smtClean="0">
                <a:latin typeface="Times New Roman" panose="02020603050405020304" pitchFamily="18" charset="0"/>
                <a:cs typeface="Times New Roman" panose="02020603050405020304" pitchFamily="18" charset="0"/>
              </a:rPr>
              <a:t>	</a:t>
            </a:r>
            <a:r>
              <a:rPr lang="vi-VN" sz="3600" smtClean="0">
                <a:latin typeface="Times New Roman" panose="02020603050405020304" pitchFamily="18" charset="0"/>
                <a:cs typeface="Times New Roman" panose="02020603050405020304" pitchFamily="18" charset="0"/>
              </a:rPr>
              <a:t>Các </a:t>
            </a:r>
            <a:r>
              <a:rPr lang="vi-VN" sz="3600">
                <a:latin typeface="Times New Roman" panose="02020603050405020304" pitchFamily="18" charset="0"/>
                <a:cs typeface="Times New Roman" panose="02020603050405020304" pitchFamily="18" charset="0"/>
              </a:rPr>
              <a:t>hệ mã </a:t>
            </a:r>
            <a:r>
              <a:rPr lang="vi-VN" sz="3600" smtClean="0">
                <a:latin typeface="Times New Roman" panose="02020603050405020304" pitchFamily="18" charset="0"/>
                <a:cs typeface="Times New Roman" panose="02020603050405020304" pitchFamily="18" charset="0"/>
              </a:rPr>
              <a:t>khối</a:t>
            </a:r>
            <a:r>
              <a:rPr lang="en-US" sz="3600" smtClean="0">
                <a:latin typeface="Times New Roman" panose="02020603050405020304" pitchFamily="18" charset="0"/>
                <a:cs typeface="Times New Roman" panose="02020603050405020304" pitchFamily="18" charset="0"/>
              </a:rPr>
              <a:t> </a:t>
            </a:r>
            <a:r>
              <a:rPr lang="vi-VN" sz="3600" smtClean="0">
                <a:latin typeface="Times New Roman" panose="02020603050405020304" pitchFamily="18" charset="0"/>
                <a:cs typeface="Times New Roman" panose="02020603050405020304" pitchFamily="18" charset="0"/>
              </a:rPr>
              <a:t>thực </a:t>
            </a:r>
            <a:r>
              <a:rPr lang="vi-VN" sz="3600">
                <a:latin typeface="Times New Roman" panose="02020603050405020304" pitchFamily="18" charset="0"/>
                <a:cs typeface="Times New Roman" panose="02020603050405020304" pitchFamily="18" charset="0"/>
              </a:rPr>
              <a:t>hiện tính toán trên từng khối bit có kích thước cố định, thông thường là 64 hoặc 128 bit</a:t>
            </a:r>
            <a:endParaRPr lang="en-US" sz="360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51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078313"/>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600" b="1" i="1">
                <a:latin typeface="Times New Roman" panose="02020603050405020304" pitchFamily="18" charset="0"/>
                <a:cs typeface="Times New Roman" panose="02020603050405020304" pitchFamily="18" charset="0"/>
              </a:rPr>
              <a:t>Mã </a:t>
            </a:r>
            <a:r>
              <a:rPr lang="pt-BR" sz="3600" b="1" i="1" smtClean="0">
                <a:latin typeface="Times New Roman" panose="02020603050405020304" pitchFamily="18" charset="0"/>
                <a:cs typeface="Times New Roman" panose="02020603050405020304" pitchFamily="18" charset="0"/>
              </a:rPr>
              <a:t>Vigenere</a:t>
            </a:r>
          </a:p>
          <a:p>
            <a:r>
              <a:rPr lang="pt-BR" sz="3600">
                <a:latin typeface="Times New Roman" panose="02020603050405020304" pitchFamily="18" charset="0"/>
                <a:cs typeface="Times New Roman" panose="02020603050405020304" pitchFamily="18" charset="0"/>
              </a:rPr>
              <a:t>Bài 2(*):</a:t>
            </a:r>
            <a:endParaRPr lang="en-US" sz="3600">
              <a:latin typeface="Times New Roman" panose="02020603050405020304" pitchFamily="18" charset="0"/>
              <a:cs typeface="Times New Roman" panose="02020603050405020304" pitchFamily="18" charset="0"/>
            </a:endParaRPr>
          </a:p>
          <a:p>
            <a:r>
              <a:rPr lang="pt-BR" sz="3600">
                <a:latin typeface="Times New Roman" panose="02020603050405020304" pitchFamily="18" charset="0"/>
                <a:cs typeface="Times New Roman" panose="02020603050405020304" pitchFamily="18" charset="0"/>
              </a:rPr>
              <a:t>Sử dụng hệ mã Vigenere (M=6) mã hóa xâu </a:t>
            </a:r>
          </a:p>
          <a:p>
            <a:r>
              <a:rPr lang="pt-BR" sz="3600">
                <a:latin typeface="Times New Roman" panose="02020603050405020304" pitchFamily="18" charset="0"/>
                <a:cs typeface="Times New Roman" panose="02020603050405020304" pitchFamily="18" charset="0"/>
              </a:rPr>
              <a:t>P = “THANG SAU TIEN HANH CHIEN DICH“ người ta thu được bản mã là   </a:t>
            </a:r>
          </a:p>
          <a:p>
            <a:r>
              <a:rPr lang="pt-BR" sz="3600">
                <a:latin typeface="Times New Roman" panose="02020603050405020304" pitchFamily="18" charset="0"/>
                <a:cs typeface="Times New Roman" panose="02020603050405020304" pitchFamily="18" charset="0"/>
              </a:rPr>
              <a:t>“AJMVTZHWFQRUOCZPPOPGZLVJO”. </a:t>
            </a:r>
            <a:endParaRPr lang="en-US" sz="3600">
              <a:latin typeface="Times New Roman" panose="02020603050405020304" pitchFamily="18" charset="0"/>
              <a:cs typeface="Times New Roman" panose="02020603050405020304" pitchFamily="18" charset="0"/>
            </a:endParaRPr>
          </a:p>
          <a:p>
            <a:r>
              <a:rPr lang="pt-BR" sz="3600">
                <a:latin typeface="Times New Roman" panose="02020603050405020304" pitchFamily="18" charset="0"/>
                <a:cs typeface="Times New Roman" panose="02020603050405020304" pitchFamily="18" charset="0"/>
              </a:rPr>
              <a:t>       Hãy tìm khóa mã hóa đã dùng của hệ mã trên? </a:t>
            </a:r>
            <a:endParaRPr lang="en-US" sz="3600">
              <a:latin typeface="Times New Roman" panose="02020603050405020304" pitchFamily="18" charset="0"/>
              <a:cs typeface="Times New Roman" panose="02020603050405020304" pitchFamily="18" charset="0"/>
            </a:endParaRPr>
          </a:p>
          <a:p>
            <a:pPr algn="just"/>
            <a:endParaRPr lang="pt-BR"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94002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078313"/>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600" b="1" i="1">
                <a:latin typeface="Times New Roman" panose="02020603050405020304" pitchFamily="18" charset="0"/>
                <a:cs typeface="Times New Roman" panose="02020603050405020304" pitchFamily="18" charset="0"/>
              </a:rPr>
              <a:t>Mã </a:t>
            </a:r>
            <a:r>
              <a:rPr lang="pt-BR" sz="3600" b="1" i="1" smtClean="0">
                <a:latin typeface="Times New Roman" panose="02020603050405020304" pitchFamily="18" charset="0"/>
                <a:cs typeface="Times New Roman" panose="02020603050405020304" pitchFamily="18" charset="0"/>
              </a:rPr>
              <a:t>Vigenere</a:t>
            </a:r>
          </a:p>
          <a:p>
            <a:pPr algn="just"/>
            <a:r>
              <a:rPr lang="pt-BR" sz="3600">
                <a:latin typeface="Times New Roman" panose="02020603050405020304" pitchFamily="18" charset="0"/>
                <a:cs typeface="Times New Roman" panose="02020603050405020304" pitchFamily="18" charset="0"/>
              </a:rPr>
              <a:t>Bài 3(*)</a:t>
            </a:r>
            <a:endParaRPr lang="en-US" sz="3600">
              <a:latin typeface="Times New Roman" panose="02020603050405020304" pitchFamily="18" charset="0"/>
              <a:cs typeface="Times New Roman" panose="02020603050405020304" pitchFamily="18" charset="0"/>
            </a:endParaRPr>
          </a:p>
          <a:p>
            <a:pPr algn="just"/>
            <a:r>
              <a:rPr lang="pt-BR" sz="3600">
                <a:latin typeface="Times New Roman" panose="02020603050405020304" pitchFamily="18" charset="0"/>
                <a:cs typeface="Times New Roman" panose="02020603050405020304" pitchFamily="18" charset="0"/>
              </a:rPr>
              <a:t>Sử dụng hệ mã Vigenere (M=6) mã hóa xâu </a:t>
            </a:r>
          </a:p>
          <a:p>
            <a:pPr algn="just"/>
            <a:r>
              <a:rPr lang="pt-BR" sz="3600">
                <a:latin typeface="Times New Roman" panose="02020603050405020304" pitchFamily="18" charset="0"/>
                <a:cs typeface="Times New Roman" panose="02020603050405020304" pitchFamily="18" charset="0"/>
              </a:rPr>
              <a:t>P = “LOI KEU GOI TOAN QUOC KHANG CHIEN“</a:t>
            </a:r>
          </a:p>
          <a:p>
            <a:pPr algn="just"/>
            <a:r>
              <a:rPr lang="pt-BR" sz="3600">
                <a:latin typeface="Times New Roman" panose="02020603050405020304" pitchFamily="18" charset="0"/>
                <a:cs typeface="Times New Roman" panose="02020603050405020304" pitchFamily="18" charset="0"/>
              </a:rPr>
              <a:t> người ta thu được bản mã là </a:t>
            </a:r>
          </a:p>
          <a:p>
            <a:pPr algn="just"/>
            <a:r>
              <a:rPr lang="pt-BR" sz="3600">
                <a:latin typeface="Times New Roman" panose="02020603050405020304" pitchFamily="18" charset="0"/>
                <a:cs typeface="Times New Roman" panose="02020603050405020304" pitchFamily="18" charset="0"/>
              </a:rPr>
              <a:t>“YOYESWTOYNCCAQKIQMUADAQJVED”. </a:t>
            </a:r>
            <a:endParaRPr lang="en-US" sz="3600">
              <a:latin typeface="Times New Roman" panose="02020603050405020304" pitchFamily="18" charset="0"/>
              <a:cs typeface="Times New Roman" panose="02020603050405020304" pitchFamily="18" charset="0"/>
            </a:endParaRPr>
          </a:p>
          <a:p>
            <a:pPr algn="just"/>
            <a:r>
              <a:rPr lang="pt-BR" sz="3600">
                <a:latin typeface="Times New Roman" panose="02020603050405020304" pitchFamily="18" charset="0"/>
                <a:cs typeface="Times New Roman" panose="02020603050405020304" pitchFamily="18" charset="0"/>
              </a:rPr>
              <a:t>          Hãy tìm khóa mã hóa đã dùng của hệ mã trên? </a:t>
            </a:r>
            <a:endParaRPr lang="en-US" sz="3600">
              <a:latin typeface="Times New Roman" panose="02020603050405020304" pitchFamily="18" charset="0"/>
              <a:cs typeface="Times New Roman" panose="02020603050405020304" pitchFamily="18" charset="0"/>
            </a:endParaRPr>
          </a:p>
          <a:p>
            <a:pPr algn="just"/>
            <a:endParaRPr lang="pt-BR"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8841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632311"/>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600" b="1" i="1">
                <a:latin typeface="Times New Roman" panose="02020603050405020304" pitchFamily="18" charset="0"/>
                <a:cs typeface="Times New Roman" panose="02020603050405020304" pitchFamily="18" charset="0"/>
              </a:rPr>
              <a:t>Mã </a:t>
            </a:r>
            <a:r>
              <a:rPr lang="pt-BR" sz="3600" b="1" i="1" smtClean="0">
                <a:latin typeface="Times New Roman" panose="02020603050405020304" pitchFamily="18" charset="0"/>
                <a:cs typeface="Times New Roman" panose="02020603050405020304" pitchFamily="18" charset="0"/>
              </a:rPr>
              <a:t>Vigenere</a:t>
            </a:r>
            <a:endParaRPr lang="en-US" sz="3600">
              <a:latin typeface="Times New Roman" panose="02020603050405020304" pitchFamily="18" charset="0"/>
              <a:cs typeface="Times New Roman" panose="02020603050405020304" pitchFamily="18" charset="0"/>
            </a:endParaRPr>
          </a:p>
          <a:p>
            <a:r>
              <a:rPr lang="pt-BR" sz="3600">
                <a:latin typeface="Times New Roman" panose="02020603050405020304" pitchFamily="18" charset="0"/>
                <a:cs typeface="Times New Roman" panose="02020603050405020304" pitchFamily="18" charset="0"/>
              </a:rPr>
              <a:t>Bài 4</a:t>
            </a:r>
            <a:endParaRPr lang="en-GB" sz="3600">
              <a:latin typeface="Times New Roman" panose="02020603050405020304" pitchFamily="18" charset="0"/>
              <a:cs typeface="Times New Roman" panose="02020603050405020304" pitchFamily="18" charset="0"/>
            </a:endParaRPr>
          </a:p>
          <a:p>
            <a:r>
              <a:rPr lang="pt-BR" sz="3600">
                <a:latin typeface="Times New Roman" panose="02020603050405020304" pitchFamily="18" charset="0"/>
                <a:cs typeface="Times New Roman" panose="02020603050405020304" pitchFamily="18" charset="0"/>
              </a:rPr>
              <a:t>Cho hệ mã Vigenere có M = 6. Mã hóa xâu P = “THISISMYTEST“ người ta thu được bản mã là “LLKJMLECVVWM”. </a:t>
            </a:r>
            <a:endParaRPr lang="en-GB" sz="3600">
              <a:latin typeface="Times New Roman" panose="02020603050405020304" pitchFamily="18" charset="0"/>
              <a:cs typeface="Times New Roman" panose="02020603050405020304" pitchFamily="18" charset="0"/>
            </a:endParaRPr>
          </a:p>
          <a:p>
            <a:r>
              <a:rPr lang="pt-BR" sz="3600">
                <a:latin typeface="Times New Roman" panose="02020603050405020304" pitchFamily="18" charset="0"/>
                <a:cs typeface="Times New Roman" panose="02020603050405020304" pitchFamily="18" charset="0"/>
              </a:rPr>
              <a:t>a) Hãy tìm khóa mã hóa đã dùng của hệ mã trên. </a:t>
            </a:r>
            <a:endParaRPr lang="en-GB" sz="3600">
              <a:latin typeface="Times New Roman" panose="02020603050405020304" pitchFamily="18" charset="0"/>
              <a:cs typeface="Times New Roman" panose="02020603050405020304" pitchFamily="18" charset="0"/>
            </a:endParaRPr>
          </a:p>
          <a:p>
            <a:r>
              <a:rPr lang="pt-BR" sz="3600">
                <a:latin typeface="Times New Roman" panose="02020603050405020304" pitchFamily="18" charset="0"/>
                <a:cs typeface="Times New Roman" panose="02020603050405020304" pitchFamily="18" charset="0"/>
              </a:rPr>
              <a:t>b) Dùng khóa tìm được ở phần trên hãy giải mã bản mã C = “KLGZWTOMBRVW”.</a:t>
            </a:r>
            <a:endParaRPr lang="en-GB" sz="3600">
              <a:latin typeface="Times New Roman" panose="02020603050405020304" pitchFamily="18" charset="0"/>
              <a:cs typeface="Times New Roman" panose="02020603050405020304" pitchFamily="18" charset="0"/>
            </a:endParaRPr>
          </a:p>
          <a:p>
            <a:pPr algn="just"/>
            <a:endParaRPr lang="pt-BR"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89813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078313"/>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600" b="1" i="1">
                <a:latin typeface="Times New Roman" panose="02020603050405020304" pitchFamily="18" charset="0"/>
                <a:cs typeface="Times New Roman" panose="02020603050405020304" pitchFamily="18" charset="0"/>
              </a:rPr>
              <a:t>Mã </a:t>
            </a:r>
            <a:r>
              <a:rPr lang="pt-BR" sz="3600" b="1" i="1" smtClean="0">
                <a:latin typeface="Times New Roman" panose="02020603050405020304" pitchFamily="18" charset="0"/>
                <a:cs typeface="Times New Roman" panose="02020603050405020304" pitchFamily="18" charset="0"/>
              </a:rPr>
              <a:t>Vigenere</a:t>
            </a:r>
            <a:endParaRPr lang="en-US" sz="3600">
              <a:latin typeface="Times New Roman" panose="02020603050405020304" pitchFamily="18" charset="0"/>
              <a:cs typeface="Times New Roman" panose="02020603050405020304" pitchFamily="18" charset="0"/>
            </a:endParaRPr>
          </a:p>
          <a:p>
            <a:r>
              <a:rPr lang="pt-BR" sz="3600">
                <a:latin typeface="Times New Roman" panose="02020603050405020304" pitchFamily="18" charset="0"/>
                <a:cs typeface="Times New Roman" panose="02020603050405020304" pitchFamily="18" charset="0"/>
              </a:rPr>
              <a:t>Bài </a:t>
            </a:r>
            <a:r>
              <a:rPr lang="pt-BR" sz="3600" smtClean="0">
                <a:latin typeface="Times New Roman" panose="02020603050405020304" pitchFamily="18" charset="0"/>
                <a:cs typeface="Times New Roman" panose="02020603050405020304" pitchFamily="18" charset="0"/>
              </a:rPr>
              <a:t>5:</a:t>
            </a:r>
            <a:endParaRPr lang="en-GB" sz="3600"/>
          </a:p>
          <a:p>
            <a:r>
              <a:rPr lang="pt-BR" sz="3600">
                <a:latin typeface="Times New Roman" panose="02020603050405020304" pitchFamily="18" charset="0"/>
                <a:cs typeface="Times New Roman" panose="02020603050405020304" pitchFamily="18" charset="0"/>
              </a:rPr>
              <a:t>Cho hệ mã Vigenere có M = 6. Mã hóa xâu P = “SPIRIT” người ta thu được bản mã là “OXHRZW”. </a:t>
            </a:r>
            <a:endParaRPr lang="en-GB" sz="3600">
              <a:latin typeface="Times New Roman" panose="02020603050405020304" pitchFamily="18" charset="0"/>
              <a:cs typeface="Times New Roman" panose="02020603050405020304" pitchFamily="18" charset="0"/>
            </a:endParaRPr>
          </a:p>
          <a:p>
            <a:r>
              <a:rPr lang="pt-BR" sz="3600">
                <a:latin typeface="Times New Roman" panose="02020603050405020304" pitchFamily="18" charset="0"/>
                <a:cs typeface="Times New Roman" panose="02020603050405020304" pitchFamily="18" charset="0"/>
              </a:rPr>
              <a:t>a) Hãy tìm khóa mã hóa đã dùng của hệ mã trên. </a:t>
            </a:r>
            <a:endParaRPr lang="en-GB" sz="3600">
              <a:latin typeface="Times New Roman" panose="02020603050405020304" pitchFamily="18" charset="0"/>
              <a:cs typeface="Times New Roman" panose="02020603050405020304" pitchFamily="18" charset="0"/>
            </a:endParaRPr>
          </a:p>
          <a:p>
            <a:r>
              <a:rPr lang="pt-BR" sz="3600">
                <a:latin typeface="Times New Roman" panose="02020603050405020304" pitchFamily="18" charset="0"/>
                <a:cs typeface="Times New Roman" panose="02020603050405020304" pitchFamily="18" charset="0"/>
              </a:rPr>
              <a:t>b) Dùng khóa tìm được ở phần trên hãy giải mã bản mã C = “BQETYHHMBEEW”. </a:t>
            </a:r>
            <a:endParaRPr lang="en-GB" sz="3600">
              <a:latin typeface="Times New Roman" panose="02020603050405020304" pitchFamily="18" charset="0"/>
              <a:cs typeface="Times New Roman" panose="02020603050405020304" pitchFamily="18" charset="0"/>
            </a:endParaRPr>
          </a:p>
          <a:p>
            <a:pPr algn="just"/>
            <a:endParaRPr lang="pt-BR"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5526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078313"/>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600" b="1" i="1">
                <a:latin typeface="Times New Roman" panose="02020603050405020304" pitchFamily="18" charset="0"/>
                <a:cs typeface="Times New Roman" panose="02020603050405020304" pitchFamily="18" charset="0"/>
              </a:rPr>
              <a:t>Mã </a:t>
            </a:r>
            <a:r>
              <a:rPr lang="pt-BR" sz="3600" b="1" i="1" smtClean="0">
                <a:latin typeface="Times New Roman" panose="02020603050405020304" pitchFamily="18" charset="0"/>
                <a:cs typeface="Times New Roman" panose="02020603050405020304" pitchFamily="18" charset="0"/>
              </a:rPr>
              <a:t>Vigenere</a:t>
            </a:r>
            <a:endParaRPr lang="en-US" sz="3600">
              <a:latin typeface="Times New Roman" panose="02020603050405020304" pitchFamily="18" charset="0"/>
              <a:cs typeface="Times New Roman" panose="02020603050405020304" pitchFamily="18" charset="0"/>
            </a:endParaRPr>
          </a:p>
          <a:p>
            <a:r>
              <a:rPr lang="pt-BR" sz="3600">
                <a:latin typeface="Times New Roman" panose="02020603050405020304" pitchFamily="18" charset="0"/>
                <a:cs typeface="Times New Roman" panose="02020603050405020304" pitchFamily="18" charset="0"/>
              </a:rPr>
              <a:t>Bài </a:t>
            </a:r>
            <a:r>
              <a:rPr lang="pt-BR" sz="3600" smtClean="0">
                <a:latin typeface="Times New Roman" panose="02020603050405020304" pitchFamily="18" charset="0"/>
                <a:cs typeface="Times New Roman" panose="02020603050405020304" pitchFamily="18" charset="0"/>
              </a:rPr>
              <a:t>6:</a:t>
            </a:r>
            <a:endParaRPr lang="en-GB" sz="3600"/>
          </a:p>
          <a:p>
            <a:r>
              <a:rPr lang="pt-BR" sz="3600">
                <a:latin typeface="Times New Roman" panose="02020603050405020304" pitchFamily="18" charset="0"/>
                <a:cs typeface="Times New Roman" panose="02020603050405020304" pitchFamily="18" charset="0"/>
              </a:rPr>
              <a:t>Cho hệ mã Vigenere có M = 6. Giải mã xâu C = “RANJLV” người ta thu được bản rõ là “CIPHER”. </a:t>
            </a:r>
            <a:endParaRPr lang="en-GB" sz="3600">
              <a:latin typeface="Times New Roman" panose="02020603050405020304" pitchFamily="18" charset="0"/>
              <a:cs typeface="Times New Roman" panose="02020603050405020304" pitchFamily="18" charset="0"/>
            </a:endParaRPr>
          </a:p>
          <a:p>
            <a:r>
              <a:rPr lang="pt-BR" sz="3600">
                <a:latin typeface="Times New Roman" panose="02020603050405020304" pitchFamily="18" charset="0"/>
                <a:cs typeface="Times New Roman" panose="02020603050405020304" pitchFamily="18" charset="0"/>
              </a:rPr>
              <a:t>a) Tìm khóa đã sử dụng của hệ mã trên. </a:t>
            </a:r>
            <a:endParaRPr lang="en-GB" sz="3600">
              <a:latin typeface="Times New Roman" panose="02020603050405020304" pitchFamily="18" charset="0"/>
              <a:cs typeface="Times New Roman" panose="02020603050405020304" pitchFamily="18" charset="0"/>
            </a:endParaRPr>
          </a:p>
          <a:p>
            <a:r>
              <a:rPr lang="pt-BR" sz="3600">
                <a:latin typeface="Times New Roman" panose="02020603050405020304" pitchFamily="18" charset="0"/>
                <a:cs typeface="Times New Roman" panose="02020603050405020304" pitchFamily="18" charset="0"/>
              </a:rPr>
              <a:t>b) Dùng khóa tìm được ở phần trên hãy hãy giải mã xâu M = “PLDKCIDUJQJO“.</a:t>
            </a:r>
            <a:endParaRPr lang="en-GB" sz="3600">
              <a:latin typeface="Times New Roman" panose="02020603050405020304" pitchFamily="18" charset="0"/>
              <a:cs typeface="Times New Roman" panose="02020603050405020304" pitchFamily="18" charset="0"/>
            </a:endParaRPr>
          </a:p>
          <a:p>
            <a:pPr algn="just"/>
            <a:endParaRPr lang="pt-BR"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1582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1754326"/>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600" b="1" i="1">
                <a:latin typeface="Times New Roman" panose="02020603050405020304" pitchFamily="18" charset="0"/>
                <a:cs typeface="Times New Roman" panose="02020603050405020304" pitchFamily="18" charset="0"/>
              </a:rPr>
              <a:t>Mã </a:t>
            </a:r>
            <a:r>
              <a:rPr lang="pt-BR" sz="3600" b="1" i="1" smtClean="0">
                <a:latin typeface="Times New Roman" panose="02020603050405020304" pitchFamily="18" charset="0"/>
                <a:cs typeface="Times New Roman" panose="02020603050405020304" pitchFamily="18" charset="0"/>
              </a:rPr>
              <a:t>Hill</a:t>
            </a:r>
            <a:endParaRPr lang="en-US" sz="3600">
              <a:latin typeface="Times New Roman" panose="02020603050405020304" pitchFamily="18" charset="0"/>
              <a:cs typeface="Times New Roman" panose="02020603050405020304" pitchFamily="18" charset="0"/>
            </a:endParaRPr>
          </a:p>
          <a:p>
            <a:pPr algn="just"/>
            <a:endParaRPr lang="pt-BR" sz="3600">
              <a:latin typeface="Times New Roman" panose="02020603050405020304" pitchFamily="18" charset="0"/>
              <a:cs typeface="Times New Roman" panose="02020603050405020304" pitchFamily="18" charset="0"/>
            </a:endParaRPr>
          </a:p>
        </p:txBody>
      </p:sp>
      <p:sp>
        <p:nvSpPr>
          <p:cNvPr id="9" name="Rectangle 8"/>
          <p:cNvSpPr>
            <a:spLocks noChangeArrowheads="1"/>
          </p:cNvSpPr>
          <p:nvPr/>
        </p:nvSpPr>
        <p:spPr bwMode="auto">
          <a:xfrm>
            <a:off x="1790700" y="2524884"/>
            <a:ext cx="8229600" cy="3965971"/>
          </a:xfrm>
          <a:prstGeom prst="rect">
            <a:avLst/>
          </a:prstGeom>
          <a:solidFill>
            <a:srgbClr val="FFFFFF"/>
          </a:solidFill>
          <a:ln w="9525">
            <a:noFill/>
            <a:miter lim="800000"/>
            <a:headEnd/>
            <a:tailEnd/>
          </a:ln>
        </p:spPr>
        <p:txBody>
          <a:bodyPr rot="0" vert="horz" wrap="square" lIns="91440" tIns="45720" rIns="91440" bIns="45720" anchor="t" anchorCtr="0" upright="1">
            <a:noAutofit/>
          </a:bodyPr>
          <a:lstStyle/>
          <a:p>
            <a:pPr>
              <a:spcAft>
                <a:spcPts val="0"/>
              </a:spcAft>
            </a:pPr>
            <a:r>
              <a:rPr lang="nl-NL" sz="1200">
                <a:effectLst/>
                <a:latin typeface="Times New Roman" panose="02020603050405020304" pitchFamily="18" charset="0"/>
                <a:ea typeface="Times New Roman" panose="02020603050405020304" pitchFamily="18" charset="0"/>
              </a:rPr>
              <a:t>	</a:t>
            </a:r>
            <a:r>
              <a:rPr lang="nl-NL" sz="2800">
                <a:effectLst/>
                <a:latin typeface="Times New Roman" panose="02020603050405020304" pitchFamily="18" charset="0"/>
                <a:ea typeface="Times New Roman" panose="02020603050405020304" pitchFamily="18" charset="0"/>
              </a:rPr>
              <a:t>Cho m là một số nguyên dương </a:t>
            </a:r>
            <a:r>
              <a:rPr lang="nl-NL" sz="2800" smtClean="0">
                <a:effectLst/>
                <a:latin typeface="Times New Roman" panose="02020603050405020304" pitchFamily="18" charset="0"/>
                <a:ea typeface="Times New Roman" panose="02020603050405020304" pitchFamily="18" charset="0"/>
              </a:rPr>
              <a:t>cố </a:t>
            </a:r>
            <a:r>
              <a:rPr lang="nl-NL" sz="2800">
                <a:effectLst/>
                <a:latin typeface="Times New Roman" panose="02020603050405020304" pitchFamily="18" charset="0"/>
                <a:ea typeface="Times New Roman" panose="02020603050405020304" pitchFamily="18" charset="0"/>
              </a:rPr>
              <a:t>định. </a:t>
            </a:r>
            <a:endParaRPr lang="nl-NL" sz="2800" smtClean="0">
              <a:effectLst/>
              <a:latin typeface="Times New Roman" panose="02020603050405020304" pitchFamily="18" charset="0"/>
              <a:ea typeface="Times New Roman" panose="02020603050405020304" pitchFamily="18" charset="0"/>
            </a:endParaRPr>
          </a:p>
          <a:p>
            <a:pPr>
              <a:spcAft>
                <a:spcPts val="0"/>
              </a:spcAft>
            </a:pPr>
            <a:r>
              <a:rPr lang="nl-NL" sz="2800">
                <a:latin typeface="Times New Roman" panose="02020603050405020304" pitchFamily="18" charset="0"/>
                <a:ea typeface="Times New Roman" panose="02020603050405020304" pitchFamily="18" charset="0"/>
              </a:rPr>
              <a:t>	</a:t>
            </a:r>
            <a:r>
              <a:rPr lang="nl-NL" sz="2800" smtClean="0">
                <a:effectLst/>
                <a:latin typeface="Times New Roman" panose="02020603050405020304" pitchFamily="18" charset="0"/>
                <a:ea typeface="Times New Roman" panose="02020603050405020304" pitchFamily="18" charset="0"/>
              </a:rPr>
              <a:t>Cho </a:t>
            </a:r>
            <a:r>
              <a:rPr lang="nl-NL" sz="2800" i="1">
                <a:effectLst/>
                <a:latin typeface="Times New Roman" panose="02020603050405020304" pitchFamily="18" charset="0"/>
                <a:ea typeface="Times New Roman" panose="02020603050405020304" pitchFamily="18" charset="0"/>
              </a:rPr>
              <a:t>P = C = </a:t>
            </a:r>
            <a:r>
              <a:rPr lang="nl-NL" sz="2800">
                <a:effectLst/>
                <a:latin typeface="Times New Roman" panose="02020603050405020304" pitchFamily="18" charset="0"/>
                <a:ea typeface="Times New Roman" panose="02020603050405020304" pitchFamily="18" charset="0"/>
              </a:rPr>
              <a:t>(</a:t>
            </a:r>
            <a:r>
              <a:rPr lang="nl-NL" sz="2800">
                <a:solidFill>
                  <a:srgbClr val="000000"/>
                </a:solidFill>
                <a:effectLst/>
                <a:latin typeface="Times New Roman" panose="02020603050405020304" pitchFamily="18" charset="0"/>
                <a:ea typeface="Times New Roman" panose="02020603050405020304" pitchFamily="18" charset="0"/>
              </a:rPr>
              <a:t>Z</a:t>
            </a:r>
            <a:r>
              <a:rPr lang="nl-NL" sz="2800" baseline="-25000">
                <a:solidFill>
                  <a:srgbClr val="000000"/>
                </a:solidFill>
                <a:effectLst/>
                <a:latin typeface="Times New Roman" panose="02020603050405020304" pitchFamily="18" charset="0"/>
                <a:ea typeface="Times New Roman" panose="02020603050405020304" pitchFamily="18" charset="0"/>
              </a:rPr>
              <a:t>26</a:t>
            </a:r>
            <a:r>
              <a:rPr lang="nl-NL" sz="2800">
                <a:solidFill>
                  <a:srgbClr val="000000"/>
                </a:solidFill>
                <a:effectLst/>
                <a:latin typeface="Times New Roman" panose="02020603050405020304" pitchFamily="18" charset="0"/>
                <a:ea typeface="Times New Roman" panose="02020603050405020304" pitchFamily="18" charset="0"/>
              </a:rPr>
              <a:t> )</a:t>
            </a:r>
            <a:r>
              <a:rPr lang="nl-NL" sz="2800" baseline="30000">
                <a:solidFill>
                  <a:srgbClr val="000000"/>
                </a:solidFill>
                <a:effectLst/>
                <a:latin typeface="Times New Roman" panose="02020603050405020304" pitchFamily="18" charset="0"/>
                <a:ea typeface="Times New Roman" panose="02020603050405020304" pitchFamily="18" charset="0"/>
              </a:rPr>
              <a:t>m</a:t>
            </a:r>
            <a:r>
              <a:rPr lang="nl-NL" sz="2800">
                <a:solidFill>
                  <a:srgbClr val="000000"/>
                </a:solidFill>
                <a:effectLst/>
                <a:latin typeface="Times New Roman" panose="02020603050405020304" pitchFamily="18" charset="0"/>
                <a:ea typeface="Times New Roman" panose="02020603050405020304" pitchFamily="18" charset="0"/>
              </a:rPr>
              <a:t>  </a:t>
            </a:r>
            <a:r>
              <a:rPr lang="nl-NL" sz="2800">
                <a:effectLst/>
                <a:latin typeface="Times New Roman" panose="02020603050405020304" pitchFamily="18" charset="0"/>
                <a:ea typeface="Times New Roman" panose="02020603050405020304" pitchFamily="18" charset="0"/>
              </a:rPr>
              <a:t>và cho</a:t>
            </a:r>
            <a:endParaRPr lang="en-US" sz="2800">
              <a:effectLst/>
              <a:latin typeface="Times New Roman" panose="02020603050405020304" pitchFamily="18" charset="0"/>
              <a:ea typeface="Times New Roman" panose="02020603050405020304" pitchFamily="18" charset="0"/>
            </a:endParaRPr>
          </a:p>
          <a:p>
            <a:pPr>
              <a:spcAft>
                <a:spcPts val="0"/>
              </a:spcAft>
            </a:pPr>
            <a:r>
              <a:rPr lang="nl-NL" sz="2800">
                <a:effectLst/>
                <a:latin typeface="Times New Roman" panose="02020603050405020304" pitchFamily="18" charset="0"/>
                <a:ea typeface="Times New Roman" panose="02020603050405020304" pitchFamily="18" charset="0"/>
              </a:rPr>
              <a:t>	</a:t>
            </a:r>
            <a:r>
              <a:rPr lang="nl-NL" sz="2800" i="1">
                <a:effectLst/>
                <a:latin typeface="Times New Roman" panose="02020603050405020304" pitchFamily="18" charset="0"/>
                <a:ea typeface="Times New Roman" panose="02020603050405020304" pitchFamily="18" charset="0"/>
              </a:rPr>
              <a:t>K </a:t>
            </a:r>
            <a:r>
              <a:rPr lang="nl-NL" sz="2800">
                <a:effectLst/>
                <a:latin typeface="Times New Roman" panose="02020603050405020304" pitchFamily="18" charset="0"/>
                <a:ea typeface="Times New Roman" panose="02020603050405020304" pitchFamily="18" charset="0"/>
              </a:rPr>
              <a:t> = { các ma trận khả nghịch cấp m </a:t>
            </a:r>
            <a:r>
              <a:rPr lang="nl-NL" sz="2800">
                <a:effectLst/>
                <a:latin typeface="Times New Roman" panose="02020603050405020304" pitchFamily="18" charset="0"/>
                <a:ea typeface="Times New Roman" panose="02020603050405020304" pitchFamily="18" charset="0"/>
                <a:sym typeface="Symbol" panose="05050102010706020507" pitchFamily="18" charset="2"/>
              </a:rPr>
              <a:t></a:t>
            </a:r>
            <a:r>
              <a:rPr lang="nl-NL" sz="2800">
                <a:effectLst/>
                <a:latin typeface="Times New Roman" panose="02020603050405020304" pitchFamily="18" charset="0"/>
                <a:ea typeface="Times New Roman" panose="02020603050405020304" pitchFamily="18" charset="0"/>
              </a:rPr>
              <a:t> m trên </a:t>
            </a:r>
            <a:r>
              <a:rPr lang="nl-NL" sz="2800">
                <a:solidFill>
                  <a:srgbClr val="000000"/>
                </a:solidFill>
                <a:effectLst/>
                <a:latin typeface="Times New Roman" panose="02020603050405020304" pitchFamily="18" charset="0"/>
                <a:ea typeface="Times New Roman" panose="02020603050405020304" pitchFamily="18" charset="0"/>
              </a:rPr>
              <a:t>Z</a:t>
            </a:r>
            <a:r>
              <a:rPr lang="nl-NL" sz="2800" baseline="-25000">
                <a:solidFill>
                  <a:srgbClr val="000000"/>
                </a:solidFill>
                <a:effectLst/>
                <a:latin typeface="Times New Roman" panose="02020603050405020304" pitchFamily="18" charset="0"/>
                <a:ea typeface="Times New Roman" panose="02020603050405020304" pitchFamily="18" charset="0"/>
              </a:rPr>
              <a:t>26</a:t>
            </a:r>
            <a:r>
              <a:rPr lang="nl-NL" sz="2800">
                <a:solidFill>
                  <a:srgbClr val="000000"/>
                </a:solidFill>
                <a:effectLst/>
                <a:latin typeface="Times New Roman" panose="02020603050405020304" pitchFamily="18" charset="0"/>
                <a:ea typeface="Times New Roman" panose="02020603050405020304" pitchFamily="18" charset="0"/>
              </a:rPr>
              <a:t> và gcd(det(K),26)=1</a:t>
            </a:r>
            <a:r>
              <a:rPr lang="nl-NL" sz="2800">
                <a:effectLst/>
                <a:latin typeface="Times New Roman" panose="02020603050405020304" pitchFamily="18" charset="0"/>
                <a:ea typeface="Times New Roman" panose="02020603050405020304" pitchFamily="18" charset="0"/>
              </a:rPr>
              <a:t>}</a:t>
            </a:r>
            <a:endParaRPr lang="en-US" sz="2800">
              <a:effectLst/>
              <a:latin typeface="Times New Roman" panose="02020603050405020304" pitchFamily="18" charset="0"/>
              <a:ea typeface="Times New Roman" panose="02020603050405020304" pitchFamily="18" charset="0"/>
            </a:endParaRPr>
          </a:p>
          <a:p>
            <a:pPr>
              <a:spcAft>
                <a:spcPts val="0"/>
              </a:spcAft>
            </a:pPr>
            <a:r>
              <a:rPr lang="nl-NL" sz="2800">
                <a:effectLst/>
                <a:latin typeface="Times New Roman" panose="02020603050405020304" pitchFamily="18" charset="0"/>
                <a:ea typeface="Times New Roman" panose="02020603050405020304" pitchFamily="18" charset="0"/>
              </a:rPr>
              <a:t>	Với một khoá K </a:t>
            </a:r>
            <a:r>
              <a:rPr lang="nl-NL" sz="2800">
                <a:effectLst/>
                <a:latin typeface="Times New Roman" panose="02020603050405020304" pitchFamily="18" charset="0"/>
                <a:ea typeface="Times New Roman" panose="02020603050405020304" pitchFamily="18" charset="0"/>
                <a:sym typeface="Symbol" panose="05050102010706020507" pitchFamily="18" charset="2"/>
              </a:rPr>
              <a:t></a:t>
            </a:r>
            <a:r>
              <a:rPr lang="nl-NL" sz="2800" i="1">
                <a:effectLst/>
                <a:latin typeface="Times New Roman" panose="02020603050405020304" pitchFamily="18" charset="0"/>
                <a:ea typeface="Times New Roman" panose="02020603050405020304" pitchFamily="18" charset="0"/>
              </a:rPr>
              <a:t>K</a:t>
            </a:r>
            <a:r>
              <a:rPr lang="nl-NL" sz="2800">
                <a:effectLst/>
                <a:latin typeface="Times New Roman" panose="02020603050405020304" pitchFamily="18" charset="0"/>
                <a:ea typeface="Times New Roman" panose="02020603050405020304" pitchFamily="18" charset="0"/>
              </a:rPr>
              <a:t>  ta xác định </a:t>
            </a:r>
            <a:endParaRPr lang="en-US" sz="2800">
              <a:latin typeface="Times New Roman" panose="02020603050405020304" pitchFamily="18" charset="0"/>
              <a:ea typeface="Times New Roman" panose="02020603050405020304" pitchFamily="18" charset="0"/>
            </a:endParaRPr>
          </a:p>
          <a:p>
            <a:pPr>
              <a:spcAft>
                <a:spcPts val="0"/>
              </a:spcAft>
            </a:pPr>
            <a:r>
              <a:rPr lang="en-US" sz="2800">
                <a:solidFill>
                  <a:srgbClr val="000000"/>
                </a:solidFill>
                <a:effectLst/>
                <a:latin typeface="Times New Roman" panose="02020603050405020304" pitchFamily="18" charset="0"/>
                <a:ea typeface="Times New Roman" panose="02020603050405020304" pitchFamily="18" charset="0"/>
              </a:rPr>
              <a:t>	</a:t>
            </a:r>
            <a:r>
              <a:rPr lang="en-US" sz="2800" smtClean="0">
                <a:solidFill>
                  <a:srgbClr val="000000"/>
                </a:solidFill>
                <a:effectLst/>
                <a:latin typeface="Times New Roman" panose="02020603050405020304" pitchFamily="18" charset="0"/>
                <a:ea typeface="Times New Roman" panose="02020603050405020304" pitchFamily="18" charset="0"/>
              </a:rPr>
              <a:t>		</a:t>
            </a:r>
            <a:r>
              <a:rPr lang="nl-NL" sz="2800" smtClean="0">
                <a:solidFill>
                  <a:srgbClr val="000000"/>
                </a:solidFill>
                <a:effectLst/>
                <a:latin typeface="Times New Roman" panose="02020603050405020304" pitchFamily="18" charset="0"/>
                <a:ea typeface="Times New Roman" panose="02020603050405020304" pitchFamily="18" charset="0"/>
              </a:rPr>
              <a:t>e</a:t>
            </a:r>
            <a:r>
              <a:rPr lang="nl-NL" sz="2800" baseline="-25000" smtClean="0">
                <a:solidFill>
                  <a:srgbClr val="000000"/>
                </a:solidFill>
                <a:effectLst/>
                <a:latin typeface="Times New Roman" panose="02020603050405020304" pitchFamily="18" charset="0"/>
                <a:ea typeface="Times New Roman" panose="02020603050405020304" pitchFamily="18" charset="0"/>
              </a:rPr>
              <a:t>K</a:t>
            </a:r>
            <a:r>
              <a:rPr lang="nl-NL" sz="2800" smtClean="0">
                <a:effectLst/>
                <a:latin typeface="Times New Roman" panose="02020603050405020304" pitchFamily="18" charset="0"/>
                <a:ea typeface="Times New Roman" panose="02020603050405020304" pitchFamily="18" charset="0"/>
              </a:rPr>
              <a:t>(x</a:t>
            </a:r>
            <a:r>
              <a:rPr lang="nl-NL" sz="2800">
                <a:effectLst/>
                <a:latin typeface="Times New Roman" panose="02020603050405020304" pitchFamily="18" charset="0"/>
                <a:ea typeface="Times New Roman" panose="02020603050405020304" pitchFamily="18" charset="0"/>
              </a:rPr>
              <a:t>) = </a:t>
            </a:r>
            <a:r>
              <a:rPr lang="nl-NL" sz="2800" smtClean="0">
                <a:effectLst/>
                <a:latin typeface="Times New Roman" panose="02020603050405020304" pitchFamily="18" charset="0"/>
                <a:ea typeface="Times New Roman" panose="02020603050405020304" pitchFamily="18" charset="0"/>
              </a:rPr>
              <a:t>xK  hay  C = P*K</a:t>
            </a:r>
            <a:endParaRPr lang="en-US" sz="2800">
              <a:effectLst/>
              <a:latin typeface="Times New Roman" panose="02020603050405020304" pitchFamily="18" charset="0"/>
              <a:ea typeface="Times New Roman" panose="02020603050405020304" pitchFamily="18" charset="0"/>
            </a:endParaRPr>
          </a:p>
          <a:p>
            <a:pPr indent="457200">
              <a:spcAft>
                <a:spcPts val="0"/>
              </a:spcAft>
            </a:pPr>
            <a:r>
              <a:rPr lang="nl-NL" sz="2800">
                <a:solidFill>
                  <a:srgbClr val="000000"/>
                </a:solidFill>
                <a:effectLst/>
                <a:latin typeface="Times New Roman" panose="02020603050405020304" pitchFamily="18" charset="0"/>
                <a:ea typeface="Times New Roman" panose="02020603050405020304" pitchFamily="18" charset="0"/>
              </a:rPr>
              <a:t>và			</a:t>
            </a:r>
            <a:r>
              <a:rPr lang="nl-NL" sz="2800" smtClean="0">
                <a:solidFill>
                  <a:srgbClr val="000000"/>
                </a:solidFill>
                <a:effectLst/>
                <a:latin typeface="Times New Roman" panose="02020603050405020304" pitchFamily="18" charset="0"/>
                <a:ea typeface="Times New Roman" panose="02020603050405020304" pitchFamily="18" charset="0"/>
              </a:rPr>
              <a:t>d</a:t>
            </a:r>
            <a:r>
              <a:rPr lang="nl-NL" sz="2800" baseline="-25000" smtClean="0">
                <a:solidFill>
                  <a:srgbClr val="000000"/>
                </a:solidFill>
                <a:effectLst/>
                <a:latin typeface="Times New Roman" panose="02020603050405020304" pitchFamily="18" charset="0"/>
                <a:ea typeface="Times New Roman" panose="02020603050405020304" pitchFamily="18" charset="0"/>
              </a:rPr>
              <a:t>K</a:t>
            </a:r>
            <a:r>
              <a:rPr lang="nl-NL" sz="2800" smtClean="0">
                <a:effectLst/>
                <a:latin typeface="Times New Roman" panose="02020603050405020304" pitchFamily="18" charset="0"/>
                <a:ea typeface="Times New Roman" panose="02020603050405020304" pitchFamily="18" charset="0"/>
              </a:rPr>
              <a:t>(y</a:t>
            </a:r>
            <a:r>
              <a:rPr lang="nl-NL" sz="2800">
                <a:effectLst/>
                <a:latin typeface="Times New Roman" panose="02020603050405020304" pitchFamily="18" charset="0"/>
                <a:ea typeface="Times New Roman" panose="02020603050405020304" pitchFamily="18" charset="0"/>
              </a:rPr>
              <a:t>) = yK</a:t>
            </a:r>
            <a:r>
              <a:rPr lang="nl-NL" sz="2800" baseline="30000">
                <a:solidFill>
                  <a:srgbClr val="000000"/>
                </a:solidFill>
                <a:effectLst/>
                <a:latin typeface="Times New Roman" panose="02020603050405020304" pitchFamily="18" charset="0"/>
                <a:ea typeface="Times New Roman" panose="02020603050405020304" pitchFamily="18" charset="0"/>
              </a:rPr>
              <a:t> -1</a:t>
            </a:r>
            <a:r>
              <a:rPr lang="nl-NL" sz="2800">
                <a:effectLst/>
                <a:latin typeface="Times New Roman" panose="02020603050405020304" pitchFamily="18" charset="0"/>
                <a:ea typeface="Times New Roman" panose="02020603050405020304" pitchFamily="18" charset="0"/>
              </a:rPr>
              <a:t> </a:t>
            </a:r>
            <a:r>
              <a:rPr lang="nl-NL" sz="2800" smtClean="0">
                <a:effectLst/>
                <a:latin typeface="Times New Roman" panose="02020603050405020304" pitchFamily="18" charset="0"/>
                <a:ea typeface="Times New Roman" panose="02020603050405020304" pitchFamily="18" charset="0"/>
              </a:rPr>
              <a:t>hay P = C*K</a:t>
            </a:r>
            <a:r>
              <a:rPr lang="nl-NL" sz="2800" baseline="30000" smtClean="0">
                <a:effectLst/>
                <a:latin typeface="Times New Roman" panose="02020603050405020304" pitchFamily="18" charset="0"/>
                <a:ea typeface="Times New Roman" panose="02020603050405020304" pitchFamily="18" charset="0"/>
              </a:rPr>
              <a:t>-1</a:t>
            </a:r>
            <a:endParaRPr lang="en-US" sz="2800">
              <a:effectLst/>
              <a:latin typeface="Times New Roman" panose="02020603050405020304" pitchFamily="18" charset="0"/>
              <a:ea typeface="Times New Roman" panose="02020603050405020304" pitchFamily="18" charset="0"/>
            </a:endParaRPr>
          </a:p>
          <a:p>
            <a:pPr indent="457200">
              <a:spcAft>
                <a:spcPts val="0"/>
              </a:spcAft>
            </a:pPr>
            <a:r>
              <a:rPr lang="nl-NL" sz="2800">
                <a:effectLst/>
                <a:latin typeface="Times New Roman" panose="02020603050405020304" pitchFamily="18" charset="0"/>
                <a:ea typeface="Times New Roman" panose="02020603050405020304" pitchFamily="18" charset="0"/>
              </a:rPr>
              <a:t>Tất cả các phép toán được thực hiện trong </a:t>
            </a:r>
            <a:r>
              <a:rPr lang="nl-NL" sz="2800">
                <a:solidFill>
                  <a:srgbClr val="000000"/>
                </a:solidFill>
                <a:effectLst/>
                <a:latin typeface="Times New Roman" panose="02020603050405020304" pitchFamily="18" charset="0"/>
                <a:ea typeface="Times New Roman" panose="02020603050405020304" pitchFamily="18" charset="0"/>
              </a:rPr>
              <a:t>Z</a:t>
            </a:r>
            <a:r>
              <a:rPr lang="nl-NL" sz="2800" baseline="-25000">
                <a:solidFill>
                  <a:srgbClr val="000000"/>
                </a:solidFill>
                <a:effectLst/>
                <a:latin typeface="Times New Roman" panose="02020603050405020304" pitchFamily="18" charset="0"/>
                <a:ea typeface="Times New Roman" panose="02020603050405020304" pitchFamily="18" charset="0"/>
              </a:rPr>
              <a:t>26</a:t>
            </a:r>
            <a:endParaRPr lang="en-US" sz="2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3714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fade">
                                      <p:cBhvr>
                                        <p:cTn id="21" dur="1000"/>
                                        <p:tgtEl>
                                          <p:spTgt spid="9">
                                            <p:txEl>
                                              <p:pRg st="2" end="2"/>
                                            </p:txEl>
                                          </p:spTgt>
                                        </p:tgtEl>
                                      </p:cBhvr>
                                    </p:animEffect>
                                    <p:anim calcmode="lin" valueType="num">
                                      <p:cBhvr>
                                        <p:cTn id="22"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1000"/>
                                        <p:tgtEl>
                                          <p:spTgt spid="9">
                                            <p:txEl>
                                              <p:pRg st="3" end="3"/>
                                            </p:txEl>
                                          </p:spTgt>
                                        </p:tgtEl>
                                      </p:cBhvr>
                                    </p:animEffect>
                                    <p:anim calcmode="lin" valueType="num">
                                      <p:cBhvr>
                                        <p:cTn id="29"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animEffect transition="in" filter="fade">
                                      <p:cBhvr>
                                        <p:cTn id="35" dur="1000"/>
                                        <p:tgtEl>
                                          <p:spTgt spid="9">
                                            <p:txEl>
                                              <p:pRg st="4" end="4"/>
                                            </p:txEl>
                                          </p:spTgt>
                                        </p:tgtEl>
                                      </p:cBhvr>
                                    </p:animEffect>
                                    <p:anim calcmode="lin" valueType="num">
                                      <p:cBhvr>
                                        <p:cTn id="36"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Effect transition="in" filter="fade">
                                      <p:cBhvr>
                                        <p:cTn id="42" dur="1000"/>
                                        <p:tgtEl>
                                          <p:spTgt spid="9">
                                            <p:txEl>
                                              <p:pRg st="5" end="5"/>
                                            </p:txEl>
                                          </p:spTgt>
                                        </p:tgtEl>
                                      </p:cBhvr>
                                    </p:animEffect>
                                    <p:anim calcmode="lin" valueType="num">
                                      <p:cBhvr>
                                        <p:cTn id="43"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9">
                                            <p:txEl>
                                              <p:pRg st="6" end="6"/>
                                            </p:txEl>
                                          </p:spTgt>
                                        </p:tgtEl>
                                        <p:attrNameLst>
                                          <p:attrName>style.visibility</p:attrName>
                                        </p:attrNameLst>
                                      </p:cBhvr>
                                      <p:to>
                                        <p:strVal val="visible"/>
                                      </p:to>
                                    </p:set>
                                    <p:animEffect transition="in" filter="fade">
                                      <p:cBhvr>
                                        <p:cTn id="49" dur="1000"/>
                                        <p:tgtEl>
                                          <p:spTgt spid="9">
                                            <p:txEl>
                                              <p:pRg st="6" end="6"/>
                                            </p:txEl>
                                          </p:spTgt>
                                        </p:tgtEl>
                                      </p:cBhvr>
                                    </p:animEffect>
                                    <p:anim calcmode="lin" valueType="num">
                                      <p:cBhvr>
                                        <p:cTn id="50"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6524863"/>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600" b="1" i="1">
                <a:latin typeface="Times New Roman" panose="02020603050405020304" pitchFamily="18" charset="0"/>
                <a:cs typeface="Times New Roman" panose="02020603050405020304" pitchFamily="18" charset="0"/>
              </a:rPr>
              <a:t>Mã </a:t>
            </a:r>
            <a:r>
              <a:rPr lang="pt-BR" sz="3600" b="1" i="1" smtClean="0">
                <a:latin typeface="Times New Roman" panose="02020603050405020304" pitchFamily="18" charset="0"/>
                <a:cs typeface="Times New Roman" panose="02020603050405020304" pitchFamily="18" charset="0"/>
              </a:rPr>
              <a:t>Hill</a:t>
            </a:r>
          </a:p>
          <a:p>
            <a:pPr algn="just">
              <a:spcBef>
                <a:spcPts val="600"/>
              </a:spcBef>
              <a:spcAft>
                <a:spcPts val="600"/>
              </a:spcAft>
            </a:pPr>
            <a:r>
              <a:rPr lang="pt-BR" sz="3600" smtClean="0">
                <a:latin typeface="Times New Roman" panose="02020603050405020304" pitchFamily="18" charset="0"/>
                <a:cs typeface="Times New Roman" panose="02020603050405020304" pitchFamily="18" charset="0"/>
              </a:rPr>
              <a:t>	</a:t>
            </a:r>
            <a:r>
              <a:rPr lang="pt-BR" sz="3300" smtClean="0">
                <a:latin typeface="Times New Roman" panose="02020603050405020304" pitchFamily="18" charset="0"/>
                <a:cs typeface="Times New Roman" panose="02020603050405020304" pitchFamily="18" charset="0"/>
              </a:rPr>
              <a:t>Ví </a:t>
            </a:r>
            <a:r>
              <a:rPr lang="pt-BR" sz="3300">
                <a:latin typeface="Times New Roman" panose="02020603050405020304" pitchFamily="18" charset="0"/>
                <a:cs typeface="Times New Roman" panose="02020603050405020304" pitchFamily="18" charset="0"/>
              </a:rPr>
              <a:t>dụ: cho hệ mã Hill có M = 2 (khóa là các ma trận vuông cấp 2) và bảng chữ cái là bảng chữ cái tiếng Anh, tức là N = 26. Cho khóa </a:t>
            </a:r>
          </a:p>
          <a:p>
            <a:pPr algn="just">
              <a:spcBef>
                <a:spcPts val="600"/>
              </a:spcBef>
              <a:spcAft>
                <a:spcPts val="600"/>
              </a:spcAft>
            </a:pPr>
            <a:endParaRPr lang="pt-BR" sz="3300">
              <a:latin typeface="Times New Roman" panose="02020603050405020304" pitchFamily="18" charset="0"/>
              <a:cs typeface="Times New Roman" panose="02020603050405020304" pitchFamily="18" charset="0"/>
            </a:endParaRPr>
          </a:p>
          <a:p>
            <a:pPr algn="just">
              <a:spcBef>
                <a:spcPts val="600"/>
              </a:spcBef>
              <a:spcAft>
                <a:spcPts val="600"/>
              </a:spcAft>
            </a:pPr>
            <a:endParaRPr lang="pt-BR" sz="3300">
              <a:latin typeface="Times New Roman" panose="02020603050405020304" pitchFamily="18" charset="0"/>
              <a:cs typeface="Times New Roman" panose="02020603050405020304" pitchFamily="18" charset="0"/>
            </a:endParaRPr>
          </a:p>
          <a:p>
            <a:pPr algn="just">
              <a:spcBef>
                <a:spcPts val="600"/>
              </a:spcBef>
              <a:spcAft>
                <a:spcPts val="600"/>
              </a:spcAft>
            </a:pPr>
            <a:r>
              <a:rPr lang="pt-BR" sz="3300">
                <a:latin typeface="Times New Roman" panose="02020603050405020304" pitchFamily="18" charset="0"/>
                <a:cs typeface="Times New Roman" panose="02020603050405020304" pitchFamily="18" charset="0"/>
              </a:rPr>
              <a:t> 	Hãy mã hóa xâu P = “HELP” và giải mã ngược lại bản mã thu được. </a:t>
            </a:r>
            <a:endParaRPr lang="en-US" sz="3300">
              <a:latin typeface="Times New Roman" panose="02020603050405020304" pitchFamily="18" charset="0"/>
              <a:cs typeface="Times New Roman" panose="02020603050405020304" pitchFamily="18" charset="0"/>
            </a:endParaRPr>
          </a:p>
          <a:p>
            <a:pPr algn="just"/>
            <a:endParaRPr lang="en-US" sz="3600">
              <a:latin typeface="Times New Roman" panose="02020603050405020304" pitchFamily="18" charset="0"/>
              <a:cs typeface="Times New Roman" panose="02020603050405020304" pitchFamily="18" charset="0"/>
            </a:endParaRPr>
          </a:p>
          <a:p>
            <a:pPr algn="just"/>
            <a:endParaRPr lang="pt-BR" sz="3600">
              <a:latin typeface="Times New Roman" panose="02020603050405020304" pitchFamily="18" charset="0"/>
              <a:cs typeface="Times New Roman" panose="02020603050405020304" pitchFamily="18" charset="0"/>
            </a:endParaRPr>
          </a:p>
        </p:txBody>
      </p:sp>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3719946" y="4170217"/>
            <a:ext cx="3096490" cy="1368137"/>
          </a:xfrm>
          <a:prstGeom prst="rect">
            <a:avLst/>
          </a:prstGeom>
          <a:noFill/>
          <a:ln>
            <a:noFill/>
          </a:ln>
        </p:spPr>
      </p:pic>
    </p:spTree>
    <p:extLst>
      <p:ext uri="{BB962C8B-B14F-4D97-AF65-F5344CB8AC3E}">
        <p14:creationId xmlns:p14="http://schemas.microsoft.com/office/powerpoint/2010/main" val="372524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fade">
                                      <p:cBhvr>
                                        <p:cTn id="7" dur="1000"/>
                                        <p:tgtEl>
                                          <p:spTgt spid="13">
                                            <p:txEl>
                                              <p:pRg st="2" end="2"/>
                                            </p:txEl>
                                          </p:spTgt>
                                        </p:tgtEl>
                                      </p:cBhvr>
                                    </p:animEffect>
                                    <p:anim calcmode="lin" valueType="num">
                                      <p:cBhvr>
                                        <p:cTn id="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circle(in)">
                                      <p:cBhvr>
                                        <p:cTn id="14" dur="20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
                                            <p:txEl>
                                              <p:pRg st="5" end="5"/>
                                            </p:txEl>
                                          </p:spTgt>
                                        </p:tgtEl>
                                        <p:attrNameLst>
                                          <p:attrName>style.visibility</p:attrName>
                                        </p:attrNameLst>
                                      </p:cBhvr>
                                      <p:to>
                                        <p:strVal val="visible"/>
                                      </p:to>
                                    </p:set>
                                    <p:animEffect transition="in" filter="fade">
                                      <p:cBhvr>
                                        <p:cTn id="19" dur="1000"/>
                                        <p:tgtEl>
                                          <p:spTgt spid="13">
                                            <p:txEl>
                                              <p:pRg st="5" end="5"/>
                                            </p:txEl>
                                          </p:spTgt>
                                        </p:tgtEl>
                                      </p:cBhvr>
                                    </p:animEffect>
                                    <p:anim calcmode="lin" valueType="num">
                                      <p:cBhvr>
                                        <p:cTn id="20"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970318"/>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600" b="1" i="1">
                <a:latin typeface="Times New Roman" panose="02020603050405020304" pitchFamily="18" charset="0"/>
                <a:cs typeface="Times New Roman" panose="02020603050405020304" pitchFamily="18" charset="0"/>
              </a:rPr>
              <a:t>Mã </a:t>
            </a:r>
            <a:r>
              <a:rPr lang="pt-BR" sz="3600" b="1" i="1" smtClean="0">
                <a:latin typeface="Times New Roman" panose="02020603050405020304" pitchFamily="18" charset="0"/>
                <a:cs typeface="Times New Roman" panose="02020603050405020304" pitchFamily="18" charset="0"/>
              </a:rPr>
              <a:t>Hill</a:t>
            </a:r>
          </a:p>
          <a:p>
            <a:r>
              <a:rPr lang="pt-BR" sz="3600" smtClean="0">
                <a:latin typeface="Times New Roman" panose="02020603050405020304" pitchFamily="18" charset="0"/>
                <a:cs typeface="Times New Roman" panose="02020603050405020304" pitchFamily="18" charset="0"/>
              </a:rPr>
              <a:t>	</a:t>
            </a:r>
            <a:r>
              <a:rPr lang="pt-BR" sz="3600">
                <a:latin typeface="Times New Roman" panose="02020603050405020304" pitchFamily="18" charset="0"/>
                <a:cs typeface="Times New Roman" panose="02020603050405020304" pitchFamily="18" charset="0"/>
              </a:rPr>
              <a:t>Để mã hóa chúng ta chia xâu bản rõ thành hai vecto hàng 2 chiều “HE” (7 4) và “LP” (11 15) và tiến hành mã hóa lần lượt</a:t>
            </a:r>
          </a:p>
          <a:p>
            <a:pPr algn="just"/>
            <a:endParaRPr lang="en-US" sz="3600">
              <a:latin typeface="Times New Roman" panose="02020603050405020304" pitchFamily="18" charset="0"/>
              <a:cs typeface="Times New Roman" panose="02020603050405020304" pitchFamily="18" charset="0"/>
            </a:endParaRPr>
          </a:p>
          <a:p>
            <a:pPr algn="just"/>
            <a:endParaRPr lang="pt-BR" sz="3600">
              <a:latin typeface="Times New Roman" panose="02020603050405020304" pitchFamily="18" charset="0"/>
              <a:cs typeface="Times New Roman" panose="02020603050405020304" pitchFamily="18" charset="0"/>
            </a:endParaRPr>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837404" y="4146518"/>
            <a:ext cx="6934200" cy="1045499"/>
          </a:xfrm>
          <a:prstGeom prst="rect">
            <a:avLst/>
          </a:prstGeom>
          <a:noFill/>
          <a:ln>
            <a:noFill/>
          </a:ln>
        </p:spPr>
      </p:pic>
      <p:pic>
        <p:nvPicPr>
          <p:cNvPr id="12" name="Picture 11"/>
          <p:cNvPicPr/>
          <p:nvPr/>
        </p:nvPicPr>
        <p:blipFill>
          <a:blip r:embed="rId4">
            <a:extLst>
              <a:ext uri="{28A0092B-C50C-407E-A947-70E740481C1C}">
                <a14:useLocalDpi xmlns:a14="http://schemas.microsoft.com/office/drawing/2010/main" val="0"/>
              </a:ext>
            </a:extLst>
          </a:blip>
          <a:srcRect/>
          <a:stretch>
            <a:fillRect/>
          </a:stretch>
        </p:blipFill>
        <p:spPr bwMode="auto">
          <a:xfrm>
            <a:off x="837404" y="5315245"/>
            <a:ext cx="6934200" cy="1073207"/>
          </a:xfrm>
          <a:prstGeom prst="rect">
            <a:avLst/>
          </a:prstGeom>
          <a:noFill/>
          <a:ln>
            <a:noFill/>
          </a:ln>
        </p:spPr>
      </p:pic>
      <p:sp>
        <p:nvSpPr>
          <p:cNvPr id="2" name="Rectangle 1"/>
          <p:cNvSpPr/>
          <p:nvPr/>
        </p:nvSpPr>
        <p:spPr>
          <a:xfrm>
            <a:off x="7771604" y="4653408"/>
            <a:ext cx="4124847" cy="1077218"/>
          </a:xfrm>
          <a:prstGeom prst="rect">
            <a:avLst/>
          </a:prstGeom>
        </p:spPr>
        <p:txBody>
          <a:bodyPr wrap="none">
            <a:spAutoFit/>
          </a:bodyPr>
          <a:lstStyle/>
          <a:p>
            <a:pPr algn="ctr"/>
            <a:r>
              <a:rPr lang="pt-BR" sz="3200">
                <a:solidFill>
                  <a:srgbClr val="FF0000"/>
                </a:solidFill>
                <a:latin typeface="Times New Roman" panose="02020603050405020304" pitchFamily="18" charset="0"/>
                <a:cs typeface="Times New Roman" panose="02020603050405020304" pitchFamily="18" charset="0"/>
              </a:rPr>
              <a:t>Vậy bản mã thu được </a:t>
            </a:r>
            <a:r>
              <a:rPr lang="pt-BR" sz="3200" smtClean="0">
                <a:solidFill>
                  <a:srgbClr val="FF0000"/>
                </a:solidFill>
                <a:latin typeface="Times New Roman" panose="02020603050405020304" pitchFamily="18" charset="0"/>
                <a:cs typeface="Times New Roman" panose="02020603050405020304" pitchFamily="18" charset="0"/>
              </a:rPr>
              <a:t>là</a:t>
            </a:r>
          </a:p>
          <a:p>
            <a:pPr algn="ctr"/>
            <a:r>
              <a:rPr lang="pt-BR" sz="3200" smtClean="0">
                <a:solidFill>
                  <a:srgbClr val="FF0000"/>
                </a:solidFill>
                <a:latin typeface="Times New Roman" panose="02020603050405020304" pitchFamily="18" charset="0"/>
                <a:cs typeface="Times New Roman" panose="02020603050405020304" pitchFamily="18" charset="0"/>
              </a:rPr>
              <a:t> </a:t>
            </a:r>
            <a:r>
              <a:rPr lang="pt-BR" sz="3200" b="1">
                <a:solidFill>
                  <a:srgbClr val="FF0000"/>
                </a:solidFill>
                <a:latin typeface="Times New Roman" panose="02020603050405020304" pitchFamily="18" charset="0"/>
                <a:cs typeface="Times New Roman" panose="02020603050405020304" pitchFamily="18" charset="0"/>
              </a:rPr>
              <a:t>C = “DPLE”. </a:t>
            </a:r>
            <a:endParaRPr lang="en-US" sz="3200" b="1">
              <a:solidFill>
                <a:srgbClr val="FF0000"/>
              </a:solidFill>
            </a:endParaRPr>
          </a:p>
        </p:txBody>
      </p:sp>
    </p:spTree>
    <p:extLst>
      <p:ext uri="{BB962C8B-B14F-4D97-AF65-F5344CB8AC3E}">
        <p14:creationId xmlns:p14="http://schemas.microsoft.com/office/powerpoint/2010/main" val="35459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6186309"/>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600" b="1" i="1">
                <a:latin typeface="Times New Roman" panose="02020603050405020304" pitchFamily="18" charset="0"/>
                <a:cs typeface="Times New Roman" panose="02020603050405020304" pitchFamily="18" charset="0"/>
              </a:rPr>
              <a:t>Mã </a:t>
            </a:r>
            <a:r>
              <a:rPr lang="pt-BR" sz="3600" b="1" i="1" smtClean="0">
                <a:latin typeface="Times New Roman" panose="02020603050405020304" pitchFamily="18" charset="0"/>
                <a:cs typeface="Times New Roman" panose="02020603050405020304" pitchFamily="18" charset="0"/>
              </a:rPr>
              <a:t>Hill</a:t>
            </a:r>
          </a:p>
          <a:p>
            <a:r>
              <a:rPr lang="pt-BR" sz="3600" smtClean="0">
                <a:latin typeface="Times New Roman" panose="02020603050405020304" pitchFamily="18" charset="0"/>
                <a:cs typeface="Times New Roman" panose="02020603050405020304" pitchFamily="18" charset="0"/>
              </a:rPr>
              <a:t>	</a:t>
            </a:r>
            <a:r>
              <a:rPr lang="pt-BR" sz="3600">
                <a:latin typeface="Times New Roman" panose="02020603050405020304" pitchFamily="18" charset="0"/>
                <a:cs typeface="Times New Roman" panose="02020603050405020304" pitchFamily="18" charset="0"/>
              </a:rPr>
              <a:t>Để giải mã ta tính khóa giải mã là ma trận nghịch đảo của ma trận khóa trên Z</a:t>
            </a:r>
            <a:r>
              <a:rPr lang="pt-BR" sz="3600" baseline="-25000">
                <a:latin typeface="Times New Roman" panose="02020603050405020304" pitchFamily="18" charset="0"/>
                <a:cs typeface="Times New Roman" panose="02020603050405020304" pitchFamily="18" charset="0"/>
              </a:rPr>
              <a:t>26</a:t>
            </a:r>
            <a:r>
              <a:rPr lang="pt-BR" sz="3600">
                <a:latin typeface="Times New Roman" panose="02020603050405020304" pitchFamily="18" charset="0"/>
                <a:cs typeface="Times New Roman" panose="02020603050405020304" pitchFamily="18" charset="0"/>
              </a:rPr>
              <a:t> theo công thức sau: Với ma trận khóa K và det(K)</a:t>
            </a:r>
          </a:p>
          <a:p>
            <a:endParaRPr lang="en-US" sz="3600">
              <a:latin typeface="Times New Roman" panose="02020603050405020304" pitchFamily="18" charset="0"/>
              <a:cs typeface="Times New Roman" panose="02020603050405020304" pitchFamily="18" charset="0"/>
            </a:endParaRPr>
          </a:p>
          <a:p>
            <a:endParaRPr lang="en-US" sz="3600">
              <a:latin typeface="Times New Roman" panose="02020603050405020304" pitchFamily="18" charset="0"/>
              <a:cs typeface="Times New Roman" panose="02020603050405020304" pitchFamily="18" charset="0"/>
            </a:endParaRPr>
          </a:p>
          <a:p>
            <a:endParaRPr lang="en-US" sz="3600">
              <a:latin typeface="Times New Roman" panose="02020603050405020304" pitchFamily="18" charset="0"/>
              <a:cs typeface="Times New Roman" panose="02020603050405020304" pitchFamily="18" charset="0"/>
            </a:endParaRPr>
          </a:p>
          <a:p>
            <a:r>
              <a:rPr lang="en-US" sz="3600">
                <a:latin typeface="Times New Roman" panose="02020603050405020304" pitchFamily="18" charset="0"/>
                <a:cs typeface="Times New Roman" panose="02020603050405020304" pitchFamily="18" charset="0"/>
              </a:rPr>
              <a:t>	Và</a:t>
            </a:r>
          </a:p>
          <a:p>
            <a:pPr algn="just"/>
            <a:endParaRPr lang="en-US" sz="3600">
              <a:latin typeface="Times New Roman" panose="02020603050405020304" pitchFamily="18" charset="0"/>
              <a:cs typeface="Times New Roman" panose="02020603050405020304" pitchFamily="18" charset="0"/>
            </a:endParaRPr>
          </a:p>
          <a:p>
            <a:pPr algn="just"/>
            <a:endParaRPr lang="pt-BR" sz="3600">
              <a:latin typeface="Times New Roman" panose="02020603050405020304" pitchFamily="18" charset="0"/>
              <a:cs typeface="Times New Roman" panose="02020603050405020304" pitchFamily="18" charset="0"/>
            </a:endParaRPr>
          </a:p>
        </p:txBody>
      </p:sp>
      <p:pic>
        <p:nvPicPr>
          <p:cNvPr id="11" name="Picture 10"/>
          <p:cNvPicPr/>
          <p:nvPr/>
        </p:nvPicPr>
        <p:blipFill>
          <a:blip r:embed="rId3">
            <a:extLst>
              <a:ext uri="{28A0092B-C50C-407E-A947-70E740481C1C}">
                <a14:useLocalDpi xmlns:a14="http://schemas.microsoft.com/office/drawing/2010/main" val="0"/>
              </a:ext>
            </a:extLst>
          </a:blip>
          <a:srcRect/>
          <a:stretch>
            <a:fillRect/>
          </a:stretch>
        </p:blipFill>
        <p:spPr bwMode="auto">
          <a:xfrm>
            <a:off x="2459181" y="4218710"/>
            <a:ext cx="2829791" cy="1201648"/>
          </a:xfrm>
          <a:prstGeom prst="rect">
            <a:avLst/>
          </a:prstGeom>
          <a:noFill/>
          <a:ln>
            <a:noFill/>
          </a:ln>
        </p:spPr>
      </p:pic>
      <p:pic>
        <p:nvPicPr>
          <p:cNvPr id="14" name="Picture 13"/>
          <p:cNvPicPr/>
          <p:nvPr/>
        </p:nvPicPr>
        <p:blipFill>
          <a:blip r:embed="rId4">
            <a:extLst>
              <a:ext uri="{28A0092B-C50C-407E-A947-70E740481C1C}">
                <a14:useLocalDpi xmlns:a14="http://schemas.microsoft.com/office/drawing/2010/main" val="0"/>
              </a:ext>
            </a:extLst>
          </a:blip>
          <a:srcRect/>
          <a:stretch>
            <a:fillRect/>
          </a:stretch>
        </p:blipFill>
        <p:spPr bwMode="auto">
          <a:xfrm>
            <a:off x="2459182" y="5649194"/>
            <a:ext cx="3920836" cy="865907"/>
          </a:xfrm>
          <a:prstGeom prst="rect">
            <a:avLst/>
          </a:prstGeom>
          <a:noFill/>
          <a:ln>
            <a:noFill/>
          </a:ln>
        </p:spPr>
      </p:pic>
    </p:spTree>
    <p:extLst>
      <p:ext uri="{BB962C8B-B14F-4D97-AF65-F5344CB8AC3E}">
        <p14:creationId xmlns:p14="http://schemas.microsoft.com/office/powerpoint/2010/main" val="372570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fade">
                                      <p:cBhvr>
                                        <p:cTn id="7" dur="1000"/>
                                        <p:tgtEl>
                                          <p:spTgt spid="13">
                                            <p:txEl>
                                              <p:pRg st="2" end="2"/>
                                            </p:txEl>
                                          </p:spTgt>
                                        </p:tgtEl>
                                      </p:cBhvr>
                                    </p:animEffect>
                                    <p:anim calcmode="lin" valueType="num">
                                      <p:cBhvr>
                                        <p:cTn id="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circle(in)">
                                      <p:cBhvr>
                                        <p:cTn id="14" dur="2000"/>
                                        <p:tgtEl>
                                          <p:spTgt spid="11"/>
                                        </p:tgtEl>
                                      </p:cBhvr>
                                    </p:animEffect>
                                  </p:childTnLst>
                                </p:cTn>
                              </p:par>
                              <p:par>
                                <p:cTn id="15" presetID="6" presetClass="entr" presetSubtype="16"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circle(in)">
                                      <p:cBhvr>
                                        <p:cTn id="1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2308324"/>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600" b="1" i="1">
                <a:latin typeface="Times New Roman" panose="02020603050405020304" pitchFamily="18" charset="0"/>
                <a:cs typeface="Times New Roman" panose="02020603050405020304" pitchFamily="18" charset="0"/>
              </a:rPr>
              <a:t>Mã </a:t>
            </a:r>
            <a:r>
              <a:rPr lang="pt-BR" sz="3600" b="1" i="1" smtClean="0">
                <a:latin typeface="Times New Roman" panose="02020603050405020304" pitchFamily="18" charset="0"/>
                <a:cs typeface="Times New Roman" panose="02020603050405020304" pitchFamily="18" charset="0"/>
              </a:rPr>
              <a:t>Hill</a:t>
            </a:r>
          </a:p>
          <a:p>
            <a:r>
              <a:rPr lang="pt-BR" sz="3600" smtClean="0">
                <a:latin typeface="Times New Roman" panose="02020603050405020304" pitchFamily="18" charset="0"/>
                <a:cs typeface="Times New Roman" panose="02020603050405020304" pitchFamily="18" charset="0"/>
              </a:rPr>
              <a:t>	</a:t>
            </a:r>
            <a:r>
              <a:rPr lang="pt-BR" sz="3600">
                <a:latin typeface="Times New Roman" panose="02020603050405020304" pitchFamily="18" charset="0"/>
                <a:cs typeface="Times New Roman" panose="02020603050405020304" pitchFamily="18" charset="0"/>
              </a:rPr>
              <a:t> det(K) có phần tử nghịch đảo trên Z</a:t>
            </a:r>
            <a:r>
              <a:rPr lang="pt-BR" sz="3600" baseline="-25000">
                <a:latin typeface="Times New Roman" panose="02020603050405020304" pitchFamily="18" charset="0"/>
                <a:cs typeface="Times New Roman" panose="02020603050405020304" pitchFamily="18" charset="0"/>
              </a:rPr>
              <a:t>N</a:t>
            </a:r>
            <a:r>
              <a:rPr lang="pt-BR" sz="3600">
                <a:latin typeface="Times New Roman" panose="02020603050405020304" pitchFamily="18" charset="0"/>
                <a:cs typeface="Times New Roman" panose="02020603050405020304" pitchFamily="18" charset="0"/>
              </a:rPr>
              <a:t> (ký hiệu là det(K)</a:t>
            </a:r>
            <a:r>
              <a:rPr lang="pt-BR" sz="3600" baseline="30000">
                <a:latin typeface="Times New Roman" panose="02020603050405020304" pitchFamily="18" charset="0"/>
                <a:cs typeface="Times New Roman" panose="02020603050405020304" pitchFamily="18" charset="0"/>
              </a:rPr>
              <a:t>-1</a:t>
            </a:r>
            <a:r>
              <a:rPr lang="pt-BR" sz="3600">
                <a:latin typeface="Times New Roman" panose="02020603050405020304" pitchFamily="18" charset="0"/>
                <a:cs typeface="Times New Roman" panose="02020603050405020304" pitchFamily="18" charset="0"/>
              </a:rPr>
              <a:t>) thì khóa giải mã sẽ là: det(K)</a:t>
            </a:r>
            <a:r>
              <a:rPr lang="pt-BR" sz="3600" baseline="30000">
                <a:latin typeface="Times New Roman" panose="02020603050405020304" pitchFamily="18" charset="0"/>
                <a:cs typeface="Times New Roman" panose="02020603050405020304" pitchFamily="18" charset="0"/>
              </a:rPr>
              <a:t>-1</a:t>
            </a:r>
            <a:r>
              <a:rPr lang="pt-BR" sz="3600" baseline="-25000">
                <a:latin typeface="Times New Roman" panose="02020603050405020304" pitchFamily="18" charset="0"/>
                <a:cs typeface="Times New Roman" panose="02020603050405020304" pitchFamily="18" charset="0"/>
              </a:rPr>
              <a:t>* </a:t>
            </a:r>
            <a:r>
              <a:rPr lang="pt-BR" sz="3600">
                <a:latin typeface="Times New Roman" panose="02020603050405020304" pitchFamily="18" charset="0"/>
                <a:cs typeface="Times New Roman" panose="02020603050405020304" pitchFamily="18" charset="0"/>
              </a:rPr>
              <a:t>MT Phụ </a:t>
            </a:r>
            <a:r>
              <a:rPr lang="pt-BR" sz="3600" smtClean="0">
                <a:latin typeface="Times New Roman" panose="02020603050405020304" pitchFamily="18" charset="0"/>
                <a:cs typeface="Times New Roman" panose="02020603050405020304" pitchFamily="18" charset="0"/>
              </a:rPr>
              <a:t>hợp</a:t>
            </a:r>
            <a:endParaRPr lang="en-US" sz="3600">
              <a:latin typeface="Times New Roman" panose="02020603050405020304" pitchFamily="18" charset="0"/>
              <a:cs typeface="Times New Roman" panose="02020603050405020304" pitchFamily="18" charset="0"/>
            </a:endParaRPr>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3038127" y="4139659"/>
            <a:ext cx="5025218" cy="1855895"/>
          </a:xfrm>
          <a:prstGeom prst="rect">
            <a:avLst/>
          </a:prstGeom>
          <a:noFill/>
          <a:ln>
            <a:noFill/>
          </a:ln>
        </p:spPr>
      </p:pic>
    </p:spTree>
    <p:extLst>
      <p:ext uri="{BB962C8B-B14F-4D97-AF65-F5344CB8AC3E}">
        <p14:creationId xmlns:p14="http://schemas.microsoft.com/office/powerpoint/2010/main" val="182991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fade">
                                      <p:cBhvr>
                                        <p:cTn id="7" dur="1000"/>
                                        <p:tgtEl>
                                          <p:spTgt spid="13">
                                            <p:txEl>
                                              <p:pRg st="2" end="2"/>
                                            </p:txEl>
                                          </p:spTgt>
                                        </p:tgtEl>
                                      </p:cBhvr>
                                    </p:animEffect>
                                    <p:anim calcmode="lin" valueType="num">
                                      <p:cBhvr>
                                        <p:cTn id="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a:solidFill>
                  <a:srgbClr val="FF0000"/>
                </a:solidFill>
                <a:latin typeface="Times New Roman" panose="02020603050405020304" pitchFamily="18" charset="0"/>
                <a:cs typeface="Times New Roman" panose="02020603050405020304" pitchFamily="18" charset="0"/>
              </a:rPr>
              <a:t>3</a:t>
            </a:r>
            <a:r>
              <a:rPr lang="en-US" sz="3400" b="1" smtClean="0">
                <a:solidFill>
                  <a:srgbClr val="FF0000"/>
                </a:solidFill>
                <a:latin typeface="Times New Roman" panose="02020603050405020304" pitchFamily="18" charset="0"/>
                <a:cs typeface="Times New Roman" panose="02020603050405020304" pitchFamily="18" charset="0"/>
              </a:rPr>
              <a:t>.1. Khái quát mã hóa TT và ứng dụng</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416320"/>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Ứng dụng của mã hóa</a:t>
            </a:r>
            <a:endParaRPr lang="en-US" sz="3600">
              <a:latin typeface="Times New Roman" panose="02020603050405020304" pitchFamily="18" charset="0"/>
              <a:cs typeface="Times New Roman" panose="02020603050405020304" pitchFamily="18" charset="0"/>
            </a:endParaRPr>
          </a:p>
          <a:p>
            <a:pPr algn="just"/>
            <a:r>
              <a:rPr lang="en-US" sz="3200">
                <a:latin typeface="Times New Roman" panose="02020603050405020304" pitchFamily="18" charset="0"/>
                <a:cs typeface="Times New Roman" panose="02020603050405020304" pitchFamily="18" charset="0"/>
              </a:rPr>
              <a:t>	</a:t>
            </a:r>
            <a:r>
              <a:rPr lang="en-US" sz="3600">
                <a:latin typeface="+mj-lt"/>
              </a:rPr>
              <a:t>-</a:t>
            </a:r>
            <a:r>
              <a:rPr lang="vi-VN" sz="3600" smtClean="0">
                <a:latin typeface="+mj-lt"/>
              </a:rPr>
              <a:t> </a:t>
            </a:r>
            <a:r>
              <a:rPr lang="vi-VN" sz="3600">
                <a:latin typeface="+mj-lt"/>
              </a:rPr>
              <a:t>Mã hoá giúp bảo vệ an toàn cho các thông tin, dữ liệu của doanh nghiệp một cách tuyệt đối. </a:t>
            </a:r>
            <a:endParaRPr lang="en-US" sz="3600" smtClean="0">
              <a:latin typeface="+mj-lt"/>
            </a:endParaRPr>
          </a:p>
          <a:p>
            <a:pPr algn="just"/>
            <a:r>
              <a:rPr lang="en-US" sz="3600" smtClean="0">
                <a:latin typeface="+mj-lt"/>
              </a:rPr>
              <a:t>	</a:t>
            </a:r>
            <a:r>
              <a:rPr lang="en-US" sz="3600">
                <a:latin typeface="+mj-lt"/>
              </a:rPr>
              <a:t>-</a:t>
            </a:r>
            <a:r>
              <a:rPr lang="vi-VN" sz="3600" smtClean="0">
                <a:latin typeface="+mj-lt"/>
              </a:rPr>
              <a:t> </a:t>
            </a:r>
            <a:r>
              <a:rPr lang="vi-VN" sz="3600">
                <a:latin typeface="+mj-lt"/>
              </a:rPr>
              <a:t>Các dữ liệu như tập tin, hình ảnh hay các cơ sở dữ liệu được lưu trữ trong máy đều được thực hiện mã hoá để đảm bảo an toàn </a:t>
            </a:r>
            <a:endParaRPr lang="en-US" sz="3600">
              <a:latin typeface="+mj-lt"/>
            </a:endParaRPr>
          </a:p>
        </p:txBody>
      </p:sp>
    </p:spTree>
    <p:extLst>
      <p:ext uri="{BB962C8B-B14F-4D97-AF65-F5344CB8AC3E}">
        <p14:creationId xmlns:p14="http://schemas.microsoft.com/office/powerpoint/2010/main" val="184988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1000"/>
                                        <p:tgtEl>
                                          <p:spTgt spid="13">
                                            <p:txEl>
                                              <p:pRg st="2" end="2"/>
                                            </p:txEl>
                                          </p:spTgt>
                                        </p:tgtEl>
                                      </p:cBhvr>
                                    </p:animEffect>
                                    <p:anim calcmode="lin" valueType="num">
                                      <p:cBhvr>
                                        <p:cTn id="2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TextBox 12"/>
              <p:cNvSpPr txBox="1"/>
              <p:nvPr/>
            </p:nvSpPr>
            <p:spPr>
              <a:xfrm>
                <a:off x="690962" y="1360056"/>
                <a:ext cx="10825316" cy="5011565"/>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600" b="1" i="1">
                    <a:latin typeface="Times New Roman" panose="02020603050405020304" pitchFamily="18" charset="0"/>
                    <a:cs typeface="Times New Roman" panose="02020603050405020304" pitchFamily="18" charset="0"/>
                  </a:rPr>
                  <a:t>Mã </a:t>
                </a:r>
                <a:r>
                  <a:rPr lang="pt-BR" sz="3600" b="1" i="1" smtClean="0">
                    <a:latin typeface="Times New Roman" panose="02020603050405020304" pitchFamily="18" charset="0"/>
                    <a:cs typeface="Times New Roman" panose="02020603050405020304" pitchFamily="18" charset="0"/>
                  </a:rPr>
                  <a:t>Hill</a:t>
                </a:r>
              </a:p>
              <a:p>
                <a:pPr algn="just">
                  <a:spcBef>
                    <a:spcPts val="600"/>
                  </a:spcBef>
                  <a:spcAft>
                    <a:spcPts val="600"/>
                  </a:spcAft>
                </a:pPr>
                <a:r>
                  <a:rPr lang="pt-BR" sz="3600" smtClean="0">
                    <a:latin typeface="Times New Roman" panose="02020603050405020304" pitchFamily="18" charset="0"/>
                    <a:cs typeface="Times New Roman" panose="02020603050405020304" pitchFamily="18" charset="0"/>
                  </a:rPr>
                  <a:t>	</a:t>
                </a:r>
                <a:r>
                  <a:rPr lang="pt-BR" sz="3600">
                    <a:latin typeface="Times New Roman" panose="02020603050405020304" pitchFamily="18" charset="0"/>
                    <a:cs typeface="Times New Roman" panose="02020603050405020304" pitchFamily="18" charset="0"/>
                  </a:rPr>
                  <a:t> Áp dụng vào trường hợp trên ta có </a:t>
                </a:r>
              </a:p>
              <a:p>
                <a:pPr algn="just">
                  <a:spcBef>
                    <a:spcPts val="600"/>
                  </a:spcBef>
                  <a:spcAft>
                    <a:spcPts val="600"/>
                  </a:spcAft>
                </a:pPr>
                <a:r>
                  <a:rPr lang="pt-BR" sz="3600">
                    <a:latin typeface="Times New Roman" panose="02020603050405020304" pitchFamily="18" charset="0"/>
                    <a:cs typeface="Times New Roman" panose="02020603050405020304" pitchFamily="18" charset="0"/>
                  </a:rPr>
                  <a:t>	det(K) = (15 - 6) mod 26 = 9. </a:t>
                </a:r>
                <a:endParaRPr lang="en-US" sz="3600">
                  <a:latin typeface="Times New Roman" panose="02020603050405020304" pitchFamily="18" charset="0"/>
                  <a:cs typeface="Times New Roman" panose="02020603050405020304" pitchFamily="18" charset="0"/>
                </a:endParaRPr>
              </a:p>
              <a:p>
                <a:pPr algn="just">
                  <a:spcBef>
                    <a:spcPts val="600"/>
                  </a:spcBef>
                  <a:spcAft>
                    <a:spcPts val="600"/>
                  </a:spcAft>
                </a:pPr>
                <a:r>
                  <a:rPr lang="pt-BR" sz="3600">
                    <a:latin typeface="Times New Roman" panose="02020603050405020304" pitchFamily="18" charset="0"/>
                    <a:cs typeface="Times New Roman" panose="02020603050405020304" pitchFamily="18" charset="0"/>
                  </a:rPr>
                  <a:t>	GCD(9, 26) =1  ta có det (K)</a:t>
                </a:r>
                <a:r>
                  <a:rPr lang="pt-BR" sz="3600" baseline="30000">
                    <a:latin typeface="Times New Roman" panose="02020603050405020304" pitchFamily="18" charset="0"/>
                    <a:cs typeface="Times New Roman" panose="02020603050405020304" pitchFamily="18" charset="0"/>
                  </a:rPr>
                  <a:t>-1</a:t>
                </a:r>
                <a:r>
                  <a:rPr lang="pt-BR" sz="3600">
                    <a:latin typeface="Times New Roman" panose="02020603050405020304" pitchFamily="18" charset="0"/>
                    <a:cs typeface="Times New Roman" panose="02020603050405020304" pitchFamily="18" charset="0"/>
                  </a:rPr>
                  <a:t> = 3. </a:t>
                </a:r>
                <a:endParaRPr lang="en-US" sz="3600">
                  <a:latin typeface="Times New Roman" panose="02020603050405020304" pitchFamily="18" charset="0"/>
                  <a:cs typeface="Times New Roman" panose="02020603050405020304" pitchFamily="18" charset="0"/>
                </a:endParaRPr>
              </a:p>
              <a:p>
                <a:pPr algn="just">
                  <a:spcBef>
                    <a:spcPts val="600"/>
                  </a:spcBef>
                  <a:spcAft>
                    <a:spcPts val="600"/>
                  </a:spcAft>
                </a:pPr>
                <a:r>
                  <a:rPr lang="pt-BR" sz="3600">
                    <a:latin typeface="Times New Roman" panose="02020603050405020304" pitchFamily="18" charset="0"/>
                    <a:cs typeface="Times New Roman" panose="02020603050405020304" pitchFamily="18" charset="0"/>
                  </a:rPr>
                  <a:t>	Ma trận phụ hợp của K</a:t>
                </a:r>
              </a:p>
              <a:p>
                <a:pPr algn="just"/>
                <a:r>
                  <a:rPr lang="pt-BR" sz="3600">
                    <a:latin typeface="Times New Roman" panose="02020603050405020304" pitchFamily="18" charset="0"/>
                    <a:cs typeface="Times New Roman" panose="02020603050405020304" pitchFamily="18" charset="0"/>
                  </a:rPr>
                  <a:t>K</a:t>
                </a:r>
                <a:r>
                  <a:rPr lang="pt-BR" sz="3600" baseline="-25000">
                    <a:latin typeface="Times New Roman" panose="02020603050405020304" pitchFamily="18" charset="0"/>
                    <a:cs typeface="Times New Roman" panose="02020603050405020304" pitchFamily="18" charset="0"/>
                  </a:rPr>
                  <a:t>PH</a:t>
                </a:r>
                <a:r>
                  <a:rPr lang="pt-BR" sz="3600">
                    <a:latin typeface="Times New Roman" panose="02020603050405020304" pitchFamily="18" charset="0"/>
                    <a:cs typeface="Times New Roman" panose="02020603050405020304" pitchFamily="18" charset="0"/>
                  </a:rPr>
                  <a:t> = </a:t>
                </a:r>
                <a14:m>
                  <m:oMath xmlns:m="http://schemas.openxmlformats.org/officeDocument/2006/math">
                    <m:d>
                      <m:dPr>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r>
                                <a:rPr lang="pt-BR" sz="3600" i="1">
                                  <a:latin typeface="Cambria Math" panose="02040503050406030204" pitchFamily="18" charset="0"/>
                                </a:rPr>
                                <m:t>5</m:t>
                              </m:r>
                            </m:e>
                            <m:e>
                              <m:r>
                                <a:rPr lang="pt-BR" sz="3600" i="1">
                                  <a:latin typeface="Cambria Math" panose="02040503050406030204" pitchFamily="18" charset="0"/>
                                </a:rPr>
                                <m:t>−3</m:t>
                              </m:r>
                            </m:e>
                          </m:mr>
                          <m:mr>
                            <m:e>
                              <m:r>
                                <a:rPr lang="pt-BR" sz="3600" i="1">
                                  <a:latin typeface="Cambria Math" panose="02040503050406030204" pitchFamily="18" charset="0"/>
                                </a:rPr>
                                <m:t>−2</m:t>
                              </m:r>
                            </m:e>
                            <m:e>
                              <m:r>
                                <a:rPr lang="pt-BR" sz="3600" i="1">
                                  <a:latin typeface="Cambria Math" panose="02040503050406030204" pitchFamily="18" charset="0"/>
                                </a:rPr>
                                <m:t>3</m:t>
                              </m:r>
                            </m:e>
                          </m:mr>
                        </m:m>
                      </m:e>
                    </m:d>
                  </m:oMath>
                </a14:m>
                <a:r>
                  <a:rPr lang="pt-BR" sz="3600">
                    <a:latin typeface="Times New Roman" panose="02020603050405020304" pitchFamily="18" charset="0"/>
                    <a:cs typeface="Times New Roman" panose="02020603050405020304" pitchFamily="18" charset="0"/>
                  </a:rPr>
                  <a:t> mod 26 = </a:t>
                </a:r>
                <a14:m>
                  <m:oMath xmlns:m="http://schemas.openxmlformats.org/officeDocument/2006/math">
                    <m:d>
                      <m:dPr>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r>
                                <a:rPr lang="pt-BR" sz="3600" i="1">
                                  <a:latin typeface="Cambria Math" panose="02040503050406030204" pitchFamily="18" charset="0"/>
                                </a:rPr>
                                <m:t>5</m:t>
                              </m:r>
                            </m:e>
                            <m:e>
                              <m:r>
                                <a:rPr lang="pt-BR" sz="3600" i="1">
                                  <a:latin typeface="Cambria Math" panose="02040503050406030204" pitchFamily="18" charset="0"/>
                                </a:rPr>
                                <m:t>23</m:t>
                              </m:r>
                            </m:e>
                          </m:mr>
                          <m:mr>
                            <m:e>
                              <m:r>
                                <a:rPr lang="pt-BR" sz="3600" i="1">
                                  <a:latin typeface="Cambria Math" panose="02040503050406030204" pitchFamily="18" charset="0"/>
                                </a:rPr>
                                <m:t>24</m:t>
                              </m:r>
                            </m:e>
                            <m:e>
                              <m:r>
                                <a:rPr lang="pt-BR" sz="3600" i="1">
                                  <a:latin typeface="Cambria Math" panose="02040503050406030204" pitchFamily="18" charset="0"/>
                                </a:rPr>
                                <m:t>3</m:t>
                              </m:r>
                            </m:e>
                          </m:mr>
                        </m:m>
                      </m:e>
                    </m:d>
                  </m:oMath>
                </a14:m>
                <a:endParaRPr lang="en-US" sz="3600">
                  <a:latin typeface="Times New Roman" panose="02020603050405020304" pitchFamily="18" charset="0"/>
                  <a:cs typeface="Times New Roman" panose="02020603050405020304"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90962" y="1360056"/>
                <a:ext cx="10825316" cy="5011565"/>
              </a:xfrm>
              <a:prstGeom prst="rect">
                <a:avLst/>
              </a:prstGeom>
              <a:blipFill>
                <a:blip r:embed="rId3"/>
                <a:stretch>
                  <a:fillRect l="-1689" t="-1946"/>
                </a:stretch>
              </a:blipFill>
            </p:spPr>
            <p:txBody>
              <a:bodyPr/>
              <a:lstStyle/>
              <a:p>
                <a:r>
                  <a:rPr lang="en-US">
                    <a:noFill/>
                  </a:rPr>
                  <a:t> </a:t>
                </a:r>
              </a:p>
            </p:txBody>
          </p:sp>
        </mc:Fallback>
      </mc:AlternateContent>
    </p:spTree>
    <p:extLst>
      <p:ext uri="{BB962C8B-B14F-4D97-AF65-F5344CB8AC3E}">
        <p14:creationId xmlns:p14="http://schemas.microsoft.com/office/powerpoint/2010/main" val="30467243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TextBox 12"/>
              <p:cNvSpPr txBox="1"/>
              <p:nvPr/>
            </p:nvSpPr>
            <p:spPr>
              <a:xfrm>
                <a:off x="690962" y="1360056"/>
                <a:ext cx="10825316" cy="4380623"/>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600" b="1" i="1">
                    <a:latin typeface="Times New Roman" panose="02020603050405020304" pitchFamily="18" charset="0"/>
                    <a:cs typeface="Times New Roman" panose="02020603050405020304" pitchFamily="18" charset="0"/>
                  </a:rPr>
                  <a:t>Mã </a:t>
                </a:r>
                <a:r>
                  <a:rPr lang="pt-BR" sz="3600" b="1" i="1" smtClean="0">
                    <a:latin typeface="Times New Roman" panose="02020603050405020304" pitchFamily="18" charset="0"/>
                    <a:cs typeface="Times New Roman" panose="02020603050405020304" pitchFamily="18" charset="0"/>
                  </a:rPr>
                  <a:t>Hill</a:t>
                </a:r>
              </a:p>
              <a:p>
                <a:pPr algn="just">
                  <a:spcBef>
                    <a:spcPts val="600"/>
                  </a:spcBef>
                  <a:spcAft>
                    <a:spcPts val="600"/>
                  </a:spcAft>
                </a:pPr>
                <a:r>
                  <a:rPr lang="pt-BR" sz="3600" smtClean="0">
                    <a:latin typeface="Times New Roman" panose="02020603050405020304" pitchFamily="18" charset="0"/>
                    <a:cs typeface="Times New Roman" panose="02020603050405020304" pitchFamily="18" charset="0"/>
                  </a:rPr>
                  <a:t>	</a:t>
                </a:r>
                <a:r>
                  <a:rPr lang="pt-BR" sz="3600">
                    <a:latin typeface="Times New Roman" panose="02020603050405020304" pitchFamily="18" charset="0"/>
                    <a:cs typeface="Times New Roman" panose="02020603050405020304" pitchFamily="18" charset="0"/>
                  </a:rPr>
                  <a:t> Áp dụng vào trường hợp trên ta có </a:t>
                </a:r>
              </a:p>
              <a:p>
                <a:pPr algn="just">
                  <a:spcBef>
                    <a:spcPts val="600"/>
                  </a:spcBef>
                  <a:spcAft>
                    <a:spcPts val="600"/>
                  </a:spcAft>
                </a:pPr>
                <a:r>
                  <a:rPr lang="pt-BR" sz="3600">
                    <a:latin typeface="Times New Roman" panose="02020603050405020304" pitchFamily="18" charset="0"/>
                    <a:cs typeface="Times New Roman" panose="02020603050405020304" pitchFamily="18" charset="0"/>
                  </a:rPr>
                  <a:t>	det(K) = (15 - 6) mod 26 = 9. </a:t>
                </a:r>
                <a:endParaRPr lang="en-US" sz="3600">
                  <a:latin typeface="Times New Roman" panose="02020603050405020304" pitchFamily="18" charset="0"/>
                  <a:cs typeface="Times New Roman" panose="02020603050405020304" pitchFamily="18" charset="0"/>
                </a:endParaRPr>
              </a:p>
              <a:p>
                <a:pPr algn="just">
                  <a:spcBef>
                    <a:spcPts val="600"/>
                  </a:spcBef>
                  <a:spcAft>
                    <a:spcPts val="600"/>
                  </a:spcAft>
                </a:pPr>
                <a:r>
                  <a:rPr lang="pt-BR" sz="3600">
                    <a:latin typeface="Times New Roman" panose="02020603050405020304" pitchFamily="18" charset="0"/>
                    <a:cs typeface="Times New Roman" panose="02020603050405020304" pitchFamily="18" charset="0"/>
                  </a:rPr>
                  <a:t>	GCD(9, 26) =1  ta có det (K)</a:t>
                </a:r>
                <a:r>
                  <a:rPr lang="pt-BR" sz="3600" baseline="30000">
                    <a:latin typeface="Times New Roman" panose="02020603050405020304" pitchFamily="18" charset="0"/>
                    <a:cs typeface="Times New Roman" panose="02020603050405020304" pitchFamily="18" charset="0"/>
                  </a:rPr>
                  <a:t>-1</a:t>
                </a:r>
                <a:r>
                  <a:rPr lang="pt-BR" sz="3600">
                    <a:latin typeface="Times New Roman" panose="02020603050405020304" pitchFamily="18" charset="0"/>
                    <a:cs typeface="Times New Roman" panose="02020603050405020304" pitchFamily="18" charset="0"/>
                  </a:rPr>
                  <a:t> = 3. </a:t>
                </a:r>
                <a:endParaRPr lang="en-US" sz="3600">
                  <a:latin typeface="Times New Roman" panose="02020603050405020304" pitchFamily="18" charset="0"/>
                  <a:cs typeface="Times New Roman" panose="02020603050405020304" pitchFamily="18" charset="0"/>
                </a:endParaRPr>
              </a:p>
              <a:p>
                <a:pPr algn="just">
                  <a:spcBef>
                    <a:spcPts val="600"/>
                  </a:spcBef>
                  <a:spcAft>
                    <a:spcPts val="600"/>
                  </a:spcAft>
                </a:pPr>
                <a:r>
                  <a:rPr lang="pt-BR" sz="3600">
                    <a:latin typeface="Times New Roman" panose="02020603050405020304" pitchFamily="18" charset="0"/>
                    <a:cs typeface="Times New Roman" panose="02020603050405020304" pitchFamily="18" charset="0"/>
                  </a:rPr>
                  <a:t>	</a:t>
                </a:r>
                <a:r>
                  <a:rPr lang="pt-BR" sz="3600" smtClean="0">
                    <a:latin typeface="Times New Roman" panose="02020603050405020304" pitchFamily="18" charset="0"/>
                    <a:cs typeface="Times New Roman" panose="02020603050405020304" pitchFamily="18" charset="0"/>
                  </a:rPr>
                  <a:t>Ta </a:t>
                </a:r>
                <a:r>
                  <a:rPr lang="pt-BR" sz="3600">
                    <a:latin typeface="Times New Roman" panose="02020603050405020304" pitchFamily="18" charset="0"/>
                    <a:cs typeface="Times New Roman" panose="02020603050405020304" pitchFamily="18" charset="0"/>
                  </a:rPr>
                  <a:t>có: K</a:t>
                </a:r>
                <a:r>
                  <a:rPr lang="pt-BR" sz="3600" baseline="30000">
                    <a:latin typeface="Times New Roman" panose="02020603050405020304" pitchFamily="18" charset="0"/>
                    <a:cs typeface="Times New Roman" panose="02020603050405020304" pitchFamily="18" charset="0"/>
                  </a:rPr>
                  <a:t>-1</a:t>
                </a:r>
                <a:r>
                  <a:rPr lang="pt-BR" sz="3600">
                    <a:latin typeface="Times New Roman" panose="02020603050405020304" pitchFamily="18" charset="0"/>
                    <a:cs typeface="Times New Roman" panose="02020603050405020304" pitchFamily="18" charset="0"/>
                  </a:rPr>
                  <a:t> = </a:t>
                </a:r>
                <a14:m>
                  <m:oMath xmlns:m="http://schemas.openxmlformats.org/officeDocument/2006/math">
                    <m:r>
                      <a:rPr lang="pt-BR" sz="3600" i="1">
                        <a:latin typeface="Cambria Math" panose="02040503050406030204" pitchFamily="18" charset="0"/>
                      </a:rPr>
                      <m:t>3∗</m:t>
                    </m:r>
                    <m:d>
                      <m:dPr>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r>
                                <a:rPr lang="pt-BR" sz="3600" i="1">
                                  <a:latin typeface="Cambria Math" panose="02040503050406030204" pitchFamily="18" charset="0"/>
                                </a:rPr>
                                <m:t>5</m:t>
                              </m:r>
                            </m:e>
                            <m:e>
                              <m:r>
                                <a:rPr lang="pt-BR" sz="3600" i="1">
                                  <a:latin typeface="Cambria Math" panose="02040503050406030204" pitchFamily="18" charset="0"/>
                                </a:rPr>
                                <m:t>23</m:t>
                              </m:r>
                            </m:e>
                          </m:mr>
                          <m:mr>
                            <m:e>
                              <m:r>
                                <a:rPr lang="pt-BR" sz="3600" i="1">
                                  <a:latin typeface="Cambria Math" panose="02040503050406030204" pitchFamily="18" charset="0"/>
                                </a:rPr>
                                <m:t>24</m:t>
                              </m:r>
                            </m:e>
                            <m:e>
                              <m:r>
                                <a:rPr lang="pt-BR" sz="3600" i="1">
                                  <a:latin typeface="Cambria Math" panose="02040503050406030204" pitchFamily="18" charset="0"/>
                                </a:rPr>
                                <m:t>3</m:t>
                              </m:r>
                            </m:e>
                          </m:mr>
                        </m:m>
                      </m:e>
                    </m:d>
                    <m:r>
                      <a:rPr lang="pt-BR" sz="3600" i="1">
                        <a:latin typeface="Cambria Math" panose="02040503050406030204" pitchFamily="18" charset="0"/>
                      </a:rPr>
                      <m:t>=</m:t>
                    </m:r>
                    <m:d>
                      <m:dPr>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r>
                                <a:rPr lang="pt-BR" sz="3600" i="1">
                                  <a:latin typeface="Cambria Math" panose="02040503050406030204" pitchFamily="18" charset="0"/>
                                </a:rPr>
                                <m:t>15</m:t>
                              </m:r>
                            </m:e>
                            <m:e>
                              <m:r>
                                <a:rPr lang="pt-BR" sz="3600" i="1">
                                  <a:latin typeface="Cambria Math" panose="02040503050406030204" pitchFamily="18" charset="0"/>
                                </a:rPr>
                                <m:t>17</m:t>
                              </m:r>
                            </m:e>
                          </m:mr>
                          <m:mr>
                            <m:e>
                              <m:r>
                                <a:rPr lang="pt-BR" sz="3600" i="1">
                                  <a:latin typeface="Cambria Math" panose="02040503050406030204" pitchFamily="18" charset="0"/>
                                </a:rPr>
                                <m:t>20</m:t>
                              </m:r>
                            </m:e>
                            <m:e>
                              <m:r>
                                <a:rPr lang="pt-BR" sz="3600" i="1">
                                  <a:latin typeface="Cambria Math" panose="02040503050406030204" pitchFamily="18" charset="0"/>
                                </a:rPr>
                                <m:t>9</m:t>
                              </m:r>
                            </m:e>
                          </m:mr>
                        </m:m>
                      </m:e>
                    </m:d>
                  </m:oMath>
                </a14:m>
                <a:endParaRPr lang="en-US" sz="3600">
                  <a:latin typeface="Times New Roman" panose="02020603050405020304" pitchFamily="18" charset="0"/>
                  <a:cs typeface="Times New Roman" panose="02020603050405020304"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90962" y="1360056"/>
                <a:ext cx="10825316" cy="4380623"/>
              </a:xfrm>
              <a:prstGeom prst="rect">
                <a:avLst/>
              </a:prstGeom>
              <a:blipFill>
                <a:blip r:embed="rId3"/>
                <a:stretch>
                  <a:fillRect t="-2225"/>
                </a:stretch>
              </a:blipFill>
            </p:spPr>
            <p:txBody>
              <a:bodyPr/>
              <a:lstStyle/>
              <a:p>
                <a:r>
                  <a:rPr lang="en-US">
                    <a:noFill/>
                  </a:rPr>
                  <a:t> </a:t>
                </a:r>
              </a:p>
            </p:txBody>
          </p:sp>
        </mc:Fallback>
      </mc:AlternateContent>
    </p:spTree>
    <p:extLst>
      <p:ext uri="{BB962C8B-B14F-4D97-AF65-F5344CB8AC3E}">
        <p14:creationId xmlns:p14="http://schemas.microsoft.com/office/powerpoint/2010/main" val="40289428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TextBox 12"/>
              <p:cNvSpPr txBox="1"/>
              <p:nvPr/>
            </p:nvSpPr>
            <p:spPr>
              <a:xfrm>
                <a:off x="690962" y="1360056"/>
                <a:ext cx="10825316" cy="4934621"/>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600" b="1" i="1">
                    <a:latin typeface="Times New Roman" panose="02020603050405020304" pitchFamily="18" charset="0"/>
                    <a:cs typeface="Times New Roman" panose="02020603050405020304" pitchFamily="18" charset="0"/>
                  </a:rPr>
                  <a:t>Mã </a:t>
                </a:r>
                <a:r>
                  <a:rPr lang="pt-BR" sz="3600" b="1" i="1" smtClean="0">
                    <a:latin typeface="Times New Roman" panose="02020603050405020304" pitchFamily="18" charset="0"/>
                    <a:cs typeface="Times New Roman" panose="02020603050405020304" pitchFamily="18" charset="0"/>
                  </a:rPr>
                  <a:t>Hill</a:t>
                </a:r>
              </a:p>
              <a:p>
                <a:pPr algn="just">
                  <a:spcBef>
                    <a:spcPts val="600"/>
                  </a:spcBef>
                  <a:spcAft>
                    <a:spcPts val="600"/>
                  </a:spcAft>
                </a:pPr>
                <a:r>
                  <a:rPr lang="pt-BR" sz="3600" smtClean="0">
                    <a:latin typeface="Times New Roman" panose="02020603050405020304" pitchFamily="18" charset="0"/>
                    <a:cs typeface="Times New Roman" panose="02020603050405020304" pitchFamily="18" charset="0"/>
                  </a:rPr>
                  <a:t>	</a:t>
                </a:r>
                <a:r>
                  <a:rPr lang="pt-BR" sz="3600">
                    <a:latin typeface="Times New Roman" panose="02020603050405020304" pitchFamily="18" charset="0"/>
                    <a:cs typeface="Times New Roman" panose="02020603050405020304" pitchFamily="18" charset="0"/>
                  </a:rPr>
                  <a:t> Quá trình giải mã tiến hành giống như quá trình mã hóa với khóa mã hóa thay bằng khóa giải </a:t>
                </a:r>
                <a:r>
                  <a:rPr lang="pt-BR" sz="3600" smtClean="0">
                    <a:latin typeface="Times New Roman" panose="02020603050405020304" pitchFamily="18" charset="0"/>
                    <a:cs typeface="Times New Roman" panose="02020603050405020304" pitchFamily="18" charset="0"/>
                  </a:rPr>
                  <a:t>mã.</a:t>
                </a:r>
                <a:endParaRPr lang="en-US" sz="3600">
                  <a:latin typeface="Times New Roman" panose="02020603050405020304" pitchFamily="18" charset="0"/>
                  <a:cs typeface="Times New Roman" panose="02020603050405020304" pitchFamily="18" charset="0"/>
                </a:endParaRPr>
              </a:p>
              <a:p>
                <a:pPr algn="just">
                  <a:spcBef>
                    <a:spcPts val="600"/>
                  </a:spcBef>
                  <a:spcAft>
                    <a:spcPts val="600"/>
                  </a:spcAft>
                </a:pPr>
                <a:r>
                  <a:rPr lang="pt-BR" sz="3600" smtClean="0">
                    <a:latin typeface="Times New Roman" panose="02020603050405020304" pitchFamily="18" charset="0"/>
                    <a:cs typeface="Times New Roman" panose="02020603050405020304" pitchFamily="18" charset="0"/>
                  </a:rPr>
                  <a:t>Giải </a:t>
                </a:r>
                <a:r>
                  <a:rPr lang="pt-BR" sz="3600">
                    <a:latin typeface="Times New Roman" panose="02020603050405020304" pitchFamily="18" charset="0"/>
                    <a:cs typeface="Times New Roman" panose="02020603050405020304" pitchFamily="18" charset="0"/>
                  </a:rPr>
                  <a:t>mã C = “DP” = (3  15)*</a:t>
                </a:r>
                <a14:m>
                  <m:oMath xmlns:m="http://schemas.openxmlformats.org/officeDocument/2006/math">
                    <m:r>
                      <a:rPr lang="pt-BR" sz="3600" i="1">
                        <a:latin typeface="Cambria Math" panose="02040503050406030204" pitchFamily="18" charset="0"/>
                      </a:rPr>
                      <m:t> </m:t>
                    </m:r>
                    <m:d>
                      <m:dPr>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r>
                                <a:rPr lang="pt-BR" sz="3600" i="1">
                                  <a:latin typeface="Cambria Math" panose="02040503050406030204" pitchFamily="18" charset="0"/>
                                </a:rPr>
                                <m:t>15</m:t>
                              </m:r>
                            </m:e>
                            <m:e>
                              <m:r>
                                <a:rPr lang="pt-BR" sz="3600" i="1">
                                  <a:latin typeface="Cambria Math" panose="02040503050406030204" pitchFamily="18" charset="0"/>
                                </a:rPr>
                                <m:t>17</m:t>
                              </m:r>
                            </m:e>
                          </m:mr>
                          <m:mr>
                            <m:e>
                              <m:r>
                                <a:rPr lang="pt-BR" sz="3600" i="1">
                                  <a:latin typeface="Cambria Math" panose="02040503050406030204" pitchFamily="18" charset="0"/>
                                </a:rPr>
                                <m:t>20</m:t>
                              </m:r>
                            </m:e>
                            <m:e>
                              <m:r>
                                <a:rPr lang="pt-BR" sz="3600" i="1">
                                  <a:latin typeface="Cambria Math" panose="02040503050406030204" pitchFamily="18" charset="0"/>
                                </a:rPr>
                                <m:t>9</m:t>
                              </m:r>
                            </m:e>
                          </m:mr>
                        </m:m>
                      </m:e>
                    </m:d>
                  </m:oMath>
                </a14:m>
                <a:r>
                  <a:rPr lang="pt-BR" sz="3600">
                    <a:latin typeface="Times New Roman" panose="02020603050405020304" pitchFamily="18" charset="0"/>
                    <a:cs typeface="Times New Roman" panose="02020603050405020304" pitchFamily="18" charset="0"/>
                  </a:rPr>
                  <a:t> = (7  4) = “HE”</a:t>
                </a:r>
                <a:endParaRPr lang="en-US" sz="3600">
                  <a:latin typeface="Times New Roman" panose="02020603050405020304" pitchFamily="18" charset="0"/>
                  <a:cs typeface="Times New Roman" panose="02020603050405020304" pitchFamily="18" charset="0"/>
                </a:endParaRPr>
              </a:p>
              <a:p>
                <a:pPr algn="just">
                  <a:spcBef>
                    <a:spcPts val="600"/>
                  </a:spcBef>
                  <a:spcAft>
                    <a:spcPts val="600"/>
                  </a:spcAft>
                </a:pPr>
                <a:r>
                  <a:rPr lang="pt-BR" sz="3600">
                    <a:latin typeface="Times New Roman" panose="02020603050405020304" pitchFamily="18" charset="0"/>
                    <a:cs typeface="Times New Roman" panose="02020603050405020304" pitchFamily="18" charset="0"/>
                  </a:rPr>
                  <a:t>Tương tự giải mã xâu C = “LE”</a:t>
                </a:r>
                <a:endParaRPr lang="en-US" sz="3600">
                  <a:latin typeface="Times New Roman" panose="02020603050405020304" pitchFamily="18" charset="0"/>
                  <a:cs typeface="Times New Roman" panose="02020603050405020304" pitchFamily="18" charset="0"/>
                </a:endParaRPr>
              </a:p>
              <a:p>
                <a:pPr algn="just">
                  <a:spcBef>
                    <a:spcPts val="600"/>
                  </a:spcBef>
                  <a:spcAft>
                    <a:spcPts val="600"/>
                  </a:spcAft>
                </a:pPr>
                <a:endParaRPr lang="en-US" sz="3600">
                  <a:latin typeface="Times New Roman" panose="02020603050405020304" pitchFamily="18" charset="0"/>
                  <a:cs typeface="Times New Roman" panose="02020603050405020304"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90962" y="1360056"/>
                <a:ext cx="10825316" cy="4934621"/>
              </a:xfrm>
              <a:prstGeom prst="rect">
                <a:avLst/>
              </a:prstGeom>
              <a:blipFill>
                <a:blip r:embed="rId3"/>
                <a:stretch>
                  <a:fillRect l="-1689" t="-1975" r="-1745"/>
                </a:stretch>
              </a:blipFill>
            </p:spPr>
            <p:txBody>
              <a:bodyPr/>
              <a:lstStyle/>
              <a:p>
                <a:r>
                  <a:rPr lang="en-US">
                    <a:noFill/>
                  </a:rPr>
                  <a:t> </a:t>
                </a:r>
              </a:p>
            </p:txBody>
          </p:sp>
        </mc:Fallback>
      </mc:AlternateContent>
    </p:spTree>
    <p:extLst>
      <p:ext uri="{BB962C8B-B14F-4D97-AF65-F5344CB8AC3E}">
        <p14:creationId xmlns:p14="http://schemas.microsoft.com/office/powerpoint/2010/main" val="36291820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TextBox 12"/>
              <p:cNvSpPr txBox="1"/>
              <p:nvPr/>
            </p:nvSpPr>
            <p:spPr>
              <a:xfrm>
                <a:off x="690962" y="1360056"/>
                <a:ext cx="10825316" cy="6327117"/>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600" b="1" i="1">
                    <a:latin typeface="Times New Roman" panose="02020603050405020304" pitchFamily="18" charset="0"/>
                    <a:cs typeface="Times New Roman" panose="02020603050405020304" pitchFamily="18" charset="0"/>
                  </a:rPr>
                  <a:t>Mã </a:t>
                </a:r>
                <a:r>
                  <a:rPr lang="pt-BR" sz="3600" b="1" i="1" smtClean="0">
                    <a:latin typeface="Times New Roman" panose="02020603050405020304" pitchFamily="18" charset="0"/>
                    <a:cs typeface="Times New Roman" panose="02020603050405020304" pitchFamily="18" charset="0"/>
                  </a:rPr>
                  <a:t>Hill</a:t>
                </a:r>
              </a:p>
              <a:p>
                <a:pPr algn="just">
                  <a:spcBef>
                    <a:spcPts val="600"/>
                  </a:spcBef>
                  <a:spcAft>
                    <a:spcPts val="600"/>
                  </a:spcAft>
                </a:pPr>
                <a:r>
                  <a:rPr lang="pt-BR" sz="3600" smtClean="0">
                    <a:latin typeface="Times New Roman" panose="02020603050405020304" pitchFamily="18" charset="0"/>
                    <a:cs typeface="Times New Roman" panose="02020603050405020304" pitchFamily="18" charset="0"/>
                  </a:rPr>
                  <a:t>	</a:t>
                </a:r>
                <a:r>
                  <a:rPr lang="pt-BR" sz="3600">
                    <a:latin typeface="Times New Roman" panose="02020603050405020304" pitchFamily="18" charset="0"/>
                    <a:cs typeface="Times New Roman" panose="02020603050405020304" pitchFamily="18" charset="0"/>
                  </a:rPr>
                  <a:t> </a:t>
                </a:r>
                <a:r>
                  <a:rPr lang="en-US" sz="3600" smtClean="0">
                    <a:latin typeface="Times New Roman" panose="02020603050405020304" pitchFamily="18" charset="0"/>
                    <a:cs typeface="Times New Roman" panose="02020603050405020304" pitchFamily="18" charset="0"/>
                  </a:rPr>
                  <a:t>Bài tập:</a:t>
                </a:r>
              </a:p>
              <a:p>
                <a:r>
                  <a:rPr lang="en-GB" sz="3600">
                    <a:latin typeface="Times New Roman" panose="02020603050405020304" pitchFamily="18" charset="0"/>
                    <a:cs typeface="Times New Roman" panose="02020603050405020304" pitchFamily="18" charset="0"/>
                  </a:rPr>
                  <a:t>1. a. Ma trận    </a:t>
                </a:r>
                <a14:m>
                  <m:oMath xmlns:m="http://schemas.openxmlformats.org/officeDocument/2006/math">
                    <m:r>
                      <a:rPr lang="en-GB" sz="3600" i="1">
                        <a:latin typeface="Cambria Math" panose="02040503050406030204" pitchFamily="18" charset="0"/>
                      </a:rPr>
                      <m:t> </m:t>
                    </m:r>
                    <m:r>
                      <a:rPr lang="en-US" sz="3600" i="1">
                        <a:latin typeface="Cambria Math" panose="02040503050406030204" pitchFamily="18" charset="0"/>
                      </a:rPr>
                      <m:t>𝐾</m:t>
                    </m:r>
                    <m:r>
                      <a:rPr lang="en-US" sz="3600" i="1">
                        <a:latin typeface="Cambria Math" panose="02040503050406030204" pitchFamily="18" charset="0"/>
                      </a:rPr>
                      <m:t>=</m:t>
                    </m:r>
                    <m:d>
                      <m:dPr>
                        <m:begChr m:val="|"/>
                        <m:endChr m:val="|"/>
                        <m:ctrlPr>
                          <a:rPr lang="en-GB" sz="3600" i="1">
                            <a:latin typeface="Cambria Math" panose="02040503050406030204" pitchFamily="18" charset="0"/>
                          </a:rPr>
                        </m:ctrlPr>
                      </m:dPr>
                      <m:e>
                        <m:eqArr>
                          <m:eqArrPr>
                            <m:ctrlPr>
                              <a:rPr lang="en-GB" sz="3600" i="1">
                                <a:latin typeface="Cambria Math" panose="02040503050406030204" pitchFamily="18" charset="0"/>
                              </a:rPr>
                            </m:ctrlPr>
                          </m:eqArrPr>
                          <m:e>
                            <m:r>
                              <a:rPr lang="en-US" sz="3600" i="1">
                                <a:latin typeface="Cambria Math" panose="02040503050406030204" pitchFamily="18" charset="0"/>
                              </a:rPr>
                              <m:t>5        3</m:t>
                            </m:r>
                          </m:e>
                          <m:e>
                            <m:r>
                              <a:rPr lang="en-US" sz="3600" i="1">
                                <a:latin typeface="Cambria Math" panose="02040503050406030204" pitchFamily="18" charset="0"/>
                              </a:rPr>
                              <m:t>13     17</m:t>
                            </m:r>
                          </m:e>
                        </m:eqArr>
                      </m:e>
                    </m:d>
                  </m:oMath>
                </a14:m>
                <a:r>
                  <a:rPr lang="en-US" sz="3600">
                    <a:latin typeface="Times New Roman" panose="02020603050405020304" pitchFamily="18" charset="0"/>
                    <a:cs typeface="Times New Roman" panose="02020603050405020304" pitchFamily="18" charset="0"/>
                  </a:rPr>
                  <a:t>    có thể sử dụng làm khóa cho hệ mã trên không? Giải thích</a:t>
                </a:r>
                <a:endParaRPr lang="en-GB" sz="3600">
                  <a:latin typeface="Times New Roman" panose="02020603050405020304" pitchFamily="18" charset="0"/>
                  <a:cs typeface="Times New Roman" panose="02020603050405020304" pitchFamily="18" charset="0"/>
                </a:endParaRPr>
              </a:p>
              <a:p>
                <a:r>
                  <a:rPr lang="en-GB" sz="3600">
                    <a:latin typeface="Times New Roman" panose="02020603050405020304" pitchFamily="18" charset="0"/>
                    <a:cs typeface="Times New Roman" panose="02020603050405020304" pitchFamily="18" charset="0"/>
                  </a:rPr>
                  <a:t>	b. Cho     </a:t>
                </a:r>
                <a14:m>
                  <m:oMath xmlns:m="http://schemas.openxmlformats.org/officeDocument/2006/math">
                    <m:r>
                      <a:rPr lang="en-US" sz="3600" i="1">
                        <a:latin typeface="Cambria Math" panose="02040503050406030204" pitchFamily="18" charset="0"/>
                      </a:rPr>
                      <m:t>𝐾</m:t>
                    </m:r>
                    <m:r>
                      <a:rPr lang="en-US" sz="3600" i="1">
                        <a:latin typeface="Cambria Math" panose="02040503050406030204" pitchFamily="18" charset="0"/>
                      </a:rPr>
                      <m:t>=</m:t>
                    </m:r>
                    <m:d>
                      <m:dPr>
                        <m:begChr m:val="|"/>
                        <m:endChr m:val="|"/>
                        <m:ctrlPr>
                          <a:rPr lang="en-GB" sz="3600" i="1">
                            <a:latin typeface="Cambria Math" panose="02040503050406030204" pitchFamily="18" charset="0"/>
                          </a:rPr>
                        </m:ctrlPr>
                      </m:dPr>
                      <m:e>
                        <m:eqArr>
                          <m:eqArrPr>
                            <m:ctrlPr>
                              <a:rPr lang="en-GB" sz="3600" i="1">
                                <a:latin typeface="Cambria Math" panose="02040503050406030204" pitchFamily="18" charset="0"/>
                              </a:rPr>
                            </m:ctrlPr>
                          </m:eqArrPr>
                          <m:e>
                            <m:r>
                              <a:rPr lang="en-US" sz="3600" i="1">
                                <a:latin typeface="Cambria Math" panose="02040503050406030204" pitchFamily="18" charset="0"/>
                              </a:rPr>
                              <m:t>12    5</m:t>
                            </m:r>
                          </m:e>
                          <m:e>
                            <m:r>
                              <a:rPr lang="en-US" sz="3600" i="1">
                                <a:latin typeface="Cambria Math" panose="02040503050406030204" pitchFamily="18" charset="0"/>
                              </a:rPr>
                              <m:t>3      7</m:t>
                            </m:r>
                          </m:e>
                        </m:eqArr>
                      </m:e>
                    </m:d>
                  </m:oMath>
                </a14:m>
                <a:r>
                  <a:rPr lang="en-US" sz="3600">
                    <a:latin typeface="Times New Roman" panose="02020603050405020304" pitchFamily="18" charset="0"/>
                    <a:cs typeface="Times New Roman" panose="02020603050405020304" pitchFamily="18" charset="0"/>
                  </a:rPr>
                  <a:t>  thực hiện mã hóa và giải mã với xâu S = </a:t>
                </a:r>
                <a:r>
                  <a:rPr lang="en-US" sz="3600" b="1">
                    <a:latin typeface="Times New Roman" panose="02020603050405020304" pitchFamily="18" charset="0"/>
                    <a:cs typeface="Times New Roman" panose="02020603050405020304" pitchFamily="18" charset="0"/>
                  </a:rPr>
                  <a:t>Hard</a:t>
                </a:r>
                <a:endParaRPr lang="en-GB" sz="3600">
                  <a:latin typeface="Times New Roman" panose="02020603050405020304" pitchFamily="18" charset="0"/>
                  <a:cs typeface="Times New Roman" panose="02020603050405020304" pitchFamily="18" charset="0"/>
                </a:endParaRPr>
              </a:p>
              <a:p>
                <a:pPr algn="just">
                  <a:spcBef>
                    <a:spcPts val="600"/>
                  </a:spcBef>
                  <a:spcAft>
                    <a:spcPts val="600"/>
                  </a:spcAft>
                </a:pPr>
                <a:endParaRPr lang="en-US" sz="3600">
                  <a:latin typeface="Times New Roman" panose="02020603050405020304" pitchFamily="18" charset="0"/>
                  <a:cs typeface="Times New Roman" panose="02020603050405020304" pitchFamily="18" charset="0"/>
                </a:endParaRPr>
              </a:p>
              <a:p>
                <a:pPr algn="just">
                  <a:spcBef>
                    <a:spcPts val="600"/>
                  </a:spcBef>
                  <a:spcAft>
                    <a:spcPts val="600"/>
                  </a:spcAft>
                </a:pPr>
                <a:endParaRPr lang="en-US" sz="3600">
                  <a:latin typeface="Times New Roman" panose="02020603050405020304" pitchFamily="18" charset="0"/>
                  <a:cs typeface="Times New Roman" panose="02020603050405020304"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90962" y="1360056"/>
                <a:ext cx="10825316" cy="6327117"/>
              </a:xfrm>
              <a:prstGeom prst="rect">
                <a:avLst/>
              </a:prstGeom>
              <a:blipFill>
                <a:blip r:embed="rId3"/>
                <a:stretch>
                  <a:fillRect l="-1689" t="-1541" r="-1914"/>
                </a:stretch>
              </a:blipFill>
            </p:spPr>
            <p:txBody>
              <a:bodyPr/>
              <a:lstStyle/>
              <a:p>
                <a:r>
                  <a:rPr lang="en-US">
                    <a:noFill/>
                  </a:rPr>
                  <a:t> </a:t>
                </a:r>
              </a:p>
            </p:txBody>
          </p:sp>
        </mc:Fallback>
      </mc:AlternateContent>
    </p:spTree>
    <p:extLst>
      <p:ext uri="{BB962C8B-B14F-4D97-AF65-F5344CB8AC3E}">
        <p14:creationId xmlns:p14="http://schemas.microsoft.com/office/powerpoint/2010/main" val="42825313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TextBox 12"/>
              <p:cNvSpPr txBox="1"/>
              <p:nvPr/>
            </p:nvSpPr>
            <p:spPr>
              <a:xfrm>
                <a:off x="690962" y="1360056"/>
                <a:ext cx="10825316" cy="6578211"/>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600" b="1" i="1">
                    <a:latin typeface="Times New Roman" panose="02020603050405020304" pitchFamily="18" charset="0"/>
                    <a:cs typeface="Times New Roman" panose="02020603050405020304" pitchFamily="18" charset="0"/>
                  </a:rPr>
                  <a:t>Mã </a:t>
                </a:r>
                <a:r>
                  <a:rPr lang="pt-BR" sz="3600" b="1" i="1" smtClean="0">
                    <a:latin typeface="Times New Roman" panose="02020603050405020304" pitchFamily="18" charset="0"/>
                    <a:cs typeface="Times New Roman" panose="02020603050405020304" pitchFamily="18" charset="0"/>
                  </a:rPr>
                  <a:t>Hill</a:t>
                </a:r>
              </a:p>
              <a:p>
                <a:pPr algn="just">
                  <a:spcBef>
                    <a:spcPts val="600"/>
                  </a:spcBef>
                  <a:spcAft>
                    <a:spcPts val="600"/>
                  </a:spcAft>
                </a:pPr>
                <a:r>
                  <a:rPr lang="pt-BR" sz="3600" smtClean="0">
                    <a:latin typeface="Times New Roman" panose="02020603050405020304" pitchFamily="18" charset="0"/>
                    <a:cs typeface="Times New Roman" panose="02020603050405020304" pitchFamily="18" charset="0"/>
                  </a:rPr>
                  <a:t>	</a:t>
                </a:r>
                <a:r>
                  <a:rPr lang="pt-BR" sz="3600">
                    <a:latin typeface="Times New Roman" panose="02020603050405020304" pitchFamily="18" charset="0"/>
                    <a:cs typeface="Times New Roman" panose="02020603050405020304" pitchFamily="18" charset="0"/>
                  </a:rPr>
                  <a:t> </a:t>
                </a:r>
                <a:r>
                  <a:rPr lang="en-US" sz="3600" smtClean="0">
                    <a:latin typeface="Times New Roman" panose="02020603050405020304" pitchFamily="18" charset="0"/>
                    <a:cs typeface="Times New Roman" panose="02020603050405020304" pitchFamily="18" charset="0"/>
                  </a:rPr>
                  <a:t>Bài tập:</a:t>
                </a:r>
              </a:p>
              <a:p>
                <a:r>
                  <a:rPr lang="en-GB" sz="3300">
                    <a:latin typeface="Times New Roman" panose="02020603050405020304" pitchFamily="18" charset="0"/>
                    <a:cs typeface="Times New Roman" panose="02020603050405020304" pitchFamily="18" charset="0"/>
                  </a:rPr>
                  <a:t>2. a. Ma trận    </a:t>
                </a:r>
                <a14:m>
                  <m:oMath xmlns:m="http://schemas.openxmlformats.org/officeDocument/2006/math">
                    <m:r>
                      <a:rPr lang="en-GB" sz="3300" i="1">
                        <a:latin typeface="Cambria Math" panose="02040503050406030204" pitchFamily="18" charset="0"/>
                      </a:rPr>
                      <m:t> </m:t>
                    </m:r>
                    <m:r>
                      <a:rPr lang="en-US" sz="3300" i="1">
                        <a:latin typeface="Cambria Math" panose="02040503050406030204" pitchFamily="18" charset="0"/>
                      </a:rPr>
                      <m:t>𝐾</m:t>
                    </m:r>
                    <m:r>
                      <a:rPr lang="en-US" sz="3300" i="1">
                        <a:latin typeface="Cambria Math" panose="02040503050406030204" pitchFamily="18" charset="0"/>
                      </a:rPr>
                      <m:t>=</m:t>
                    </m:r>
                    <m:d>
                      <m:dPr>
                        <m:begChr m:val="|"/>
                        <m:endChr m:val="|"/>
                        <m:ctrlPr>
                          <a:rPr lang="en-GB" sz="3300" i="1">
                            <a:latin typeface="Cambria Math" panose="02040503050406030204" pitchFamily="18" charset="0"/>
                          </a:rPr>
                        </m:ctrlPr>
                      </m:dPr>
                      <m:e>
                        <m:eqArr>
                          <m:eqArrPr>
                            <m:ctrlPr>
                              <a:rPr lang="en-GB" sz="3300" i="1">
                                <a:latin typeface="Cambria Math" panose="02040503050406030204" pitchFamily="18" charset="0"/>
                              </a:rPr>
                            </m:ctrlPr>
                          </m:eqArrPr>
                          <m:e>
                            <m:r>
                              <a:rPr lang="en-US" sz="3300" i="1">
                                <a:latin typeface="Cambria Math" panose="02040503050406030204" pitchFamily="18" charset="0"/>
                              </a:rPr>
                              <m:t>6        3</m:t>
                            </m:r>
                          </m:e>
                          <m:e>
                            <m:r>
                              <a:rPr lang="en-US" sz="3300" i="1">
                                <a:latin typeface="Cambria Math" panose="02040503050406030204" pitchFamily="18" charset="0"/>
                              </a:rPr>
                              <m:t>11    15</m:t>
                            </m:r>
                          </m:e>
                        </m:eqArr>
                      </m:e>
                    </m:d>
                  </m:oMath>
                </a14:m>
                <a:r>
                  <a:rPr lang="en-US" sz="3300">
                    <a:latin typeface="Times New Roman" panose="02020603050405020304" pitchFamily="18" charset="0"/>
                    <a:cs typeface="Times New Roman" panose="02020603050405020304" pitchFamily="18" charset="0"/>
                  </a:rPr>
                  <a:t>    có thể sử dụng làm khóa cho hệ mã trên không? Giải thích</a:t>
                </a:r>
                <a:endParaRPr lang="en-GB" sz="3300">
                  <a:latin typeface="Times New Roman" panose="02020603050405020304" pitchFamily="18" charset="0"/>
                  <a:cs typeface="Times New Roman" panose="02020603050405020304" pitchFamily="18" charset="0"/>
                </a:endParaRPr>
              </a:p>
              <a:p>
                <a:r>
                  <a:rPr lang="en-GB" sz="3300">
                    <a:latin typeface="Times New Roman" panose="02020603050405020304" pitchFamily="18" charset="0"/>
                    <a:cs typeface="Times New Roman" panose="02020603050405020304" pitchFamily="18" charset="0"/>
                  </a:rPr>
                  <a:t>	b. Cho hệ mã Hill có M = 2 và bảng chữ cái tiếng Anh, cho khóa </a:t>
                </a:r>
                <a14:m>
                  <m:oMath xmlns:m="http://schemas.openxmlformats.org/officeDocument/2006/math">
                    <m:r>
                      <a:rPr lang="en-US" sz="3300" i="1">
                        <a:latin typeface="Cambria Math" panose="02040503050406030204" pitchFamily="18" charset="0"/>
                      </a:rPr>
                      <m:t>𝐾</m:t>
                    </m:r>
                    <m:r>
                      <a:rPr lang="en-US" sz="3300" i="1">
                        <a:latin typeface="Cambria Math" panose="02040503050406030204" pitchFamily="18" charset="0"/>
                      </a:rPr>
                      <m:t>=</m:t>
                    </m:r>
                    <m:d>
                      <m:dPr>
                        <m:begChr m:val="|"/>
                        <m:endChr m:val="|"/>
                        <m:ctrlPr>
                          <a:rPr lang="en-GB" sz="3300" i="1">
                            <a:latin typeface="Cambria Math" panose="02040503050406030204" pitchFamily="18" charset="0"/>
                          </a:rPr>
                        </m:ctrlPr>
                      </m:dPr>
                      <m:e>
                        <m:eqArr>
                          <m:eqArrPr>
                            <m:ctrlPr>
                              <a:rPr lang="en-GB" sz="3300" i="1">
                                <a:latin typeface="Cambria Math" panose="02040503050406030204" pitchFamily="18" charset="0"/>
                              </a:rPr>
                            </m:ctrlPr>
                          </m:eqArrPr>
                          <m:e>
                            <m:r>
                              <a:rPr lang="en-US" sz="3300" i="1">
                                <a:latin typeface="Cambria Math" panose="02040503050406030204" pitchFamily="18" charset="0"/>
                              </a:rPr>
                              <m:t>11    8</m:t>
                            </m:r>
                          </m:e>
                          <m:e>
                            <m:r>
                              <a:rPr lang="en-US" sz="3300" i="1">
                                <a:latin typeface="Cambria Math" panose="02040503050406030204" pitchFamily="18" charset="0"/>
                              </a:rPr>
                              <m:t>3      7</m:t>
                            </m:r>
                          </m:e>
                        </m:eqArr>
                      </m:e>
                    </m:d>
                  </m:oMath>
                </a14:m>
                <a:endParaRPr lang="en-GB" sz="3300">
                  <a:latin typeface="Times New Roman" panose="02020603050405020304" pitchFamily="18" charset="0"/>
                  <a:cs typeface="Times New Roman" panose="02020603050405020304" pitchFamily="18" charset="0"/>
                </a:endParaRPr>
              </a:p>
              <a:p>
                <a:r>
                  <a:rPr lang="vi-VN" sz="3300">
                    <a:latin typeface="Times New Roman" panose="02020603050405020304" pitchFamily="18" charset="0"/>
                    <a:cs typeface="Times New Roman" panose="02020603050405020304" pitchFamily="18" charset="0"/>
                  </a:rPr>
                  <a:t>Hãy mã hóa xâu sau: </a:t>
                </a:r>
                <a:r>
                  <a:rPr lang="en-GB" sz="3300" b="1">
                    <a:latin typeface="Times New Roman" panose="02020603050405020304" pitchFamily="18" charset="0"/>
                    <a:cs typeface="Times New Roman" panose="02020603050405020304" pitchFamily="18" charset="0"/>
                  </a:rPr>
                  <a:t>Meet</a:t>
                </a:r>
                <a:endParaRPr lang="en-US" sz="3300">
                  <a:latin typeface="Times New Roman" panose="02020603050405020304" pitchFamily="18" charset="0"/>
                  <a:cs typeface="Times New Roman" panose="02020603050405020304" pitchFamily="18" charset="0"/>
                </a:endParaRPr>
              </a:p>
              <a:p>
                <a:pPr algn="just">
                  <a:spcBef>
                    <a:spcPts val="600"/>
                  </a:spcBef>
                  <a:spcAft>
                    <a:spcPts val="600"/>
                  </a:spcAft>
                </a:pPr>
                <a:endParaRPr lang="en-US" sz="3600">
                  <a:latin typeface="Times New Roman" panose="02020603050405020304" pitchFamily="18" charset="0"/>
                  <a:cs typeface="Times New Roman" panose="02020603050405020304" pitchFamily="18" charset="0"/>
                </a:endParaRPr>
              </a:p>
              <a:p>
                <a:pPr algn="just">
                  <a:spcBef>
                    <a:spcPts val="600"/>
                  </a:spcBef>
                  <a:spcAft>
                    <a:spcPts val="600"/>
                  </a:spcAft>
                </a:pPr>
                <a:endParaRPr lang="en-US" sz="3600">
                  <a:latin typeface="Times New Roman" panose="02020603050405020304" pitchFamily="18" charset="0"/>
                  <a:cs typeface="Times New Roman" panose="02020603050405020304"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90962" y="1360056"/>
                <a:ext cx="10825316" cy="6578211"/>
              </a:xfrm>
              <a:prstGeom prst="rect">
                <a:avLst/>
              </a:prstGeom>
              <a:blipFill>
                <a:blip r:embed="rId3"/>
                <a:stretch>
                  <a:fillRect l="-1520" t="-1483"/>
                </a:stretch>
              </a:blipFill>
            </p:spPr>
            <p:txBody>
              <a:bodyPr/>
              <a:lstStyle/>
              <a:p>
                <a:r>
                  <a:rPr lang="en-US">
                    <a:noFill/>
                  </a:rPr>
                  <a:t> </a:t>
                </a:r>
              </a:p>
            </p:txBody>
          </p:sp>
        </mc:Fallback>
      </mc:AlternateContent>
    </p:spTree>
    <p:extLst>
      <p:ext uri="{BB962C8B-B14F-4D97-AF65-F5344CB8AC3E}">
        <p14:creationId xmlns:p14="http://schemas.microsoft.com/office/powerpoint/2010/main" val="276460332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6478697"/>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600" b="1" i="1">
                <a:latin typeface="Times New Roman" panose="02020603050405020304" pitchFamily="18" charset="0"/>
                <a:cs typeface="Times New Roman" panose="02020603050405020304" pitchFamily="18" charset="0"/>
              </a:rPr>
              <a:t>Mã </a:t>
            </a:r>
            <a:r>
              <a:rPr lang="pt-BR" sz="3600" b="1" i="1" smtClean="0">
                <a:latin typeface="Times New Roman" panose="02020603050405020304" pitchFamily="18" charset="0"/>
                <a:cs typeface="Times New Roman" panose="02020603050405020304" pitchFamily="18" charset="0"/>
              </a:rPr>
              <a:t>Hill</a:t>
            </a:r>
          </a:p>
          <a:p>
            <a:pPr algn="just">
              <a:spcBef>
                <a:spcPts val="600"/>
              </a:spcBef>
              <a:spcAft>
                <a:spcPts val="600"/>
              </a:spcAft>
            </a:pPr>
            <a:r>
              <a:rPr lang="pt-BR" sz="3600" smtClean="0">
                <a:latin typeface="Times New Roman" panose="02020603050405020304" pitchFamily="18" charset="0"/>
                <a:cs typeface="Times New Roman" panose="02020603050405020304" pitchFamily="18" charset="0"/>
              </a:rPr>
              <a:t>	</a:t>
            </a:r>
            <a:r>
              <a:rPr lang="pt-BR" sz="3600">
                <a:latin typeface="Times New Roman" panose="02020603050405020304" pitchFamily="18" charset="0"/>
                <a:cs typeface="Times New Roman" panose="02020603050405020304" pitchFamily="18" charset="0"/>
              </a:rPr>
              <a:t> </a:t>
            </a:r>
            <a:r>
              <a:rPr lang="en-US" sz="3600" smtClean="0">
                <a:latin typeface="Times New Roman" panose="02020603050405020304" pitchFamily="18" charset="0"/>
                <a:cs typeface="Times New Roman" panose="02020603050405020304" pitchFamily="18" charset="0"/>
              </a:rPr>
              <a:t>Bài tập:</a:t>
            </a:r>
          </a:p>
          <a:p>
            <a:pPr algn="just">
              <a:spcBef>
                <a:spcPts val="600"/>
              </a:spcBef>
              <a:spcAft>
                <a:spcPts val="600"/>
              </a:spcAft>
            </a:pPr>
            <a:r>
              <a:rPr lang="pt-BR" sz="3600">
                <a:latin typeface="Times New Roman" panose="02020603050405020304" pitchFamily="18" charset="0"/>
                <a:cs typeface="Times New Roman" panose="02020603050405020304" pitchFamily="18" charset="0"/>
                <a:sym typeface="Symbol" panose="05050102010706020507" pitchFamily="18" charset="2"/>
              </a:rPr>
              <a:t>3</a:t>
            </a:r>
            <a:r>
              <a:rPr lang="pt-BR" sz="3600">
                <a:latin typeface="Times New Roman" panose="02020603050405020304" pitchFamily="18" charset="0"/>
                <a:cs typeface="Times New Roman" panose="02020603050405020304" pitchFamily="18" charset="0"/>
              </a:rPr>
              <a:t>.(*)</a:t>
            </a:r>
            <a:r>
              <a:rPr lang="pt-BR" sz="3600" b="1">
                <a:latin typeface="Times New Roman" panose="02020603050405020304" pitchFamily="18" charset="0"/>
                <a:cs typeface="Times New Roman" panose="02020603050405020304" pitchFamily="18" charset="0"/>
              </a:rPr>
              <a:t> </a:t>
            </a:r>
            <a:r>
              <a:rPr lang="pt-BR" sz="3600">
                <a:latin typeface="Times New Roman" panose="02020603050405020304" pitchFamily="18" charset="0"/>
                <a:cs typeface="Times New Roman" panose="02020603050405020304" pitchFamily="18" charset="0"/>
              </a:rPr>
              <a:t>Cho hệ mã Hill có M=2 (khóa là ma trận vuông cấp 2) và bảng chữ cái là tiếng anh, cho khóa </a:t>
            </a:r>
            <a:endParaRPr lang="en-US" sz="3600">
              <a:latin typeface="Times New Roman" panose="02020603050405020304" pitchFamily="18" charset="0"/>
              <a:cs typeface="Times New Roman" panose="02020603050405020304" pitchFamily="18" charset="0"/>
            </a:endParaRPr>
          </a:p>
          <a:p>
            <a:pPr algn="just"/>
            <a:endParaRPr lang="en-US" sz="3600">
              <a:latin typeface="Times New Roman" panose="02020603050405020304" pitchFamily="18" charset="0"/>
              <a:cs typeface="Times New Roman" panose="02020603050405020304" pitchFamily="18" charset="0"/>
            </a:endParaRPr>
          </a:p>
          <a:p>
            <a:pPr algn="just">
              <a:spcBef>
                <a:spcPts val="600"/>
              </a:spcBef>
              <a:spcAft>
                <a:spcPts val="600"/>
              </a:spcAft>
            </a:pPr>
            <a:r>
              <a:rPr lang="pt-BR" sz="3600">
                <a:latin typeface="Times New Roman" panose="02020603050405020304" pitchFamily="18" charset="0"/>
                <a:cs typeface="Times New Roman" panose="02020603050405020304" pitchFamily="18" charset="0"/>
              </a:rPr>
              <a:t>             </a:t>
            </a:r>
          </a:p>
          <a:p>
            <a:pPr algn="just">
              <a:spcBef>
                <a:spcPts val="600"/>
              </a:spcBef>
              <a:spcAft>
                <a:spcPts val="600"/>
              </a:spcAft>
            </a:pPr>
            <a:r>
              <a:rPr lang="en-US" sz="3600" smtClean="0">
                <a:latin typeface="Times New Roman" panose="02020603050405020304" pitchFamily="18" charset="0"/>
                <a:cs typeface="Times New Roman" panose="02020603050405020304" pitchFamily="18" charset="0"/>
              </a:rPr>
              <a:t>Hãy </a:t>
            </a:r>
            <a:r>
              <a:rPr lang="en-US" sz="3600">
                <a:latin typeface="Times New Roman" panose="02020603050405020304" pitchFamily="18" charset="0"/>
                <a:cs typeface="Times New Roman" panose="02020603050405020304" pitchFamily="18" charset="0"/>
              </a:rPr>
              <a:t>mã hóa xâu P= “Chao mung co va cac ban”?</a:t>
            </a:r>
          </a:p>
          <a:p>
            <a:pPr algn="just">
              <a:spcBef>
                <a:spcPts val="600"/>
              </a:spcBef>
              <a:spcAft>
                <a:spcPts val="600"/>
              </a:spcAft>
            </a:pPr>
            <a:endParaRPr lang="en-US" sz="3600">
              <a:latin typeface="Times New Roman" panose="02020603050405020304" pitchFamily="18" charset="0"/>
              <a:cs typeface="Times New Roman" panose="02020603050405020304" pitchFamily="18" charset="0"/>
            </a:endParaRPr>
          </a:p>
          <a:p>
            <a:pPr algn="just">
              <a:spcBef>
                <a:spcPts val="600"/>
              </a:spcBef>
              <a:spcAft>
                <a:spcPts val="600"/>
              </a:spcAft>
            </a:pPr>
            <a:endParaRPr lang="en-US" sz="3600">
              <a:latin typeface="Times New Roman" panose="02020603050405020304" pitchFamily="18" charset="0"/>
              <a:cs typeface="Times New Roman" panose="02020603050405020304" pitchFamily="18" charset="0"/>
            </a:endParaRPr>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4055918" y="4438936"/>
            <a:ext cx="3352800" cy="1431488"/>
          </a:xfrm>
          <a:prstGeom prst="rect">
            <a:avLst/>
          </a:prstGeom>
          <a:noFill/>
          <a:ln>
            <a:noFill/>
          </a:ln>
        </p:spPr>
      </p:pic>
    </p:spTree>
    <p:extLst>
      <p:ext uri="{BB962C8B-B14F-4D97-AF65-F5344CB8AC3E}">
        <p14:creationId xmlns:p14="http://schemas.microsoft.com/office/powerpoint/2010/main" val="33565348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6324808"/>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khóa đối xứng (bí mật)</a:t>
            </a:r>
          </a:p>
          <a:p>
            <a:pPr algn="just"/>
            <a:r>
              <a:rPr lang="pt-BR" altLang="en-US" sz="3200" smtClean="0">
                <a:latin typeface="Times New Roman" panose="02020603050405020304" pitchFamily="18" charset="0"/>
                <a:cs typeface="Times New Roman" panose="02020603050405020304" pitchFamily="18" charset="0"/>
              </a:rPr>
              <a:t>	</a:t>
            </a:r>
            <a:r>
              <a:rPr lang="pt-BR" sz="3600" b="1" i="1">
                <a:latin typeface="Times New Roman" panose="02020603050405020304" pitchFamily="18" charset="0"/>
                <a:cs typeface="Times New Roman" panose="02020603050405020304" pitchFamily="18" charset="0"/>
              </a:rPr>
              <a:t>Mã </a:t>
            </a:r>
            <a:r>
              <a:rPr lang="pt-BR" sz="3600" b="1" i="1" smtClean="0">
                <a:latin typeface="Times New Roman" panose="02020603050405020304" pitchFamily="18" charset="0"/>
                <a:cs typeface="Times New Roman" panose="02020603050405020304" pitchFamily="18" charset="0"/>
              </a:rPr>
              <a:t>Hill</a:t>
            </a:r>
          </a:p>
          <a:p>
            <a:pPr algn="just">
              <a:spcBef>
                <a:spcPts val="600"/>
              </a:spcBef>
              <a:spcAft>
                <a:spcPts val="600"/>
              </a:spcAft>
            </a:pPr>
            <a:r>
              <a:rPr lang="pt-BR" sz="3600" smtClean="0">
                <a:latin typeface="Times New Roman" panose="02020603050405020304" pitchFamily="18" charset="0"/>
                <a:cs typeface="Times New Roman" panose="02020603050405020304" pitchFamily="18" charset="0"/>
              </a:rPr>
              <a:t>	</a:t>
            </a:r>
            <a:r>
              <a:rPr lang="pt-BR" sz="3600">
                <a:latin typeface="Times New Roman" panose="02020603050405020304" pitchFamily="18" charset="0"/>
                <a:cs typeface="Times New Roman" panose="02020603050405020304" pitchFamily="18" charset="0"/>
              </a:rPr>
              <a:t> </a:t>
            </a:r>
            <a:r>
              <a:rPr lang="en-US" sz="3600" smtClean="0">
                <a:latin typeface="Times New Roman" panose="02020603050405020304" pitchFamily="18" charset="0"/>
                <a:cs typeface="Times New Roman" panose="02020603050405020304" pitchFamily="18" charset="0"/>
              </a:rPr>
              <a:t>Bài tập:</a:t>
            </a:r>
          </a:p>
          <a:p>
            <a:pPr algn="just">
              <a:spcBef>
                <a:spcPts val="600"/>
              </a:spcBef>
              <a:spcAft>
                <a:spcPts val="600"/>
              </a:spcAft>
            </a:pPr>
            <a:r>
              <a:rPr lang="pt-BR" sz="3600">
                <a:latin typeface="Times New Roman" panose="02020603050405020304" pitchFamily="18" charset="0"/>
                <a:cs typeface="Times New Roman" panose="02020603050405020304" pitchFamily="18" charset="0"/>
                <a:sym typeface="Symbol" panose="05050102010706020507" pitchFamily="18" charset="2"/>
              </a:rPr>
              <a:t>4</a:t>
            </a:r>
            <a:r>
              <a:rPr lang="pt-BR" sz="3600">
                <a:latin typeface="Times New Roman" panose="02020603050405020304" pitchFamily="18" charset="0"/>
                <a:cs typeface="Times New Roman" panose="02020603050405020304" pitchFamily="18" charset="0"/>
              </a:rPr>
              <a:t>.(*)</a:t>
            </a:r>
            <a:r>
              <a:rPr lang="pt-BR" sz="3600" b="1">
                <a:latin typeface="Times New Roman" panose="02020603050405020304" pitchFamily="18" charset="0"/>
                <a:cs typeface="Times New Roman" panose="02020603050405020304" pitchFamily="18" charset="0"/>
              </a:rPr>
              <a:t> </a:t>
            </a:r>
            <a:r>
              <a:rPr lang="pt-BR" sz="3600">
                <a:latin typeface="Times New Roman" panose="02020603050405020304" pitchFamily="18" charset="0"/>
                <a:cs typeface="Times New Roman" panose="02020603050405020304" pitchFamily="18" charset="0"/>
              </a:rPr>
              <a:t>Cho hệ mã Hill có M=2 (khóa là ma trận vuông cấp 2) và bảng chữ cái là tiếng anh, cho khóa </a:t>
            </a:r>
            <a:endParaRPr lang="en-US" sz="3600">
              <a:latin typeface="Times New Roman" panose="02020603050405020304" pitchFamily="18" charset="0"/>
              <a:cs typeface="Times New Roman" panose="02020603050405020304" pitchFamily="18" charset="0"/>
            </a:endParaRPr>
          </a:p>
          <a:p>
            <a:pPr algn="just"/>
            <a:endParaRPr lang="en-US" sz="3600">
              <a:latin typeface="Times New Roman" panose="02020603050405020304" pitchFamily="18" charset="0"/>
              <a:cs typeface="Times New Roman" panose="02020603050405020304" pitchFamily="18" charset="0"/>
            </a:endParaRPr>
          </a:p>
          <a:p>
            <a:pPr algn="just">
              <a:spcBef>
                <a:spcPts val="600"/>
              </a:spcBef>
              <a:spcAft>
                <a:spcPts val="600"/>
              </a:spcAft>
            </a:pPr>
            <a:r>
              <a:rPr lang="pt-BR" sz="3600">
                <a:latin typeface="Times New Roman" panose="02020603050405020304" pitchFamily="18" charset="0"/>
                <a:cs typeface="Times New Roman" panose="02020603050405020304" pitchFamily="18" charset="0"/>
              </a:rPr>
              <a:t>             </a:t>
            </a:r>
          </a:p>
          <a:p>
            <a:r>
              <a:rPr lang="vi-VN" sz="3600" smtClean="0">
                <a:latin typeface="Times New Roman" panose="02020603050405020304" pitchFamily="18" charset="0"/>
                <a:cs typeface="Times New Roman" panose="02020603050405020304" pitchFamily="18" charset="0"/>
              </a:rPr>
              <a:t>Hãy </a:t>
            </a:r>
            <a:r>
              <a:rPr lang="vi-VN" sz="3600">
                <a:latin typeface="Times New Roman" panose="02020603050405020304" pitchFamily="18" charset="0"/>
                <a:cs typeface="Times New Roman" panose="02020603050405020304" pitchFamily="18" charset="0"/>
              </a:rPr>
              <a:t>mã hóa xâu P=  “LOPDCHETHONGTHONGTIN”</a:t>
            </a:r>
            <a:endParaRPr lang="en-US" sz="3600">
              <a:latin typeface="Times New Roman" panose="02020603050405020304" pitchFamily="18" charset="0"/>
              <a:cs typeface="Times New Roman" panose="02020603050405020304" pitchFamily="18" charset="0"/>
            </a:endParaRPr>
          </a:p>
          <a:p>
            <a:pPr algn="just">
              <a:spcBef>
                <a:spcPts val="600"/>
              </a:spcBef>
              <a:spcAft>
                <a:spcPts val="600"/>
              </a:spcAft>
            </a:pPr>
            <a:endParaRPr lang="en-US" sz="3600">
              <a:latin typeface="Times New Roman" panose="02020603050405020304" pitchFamily="18" charset="0"/>
              <a:cs typeface="Times New Roman" panose="02020603050405020304" pitchFamily="18" charset="0"/>
            </a:endParaRPr>
          </a:p>
          <a:p>
            <a:pPr algn="just">
              <a:spcBef>
                <a:spcPts val="600"/>
              </a:spcBef>
              <a:spcAft>
                <a:spcPts val="600"/>
              </a:spcAft>
            </a:pPr>
            <a:endParaRPr lang="en-US" sz="36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Rectangle 10"/>
              <p:cNvSpPr/>
              <p:nvPr/>
            </p:nvSpPr>
            <p:spPr>
              <a:xfrm>
                <a:off x="3034145" y="4522459"/>
                <a:ext cx="4010891" cy="107837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𝐾</m:t>
                      </m:r>
                      <m:r>
                        <a:rPr lang="en-US" sz="3600" i="0">
                          <a:latin typeface="Cambria Math" panose="02040503050406030204" pitchFamily="18" charset="0"/>
                        </a:rPr>
                        <m:t>=</m:t>
                      </m:r>
                      <m:d>
                        <m:dPr>
                          <m:begChr m:val="|"/>
                          <m:endChr m:val="|"/>
                          <m:ctrlPr>
                            <a:rPr lang="en-US" sz="3600" i="1">
                              <a:latin typeface="Cambria Math" panose="02040503050406030204" pitchFamily="18" charset="0"/>
                            </a:rPr>
                          </m:ctrlPr>
                        </m:dPr>
                        <m:e>
                          <m:eqArr>
                            <m:eqArrPr>
                              <m:ctrlPr>
                                <a:rPr lang="en-US" sz="3600" i="1">
                                  <a:latin typeface="Cambria Math" panose="02040503050406030204" pitchFamily="18" charset="0"/>
                                </a:rPr>
                              </m:ctrlPr>
                            </m:eqArrPr>
                            <m:e>
                              <m:r>
                                <a:rPr lang="en-US" sz="3600" i="0">
                                  <a:latin typeface="Cambria Math" panose="02040503050406030204" pitchFamily="18" charset="0"/>
                                </a:rPr>
                                <m:t>&amp;3     7</m:t>
                              </m:r>
                            </m:e>
                            <m:e>
                              <m:r>
                                <a:rPr lang="en-US" sz="3600" i="0">
                                  <a:latin typeface="Cambria Math" panose="02040503050406030204" pitchFamily="18" charset="0"/>
                                </a:rPr>
                                <m:t>&amp;4      6</m:t>
                              </m:r>
                            </m:e>
                          </m:eqArr>
                        </m:e>
                      </m:d>
                    </m:oMath>
                  </m:oMathPara>
                </a14:m>
                <a:endParaRPr lang="en-US" sz="3600"/>
              </a:p>
            </p:txBody>
          </p:sp>
        </mc:Choice>
        <mc:Fallback xmlns="">
          <p:sp>
            <p:nvSpPr>
              <p:cNvPr id="11" name="Rectangle 10"/>
              <p:cNvSpPr>
                <a:spLocks noRot="1" noChangeAspect="1" noMove="1" noResize="1" noEditPoints="1" noAdjustHandles="1" noChangeArrowheads="1" noChangeShapeType="1" noTextEdit="1"/>
              </p:cNvSpPr>
              <p:nvPr/>
            </p:nvSpPr>
            <p:spPr>
              <a:xfrm>
                <a:off x="3034145" y="4522459"/>
                <a:ext cx="4010891" cy="107837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3332414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647700"/>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r>
              <a:rPr lang="pt-BR" sz="3600" smtClean="0">
                <a:latin typeface="Times New Roman" panose="02020603050405020304" pitchFamily="18" charset="0"/>
                <a:cs typeface="Times New Roman" panose="02020603050405020304" pitchFamily="18" charset="0"/>
              </a:rPr>
              <a:t>	Các </a:t>
            </a:r>
            <a:r>
              <a:rPr lang="pt-BR" sz="3600">
                <a:latin typeface="Times New Roman" panose="02020603050405020304" pitchFamily="18" charset="0"/>
                <a:cs typeface="Times New Roman" panose="02020603050405020304" pitchFamily="18" charset="0"/>
              </a:rPr>
              <a:t>hệ mật này dùng một khoá để mã hoá sau đó dùng một khoá khác để giải mã, nghĩa là khoá để mã hoá  và giải mã là khác nhau. Các khoá này tạo nên từng cặp chuyển đổi ngược nhau và không có khoá nào có thể suy được từ khoá kia. Khoá dùng để mã hoá có thể công khai nhưng khoá dùng để giải mã phải giữ bí mật.</a:t>
            </a:r>
            <a:endParaRPr lang="en-US" altLang="en-US" sz="3600">
              <a:latin typeface="Times New Roman" panose="02020603050405020304" pitchFamily="18" charset="0"/>
              <a:cs typeface="Times New Roman" panose="02020603050405020304" pitchFamily="18" charset="0"/>
            </a:endParaRPr>
          </a:p>
          <a:p>
            <a:pPr algn="just"/>
            <a:endParaRPr lang="en-US" sz="3600" b="1" smtClean="0">
              <a:solidFill>
                <a:schemeClr val="accent5">
                  <a:lumMod val="75000"/>
                </a:schemeClr>
              </a:solidFill>
              <a:latin typeface="Times New Roman" panose="02020603050405020304" pitchFamily="18" charset="0"/>
              <a:cs typeface="Times New Roman" panose="02020603050405020304" pitchFamily="18" charset="0"/>
            </a:endParaRPr>
          </a:p>
          <a:p>
            <a:pPr algn="just"/>
            <a:r>
              <a:rPr lang="pt-BR" altLang="en-US" sz="3200" smtClean="0">
                <a:latin typeface="Times New Roman" panose="02020603050405020304" pitchFamily="18" charset="0"/>
                <a:cs typeface="Times New Roman" panose="02020603050405020304" pitchFamily="18" charset="0"/>
              </a:rPr>
              <a:t>	</a:t>
            </a:r>
            <a:endParaRPr lang="en-US" sz="3600">
              <a:latin typeface="Times New Roman" panose="02020603050405020304" pitchFamily="18" charset="0"/>
              <a:cs typeface="Times New Roman" panose="02020603050405020304" pitchFamily="18" charset="0"/>
            </a:endParaRPr>
          </a:p>
          <a:p>
            <a:pPr algn="just">
              <a:spcBef>
                <a:spcPts val="600"/>
              </a:spcBef>
              <a:spcAft>
                <a:spcPts val="600"/>
              </a:spcAft>
            </a:pP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69261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1831271"/>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r>
              <a:rPr lang="pt-BR" sz="3600" smtClean="0">
                <a:latin typeface="Times New Roman" panose="02020603050405020304" pitchFamily="18" charset="0"/>
                <a:cs typeface="Times New Roman" panose="02020603050405020304" pitchFamily="18" charset="0"/>
              </a:rPr>
              <a:t>	</a:t>
            </a:r>
            <a:r>
              <a:rPr lang="pt-BR" altLang="en-US" sz="3200" smtClean="0">
                <a:latin typeface="Times New Roman" panose="02020603050405020304" pitchFamily="18" charset="0"/>
                <a:cs typeface="Times New Roman" panose="02020603050405020304" pitchFamily="18" charset="0"/>
              </a:rPr>
              <a:t>	</a:t>
            </a:r>
            <a:endParaRPr lang="en-US" sz="3600">
              <a:latin typeface="Times New Roman" panose="02020603050405020304" pitchFamily="18" charset="0"/>
              <a:cs typeface="Times New Roman" panose="02020603050405020304" pitchFamily="18" charset="0"/>
            </a:endParaRPr>
          </a:p>
          <a:p>
            <a:pPr algn="just">
              <a:spcBef>
                <a:spcPts val="600"/>
              </a:spcBef>
              <a:spcAft>
                <a:spcPts val="600"/>
              </a:spcAft>
            </a:pPr>
            <a:endParaRPr lang="en-US" sz="3600">
              <a:latin typeface="Times New Roman" panose="02020603050405020304" pitchFamily="18" charset="0"/>
              <a:cs typeface="Times New Roman" panose="02020603050405020304" pitchFamily="18" charset="0"/>
            </a:endParaRPr>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1639972" y="2144337"/>
            <a:ext cx="9218528" cy="3196589"/>
          </a:xfrm>
          <a:prstGeom prst="rect">
            <a:avLst/>
          </a:prstGeom>
          <a:noFill/>
          <a:ln>
            <a:noFill/>
          </a:ln>
        </p:spPr>
      </p:pic>
      <p:sp>
        <p:nvSpPr>
          <p:cNvPr id="11" name="Rectangle 10"/>
          <p:cNvSpPr/>
          <p:nvPr/>
        </p:nvSpPr>
        <p:spPr>
          <a:xfrm>
            <a:off x="1205345" y="5465158"/>
            <a:ext cx="9050482" cy="523220"/>
          </a:xfrm>
          <a:prstGeom prst="rect">
            <a:avLst/>
          </a:prstGeom>
        </p:spPr>
        <p:txBody>
          <a:bodyPr wrap="square">
            <a:spAutoFit/>
          </a:bodyPr>
          <a:lstStyle/>
          <a:p>
            <a:pPr indent="457200" algn="ctr">
              <a:spcAft>
                <a:spcPts val="0"/>
              </a:spcAft>
            </a:pPr>
            <a:r>
              <a:rPr lang="pt-BR" sz="2800" i="1">
                <a:latin typeface="Times New Roman" panose="02020603050405020304" pitchFamily="18" charset="0"/>
                <a:ea typeface="Times New Roman" panose="02020603050405020304" pitchFamily="18" charset="0"/>
              </a:rPr>
              <a:t>Mô hình truyền thông tin với hệ mã hóa bất đối xứng</a:t>
            </a:r>
            <a:endParaRPr lang="en-US" sz="2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7907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par>
                                <p:cTn id="8" presetID="6" presetClass="entr" presetSubtype="16"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ircle(in)">
                                      <p:cBhvr>
                                        <p:cTn id="1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155257"/>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r>
              <a:rPr lang="pt-BR" sz="3600" smtClean="0">
                <a:latin typeface="Times New Roman" panose="02020603050405020304" pitchFamily="18" charset="0"/>
                <a:cs typeface="Times New Roman" panose="02020603050405020304" pitchFamily="18" charset="0"/>
              </a:rPr>
              <a:t>	</a:t>
            </a:r>
            <a:r>
              <a:rPr lang="pt-BR" altLang="en-US" sz="3200" smtClean="0">
                <a:latin typeface="Times New Roman" panose="02020603050405020304" pitchFamily="18" charset="0"/>
                <a:cs typeface="Times New Roman" panose="02020603050405020304" pitchFamily="18" charset="0"/>
              </a:rPr>
              <a:t>	</a:t>
            </a:r>
            <a:r>
              <a:rPr lang="pt-BR" sz="3600">
                <a:solidFill>
                  <a:srgbClr val="FF0000"/>
                </a:solidFill>
                <a:latin typeface="Times New Roman" panose="02020603050405020304" pitchFamily="18" charset="0"/>
                <a:cs typeface="Times New Roman" panose="02020603050405020304" pitchFamily="18" charset="0"/>
              </a:rPr>
              <a:t>+ Ưu điểm: </a:t>
            </a:r>
            <a:endParaRPr lang="en-US" sz="3600">
              <a:solidFill>
                <a:srgbClr val="FF0000"/>
              </a:solidFill>
              <a:latin typeface="Times New Roman" panose="02020603050405020304" pitchFamily="18" charset="0"/>
              <a:cs typeface="Times New Roman" panose="02020603050405020304" pitchFamily="18" charset="0"/>
            </a:endParaRPr>
          </a:p>
          <a:p>
            <a:pPr marL="803275" lvl="0" indent="-457200" algn="just">
              <a:buFont typeface="Wingdings" panose="05000000000000000000" pitchFamily="2" charset="2"/>
              <a:buChar char="ü"/>
            </a:pPr>
            <a:r>
              <a:rPr lang="vi-VN" sz="3600">
                <a:latin typeface="Times New Roman" panose="02020603050405020304" pitchFamily="18" charset="0"/>
                <a:cs typeface="Times New Roman" panose="02020603050405020304" pitchFamily="18" charset="0"/>
              </a:rPr>
              <a:t>Đơn giản trong việc lưu chuyển khóa: </a:t>
            </a:r>
            <a:endParaRPr lang="en-US" sz="3600">
              <a:latin typeface="Times New Roman" panose="02020603050405020304" pitchFamily="18" charset="0"/>
              <a:cs typeface="Times New Roman" panose="02020603050405020304" pitchFamily="18" charset="0"/>
            </a:endParaRPr>
          </a:p>
          <a:p>
            <a:pPr marL="803275" lvl="0" indent="-457200" algn="just">
              <a:buFont typeface="Wingdings" panose="05000000000000000000" pitchFamily="2" charset="2"/>
              <a:buChar char="ü"/>
            </a:pPr>
            <a:r>
              <a:rPr lang="vi-VN" sz="3600">
                <a:latin typeface="Times New Roman" panose="02020603050405020304" pitchFamily="18" charset="0"/>
                <a:cs typeface="Times New Roman" panose="02020603050405020304" pitchFamily="18" charset="0"/>
              </a:rPr>
              <a:t>Mỗi người chỉ cần một cặp khóa (PR, KU) là có thể trao đổi thông tin với tất cả mọi người.</a:t>
            </a:r>
            <a:endParaRPr lang="en-US" sz="3600">
              <a:latin typeface="Times New Roman" panose="02020603050405020304" pitchFamily="18" charset="0"/>
              <a:cs typeface="Times New Roman" panose="02020603050405020304" pitchFamily="18" charset="0"/>
            </a:endParaRPr>
          </a:p>
          <a:p>
            <a:pPr marL="803275" lvl="0" indent="-457200" algn="just">
              <a:buFont typeface="Wingdings" panose="05000000000000000000" pitchFamily="2" charset="2"/>
              <a:buChar char="ü"/>
            </a:pPr>
            <a:r>
              <a:rPr lang="vi-VN" sz="3600">
                <a:latin typeface="Times New Roman" panose="02020603050405020304" pitchFamily="18" charset="0"/>
                <a:cs typeface="Times New Roman" panose="02020603050405020304" pitchFamily="18" charset="0"/>
              </a:rPr>
              <a:t>Là tiền đề cho sự ra đời của chữ ký số và các phương pháp chứng thực điện tử.</a:t>
            </a:r>
            <a:endParaRPr lang="en-US" sz="3600">
              <a:latin typeface="Times New Roman" panose="02020603050405020304" pitchFamily="18" charset="0"/>
              <a:cs typeface="Times New Roman" panose="02020603050405020304" pitchFamily="18" charset="0"/>
            </a:endParaRPr>
          </a:p>
          <a:p>
            <a:pPr algn="just"/>
            <a:endParaRPr lang="en-US" sz="3600">
              <a:latin typeface="Times New Roman" panose="02020603050405020304" pitchFamily="18" charset="0"/>
              <a:cs typeface="Times New Roman" panose="02020603050405020304" pitchFamily="18" charset="0"/>
            </a:endParaRPr>
          </a:p>
          <a:p>
            <a:pPr algn="just">
              <a:spcBef>
                <a:spcPts val="600"/>
              </a:spcBef>
              <a:spcAft>
                <a:spcPts val="600"/>
              </a:spcAft>
            </a:pP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372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3.2. Các phương pháp mã hóa cổ điển</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970318"/>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a:latin typeface="Times New Roman" panose="02020603050405020304" pitchFamily="18" charset="0"/>
                <a:cs typeface="Times New Roman" panose="02020603050405020304" pitchFamily="18" charset="0"/>
              </a:rPr>
              <a:t>Một số khái niệm trong số học</a:t>
            </a:r>
            <a:endParaRPr lang="en-US" sz="3600">
              <a:latin typeface="Times New Roman" panose="02020603050405020304" pitchFamily="18" charset="0"/>
              <a:cs typeface="Times New Roman" panose="02020603050405020304" pitchFamily="18" charset="0"/>
            </a:endParaRPr>
          </a:p>
          <a:p>
            <a:pPr algn="just">
              <a:spcAft>
                <a:spcPts val="0"/>
              </a:spcAft>
            </a:pPr>
            <a:r>
              <a:rPr lang="en-US" sz="3200">
                <a:latin typeface="Times New Roman" panose="02020603050405020304" pitchFamily="18" charset="0"/>
                <a:cs typeface="Times New Roman" panose="02020603050405020304" pitchFamily="18" charset="0"/>
              </a:rPr>
              <a:t>	</a:t>
            </a:r>
            <a:r>
              <a:rPr lang="en-US" sz="3600" b="1" i="1">
                <a:solidFill>
                  <a:schemeClr val="accent5">
                    <a:lumMod val="75000"/>
                  </a:schemeClr>
                </a:solidFill>
                <a:latin typeface="Times New Roman" panose="02020603050405020304" pitchFamily="18" charset="0"/>
                <a:ea typeface="Times New Roman" panose="02020603050405020304" pitchFamily="18" charset="0"/>
              </a:rPr>
              <a:t>Modulo số học</a:t>
            </a:r>
            <a:r>
              <a:rPr lang="vi-VN" sz="3600">
                <a:solidFill>
                  <a:schemeClr val="accent5">
                    <a:lumMod val="75000"/>
                  </a:schemeClr>
                </a:solidFill>
                <a:latin typeface="Times New Roman" panose="02020603050405020304" pitchFamily="18" charset="0"/>
                <a:ea typeface="Times New Roman" panose="02020603050405020304" pitchFamily="18" charset="0"/>
              </a:rPr>
              <a:t> </a:t>
            </a:r>
            <a:endParaRPr lang="en-US" sz="3600">
              <a:solidFill>
                <a:schemeClr val="accent5">
                  <a:lumMod val="75000"/>
                </a:schemeClr>
              </a:solidFill>
              <a:latin typeface="Times New Roman" panose="02020603050405020304" pitchFamily="18" charset="0"/>
              <a:ea typeface="Times New Roman" panose="02020603050405020304" pitchFamily="18" charset="0"/>
            </a:endParaRPr>
          </a:p>
          <a:p>
            <a:pPr algn="just"/>
            <a:r>
              <a:rPr lang="en-US" sz="3600">
                <a:latin typeface="Times New Roman" panose="02020603050405020304" pitchFamily="18" charset="0"/>
                <a:ea typeface="Times New Roman" panose="02020603050405020304" pitchFamily="18" charset="0"/>
              </a:rPr>
              <a:t>	</a:t>
            </a:r>
            <a:r>
              <a:rPr lang="pt-BR" sz="3600">
                <a:latin typeface="Times New Roman" panose="02020603050405020304" pitchFamily="18" charset="0"/>
                <a:cs typeface="Times New Roman" panose="02020603050405020304" pitchFamily="18" charset="0"/>
              </a:rPr>
              <a:t>Cho n là một số nguyên dương. Ta nói 2 số nguyên a và b là đồng dư với nhau theo modulo n và viết</a:t>
            </a:r>
            <a:endParaRPr lang="en-US" sz="3600">
              <a:latin typeface="Times New Roman" panose="02020603050405020304" pitchFamily="18" charset="0"/>
              <a:cs typeface="Times New Roman" panose="02020603050405020304" pitchFamily="18" charset="0"/>
            </a:endParaRPr>
          </a:p>
          <a:p>
            <a:pPr algn="just"/>
            <a:r>
              <a:rPr lang="pt-BR" sz="3600">
                <a:latin typeface="Times New Roman" panose="02020603050405020304" pitchFamily="18" charset="0"/>
                <a:cs typeface="Times New Roman" panose="02020603050405020304" pitchFamily="18" charset="0"/>
              </a:rPr>
              <a:t>	a </a:t>
            </a:r>
            <a:r>
              <a:rPr lang="pt-BR" sz="3600">
                <a:latin typeface="Times New Roman" panose="02020603050405020304" pitchFamily="18" charset="0"/>
                <a:cs typeface="Times New Roman" panose="02020603050405020304" pitchFamily="18" charset="0"/>
                <a:sym typeface="Symbol" panose="05050102010706020507" pitchFamily="18" charset="2"/>
              </a:rPr>
              <a:t></a:t>
            </a:r>
            <a:r>
              <a:rPr lang="pt-BR" sz="3600">
                <a:latin typeface="Times New Roman" panose="02020603050405020304" pitchFamily="18" charset="0"/>
                <a:cs typeface="Times New Roman" panose="02020603050405020304" pitchFamily="18" charset="0"/>
              </a:rPr>
              <a:t> b (mod n) nếu a &gt; b thì a = b+kn </a:t>
            </a:r>
          </a:p>
          <a:p>
            <a:pPr algn="just"/>
            <a:r>
              <a:rPr lang="pt-BR" sz="3600">
                <a:latin typeface="Times New Roman" panose="02020603050405020304" pitchFamily="18" charset="0"/>
                <a:cs typeface="Times New Roman" panose="02020603050405020304" pitchFamily="18" charset="0"/>
              </a:rPr>
              <a:t>	Trong đó k là một số nguyên. (hay a – b⁝ n)</a:t>
            </a:r>
            <a:endParaRPr lang="en-US" sz="3600">
              <a:latin typeface="Times New Roman" panose="02020603050405020304" pitchFamily="18" charset="0"/>
              <a:cs typeface="Times New Roman" panose="02020603050405020304" pitchFamily="18" charset="0"/>
            </a:endParaRPr>
          </a:p>
          <a:p>
            <a:pPr algn="just"/>
            <a:r>
              <a:rPr lang="pt-BR" sz="3600">
                <a:latin typeface="Times New Roman" panose="02020603050405020304" pitchFamily="18" charset="0"/>
                <a:cs typeface="Times New Roman" panose="02020603050405020304" pitchFamily="18" charset="0"/>
              </a:rPr>
              <a:t>	hay khi chia a và b cho n thì ta được cùng 1 số dư</a:t>
            </a: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868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1000"/>
                                        <p:tgtEl>
                                          <p:spTgt spid="13">
                                            <p:txEl>
                                              <p:pRg st="0" end="0"/>
                                            </p:txEl>
                                          </p:spTgt>
                                        </p:tgtEl>
                                      </p:cBhvr>
                                    </p:animEffect>
                                    <p:anim calcmode="lin" valueType="num">
                                      <p:cBhvr>
                                        <p:cTn id="15"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animEffect transition="in" filter="fade">
                                      <p:cBhvr>
                                        <p:cTn id="21" dur="1000"/>
                                        <p:tgtEl>
                                          <p:spTgt spid="13">
                                            <p:txEl>
                                              <p:pRg st="1" end="1"/>
                                            </p:txEl>
                                          </p:spTgt>
                                        </p:tgtEl>
                                      </p:cBhvr>
                                    </p:animEffect>
                                    <p:anim calcmode="lin" valueType="num">
                                      <p:cBhvr>
                                        <p:cTn id="22"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2" end="2"/>
                                            </p:txEl>
                                          </p:spTgt>
                                        </p:tgtEl>
                                        <p:attrNameLst>
                                          <p:attrName>style.visibility</p:attrName>
                                        </p:attrNameLst>
                                      </p:cBhvr>
                                      <p:to>
                                        <p:strVal val="visible"/>
                                      </p:to>
                                    </p:set>
                                    <p:animEffect transition="in" filter="fade">
                                      <p:cBhvr>
                                        <p:cTn id="28" dur="1000"/>
                                        <p:tgtEl>
                                          <p:spTgt spid="13">
                                            <p:txEl>
                                              <p:pRg st="2" end="2"/>
                                            </p:txEl>
                                          </p:spTgt>
                                        </p:tgtEl>
                                      </p:cBhvr>
                                    </p:animEffect>
                                    <p:anim calcmode="lin" valueType="num">
                                      <p:cBhvr>
                                        <p:cTn id="29"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xEl>
                                              <p:pRg st="3" end="3"/>
                                            </p:txEl>
                                          </p:spTgt>
                                        </p:tgtEl>
                                        <p:attrNameLst>
                                          <p:attrName>style.visibility</p:attrName>
                                        </p:attrNameLst>
                                      </p:cBhvr>
                                      <p:to>
                                        <p:strVal val="visible"/>
                                      </p:to>
                                    </p:set>
                                    <p:animEffect transition="in" filter="fade">
                                      <p:cBhvr>
                                        <p:cTn id="35" dur="1000"/>
                                        <p:tgtEl>
                                          <p:spTgt spid="13">
                                            <p:txEl>
                                              <p:pRg st="3" end="3"/>
                                            </p:txEl>
                                          </p:spTgt>
                                        </p:tgtEl>
                                      </p:cBhvr>
                                    </p:animEffect>
                                    <p:anim calcmode="lin" valueType="num">
                                      <p:cBhvr>
                                        <p:cTn id="36"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
                                            <p:txEl>
                                              <p:pRg st="4" end="4"/>
                                            </p:txEl>
                                          </p:spTgt>
                                        </p:tgtEl>
                                        <p:attrNameLst>
                                          <p:attrName>style.visibility</p:attrName>
                                        </p:attrNameLst>
                                      </p:cBhvr>
                                      <p:to>
                                        <p:strVal val="visible"/>
                                      </p:to>
                                    </p:set>
                                    <p:animEffect transition="in" filter="fade">
                                      <p:cBhvr>
                                        <p:cTn id="42" dur="1000"/>
                                        <p:tgtEl>
                                          <p:spTgt spid="13">
                                            <p:txEl>
                                              <p:pRg st="4" end="4"/>
                                            </p:txEl>
                                          </p:spTgt>
                                        </p:tgtEl>
                                      </p:cBhvr>
                                    </p:animEffect>
                                    <p:anim calcmode="lin" valueType="num">
                                      <p:cBhvr>
                                        <p:cTn id="43"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
                                            <p:txEl>
                                              <p:pRg st="5" end="5"/>
                                            </p:txEl>
                                          </p:spTgt>
                                        </p:tgtEl>
                                        <p:attrNameLst>
                                          <p:attrName>style.visibility</p:attrName>
                                        </p:attrNameLst>
                                      </p:cBhvr>
                                      <p:to>
                                        <p:strVal val="visible"/>
                                      </p:to>
                                    </p:set>
                                    <p:animEffect transition="in" filter="fade">
                                      <p:cBhvr>
                                        <p:cTn id="49" dur="1000"/>
                                        <p:tgtEl>
                                          <p:spTgt spid="13">
                                            <p:txEl>
                                              <p:pRg st="5" end="5"/>
                                            </p:txEl>
                                          </p:spTgt>
                                        </p:tgtEl>
                                      </p:cBhvr>
                                    </p:animEffect>
                                    <p:anim calcmode="lin" valueType="num">
                                      <p:cBhvr>
                                        <p:cTn id="50"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955203"/>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r>
              <a:rPr lang="pt-BR" sz="3600" smtClean="0">
                <a:latin typeface="Times New Roman" panose="02020603050405020304" pitchFamily="18" charset="0"/>
                <a:cs typeface="Times New Roman" panose="02020603050405020304" pitchFamily="18" charset="0"/>
              </a:rPr>
              <a:t>	</a:t>
            </a:r>
            <a:r>
              <a:rPr lang="pt-BR" altLang="en-US" sz="3200" smtClean="0">
                <a:latin typeface="Times New Roman" panose="02020603050405020304" pitchFamily="18" charset="0"/>
                <a:cs typeface="Times New Roman" panose="02020603050405020304" pitchFamily="18" charset="0"/>
              </a:rPr>
              <a:t>	</a:t>
            </a:r>
            <a:r>
              <a:rPr lang="pt-BR" sz="2600">
                <a:solidFill>
                  <a:srgbClr val="FF0000"/>
                </a:solidFill>
                <a:latin typeface="Times New Roman" panose="02020603050405020304" pitchFamily="18" charset="0"/>
                <a:cs typeface="Times New Roman" panose="02020603050405020304" pitchFamily="18" charset="0"/>
              </a:rPr>
              <a:t>+ Nhược điểm:</a:t>
            </a:r>
            <a:endParaRPr lang="en-US" sz="2600">
              <a:solidFill>
                <a:srgbClr val="FF0000"/>
              </a:solidFill>
              <a:latin typeface="Times New Roman" panose="02020603050405020304" pitchFamily="18" charset="0"/>
              <a:cs typeface="Times New Roman" panose="02020603050405020304" pitchFamily="18" charset="0"/>
            </a:endParaRPr>
          </a:p>
          <a:p>
            <a:pPr marL="457200" lvl="0" indent="-457200" algn="just">
              <a:buFont typeface="Wingdings" panose="05000000000000000000" pitchFamily="2" charset="2"/>
              <a:buChar char="ü"/>
            </a:pPr>
            <a:r>
              <a:rPr lang="vi-VN" sz="2600">
                <a:latin typeface="Times New Roman" panose="02020603050405020304" pitchFamily="18" charset="0"/>
                <a:cs typeface="Times New Roman" panose="02020603050405020304" pitchFamily="18" charset="0"/>
              </a:rPr>
              <a:t>Tốc độ xử lý</a:t>
            </a:r>
            <a:endParaRPr lang="en-US" sz="2600">
              <a:latin typeface="Times New Roman" panose="02020603050405020304" pitchFamily="18" charset="0"/>
              <a:cs typeface="Times New Roman" panose="02020603050405020304" pitchFamily="18" charset="0"/>
            </a:endParaRPr>
          </a:p>
          <a:p>
            <a:pPr marL="720725" lvl="1" indent="-180975" algn="just">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Các giải thuật khóa công khai chủ yếu dùng các phép nhân chậm hơn nhiều so với các giải thuật đối xứng</a:t>
            </a:r>
            <a:endParaRPr lang="en-US" sz="2400" i="1">
              <a:latin typeface="Times New Roman" panose="02020603050405020304" pitchFamily="18" charset="0"/>
              <a:cs typeface="Times New Roman" panose="02020603050405020304" pitchFamily="18" charset="0"/>
            </a:endParaRPr>
          </a:p>
          <a:p>
            <a:pPr marL="720725" lvl="1" indent="-180975" algn="just">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Không thích hợp cho mã hóa thông thường</a:t>
            </a:r>
            <a:endParaRPr lang="en-US" sz="2400" i="1">
              <a:latin typeface="Times New Roman" panose="02020603050405020304" pitchFamily="18" charset="0"/>
              <a:cs typeface="Times New Roman" panose="02020603050405020304" pitchFamily="18" charset="0"/>
            </a:endParaRPr>
          </a:p>
          <a:p>
            <a:pPr marL="720725" lvl="1" indent="-180975" algn="just">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Thường dùng trao đổi khóa bí mật đầu phiên truyền tin</a:t>
            </a:r>
            <a:endParaRPr lang="en-US" sz="2400" i="1">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ü"/>
            </a:pPr>
            <a:r>
              <a:rPr lang="vi-VN" sz="2600">
                <a:latin typeface="Times New Roman" panose="02020603050405020304" pitchFamily="18" charset="0"/>
                <a:cs typeface="Times New Roman" panose="02020603050405020304" pitchFamily="18" charset="0"/>
              </a:rPr>
              <a:t>Tính xác thực của khóa công khai</a:t>
            </a:r>
            <a:endParaRPr lang="en-US" sz="2600">
              <a:latin typeface="Times New Roman" panose="02020603050405020304" pitchFamily="18" charset="0"/>
              <a:cs typeface="Times New Roman" panose="02020603050405020304" pitchFamily="18" charset="0"/>
            </a:endParaRPr>
          </a:p>
          <a:p>
            <a:pPr marL="720725" lvl="1" indent="-180975" algn="just">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Bất cứ ai cũng có thể tạo ra một khóa công khai</a:t>
            </a:r>
            <a:endParaRPr lang="en-US" sz="2400" i="1">
              <a:latin typeface="Times New Roman" panose="02020603050405020304" pitchFamily="18" charset="0"/>
              <a:cs typeface="Times New Roman" panose="02020603050405020304" pitchFamily="18" charset="0"/>
            </a:endParaRPr>
          </a:p>
          <a:p>
            <a:pPr marL="720725" lvl="1" indent="-180975" algn="just">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Chừng nào việc giả mạo chưa bị phát hiện có thể đọc được nội dung các thông báo gửi cho người kia</a:t>
            </a:r>
            <a:endParaRPr lang="en-US" sz="2400" i="1">
              <a:latin typeface="Times New Roman" panose="02020603050405020304" pitchFamily="18" charset="0"/>
              <a:cs typeface="Times New Roman" panose="02020603050405020304" pitchFamily="18" charset="0"/>
            </a:endParaRPr>
          </a:p>
          <a:p>
            <a:pPr marL="720725" lvl="1" indent="-180975" algn="just">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Cần đảm bảo những người đăng ký khóa là đáng </a:t>
            </a:r>
            <a:r>
              <a:rPr lang="vi-VN" sz="2400" i="1" smtClean="0">
                <a:latin typeface="Times New Roman" panose="02020603050405020304" pitchFamily="18" charset="0"/>
                <a:cs typeface="Times New Roman" panose="02020603050405020304" pitchFamily="18" charset="0"/>
              </a:rPr>
              <a:t>tin</a:t>
            </a:r>
            <a:endParaRPr lang="en-US" sz="24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64926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109091"/>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marL="457200" indent="257175" algn="just">
              <a:spcBef>
                <a:spcPts val="600"/>
              </a:spcBef>
              <a:spcAft>
                <a:spcPts val="600"/>
              </a:spcAft>
              <a:buFont typeface="Wingdings" panose="05000000000000000000" pitchFamily="2" charset="2"/>
              <a:buChar char="q"/>
            </a:pPr>
            <a:r>
              <a:rPr lang="pt-BR" sz="3600" smtClean="0">
                <a:latin typeface="Times New Roman" panose="02020603050405020304" pitchFamily="18" charset="0"/>
                <a:cs typeface="Times New Roman" panose="02020603050405020304" pitchFamily="18" charset="0"/>
              </a:rPr>
              <a:t>	</a:t>
            </a:r>
            <a:r>
              <a:rPr lang="en-US" sz="3600" smtClean="0">
                <a:latin typeface="Times New Roman" panose="02020603050405020304" pitchFamily="18" charset="0"/>
                <a:cs typeface="Times New Roman" panose="02020603050405020304" pitchFamily="18" charset="0"/>
              </a:rPr>
              <a:t>Ở </a:t>
            </a:r>
            <a:r>
              <a:rPr lang="en-US" sz="3600">
                <a:latin typeface="Times New Roman" panose="02020603050405020304" pitchFamily="18" charset="0"/>
                <a:cs typeface="Times New Roman" panose="02020603050405020304" pitchFamily="18" charset="0"/>
              </a:rPr>
              <a:t>đây người ta sử dụng 2 khoá:</a:t>
            </a:r>
          </a:p>
          <a:p>
            <a:pPr algn="just">
              <a:spcBef>
                <a:spcPts val="600"/>
              </a:spcBef>
              <a:spcAft>
                <a:spcPts val="600"/>
              </a:spcAft>
            </a:pPr>
            <a:r>
              <a:rPr lang="en-US" sz="3600">
                <a:latin typeface="Times New Roman" panose="02020603050405020304" pitchFamily="18" charset="0"/>
                <a:cs typeface="Times New Roman" panose="02020603050405020304" pitchFamily="18" charset="0"/>
              </a:rPr>
              <a:t>	+ Khoá riêng để giải mã</a:t>
            </a:r>
          </a:p>
          <a:p>
            <a:pPr algn="just">
              <a:spcBef>
                <a:spcPts val="600"/>
              </a:spcBef>
              <a:spcAft>
                <a:spcPts val="600"/>
              </a:spcAft>
            </a:pPr>
            <a:r>
              <a:rPr lang="en-US" sz="3600">
                <a:latin typeface="Times New Roman" panose="02020603050405020304" pitchFamily="18" charset="0"/>
                <a:cs typeface="Times New Roman" panose="02020603050405020304" pitchFamily="18" charset="0"/>
              </a:rPr>
              <a:t>	+ Khoá công khai để mã hóa. </a:t>
            </a:r>
          </a:p>
          <a:p>
            <a:pPr marL="457200" indent="257175" algn="just">
              <a:spcBef>
                <a:spcPts val="600"/>
              </a:spcBef>
              <a:spcAft>
                <a:spcPts val="600"/>
              </a:spcAft>
              <a:buFont typeface="Wingdings" panose="05000000000000000000" pitchFamily="2" charset="2"/>
              <a:buChar char="q"/>
            </a:pPr>
            <a:r>
              <a:rPr lang="en-US" sz="3600">
                <a:latin typeface="Times New Roman" panose="02020603050405020304" pitchFamily="18" charset="0"/>
                <a:cs typeface="Times New Roman" panose="02020603050405020304" pitchFamily="18" charset="0"/>
              </a:rPr>
              <a:t>	Hai khoá này khác nhau, mã khoá công khai còn được gọi là mã không đối xứng. </a:t>
            </a:r>
          </a:p>
          <a:p>
            <a:pPr marL="457200" indent="257175" algn="just">
              <a:spcBef>
                <a:spcPts val="600"/>
              </a:spcBef>
              <a:spcAft>
                <a:spcPts val="600"/>
              </a:spcAft>
              <a:buFont typeface="Wingdings" panose="05000000000000000000" pitchFamily="2" charset="2"/>
              <a:buChar char="q"/>
            </a:pPr>
            <a:r>
              <a:rPr lang="en-US" sz="3600">
                <a:latin typeface="Times New Roman" panose="02020603050405020304" pitchFamily="18" charset="0"/>
                <a:cs typeface="Times New Roman" panose="02020603050405020304" pitchFamily="18" charset="0"/>
              </a:rPr>
              <a:t>	Người ta đã ứng dụng lý thuyết số về hàm số.</a:t>
            </a:r>
          </a:p>
          <a:p>
            <a:pPr algn="just"/>
            <a:endParaRPr lang="en-US" sz="24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05081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370701"/>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spcBef>
                <a:spcPts val="600"/>
              </a:spcBef>
              <a:spcAft>
                <a:spcPts val="600"/>
              </a:spcAft>
            </a:pPr>
            <a:r>
              <a:rPr lang="en-US" sz="3400" b="1">
                <a:latin typeface="Times New Roman" panose="02020603050405020304" pitchFamily="18" charset="0"/>
                <a:cs typeface="Times New Roman" panose="02020603050405020304" pitchFamily="18" charset="0"/>
              </a:rPr>
              <a:t>Các đặc trưng của khóa công khai</a:t>
            </a:r>
          </a:p>
          <a:p>
            <a:pPr algn="just">
              <a:spcBef>
                <a:spcPts val="600"/>
              </a:spcBef>
              <a:spcAft>
                <a:spcPts val="600"/>
              </a:spcAft>
            </a:pPr>
            <a:r>
              <a:rPr lang="en-US" sz="3400">
                <a:latin typeface="Times New Roman" panose="02020603050405020304" pitchFamily="18" charset="0"/>
                <a:cs typeface="Times New Roman" panose="02020603050405020304" pitchFamily="18" charset="0"/>
              </a:rPr>
              <a:t>	</a:t>
            </a:r>
            <a:r>
              <a:rPr lang="vi-VN" sz="3400">
                <a:latin typeface="Times New Roman" panose="02020603050405020304" pitchFamily="18" charset="0"/>
                <a:cs typeface="Times New Roman" panose="02020603050405020304" pitchFamily="18" charset="0"/>
              </a:rPr>
              <a:t>Không có</a:t>
            </a:r>
            <a:r>
              <a:rPr lang="en-US" sz="3400">
                <a:latin typeface="Times New Roman" panose="02020603050405020304" pitchFamily="18" charset="0"/>
                <a:cs typeface="Times New Roman" panose="02020603050405020304" pitchFamily="18" charset="0"/>
              </a:rPr>
              <a:t> </a:t>
            </a:r>
            <a:r>
              <a:rPr lang="vi-VN" sz="3400">
                <a:latin typeface="Times New Roman" panose="02020603050405020304" pitchFamily="18" charset="0"/>
                <a:cs typeface="Times New Roman" panose="02020603050405020304" pitchFamily="18" charset="0"/>
              </a:rPr>
              <a:t>khả năng tính toán để</a:t>
            </a:r>
            <a:r>
              <a:rPr lang="en-US" sz="3400">
                <a:latin typeface="Times New Roman" panose="02020603050405020304" pitchFamily="18" charset="0"/>
                <a:cs typeface="Times New Roman" panose="02020603050405020304" pitchFamily="18" charset="0"/>
              </a:rPr>
              <a:t> </a:t>
            </a:r>
            <a:r>
              <a:rPr lang="vi-VN" sz="3400">
                <a:latin typeface="Times New Roman" panose="02020603050405020304" pitchFamily="18" charset="0"/>
                <a:cs typeface="Times New Roman" panose="02020603050405020304" pitchFamily="18" charset="0"/>
              </a:rPr>
              <a:t>tìm khoá giải mã nếu chỉ</a:t>
            </a:r>
            <a:r>
              <a:rPr lang="en-US" sz="3400">
                <a:latin typeface="Times New Roman" panose="02020603050405020304" pitchFamily="18" charset="0"/>
                <a:cs typeface="Times New Roman" panose="02020603050405020304" pitchFamily="18" charset="0"/>
              </a:rPr>
              <a:t> </a:t>
            </a:r>
            <a:r>
              <a:rPr lang="vi-VN" sz="3400">
                <a:latin typeface="Times New Roman" panose="02020603050405020304" pitchFamily="18" charset="0"/>
                <a:cs typeface="Times New Roman" panose="02020603050405020304" pitchFamily="18" charset="0"/>
              </a:rPr>
              <a:t>biết thuật toán mã và</a:t>
            </a:r>
            <a:r>
              <a:rPr lang="en-US" sz="3400">
                <a:latin typeface="Times New Roman" panose="02020603050405020304" pitchFamily="18" charset="0"/>
                <a:cs typeface="Times New Roman" panose="02020603050405020304" pitchFamily="18" charset="0"/>
              </a:rPr>
              <a:t> </a:t>
            </a:r>
            <a:r>
              <a:rPr lang="vi-VN" sz="3400">
                <a:latin typeface="Times New Roman" panose="02020603050405020304" pitchFamily="18" charset="0"/>
                <a:cs typeface="Times New Roman" panose="02020603050405020304" pitchFamily="18" charset="0"/>
              </a:rPr>
              <a:t>khoá dùng để</a:t>
            </a:r>
            <a:r>
              <a:rPr lang="en-US" sz="3400">
                <a:latin typeface="Times New Roman" panose="02020603050405020304" pitchFamily="18" charset="0"/>
                <a:cs typeface="Times New Roman" panose="02020603050405020304" pitchFamily="18" charset="0"/>
              </a:rPr>
              <a:t> </a:t>
            </a:r>
            <a:r>
              <a:rPr lang="vi-VN" sz="3400">
                <a:latin typeface="Times New Roman" panose="02020603050405020304" pitchFamily="18" charset="0"/>
                <a:cs typeface="Times New Roman" panose="02020603050405020304" pitchFamily="18" charset="0"/>
              </a:rPr>
              <a:t>mã. </a:t>
            </a:r>
            <a:r>
              <a:rPr lang="vi-VN" sz="3400" smtClean="0">
                <a:latin typeface="Times New Roman" panose="02020603050405020304" pitchFamily="18" charset="0"/>
                <a:cs typeface="Times New Roman" panose="02020603050405020304" pitchFamily="18" charset="0"/>
              </a:rPr>
              <a:t></a:t>
            </a:r>
            <a:endParaRPr lang="en-US" sz="3400" smtClean="0">
              <a:latin typeface="Times New Roman" panose="02020603050405020304" pitchFamily="18" charset="0"/>
              <a:cs typeface="Times New Roman" panose="02020603050405020304" pitchFamily="18" charset="0"/>
            </a:endParaRPr>
          </a:p>
          <a:p>
            <a:pPr algn="just">
              <a:spcBef>
                <a:spcPts val="600"/>
              </a:spcBef>
              <a:spcAft>
                <a:spcPts val="600"/>
              </a:spcAft>
            </a:pPr>
            <a:r>
              <a:rPr lang="en-US" sz="3400">
                <a:latin typeface="Times New Roman" panose="02020603050405020304" pitchFamily="18" charset="0"/>
                <a:cs typeface="Times New Roman" panose="02020603050405020304" pitchFamily="18" charset="0"/>
              </a:rPr>
              <a:t>	</a:t>
            </a:r>
            <a:r>
              <a:rPr lang="en-US" sz="3400" smtClean="0">
                <a:latin typeface="Times New Roman" panose="02020603050405020304" pitchFamily="18" charset="0"/>
                <a:cs typeface="Times New Roman" panose="02020603050405020304" pitchFamily="18" charset="0"/>
              </a:rPr>
              <a:t>C</a:t>
            </a:r>
            <a:r>
              <a:rPr lang="vi-VN" sz="3400" smtClean="0">
                <a:latin typeface="Times New Roman" panose="02020603050405020304" pitchFamily="18" charset="0"/>
                <a:cs typeface="Times New Roman" panose="02020603050405020304" pitchFamily="18" charset="0"/>
              </a:rPr>
              <a:t>ó</a:t>
            </a:r>
            <a:r>
              <a:rPr lang="en-US" sz="3400" smtClean="0">
                <a:latin typeface="Times New Roman" panose="02020603050405020304" pitchFamily="18" charset="0"/>
                <a:cs typeface="Times New Roman" panose="02020603050405020304" pitchFamily="18" charset="0"/>
              </a:rPr>
              <a:t> </a:t>
            </a:r>
            <a:r>
              <a:rPr lang="vi-VN" sz="3400">
                <a:latin typeface="Times New Roman" panose="02020603050405020304" pitchFamily="18" charset="0"/>
                <a:cs typeface="Times New Roman" panose="02020603050405020304" pitchFamily="18" charset="0"/>
              </a:rPr>
              <a:t>thể</a:t>
            </a:r>
            <a:r>
              <a:rPr lang="en-US" sz="3400">
                <a:latin typeface="Times New Roman" panose="02020603050405020304" pitchFamily="18" charset="0"/>
                <a:cs typeface="Times New Roman" panose="02020603050405020304" pitchFamily="18" charset="0"/>
              </a:rPr>
              <a:t> </a:t>
            </a:r>
            <a:r>
              <a:rPr lang="vi-VN" sz="3400">
                <a:latin typeface="Times New Roman" panose="02020603050405020304" pitchFamily="18" charset="0"/>
                <a:cs typeface="Times New Roman" panose="02020603050405020304" pitchFamily="18" charset="0"/>
              </a:rPr>
              <a:t>dễ</a:t>
            </a:r>
            <a:r>
              <a:rPr lang="en-US" sz="3400">
                <a:latin typeface="Times New Roman" panose="02020603050405020304" pitchFamily="18" charset="0"/>
                <a:cs typeface="Times New Roman" panose="02020603050405020304" pitchFamily="18" charset="0"/>
              </a:rPr>
              <a:t> </a:t>
            </a:r>
            <a:r>
              <a:rPr lang="vi-VN" sz="3400">
                <a:latin typeface="Times New Roman" panose="02020603050405020304" pitchFamily="18" charset="0"/>
                <a:cs typeface="Times New Roman" panose="02020603050405020304" pitchFamily="18" charset="0"/>
              </a:rPr>
              <a:t>dàng mã hoá</a:t>
            </a:r>
            <a:r>
              <a:rPr lang="en-US" sz="3400">
                <a:latin typeface="Times New Roman" panose="02020603050405020304" pitchFamily="18" charset="0"/>
                <a:cs typeface="Times New Roman" panose="02020603050405020304" pitchFamily="18" charset="0"/>
              </a:rPr>
              <a:t> </a:t>
            </a:r>
            <a:r>
              <a:rPr lang="vi-VN" sz="3400">
                <a:latin typeface="Times New Roman" panose="02020603050405020304" pitchFamily="18" charset="0"/>
                <a:cs typeface="Times New Roman" panose="02020603050405020304" pitchFamily="18" charset="0"/>
              </a:rPr>
              <a:t>hoặc giải mã mẩu tin nếu biết khoá tương ứng</a:t>
            </a:r>
            <a:endParaRPr lang="en-GB" sz="3400">
              <a:latin typeface="Times New Roman" panose="02020603050405020304" pitchFamily="18" charset="0"/>
              <a:cs typeface="Times New Roman" panose="02020603050405020304" pitchFamily="18" charset="0"/>
            </a:endParaRPr>
          </a:p>
          <a:p>
            <a:pPr algn="just">
              <a:spcBef>
                <a:spcPts val="600"/>
              </a:spcBef>
              <a:spcAft>
                <a:spcPts val="600"/>
              </a:spcAft>
            </a:pPr>
            <a:r>
              <a:rPr lang="en-GB" sz="3400">
                <a:latin typeface="Times New Roman" panose="02020603050405020304" pitchFamily="18" charset="0"/>
                <a:cs typeface="Times New Roman" panose="02020603050405020304" pitchFamily="18" charset="0"/>
              </a:rPr>
              <a:t>	Tro</a:t>
            </a:r>
            <a:r>
              <a:rPr lang="vi-VN" sz="3400">
                <a:latin typeface="Times New Roman" panose="02020603050405020304" pitchFamily="18" charset="0"/>
                <a:cs typeface="Times New Roman" panose="02020603050405020304" pitchFamily="18" charset="0"/>
              </a:rPr>
              <a:t>ng một số sơ đồ: một khoá</a:t>
            </a:r>
            <a:r>
              <a:rPr lang="en-US" sz="3400">
                <a:latin typeface="Times New Roman" panose="02020603050405020304" pitchFamily="18" charset="0"/>
                <a:cs typeface="Times New Roman" panose="02020603050405020304" pitchFamily="18" charset="0"/>
              </a:rPr>
              <a:t> </a:t>
            </a:r>
            <a:r>
              <a:rPr lang="vi-VN" sz="3400">
                <a:latin typeface="Times New Roman" panose="02020603050405020304" pitchFamily="18" charset="0"/>
                <a:cs typeface="Times New Roman" panose="02020603050405020304" pitchFamily="18" charset="0"/>
              </a:rPr>
              <a:t>bất kỳ</a:t>
            </a:r>
            <a:r>
              <a:rPr lang="en-US" sz="3400">
                <a:latin typeface="Times New Roman" panose="02020603050405020304" pitchFamily="18" charset="0"/>
                <a:cs typeface="Times New Roman" panose="02020603050405020304" pitchFamily="18" charset="0"/>
              </a:rPr>
              <a:t> </a:t>
            </a:r>
            <a:r>
              <a:rPr lang="vi-VN" sz="3400">
                <a:latin typeface="Times New Roman" panose="02020603050405020304" pitchFamily="18" charset="0"/>
                <a:cs typeface="Times New Roman" panose="02020603050405020304" pitchFamily="18" charset="0"/>
              </a:rPr>
              <a:t>trong hai khoá</a:t>
            </a:r>
            <a:r>
              <a:rPr lang="en-US" sz="3400">
                <a:latin typeface="Times New Roman" panose="02020603050405020304" pitchFamily="18" charset="0"/>
                <a:cs typeface="Times New Roman" panose="02020603050405020304" pitchFamily="18" charset="0"/>
              </a:rPr>
              <a:t> </a:t>
            </a:r>
            <a:r>
              <a:rPr lang="vi-VN" sz="3400">
                <a:latin typeface="Times New Roman" panose="02020603050405020304" pitchFamily="18" charset="0"/>
                <a:cs typeface="Times New Roman" panose="02020603050405020304" pitchFamily="18" charset="0"/>
              </a:rPr>
              <a:t>có</a:t>
            </a:r>
            <a:r>
              <a:rPr lang="en-US" sz="3400">
                <a:latin typeface="Times New Roman" panose="02020603050405020304" pitchFamily="18" charset="0"/>
                <a:cs typeface="Times New Roman" panose="02020603050405020304" pitchFamily="18" charset="0"/>
              </a:rPr>
              <a:t> </a:t>
            </a:r>
            <a:r>
              <a:rPr lang="vi-VN" sz="3400">
                <a:latin typeface="Times New Roman" panose="02020603050405020304" pitchFamily="18" charset="0"/>
                <a:cs typeface="Times New Roman" panose="02020603050405020304" pitchFamily="18" charset="0"/>
              </a:rPr>
              <a:t>thể</a:t>
            </a:r>
            <a:r>
              <a:rPr lang="en-US" sz="3400">
                <a:latin typeface="Times New Roman" panose="02020603050405020304" pitchFamily="18" charset="0"/>
                <a:cs typeface="Times New Roman" panose="02020603050405020304" pitchFamily="18" charset="0"/>
              </a:rPr>
              <a:t> </a:t>
            </a:r>
            <a:r>
              <a:rPr lang="vi-VN" sz="3400">
                <a:latin typeface="Times New Roman" panose="02020603050405020304" pitchFamily="18" charset="0"/>
                <a:cs typeface="Times New Roman" panose="02020603050405020304" pitchFamily="18" charset="0"/>
              </a:rPr>
              <a:t>dùng để</a:t>
            </a:r>
            <a:r>
              <a:rPr lang="en-US" sz="3400">
                <a:latin typeface="Times New Roman" panose="02020603050405020304" pitchFamily="18" charset="0"/>
                <a:cs typeface="Times New Roman" panose="02020603050405020304" pitchFamily="18" charset="0"/>
              </a:rPr>
              <a:t> </a:t>
            </a:r>
            <a:r>
              <a:rPr lang="vi-VN" sz="3400">
                <a:latin typeface="Times New Roman" panose="02020603050405020304" pitchFamily="18" charset="0"/>
                <a:cs typeface="Times New Roman" panose="02020603050405020304" pitchFamily="18" charset="0"/>
              </a:rPr>
              <a:t>mã, còn khoá</a:t>
            </a:r>
            <a:r>
              <a:rPr lang="en-US" sz="3400">
                <a:latin typeface="Times New Roman" panose="02020603050405020304" pitchFamily="18" charset="0"/>
                <a:cs typeface="Times New Roman" panose="02020603050405020304" pitchFamily="18" charset="0"/>
              </a:rPr>
              <a:t> </a:t>
            </a:r>
            <a:r>
              <a:rPr lang="vi-VN" sz="3400">
                <a:latin typeface="Times New Roman" panose="02020603050405020304" pitchFamily="18" charset="0"/>
                <a:cs typeface="Times New Roman" panose="02020603050405020304" pitchFamily="18" charset="0"/>
              </a:rPr>
              <a:t>kia dùng để</a:t>
            </a:r>
            <a:r>
              <a:rPr lang="en-US" sz="3400">
                <a:latin typeface="Times New Roman" panose="02020603050405020304" pitchFamily="18" charset="0"/>
                <a:cs typeface="Times New Roman" panose="02020603050405020304" pitchFamily="18" charset="0"/>
              </a:rPr>
              <a:t> </a:t>
            </a:r>
            <a:r>
              <a:rPr lang="vi-VN" sz="3400">
                <a:latin typeface="Times New Roman" panose="02020603050405020304" pitchFamily="18" charset="0"/>
                <a:cs typeface="Times New Roman" panose="02020603050405020304" pitchFamily="18" charset="0"/>
              </a:rPr>
              <a:t>giải mã. Chúng có vai trò đối ngược nhau.</a:t>
            </a:r>
            <a:endParaRPr lang="en-US" sz="34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76318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355038"/>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spcBef>
                <a:spcPts val="600"/>
              </a:spcBef>
              <a:spcAft>
                <a:spcPts val="600"/>
              </a:spcAft>
            </a:pPr>
            <a:r>
              <a:rPr lang="en-US" sz="3600" b="1">
                <a:latin typeface="Times New Roman" panose="02020603050405020304" pitchFamily="18" charset="0"/>
                <a:cs typeface="Times New Roman" panose="02020603050405020304" pitchFamily="18" charset="0"/>
              </a:rPr>
              <a:t>Tính an toàn của khóa công khai</a:t>
            </a:r>
          </a:p>
          <a:p>
            <a:pPr algn="just">
              <a:spcBef>
                <a:spcPts val="600"/>
              </a:spcBef>
              <a:spcAft>
                <a:spcPts val="600"/>
              </a:spcAft>
            </a:pPr>
            <a:r>
              <a:rPr lang="en-US" sz="3600">
                <a:latin typeface="Times New Roman" panose="02020603050405020304" pitchFamily="18" charset="0"/>
                <a:cs typeface="Times New Roman" panose="02020603050405020304" pitchFamily="18" charset="0"/>
              </a:rPr>
              <a:t>	</a:t>
            </a:r>
            <a:r>
              <a:rPr lang="vi-VN" sz="3600">
                <a:latin typeface="Times New Roman" panose="02020603050405020304" pitchFamily="18" charset="0"/>
                <a:cs typeface="Times New Roman" panose="02020603050405020304" pitchFamily="18" charset="0"/>
              </a:rPr>
              <a:t>Khi biết một trong hai khoá</a:t>
            </a:r>
            <a:r>
              <a:rPr lang="en-US" sz="3600">
                <a:latin typeface="Times New Roman" panose="02020603050405020304" pitchFamily="18" charset="0"/>
                <a:cs typeface="Times New Roman" panose="02020603050405020304" pitchFamily="18" charset="0"/>
              </a:rPr>
              <a:t> </a:t>
            </a:r>
            <a:r>
              <a:rPr lang="vi-VN" sz="3600">
                <a:latin typeface="Times New Roman" panose="02020603050405020304" pitchFamily="18" charset="0"/>
                <a:cs typeface="Times New Roman" panose="02020603050405020304" pitchFamily="18" charset="0"/>
              </a:rPr>
              <a:t>và</a:t>
            </a:r>
            <a:r>
              <a:rPr lang="en-US" sz="3600">
                <a:latin typeface="Times New Roman" panose="02020603050405020304" pitchFamily="18" charset="0"/>
                <a:cs typeface="Times New Roman" panose="02020603050405020304" pitchFamily="18" charset="0"/>
              </a:rPr>
              <a:t> </a:t>
            </a:r>
            <a:r>
              <a:rPr lang="vi-VN" sz="3600">
                <a:latin typeface="Times New Roman" panose="02020603050405020304" pitchFamily="18" charset="0"/>
                <a:cs typeface="Times New Roman" panose="02020603050405020304" pitchFamily="18" charset="0"/>
              </a:rPr>
              <a:t>thuật toán mã hoá vềnguyên tắc ta cóthể</a:t>
            </a:r>
            <a:r>
              <a:rPr lang="en-US" sz="3600">
                <a:latin typeface="Times New Roman" panose="02020603050405020304" pitchFamily="18" charset="0"/>
                <a:cs typeface="Times New Roman" panose="02020603050405020304" pitchFamily="18" charset="0"/>
              </a:rPr>
              <a:t> </a:t>
            </a:r>
            <a:r>
              <a:rPr lang="vi-VN" sz="3600">
                <a:latin typeface="Times New Roman" panose="02020603050405020304" pitchFamily="18" charset="0"/>
                <a:cs typeface="Times New Roman" panose="02020603050405020304" pitchFamily="18" charset="0"/>
              </a:rPr>
              <a:t>dò tìm khoá</a:t>
            </a:r>
            <a:r>
              <a:rPr lang="en-US" sz="3600">
                <a:latin typeface="Times New Roman" panose="02020603050405020304" pitchFamily="18" charset="0"/>
                <a:cs typeface="Times New Roman" panose="02020603050405020304" pitchFamily="18" charset="0"/>
              </a:rPr>
              <a:t> </a:t>
            </a:r>
            <a:r>
              <a:rPr lang="vi-VN" sz="3600">
                <a:latin typeface="Times New Roman" panose="02020603050405020304" pitchFamily="18" charset="0"/>
                <a:cs typeface="Times New Roman" panose="02020603050405020304" pitchFamily="18" charset="0"/>
              </a:rPr>
              <a:t>thứ</a:t>
            </a:r>
            <a:r>
              <a:rPr lang="en-US" sz="3600">
                <a:latin typeface="Times New Roman" panose="02020603050405020304" pitchFamily="18" charset="0"/>
                <a:cs typeface="Times New Roman" panose="02020603050405020304" pitchFamily="18" charset="0"/>
              </a:rPr>
              <a:t> </a:t>
            </a:r>
            <a:r>
              <a:rPr lang="vi-VN" sz="3600">
                <a:latin typeface="Times New Roman" panose="02020603050405020304" pitchFamily="18" charset="0"/>
                <a:cs typeface="Times New Roman" panose="02020603050405020304" pitchFamily="18" charset="0"/>
              </a:rPr>
              <a:t>hai bằng cách tính toán các giá</a:t>
            </a:r>
            <a:r>
              <a:rPr lang="en-US" sz="3600">
                <a:latin typeface="Times New Roman" panose="02020603050405020304" pitchFamily="18" charset="0"/>
                <a:cs typeface="Times New Roman" panose="02020603050405020304" pitchFamily="18" charset="0"/>
              </a:rPr>
              <a:t> </a:t>
            </a:r>
            <a:r>
              <a:rPr lang="vi-VN" sz="3600">
                <a:latin typeface="Times New Roman" panose="02020603050405020304" pitchFamily="18" charset="0"/>
                <a:cs typeface="Times New Roman" panose="02020603050405020304" pitchFamily="18" charset="0"/>
              </a:rPr>
              <a:t>trị</a:t>
            </a:r>
            <a:r>
              <a:rPr lang="en-US" sz="3600">
                <a:latin typeface="Times New Roman" panose="02020603050405020304" pitchFamily="18" charset="0"/>
                <a:cs typeface="Times New Roman" panose="02020603050405020304" pitchFamily="18" charset="0"/>
              </a:rPr>
              <a:t> </a:t>
            </a:r>
            <a:r>
              <a:rPr lang="vi-VN" sz="3600">
                <a:latin typeface="Times New Roman" panose="02020603050405020304" pitchFamily="18" charset="0"/>
                <a:cs typeface="Times New Roman" panose="02020603050405020304" pitchFamily="18" charset="0"/>
              </a:rPr>
              <a:t>liên quan. </a:t>
            </a:r>
            <a:endParaRPr lang="en-US" sz="3600">
              <a:latin typeface="Times New Roman" panose="02020603050405020304" pitchFamily="18" charset="0"/>
              <a:cs typeface="Times New Roman" panose="02020603050405020304" pitchFamily="18" charset="0"/>
            </a:endParaRPr>
          </a:p>
          <a:p>
            <a:pPr algn="just">
              <a:spcBef>
                <a:spcPts val="600"/>
              </a:spcBef>
              <a:spcAft>
                <a:spcPts val="600"/>
              </a:spcAft>
            </a:pPr>
            <a:r>
              <a:rPr lang="en-US" sz="3600">
                <a:latin typeface="Times New Roman" panose="02020603050405020304" pitchFamily="18" charset="0"/>
                <a:cs typeface="Times New Roman" panose="02020603050405020304" pitchFamily="18" charset="0"/>
              </a:rPr>
              <a:t>	</a:t>
            </a:r>
            <a:r>
              <a:rPr lang="vi-VN" sz="3600">
                <a:latin typeface="Times New Roman" panose="02020603050405020304" pitchFamily="18" charset="0"/>
                <a:cs typeface="Times New Roman" panose="02020603050405020304" pitchFamily="18" charset="0"/>
              </a:rPr>
              <a:t>Nếu khoá</a:t>
            </a:r>
            <a:r>
              <a:rPr lang="en-US" sz="3600">
                <a:latin typeface="Times New Roman" panose="02020603050405020304" pitchFamily="18" charset="0"/>
                <a:cs typeface="Times New Roman" panose="02020603050405020304" pitchFamily="18" charset="0"/>
              </a:rPr>
              <a:t> </a:t>
            </a:r>
            <a:r>
              <a:rPr lang="vi-VN" sz="3600">
                <a:latin typeface="Times New Roman" panose="02020603050405020304" pitchFamily="18" charset="0"/>
                <a:cs typeface="Times New Roman" panose="02020603050405020304" pitchFamily="18" charset="0"/>
              </a:rPr>
              <a:t>sử</a:t>
            </a:r>
            <a:r>
              <a:rPr lang="en-US" sz="3600">
                <a:latin typeface="Times New Roman" panose="02020603050405020304" pitchFamily="18" charset="0"/>
                <a:cs typeface="Times New Roman" panose="02020603050405020304" pitchFamily="18" charset="0"/>
              </a:rPr>
              <a:t> </a:t>
            </a:r>
            <a:r>
              <a:rPr lang="vi-VN" sz="3600">
                <a:latin typeface="Times New Roman" panose="02020603050405020304" pitchFamily="18" charset="0"/>
                <a:cs typeface="Times New Roman" panose="02020603050405020304" pitchFamily="18" charset="0"/>
              </a:rPr>
              <a:t>dụng là</a:t>
            </a:r>
            <a:r>
              <a:rPr lang="en-US" sz="3600">
                <a:latin typeface="Times New Roman" panose="02020603050405020304" pitchFamily="18" charset="0"/>
                <a:cs typeface="Times New Roman" panose="02020603050405020304" pitchFamily="18" charset="0"/>
              </a:rPr>
              <a:t> </a:t>
            </a:r>
            <a:r>
              <a:rPr lang="vi-VN" sz="3600">
                <a:latin typeface="Times New Roman" panose="02020603050405020304" pitchFamily="18" charset="0"/>
                <a:cs typeface="Times New Roman" panose="02020603050405020304" pitchFamily="18" charset="0"/>
              </a:rPr>
              <a:t>rất lớn cỡ hơn 512 bit, thì</a:t>
            </a:r>
            <a:r>
              <a:rPr lang="en-US" sz="3600">
                <a:latin typeface="Times New Roman" panose="02020603050405020304" pitchFamily="18" charset="0"/>
                <a:cs typeface="Times New Roman" panose="02020603050405020304" pitchFamily="18" charset="0"/>
              </a:rPr>
              <a:t> </a:t>
            </a:r>
            <a:r>
              <a:rPr lang="vi-VN" sz="3600">
                <a:latin typeface="Times New Roman" panose="02020603050405020304" pitchFamily="18" charset="0"/>
                <a:cs typeface="Times New Roman" panose="02020603050405020304" pitchFamily="18" charset="0"/>
              </a:rPr>
              <a:t>hầu như bài toán tìm khoá</a:t>
            </a:r>
            <a:r>
              <a:rPr lang="en-US" sz="3600">
                <a:latin typeface="Times New Roman" panose="02020603050405020304" pitchFamily="18" charset="0"/>
                <a:cs typeface="Times New Roman" panose="02020603050405020304" pitchFamily="18" charset="0"/>
              </a:rPr>
              <a:t> </a:t>
            </a:r>
            <a:r>
              <a:rPr lang="vi-VN" sz="3600">
                <a:latin typeface="Times New Roman" panose="02020603050405020304" pitchFamily="18" charset="0"/>
                <a:cs typeface="Times New Roman" panose="02020603050405020304" pitchFamily="18" charset="0"/>
              </a:rPr>
              <a:t>thứ</a:t>
            </a:r>
            <a:r>
              <a:rPr lang="en-US" sz="3600">
                <a:latin typeface="Times New Roman" panose="02020603050405020304" pitchFamily="18" charset="0"/>
                <a:cs typeface="Times New Roman" panose="02020603050405020304" pitchFamily="18" charset="0"/>
              </a:rPr>
              <a:t> </a:t>
            </a:r>
            <a:r>
              <a:rPr lang="vi-VN" sz="3600">
                <a:latin typeface="Times New Roman" panose="02020603050405020304" pitchFamily="18" charset="0"/>
                <a:cs typeface="Times New Roman" panose="02020603050405020304" pitchFamily="18" charset="0"/>
              </a:rPr>
              <a:t>hai là</a:t>
            </a:r>
            <a:r>
              <a:rPr lang="en-US" sz="3600">
                <a:latin typeface="Times New Roman" panose="02020603050405020304" pitchFamily="18" charset="0"/>
                <a:cs typeface="Times New Roman" panose="02020603050405020304" pitchFamily="18" charset="0"/>
              </a:rPr>
              <a:t> </a:t>
            </a:r>
            <a:r>
              <a:rPr lang="vi-VN" sz="3600">
                <a:latin typeface="Times New Roman" panose="02020603050405020304" pitchFamily="18" charset="0"/>
                <a:cs typeface="Times New Roman" panose="02020603050405020304" pitchFamily="18" charset="0"/>
              </a:rPr>
              <a:t>không khả</a:t>
            </a:r>
            <a:r>
              <a:rPr lang="en-US" sz="3600">
                <a:latin typeface="Times New Roman" panose="02020603050405020304" pitchFamily="18" charset="0"/>
                <a:cs typeface="Times New Roman" panose="02020603050405020304" pitchFamily="18" charset="0"/>
              </a:rPr>
              <a:t> </a:t>
            </a:r>
            <a:r>
              <a:rPr lang="vi-VN" sz="3600">
                <a:latin typeface="Times New Roman" panose="02020603050405020304" pitchFamily="18" charset="0"/>
                <a:cs typeface="Times New Roman" panose="02020603050405020304" pitchFamily="18" charset="0"/>
              </a:rPr>
              <a:t>thi </a:t>
            </a: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380854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355038"/>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spcBef>
                <a:spcPts val="600"/>
              </a:spcBef>
              <a:spcAft>
                <a:spcPts val="600"/>
              </a:spcAft>
            </a:pPr>
            <a:r>
              <a:rPr lang="en-US" sz="3600" b="1">
                <a:latin typeface="Times New Roman" panose="02020603050405020304" pitchFamily="18" charset="0"/>
                <a:cs typeface="Times New Roman" panose="02020603050405020304" pitchFamily="18" charset="0"/>
              </a:rPr>
              <a:t>Tính an toàn của khóa công khai</a:t>
            </a:r>
          </a:p>
          <a:p>
            <a:pPr algn="just">
              <a:spcBef>
                <a:spcPts val="600"/>
              </a:spcBef>
              <a:spcAft>
                <a:spcPts val="600"/>
              </a:spcAft>
            </a:pPr>
            <a:r>
              <a:rPr lang="en-US" sz="3600">
                <a:latin typeface="Times New Roman" panose="02020603050405020304" pitchFamily="18" charset="0"/>
                <a:cs typeface="Times New Roman" panose="02020603050405020304" pitchFamily="18" charset="0"/>
              </a:rPr>
              <a:t>	</a:t>
            </a:r>
            <a:r>
              <a:rPr lang="vi-VN" sz="3600">
                <a:latin typeface="Times New Roman" panose="02020603050405020304" pitchFamily="18" charset="0"/>
                <a:cs typeface="Times New Roman" panose="02020603050405020304" pitchFamily="18" charset="0"/>
              </a:rPr>
              <a:t>Bài toán dễ</a:t>
            </a:r>
            <a:r>
              <a:rPr lang="en-US" sz="3600">
                <a:latin typeface="Times New Roman" panose="02020603050405020304" pitchFamily="18" charset="0"/>
                <a:cs typeface="Times New Roman" panose="02020603050405020304" pitchFamily="18" charset="0"/>
              </a:rPr>
              <a:t> </a:t>
            </a:r>
            <a:r>
              <a:rPr lang="vi-VN" sz="3600">
                <a:latin typeface="Times New Roman" panose="02020603050405020304" pitchFamily="18" charset="0"/>
                <a:cs typeface="Times New Roman" panose="02020603050405020304" pitchFamily="18" charset="0"/>
              </a:rPr>
              <a:t>là</a:t>
            </a:r>
            <a:r>
              <a:rPr lang="en-US" sz="3600">
                <a:latin typeface="Times New Roman" panose="02020603050405020304" pitchFamily="18" charset="0"/>
                <a:cs typeface="Times New Roman" panose="02020603050405020304" pitchFamily="18" charset="0"/>
              </a:rPr>
              <a:t> </a:t>
            </a:r>
            <a:r>
              <a:rPr lang="vi-VN" sz="3600">
                <a:latin typeface="Times New Roman" panose="02020603050405020304" pitchFamily="18" charset="0"/>
                <a:cs typeface="Times New Roman" panose="02020603050405020304" pitchFamily="18" charset="0"/>
              </a:rPr>
              <a:t>mã/giải mã khi biết khoá</a:t>
            </a:r>
            <a:r>
              <a:rPr lang="en-US" sz="3600">
                <a:latin typeface="Times New Roman" panose="02020603050405020304" pitchFamily="18" charset="0"/>
                <a:cs typeface="Times New Roman" panose="02020603050405020304" pitchFamily="18" charset="0"/>
              </a:rPr>
              <a:t> </a:t>
            </a:r>
            <a:r>
              <a:rPr lang="vi-VN" sz="3600">
                <a:latin typeface="Times New Roman" panose="02020603050405020304" pitchFamily="18" charset="0"/>
                <a:cs typeface="Times New Roman" panose="02020603050405020304" pitchFamily="18" charset="0"/>
              </a:rPr>
              <a:t>và</a:t>
            </a:r>
            <a:r>
              <a:rPr lang="en-US" sz="3600">
                <a:latin typeface="Times New Roman" panose="02020603050405020304" pitchFamily="18" charset="0"/>
                <a:cs typeface="Times New Roman" panose="02020603050405020304" pitchFamily="18" charset="0"/>
              </a:rPr>
              <a:t> </a:t>
            </a:r>
            <a:r>
              <a:rPr lang="vi-VN" sz="3600">
                <a:latin typeface="Times New Roman" panose="02020603050405020304" pitchFamily="18" charset="0"/>
                <a:cs typeface="Times New Roman" panose="02020603050405020304" pitchFamily="18" charset="0"/>
              </a:rPr>
              <a:t>bài toán khó</a:t>
            </a:r>
            <a:r>
              <a:rPr lang="en-US" sz="3600">
                <a:latin typeface="Times New Roman" panose="02020603050405020304" pitchFamily="18" charset="0"/>
                <a:cs typeface="Times New Roman" panose="02020603050405020304" pitchFamily="18" charset="0"/>
              </a:rPr>
              <a:t> </a:t>
            </a:r>
            <a:r>
              <a:rPr lang="vi-VN" sz="3600">
                <a:latin typeface="Times New Roman" panose="02020603050405020304" pitchFamily="18" charset="0"/>
                <a:cs typeface="Times New Roman" panose="02020603050405020304" pitchFamily="18" charset="0"/>
              </a:rPr>
              <a:t>là</a:t>
            </a:r>
            <a:r>
              <a:rPr lang="en-US" sz="3600">
                <a:latin typeface="Times New Roman" panose="02020603050405020304" pitchFamily="18" charset="0"/>
                <a:cs typeface="Times New Roman" panose="02020603050405020304" pitchFamily="18" charset="0"/>
              </a:rPr>
              <a:t> </a:t>
            </a:r>
            <a:r>
              <a:rPr lang="vi-VN" sz="3600">
                <a:latin typeface="Times New Roman" panose="02020603050405020304" pitchFamily="18" charset="0"/>
                <a:cs typeface="Times New Roman" panose="02020603050405020304" pitchFamily="18" charset="0"/>
              </a:rPr>
              <a:t>thám mã khi không biết khoá tương ứng </a:t>
            </a:r>
            <a:endParaRPr lang="en-US" sz="3600">
              <a:latin typeface="Times New Roman" panose="02020603050405020304" pitchFamily="18" charset="0"/>
              <a:cs typeface="Times New Roman" panose="02020603050405020304" pitchFamily="18" charset="0"/>
            </a:endParaRPr>
          </a:p>
          <a:p>
            <a:pPr algn="just">
              <a:spcBef>
                <a:spcPts val="600"/>
              </a:spcBef>
              <a:spcAft>
                <a:spcPts val="600"/>
              </a:spcAft>
            </a:pPr>
            <a:r>
              <a:rPr lang="en-US" sz="3600">
                <a:latin typeface="Times New Roman" panose="02020603050405020304" pitchFamily="18" charset="0"/>
                <a:cs typeface="Times New Roman" panose="02020603050405020304" pitchFamily="18" charset="0"/>
              </a:rPr>
              <a:t>	</a:t>
            </a:r>
            <a:r>
              <a:rPr lang="vi-VN" sz="3600">
                <a:latin typeface="Times New Roman" panose="02020603050405020304" pitchFamily="18" charset="0"/>
                <a:cs typeface="Times New Roman" panose="02020603050405020304" pitchFamily="18" charset="0"/>
              </a:rPr>
              <a:t>Mã công khai thường chậm hơn khá</a:t>
            </a:r>
            <a:r>
              <a:rPr lang="en-US" sz="3600">
                <a:latin typeface="Times New Roman" panose="02020603050405020304" pitchFamily="18" charset="0"/>
                <a:cs typeface="Times New Roman" panose="02020603050405020304" pitchFamily="18" charset="0"/>
              </a:rPr>
              <a:t> </a:t>
            </a:r>
            <a:r>
              <a:rPr lang="vi-VN" sz="3600">
                <a:latin typeface="Times New Roman" panose="02020603050405020304" pitchFamily="18" charset="0"/>
                <a:cs typeface="Times New Roman" panose="02020603050405020304" pitchFamily="18" charset="0"/>
              </a:rPr>
              <a:t>nhiều so với mã đối xứng, nên nó thường được dùng mã những thông tin nhỏ</a:t>
            </a:r>
            <a:r>
              <a:rPr lang="en-US" sz="3600">
                <a:latin typeface="Times New Roman" panose="02020603050405020304" pitchFamily="18" charset="0"/>
                <a:cs typeface="Times New Roman" panose="02020603050405020304" pitchFamily="18" charset="0"/>
              </a:rPr>
              <a:t> </a:t>
            </a:r>
            <a:r>
              <a:rPr lang="vi-VN" sz="3600">
                <a:latin typeface="Times New Roman" panose="02020603050405020304" pitchFamily="18" charset="0"/>
                <a:cs typeface="Times New Roman" panose="02020603050405020304" pitchFamily="18" charset="0"/>
              </a:rPr>
              <a:t>quan trọng.</a:t>
            </a: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4173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201150"/>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r>
              <a:rPr lang="en-US" sz="3600" b="1" i="1">
                <a:latin typeface="Times New Roman" panose="02020603050405020304" pitchFamily="18" charset="0"/>
                <a:cs typeface="Times New Roman" panose="02020603050405020304" pitchFamily="18" charset="0"/>
              </a:rPr>
              <a:t>Giải thuật khóa công khai gồm </a:t>
            </a:r>
            <a:r>
              <a:rPr lang="en-US" sz="3600" b="1" i="1" smtClean="0">
                <a:latin typeface="Times New Roman" panose="02020603050405020304" pitchFamily="18" charset="0"/>
                <a:cs typeface="Times New Roman" panose="02020603050405020304" pitchFamily="18" charset="0"/>
              </a:rPr>
              <a:t>5 </a:t>
            </a:r>
            <a:r>
              <a:rPr lang="en-US" sz="3600" b="1" i="1">
                <a:latin typeface="Times New Roman" panose="02020603050405020304" pitchFamily="18" charset="0"/>
                <a:cs typeface="Times New Roman" panose="02020603050405020304" pitchFamily="18" charset="0"/>
              </a:rPr>
              <a:t>thành phần:</a:t>
            </a:r>
            <a:endParaRPr lang="en-US" sz="3600">
              <a:latin typeface="Times New Roman" panose="02020603050405020304" pitchFamily="18" charset="0"/>
              <a:cs typeface="Times New Roman" panose="02020603050405020304" pitchFamily="18" charset="0"/>
            </a:endParaRPr>
          </a:p>
          <a:p>
            <a:pPr marL="457200" lvl="0" indent="-457200" algn="just">
              <a:spcBef>
                <a:spcPts val="600"/>
              </a:spcBef>
              <a:buFont typeface="Wingdings" panose="05000000000000000000" pitchFamily="2" charset="2"/>
              <a:buChar char="ü"/>
            </a:pPr>
            <a:r>
              <a:rPr lang="en-US" sz="3600">
                <a:latin typeface="Times New Roman" panose="02020603050405020304" pitchFamily="18" charset="0"/>
                <a:cs typeface="Times New Roman" panose="02020603050405020304" pitchFamily="18" charset="0"/>
              </a:rPr>
              <a:t>Bản rõ: thông điệp có thể đọc, đầu vào của giải thuật</a:t>
            </a:r>
          </a:p>
          <a:p>
            <a:pPr marL="457200" lvl="0" indent="-457200" algn="just">
              <a:spcBef>
                <a:spcPts val="600"/>
              </a:spcBef>
              <a:buFont typeface="Wingdings" panose="05000000000000000000" pitchFamily="2" charset="2"/>
              <a:buChar char="ü"/>
            </a:pPr>
            <a:r>
              <a:rPr lang="en-US" sz="3600">
                <a:latin typeface="Times New Roman" panose="02020603050405020304" pitchFamily="18" charset="0"/>
                <a:cs typeface="Times New Roman" panose="02020603050405020304" pitchFamily="18" charset="0"/>
              </a:rPr>
              <a:t>Giải thuật mật hóa </a:t>
            </a:r>
          </a:p>
          <a:p>
            <a:pPr marL="457200" lvl="0" indent="-457200" algn="just">
              <a:spcBef>
                <a:spcPts val="600"/>
              </a:spcBef>
              <a:buFont typeface="Wingdings" panose="05000000000000000000" pitchFamily="2" charset="2"/>
              <a:buChar char="ü"/>
            </a:pPr>
            <a:r>
              <a:rPr lang="en-US" sz="3600">
                <a:latin typeface="Times New Roman" panose="02020603050405020304" pitchFamily="18" charset="0"/>
                <a:cs typeface="Times New Roman" panose="02020603050405020304" pitchFamily="18" charset="0"/>
              </a:rPr>
              <a:t>Khóa công khai và bí mật: một cặp khóa được chọn sao cho 1 khóa dùng để mật hóa và 1 khóa dùng để giải mật. </a:t>
            </a:r>
          </a:p>
        </p:txBody>
      </p:sp>
    </p:spTree>
    <p:extLst>
      <p:ext uri="{BB962C8B-B14F-4D97-AF65-F5344CB8AC3E}">
        <p14:creationId xmlns:p14="http://schemas.microsoft.com/office/powerpoint/2010/main" val="415013960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124206"/>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r>
              <a:rPr lang="en-US" sz="3600" b="1" i="1">
                <a:latin typeface="Times New Roman" panose="02020603050405020304" pitchFamily="18" charset="0"/>
                <a:cs typeface="Times New Roman" panose="02020603050405020304" pitchFamily="18" charset="0"/>
              </a:rPr>
              <a:t>Giải thuật khóa công khai gồm </a:t>
            </a:r>
            <a:r>
              <a:rPr lang="en-US" sz="3600" b="1" i="1" smtClean="0">
                <a:latin typeface="Times New Roman" panose="02020603050405020304" pitchFamily="18" charset="0"/>
                <a:cs typeface="Times New Roman" panose="02020603050405020304" pitchFamily="18" charset="0"/>
              </a:rPr>
              <a:t>5 </a:t>
            </a:r>
            <a:r>
              <a:rPr lang="en-US" sz="3600" b="1" i="1">
                <a:latin typeface="Times New Roman" panose="02020603050405020304" pitchFamily="18" charset="0"/>
                <a:cs typeface="Times New Roman" panose="02020603050405020304" pitchFamily="18" charset="0"/>
              </a:rPr>
              <a:t>thành phần:</a:t>
            </a:r>
            <a:endParaRPr lang="en-US" sz="3600">
              <a:latin typeface="Times New Roman" panose="02020603050405020304" pitchFamily="18" charset="0"/>
              <a:cs typeface="Times New Roman" panose="02020603050405020304" pitchFamily="18" charset="0"/>
            </a:endParaRPr>
          </a:p>
          <a:p>
            <a:pPr marL="457200" lvl="0" indent="-457200" algn="just">
              <a:spcBef>
                <a:spcPts val="600"/>
              </a:spcBef>
              <a:buFont typeface="Wingdings" panose="05000000000000000000" pitchFamily="2" charset="2"/>
              <a:buChar char="ü"/>
            </a:pPr>
            <a:r>
              <a:rPr lang="en-US" sz="3600" smtClean="0">
                <a:latin typeface="Times New Roman" panose="02020603050405020304" pitchFamily="18" charset="0"/>
                <a:cs typeface="Times New Roman" panose="02020603050405020304" pitchFamily="18" charset="0"/>
              </a:rPr>
              <a:t>Bản </a:t>
            </a:r>
            <a:r>
              <a:rPr lang="en-US" sz="3600">
                <a:latin typeface="Times New Roman" panose="02020603050405020304" pitchFamily="18" charset="0"/>
                <a:cs typeface="Times New Roman" panose="02020603050405020304" pitchFamily="18" charset="0"/>
              </a:rPr>
              <a:t>mật: thông điệp đầu ra ở dạng không đọc được, phụ thuộc vào bản rõ và khóa. Nghĩa là với cùng một thông điệp, 2 khóa khác nhau sinh ra 2 bảng mã khác nhau </a:t>
            </a:r>
          </a:p>
          <a:p>
            <a:pPr marL="457200" lvl="0" indent="-457200" algn="just">
              <a:spcBef>
                <a:spcPts val="600"/>
              </a:spcBef>
              <a:buFont typeface="Wingdings" panose="05000000000000000000" pitchFamily="2" charset="2"/>
              <a:buChar char="ü"/>
            </a:pPr>
            <a:r>
              <a:rPr lang="en-US" sz="3600">
                <a:latin typeface="Times New Roman" panose="02020603050405020304" pitchFamily="18" charset="0"/>
                <a:cs typeface="Times New Roman" panose="02020603050405020304" pitchFamily="18" charset="0"/>
              </a:rPr>
              <a:t>Giải thuật giải mật</a:t>
            </a:r>
          </a:p>
        </p:txBody>
      </p:sp>
    </p:spTree>
    <p:extLst>
      <p:ext uri="{BB962C8B-B14F-4D97-AF65-F5344CB8AC3E}">
        <p14:creationId xmlns:p14="http://schemas.microsoft.com/office/powerpoint/2010/main" val="7266082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970318"/>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r>
              <a:rPr lang="en-US" sz="3600" b="1">
                <a:latin typeface="Times New Roman" panose="02020603050405020304" pitchFamily="18" charset="0"/>
                <a:cs typeface="Times New Roman" panose="02020603050405020304" pitchFamily="18" charset="0"/>
              </a:rPr>
              <a:t>Các bước thực hiện:</a:t>
            </a:r>
            <a:endParaRPr lang="en-US" sz="3600">
              <a:latin typeface="Times New Roman" panose="02020603050405020304" pitchFamily="18" charset="0"/>
              <a:cs typeface="Times New Roman" panose="02020603050405020304" pitchFamily="18" charset="0"/>
            </a:endParaRPr>
          </a:p>
          <a:p>
            <a:pPr marL="457200" lvl="0" indent="-457200" algn="just">
              <a:buFont typeface="Wingdings" panose="05000000000000000000" pitchFamily="2" charset="2"/>
              <a:buChar char="ü"/>
            </a:pPr>
            <a:r>
              <a:rPr lang="en-US" sz="3600">
                <a:latin typeface="Times New Roman" panose="02020603050405020304" pitchFamily="18" charset="0"/>
                <a:cs typeface="Times New Roman" panose="02020603050405020304" pitchFamily="18" charset="0"/>
              </a:rPr>
              <a:t>Mỗi người dùng tạo một cặp khóa để mã hóa và giải mã</a:t>
            </a:r>
          </a:p>
          <a:p>
            <a:pPr marL="457200" lvl="0" indent="-457200" algn="just">
              <a:buFont typeface="Wingdings" panose="05000000000000000000" pitchFamily="2" charset="2"/>
              <a:buChar char="ü"/>
            </a:pPr>
            <a:r>
              <a:rPr lang="en-US" sz="3600">
                <a:latin typeface="Times New Roman" panose="02020603050405020304" pitchFamily="18" charset="0"/>
                <a:cs typeface="Times New Roman" panose="02020603050405020304" pitchFamily="18" charset="0"/>
              </a:rPr>
              <a:t>Mỗi người dùng đăng ký một trong 2 khóa làm </a:t>
            </a:r>
            <a:r>
              <a:rPr lang="en-US" sz="3600" b="1">
                <a:latin typeface="Times New Roman" panose="02020603050405020304" pitchFamily="18" charset="0"/>
                <a:cs typeface="Times New Roman" panose="02020603050405020304" pitchFamily="18" charset="0"/>
              </a:rPr>
              <a:t>khóa công khai </a:t>
            </a:r>
            <a:r>
              <a:rPr lang="en-US" sz="3600">
                <a:latin typeface="Times New Roman" panose="02020603050405020304" pitchFamily="18" charset="0"/>
                <a:cs typeface="Times New Roman" panose="02020603050405020304" pitchFamily="18" charset="0"/>
              </a:rPr>
              <a:t>sao cho mọi người đều có thể truy cập được. Khóa còn lại được giữ </a:t>
            </a:r>
            <a:r>
              <a:rPr lang="en-US" sz="3600" b="1">
                <a:latin typeface="Times New Roman" panose="02020603050405020304" pitchFamily="18" charset="0"/>
                <a:cs typeface="Times New Roman" panose="02020603050405020304" pitchFamily="18" charset="0"/>
              </a:rPr>
              <a:t>bí mật</a:t>
            </a:r>
            <a:r>
              <a:rPr lang="en-US" sz="36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0282296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970318"/>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r>
              <a:rPr lang="en-US" sz="3600" b="1">
                <a:latin typeface="Times New Roman" panose="02020603050405020304" pitchFamily="18" charset="0"/>
                <a:cs typeface="Times New Roman" panose="02020603050405020304" pitchFamily="18" charset="0"/>
              </a:rPr>
              <a:t>Các bước thực hiện:</a:t>
            </a:r>
            <a:endParaRPr lang="en-US" sz="3600">
              <a:latin typeface="Times New Roman" panose="02020603050405020304" pitchFamily="18" charset="0"/>
              <a:cs typeface="Times New Roman" panose="02020603050405020304" pitchFamily="18" charset="0"/>
            </a:endParaRPr>
          </a:p>
          <a:p>
            <a:pPr marL="457200" lvl="0" indent="-457200" algn="just">
              <a:buFont typeface="Wingdings" panose="05000000000000000000" pitchFamily="2" charset="2"/>
              <a:buChar char="ü"/>
            </a:pPr>
            <a:r>
              <a:rPr lang="en-US" sz="3600">
                <a:latin typeface="Times New Roman" panose="02020603050405020304" pitchFamily="18" charset="0"/>
                <a:cs typeface="Times New Roman" panose="02020603050405020304" pitchFamily="18" charset="0"/>
              </a:rPr>
              <a:t>Mỗi người dùng tạo một cặp khóa để mã hóa và giải mã</a:t>
            </a:r>
          </a:p>
          <a:p>
            <a:pPr marL="457200" lvl="0" indent="-457200" algn="just">
              <a:buFont typeface="Wingdings" panose="05000000000000000000" pitchFamily="2" charset="2"/>
              <a:buChar char="ü"/>
            </a:pPr>
            <a:r>
              <a:rPr lang="en-US" sz="3600">
                <a:latin typeface="Times New Roman" panose="02020603050405020304" pitchFamily="18" charset="0"/>
                <a:cs typeface="Times New Roman" panose="02020603050405020304" pitchFamily="18" charset="0"/>
              </a:rPr>
              <a:t>Mỗi người dùng đăng ký một trong 2 khóa làm </a:t>
            </a:r>
            <a:r>
              <a:rPr lang="en-US" sz="3600" b="1">
                <a:latin typeface="Times New Roman" panose="02020603050405020304" pitchFamily="18" charset="0"/>
                <a:cs typeface="Times New Roman" panose="02020603050405020304" pitchFamily="18" charset="0"/>
              </a:rPr>
              <a:t>khóa công khai </a:t>
            </a:r>
            <a:r>
              <a:rPr lang="en-US" sz="3600">
                <a:latin typeface="Times New Roman" panose="02020603050405020304" pitchFamily="18" charset="0"/>
                <a:cs typeface="Times New Roman" panose="02020603050405020304" pitchFamily="18" charset="0"/>
              </a:rPr>
              <a:t>sao cho mọi người đều có thể truy cập được. Khóa còn lại được giữ </a:t>
            </a:r>
            <a:r>
              <a:rPr lang="en-US" sz="3600" b="1">
                <a:latin typeface="Times New Roman" panose="02020603050405020304" pitchFamily="18" charset="0"/>
                <a:cs typeface="Times New Roman" panose="02020603050405020304" pitchFamily="18" charset="0"/>
              </a:rPr>
              <a:t>bí mật</a:t>
            </a:r>
            <a:r>
              <a:rPr lang="en-US" sz="36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9717229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Định lý số dư trung quốc</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662541"/>
          </a:xfrm>
          <a:prstGeom prst="rect">
            <a:avLst/>
          </a:prstGeom>
          <a:noFill/>
        </p:spPr>
        <p:txBody>
          <a:bodyPr wrap="square" rtlCol="0">
            <a:spAutoFit/>
          </a:bodyPr>
          <a:lstStyle/>
          <a:p>
            <a:pPr lvl="0" algn="just"/>
            <a:r>
              <a:rPr lang="en-US" sz="3600" b="1" smtClean="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Nếu </a:t>
            </a:r>
            <a:r>
              <a:rPr lang="en-US" sz="2800" b="1">
                <a:solidFill>
                  <a:srgbClr val="FF0000"/>
                </a:solidFill>
                <a:latin typeface="Times New Roman" panose="02020603050405020304" pitchFamily="18" charset="0"/>
                <a:cs typeface="Times New Roman" panose="02020603050405020304" pitchFamily="18" charset="0"/>
              </a:rPr>
              <a:t>n= n</a:t>
            </a:r>
            <a:r>
              <a:rPr lang="en-US" sz="2800" b="1" baseline="-25000">
                <a:solidFill>
                  <a:srgbClr val="FF0000"/>
                </a:solidFill>
                <a:latin typeface="Times New Roman" panose="02020603050405020304" pitchFamily="18" charset="0"/>
                <a:cs typeface="Times New Roman" panose="02020603050405020304" pitchFamily="18" charset="0"/>
              </a:rPr>
              <a:t>1</a:t>
            </a:r>
            <a:r>
              <a:rPr lang="en-US" sz="2800" b="1">
                <a:solidFill>
                  <a:srgbClr val="FF0000"/>
                </a:solidFill>
                <a:latin typeface="Times New Roman" panose="02020603050405020304" pitchFamily="18" charset="0"/>
                <a:cs typeface="Times New Roman" panose="02020603050405020304" pitchFamily="18" charset="0"/>
              </a:rPr>
              <a:t>.n</a:t>
            </a:r>
            <a:r>
              <a:rPr lang="en-US" sz="2800" b="1" baseline="-25000">
                <a:solidFill>
                  <a:srgbClr val="FF0000"/>
                </a:solidFill>
                <a:latin typeface="Times New Roman" panose="02020603050405020304" pitchFamily="18" charset="0"/>
                <a:cs typeface="Times New Roman" panose="02020603050405020304" pitchFamily="18" charset="0"/>
              </a:rPr>
              <a:t>2</a:t>
            </a:r>
            <a:r>
              <a:rPr lang="en-US" sz="2800" b="1">
                <a:solidFill>
                  <a:srgbClr val="FF0000"/>
                </a:solidFill>
                <a:latin typeface="Times New Roman" panose="02020603050405020304" pitchFamily="18" charset="0"/>
                <a:cs typeface="Times New Roman" panose="02020603050405020304" pitchFamily="18" charset="0"/>
              </a:rPr>
              <a:t>….n</a:t>
            </a:r>
            <a:r>
              <a:rPr lang="en-US" sz="2800" b="1" baseline="-25000">
                <a:solidFill>
                  <a:srgbClr val="FF0000"/>
                </a:solidFill>
                <a:latin typeface="Times New Roman" panose="02020603050405020304" pitchFamily="18" charset="0"/>
                <a:cs typeface="Times New Roman" panose="02020603050405020304" pitchFamily="18" charset="0"/>
              </a:rPr>
              <a:t>k</a:t>
            </a:r>
            <a:r>
              <a:rPr lang="en-US" sz="2800">
                <a:latin typeface="Times New Roman" panose="02020603050405020304" pitchFamily="18" charset="0"/>
                <a:cs typeface="Times New Roman" panose="02020603050405020304" pitchFamily="18" charset="0"/>
              </a:rPr>
              <a:t>, trong đó n</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n</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n</a:t>
            </a:r>
            <a:r>
              <a:rPr lang="en-US" sz="2800" baseline="-25000">
                <a:latin typeface="Times New Roman" panose="02020603050405020304" pitchFamily="18" charset="0"/>
                <a:cs typeface="Times New Roman" panose="02020603050405020304" pitchFamily="18" charset="0"/>
              </a:rPr>
              <a:t>k</a:t>
            </a:r>
            <a:r>
              <a:rPr lang="en-US" sz="2800">
                <a:latin typeface="Times New Roman" panose="02020603050405020304" pitchFamily="18" charset="0"/>
                <a:cs typeface="Times New Roman" panose="02020603050405020304" pitchFamily="18" charset="0"/>
              </a:rPr>
              <a:t> là các số nguyên tố cùng nhau từng đôi một, thì hệ phương trình đồng dư sau sẽ có nghiệm duy nhất theo modun n.</a:t>
            </a:r>
          </a:p>
          <a:p>
            <a:pPr lvl="3" algn="just"/>
            <a:r>
              <a:rPr lang="en-US" sz="2800" b="1">
                <a:latin typeface="Times New Roman" panose="02020603050405020304" pitchFamily="18" charset="0"/>
                <a:cs typeface="Times New Roman" panose="02020603050405020304" pitchFamily="18" charset="0"/>
              </a:rPr>
              <a:t>x ≡ a</a:t>
            </a:r>
            <a:r>
              <a:rPr lang="en-US" sz="2800" b="1" baseline="-25000">
                <a:latin typeface="Times New Roman" panose="02020603050405020304" pitchFamily="18" charset="0"/>
                <a:cs typeface="Times New Roman" panose="02020603050405020304" pitchFamily="18" charset="0"/>
              </a:rPr>
              <a:t>1</a:t>
            </a:r>
            <a:r>
              <a:rPr lang="en-US" sz="2800" b="1">
                <a:latin typeface="Times New Roman" panose="02020603050405020304" pitchFamily="18" charset="0"/>
                <a:cs typeface="Times New Roman" panose="02020603050405020304" pitchFamily="18" charset="0"/>
              </a:rPr>
              <a:t> mod n</a:t>
            </a:r>
            <a:r>
              <a:rPr lang="en-US" sz="2800" b="1" baseline="-25000">
                <a:latin typeface="Times New Roman" panose="02020603050405020304" pitchFamily="18" charset="0"/>
                <a:cs typeface="Times New Roman" panose="02020603050405020304" pitchFamily="18" charset="0"/>
              </a:rPr>
              <a:t>1</a:t>
            </a:r>
            <a:endParaRPr lang="en-US" sz="2800" b="1">
              <a:latin typeface="Times New Roman" panose="02020603050405020304" pitchFamily="18" charset="0"/>
              <a:cs typeface="Times New Roman" panose="02020603050405020304" pitchFamily="18" charset="0"/>
            </a:endParaRPr>
          </a:p>
          <a:p>
            <a:pPr lvl="3" algn="just"/>
            <a:r>
              <a:rPr lang="en-US" sz="2800" b="1">
                <a:latin typeface="Times New Roman" panose="02020603050405020304" pitchFamily="18" charset="0"/>
                <a:cs typeface="Times New Roman" panose="02020603050405020304" pitchFamily="18" charset="0"/>
              </a:rPr>
              <a:t>x ≡ a</a:t>
            </a:r>
            <a:r>
              <a:rPr lang="en-US" sz="2800" b="1" baseline="-25000">
                <a:latin typeface="Times New Roman" panose="02020603050405020304" pitchFamily="18" charset="0"/>
                <a:cs typeface="Times New Roman" panose="02020603050405020304" pitchFamily="18" charset="0"/>
              </a:rPr>
              <a:t>2</a:t>
            </a:r>
            <a:r>
              <a:rPr lang="en-US" sz="2800" b="1">
                <a:latin typeface="Times New Roman" panose="02020603050405020304" pitchFamily="18" charset="0"/>
                <a:cs typeface="Times New Roman" panose="02020603050405020304" pitchFamily="18" charset="0"/>
              </a:rPr>
              <a:t> mod n</a:t>
            </a:r>
            <a:r>
              <a:rPr lang="en-US" sz="2800" b="1" baseline="-25000">
                <a:latin typeface="Times New Roman" panose="02020603050405020304" pitchFamily="18" charset="0"/>
                <a:cs typeface="Times New Roman" panose="02020603050405020304" pitchFamily="18" charset="0"/>
              </a:rPr>
              <a:t>2</a:t>
            </a:r>
            <a:endParaRPr lang="en-US" sz="2800" b="1">
              <a:latin typeface="Times New Roman" panose="02020603050405020304" pitchFamily="18" charset="0"/>
              <a:cs typeface="Times New Roman" panose="02020603050405020304" pitchFamily="18" charset="0"/>
            </a:endParaRPr>
          </a:p>
          <a:p>
            <a:pPr lvl="3" algn="just"/>
            <a:r>
              <a:rPr lang="en-US" sz="2800" b="1" baseline="-25000">
                <a:latin typeface="Times New Roman" panose="02020603050405020304" pitchFamily="18" charset="0"/>
                <a:cs typeface="Times New Roman" panose="02020603050405020304" pitchFamily="18" charset="0"/>
              </a:rPr>
              <a:t>…………………</a:t>
            </a:r>
            <a:endParaRPr lang="en-US" sz="2800" b="1">
              <a:latin typeface="Times New Roman" panose="02020603050405020304" pitchFamily="18" charset="0"/>
              <a:cs typeface="Times New Roman" panose="02020603050405020304" pitchFamily="18" charset="0"/>
            </a:endParaRPr>
          </a:p>
          <a:p>
            <a:pPr lvl="3" algn="just"/>
            <a:r>
              <a:rPr lang="en-US" sz="2800" b="1">
                <a:latin typeface="Times New Roman" panose="02020603050405020304" pitchFamily="18" charset="0"/>
                <a:cs typeface="Times New Roman" panose="02020603050405020304" pitchFamily="18" charset="0"/>
              </a:rPr>
              <a:t>x ≡ a</a:t>
            </a:r>
            <a:r>
              <a:rPr lang="en-US" sz="2800" b="1" baseline="-25000">
                <a:latin typeface="Times New Roman" panose="02020603050405020304" pitchFamily="18" charset="0"/>
                <a:cs typeface="Times New Roman" panose="02020603050405020304" pitchFamily="18" charset="0"/>
              </a:rPr>
              <a:t>k</a:t>
            </a:r>
            <a:r>
              <a:rPr lang="en-US" sz="2800" b="1">
                <a:latin typeface="Times New Roman" panose="02020603050405020304" pitchFamily="18" charset="0"/>
                <a:cs typeface="Times New Roman" panose="02020603050405020304" pitchFamily="18" charset="0"/>
              </a:rPr>
              <a:t> mod n</a:t>
            </a:r>
            <a:r>
              <a:rPr lang="en-US" sz="2800" b="1" baseline="-25000">
                <a:latin typeface="Times New Roman" panose="02020603050405020304" pitchFamily="18" charset="0"/>
                <a:cs typeface="Times New Roman" panose="02020603050405020304" pitchFamily="18" charset="0"/>
              </a:rPr>
              <a:t>k</a:t>
            </a:r>
            <a:endParaRPr lang="en-US" sz="2800" b="1">
              <a:latin typeface="Times New Roman" panose="02020603050405020304" pitchFamily="18" charset="0"/>
              <a:cs typeface="Times New Roman" panose="02020603050405020304" pitchFamily="18" charset="0"/>
            </a:endParaRPr>
          </a:p>
          <a:p>
            <a:pPr algn="just"/>
            <a:r>
              <a:rPr lang="en-US" sz="2800">
                <a:latin typeface="Times New Roman" panose="02020603050405020304" pitchFamily="18" charset="0"/>
                <a:cs typeface="Times New Roman" panose="02020603050405020304" pitchFamily="18" charset="0"/>
              </a:rPr>
              <a:t>	Nghiệm x duy nhất của hệ trên được tính theo công thức:</a:t>
            </a:r>
            <a:endParaRPr lang="en-US" sz="2800" b="1">
              <a:latin typeface="Times New Roman" panose="02020603050405020304" pitchFamily="18" charset="0"/>
              <a:cs typeface="Times New Roman" panose="02020603050405020304" pitchFamily="18" charset="0"/>
            </a:endParaRPr>
          </a:p>
        </p:txBody>
      </p:sp>
      <p:pic>
        <p:nvPicPr>
          <p:cNvPr id="9" name="Picture 8"/>
          <p:cNvPicPr/>
          <p:nvPr/>
        </p:nvPicPr>
        <p:blipFill>
          <a:blip r:embed="rId3"/>
          <a:stretch>
            <a:fillRect/>
          </a:stretch>
        </p:blipFill>
        <p:spPr>
          <a:xfrm>
            <a:off x="2615046" y="4939469"/>
            <a:ext cx="5801591" cy="1530603"/>
          </a:xfrm>
          <a:prstGeom prst="rect">
            <a:avLst/>
          </a:prstGeom>
        </p:spPr>
      </p:pic>
    </p:spTree>
    <p:extLst>
      <p:ext uri="{BB962C8B-B14F-4D97-AF65-F5344CB8AC3E}">
        <p14:creationId xmlns:p14="http://schemas.microsoft.com/office/powerpoint/2010/main" val="378122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3.2. Các phương pháp mã hóa cổ điển</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078313"/>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a:latin typeface="Times New Roman" panose="02020603050405020304" pitchFamily="18" charset="0"/>
                <a:cs typeface="Times New Roman" panose="02020603050405020304" pitchFamily="18" charset="0"/>
              </a:rPr>
              <a:t>Một số khái niệm trong số học</a:t>
            </a:r>
            <a:endParaRPr lang="en-US" sz="3600">
              <a:latin typeface="Times New Roman" panose="02020603050405020304" pitchFamily="18" charset="0"/>
              <a:cs typeface="Times New Roman" panose="02020603050405020304" pitchFamily="18" charset="0"/>
            </a:endParaRPr>
          </a:p>
          <a:p>
            <a:pPr algn="just">
              <a:spcAft>
                <a:spcPts val="0"/>
              </a:spcAft>
            </a:pPr>
            <a:r>
              <a:rPr lang="en-US" sz="3200">
                <a:latin typeface="Times New Roman" panose="02020603050405020304" pitchFamily="18" charset="0"/>
                <a:cs typeface="Times New Roman" panose="02020603050405020304" pitchFamily="18" charset="0"/>
              </a:rPr>
              <a:t>	</a:t>
            </a:r>
            <a:r>
              <a:rPr lang="en-US" sz="3600" b="1" i="1">
                <a:solidFill>
                  <a:schemeClr val="accent5">
                    <a:lumMod val="75000"/>
                  </a:schemeClr>
                </a:solidFill>
                <a:latin typeface="Times New Roman" panose="02020603050405020304" pitchFamily="18" charset="0"/>
                <a:ea typeface="Times New Roman" panose="02020603050405020304" pitchFamily="18" charset="0"/>
              </a:rPr>
              <a:t>Modulo số học</a:t>
            </a:r>
            <a:r>
              <a:rPr lang="vi-VN" sz="3600">
                <a:solidFill>
                  <a:schemeClr val="accent5">
                    <a:lumMod val="75000"/>
                  </a:schemeClr>
                </a:solidFill>
                <a:latin typeface="Times New Roman" panose="02020603050405020304" pitchFamily="18" charset="0"/>
                <a:ea typeface="Times New Roman" panose="02020603050405020304" pitchFamily="18" charset="0"/>
              </a:rPr>
              <a:t> </a:t>
            </a:r>
            <a:endParaRPr lang="en-US" sz="3600">
              <a:solidFill>
                <a:schemeClr val="accent5">
                  <a:lumMod val="75000"/>
                </a:schemeClr>
              </a:solidFill>
              <a:latin typeface="Times New Roman" panose="02020603050405020304" pitchFamily="18" charset="0"/>
              <a:ea typeface="Times New Roman" panose="02020603050405020304" pitchFamily="18" charset="0"/>
            </a:endParaRPr>
          </a:p>
          <a:p>
            <a:pPr algn="just"/>
            <a:r>
              <a:rPr lang="en-US" sz="3600">
                <a:latin typeface="Times New Roman" panose="02020603050405020304" pitchFamily="18" charset="0"/>
                <a:ea typeface="Times New Roman" panose="02020603050405020304" pitchFamily="18" charset="0"/>
              </a:rPr>
              <a:t>	</a:t>
            </a:r>
            <a:r>
              <a:rPr lang="en-US" sz="3600">
                <a:latin typeface="Times New Roman" panose="02020603050405020304" pitchFamily="18" charset="0"/>
                <a:cs typeface="Times New Roman" panose="02020603050405020304" pitchFamily="18" charset="0"/>
              </a:rPr>
              <a:t>Ví dụ:</a:t>
            </a:r>
          </a:p>
          <a:p>
            <a:pPr algn="just"/>
            <a:r>
              <a:rPr lang="en-US" sz="3600">
                <a:latin typeface="Times New Roman" panose="02020603050405020304" pitchFamily="18" charset="0"/>
                <a:cs typeface="Times New Roman" panose="02020603050405020304" pitchFamily="18" charset="0"/>
              </a:rPr>
              <a:t>	Ta có: 42 ≡ 6 (mod 9) </a:t>
            </a:r>
          </a:p>
          <a:p>
            <a:pPr algn="just"/>
            <a:r>
              <a:rPr lang="en-US" sz="3600">
                <a:latin typeface="Times New Roman" panose="02020603050405020304" pitchFamily="18" charset="0"/>
                <a:cs typeface="Times New Roman" panose="02020603050405020304" pitchFamily="18" charset="0"/>
              </a:rPr>
              <a:t>		do 42 mod 9 = 6 và 6 mod 9 = 6  </a:t>
            </a:r>
          </a:p>
          <a:p>
            <a:pPr algn="just"/>
            <a:r>
              <a:rPr lang="en-US" sz="3600">
                <a:latin typeface="Times New Roman" panose="02020603050405020304" pitchFamily="18" charset="0"/>
                <a:cs typeface="Times New Roman" panose="02020603050405020304" pitchFamily="18" charset="0"/>
              </a:rPr>
              <a:t>	</a:t>
            </a:r>
            <a:r>
              <a:rPr lang="fr-FR" sz="3600">
                <a:latin typeface="Times New Roman" panose="02020603050405020304" pitchFamily="18" charset="0"/>
                <a:cs typeface="Times New Roman" panose="02020603050405020304" pitchFamily="18" charset="0"/>
              </a:rPr>
              <a:t>Ta có câu hỏi : - 42 ≡ ? (mod 9)</a:t>
            </a:r>
          </a:p>
          <a:p>
            <a:pPr algn="just"/>
            <a:r>
              <a:rPr lang="fr-FR" sz="3600">
                <a:latin typeface="Times New Roman" panose="02020603050405020304" pitchFamily="18" charset="0"/>
                <a:cs typeface="Times New Roman" panose="02020603050405020304" pitchFamily="18" charset="0"/>
              </a:rPr>
              <a:t>		ta thấy - 42 = - 4.9 - 6</a:t>
            </a:r>
            <a:endParaRPr lang="en-US" sz="3600">
              <a:latin typeface="Times New Roman" panose="02020603050405020304" pitchFamily="18" charset="0"/>
              <a:cs typeface="Times New Roman" panose="02020603050405020304" pitchFamily="18" charset="0"/>
            </a:endParaRPr>
          </a:p>
          <a:p>
            <a:pPr algn="just"/>
            <a:r>
              <a:rPr lang="fr-FR" sz="3600">
                <a:latin typeface="Times New Roman" panose="02020603050405020304" pitchFamily="18" charset="0"/>
                <a:cs typeface="Times New Roman" panose="02020603050405020304" pitchFamily="18" charset="0"/>
              </a:rPr>
              <a:t>		và             3 = 1.9 - 6</a:t>
            </a:r>
            <a:endParaRPr lang="en-US" sz="3600">
              <a:latin typeface="Times New Roman" panose="02020603050405020304" pitchFamily="18" charset="0"/>
              <a:cs typeface="Times New Roman" panose="02020603050405020304" pitchFamily="18" charset="0"/>
            </a:endParaRPr>
          </a:p>
          <a:p>
            <a:pPr algn="just"/>
            <a:r>
              <a:rPr lang="fr-FR" sz="3600">
                <a:latin typeface="Times New Roman" panose="02020603050405020304" pitchFamily="18" charset="0"/>
                <a:cs typeface="Times New Roman" panose="02020603050405020304" pitchFamily="18" charset="0"/>
              </a:rPr>
              <a:t>		Vậy nên - 42 ≡ 3 (mod 9)</a:t>
            </a:r>
            <a:r>
              <a:rPr lang="fr-FR" sz="3600"/>
              <a:t>	</a:t>
            </a: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034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fade">
                                      <p:cBhvr>
                                        <p:cTn id="7" dur="1000"/>
                                        <p:tgtEl>
                                          <p:spTgt spid="13">
                                            <p:txEl>
                                              <p:pRg st="2" end="2"/>
                                            </p:txEl>
                                          </p:spTgt>
                                        </p:tgtEl>
                                      </p:cBhvr>
                                    </p:animEffect>
                                    <p:anim calcmode="lin" valueType="num">
                                      <p:cBhvr>
                                        <p:cTn id="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3" end="3"/>
                                            </p:txEl>
                                          </p:spTgt>
                                        </p:tgtEl>
                                        <p:attrNameLst>
                                          <p:attrName>style.visibility</p:attrName>
                                        </p:attrNameLst>
                                      </p:cBhvr>
                                      <p:to>
                                        <p:strVal val="visible"/>
                                      </p:to>
                                    </p:set>
                                    <p:animEffect transition="in" filter="fade">
                                      <p:cBhvr>
                                        <p:cTn id="14" dur="1000"/>
                                        <p:tgtEl>
                                          <p:spTgt spid="13">
                                            <p:txEl>
                                              <p:pRg st="3" end="3"/>
                                            </p:txEl>
                                          </p:spTgt>
                                        </p:tgtEl>
                                      </p:cBhvr>
                                    </p:animEffect>
                                    <p:anim calcmode="lin" valueType="num">
                                      <p:cBhvr>
                                        <p:cTn id="15"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animEffect transition="in" filter="fade">
                                      <p:cBhvr>
                                        <p:cTn id="21" dur="1000"/>
                                        <p:tgtEl>
                                          <p:spTgt spid="13">
                                            <p:txEl>
                                              <p:pRg st="4" end="4"/>
                                            </p:txEl>
                                          </p:spTgt>
                                        </p:tgtEl>
                                      </p:cBhvr>
                                    </p:animEffect>
                                    <p:anim calcmode="lin" valueType="num">
                                      <p:cBhvr>
                                        <p:cTn id="22"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xEl>
                                              <p:pRg st="5" end="5"/>
                                            </p:txEl>
                                          </p:spTgt>
                                        </p:tgtEl>
                                        <p:attrNameLst>
                                          <p:attrName>style.visibility</p:attrName>
                                        </p:attrNameLst>
                                      </p:cBhvr>
                                      <p:to>
                                        <p:strVal val="visible"/>
                                      </p:to>
                                    </p:set>
                                    <p:animEffect transition="in" filter="fade">
                                      <p:cBhvr>
                                        <p:cTn id="28" dur="1000"/>
                                        <p:tgtEl>
                                          <p:spTgt spid="13">
                                            <p:txEl>
                                              <p:pRg st="5" end="5"/>
                                            </p:txEl>
                                          </p:spTgt>
                                        </p:tgtEl>
                                      </p:cBhvr>
                                    </p:animEffect>
                                    <p:anim calcmode="lin" valueType="num">
                                      <p:cBhvr>
                                        <p:cTn id="29"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xEl>
                                              <p:pRg st="6" end="6"/>
                                            </p:txEl>
                                          </p:spTgt>
                                        </p:tgtEl>
                                        <p:attrNameLst>
                                          <p:attrName>style.visibility</p:attrName>
                                        </p:attrNameLst>
                                      </p:cBhvr>
                                      <p:to>
                                        <p:strVal val="visible"/>
                                      </p:to>
                                    </p:set>
                                    <p:animEffect transition="in" filter="fade">
                                      <p:cBhvr>
                                        <p:cTn id="35" dur="1000"/>
                                        <p:tgtEl>
                                          <p:spTgt spid="13">
                                            <p:txEl>
                                              <p:pRg st="6" end="6"/>
                                            </p:txEl>
                                          </p:spTgt>
                                        </p:tgtEl>
                                      </p:cBhvr>
                                    </p:animEffect>
                                    <p:anim calcmode="lin" valueType="num">
                                      <p:cBhvr>
                                        <p:cTn id="36"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
                                            <p:txEl>
                                              <p:pRg st="7" end="7"/>
                                            </p:txEl>
                                          </p:spTgt>
                                        </p:tgtEl>
                                        <p:attrNameLst>
                                          <p:attrName>style.visibility</p:attrName>
                                        </p:attrNameLst>
                                      </p:cBhvr>
                                      <p:to>
                                        <p:strVal val="visible"/>
                                      </p:to>
                                    </p:set>
                                    <p:animEffect transition="in" filter="fade">
                                      <p:cBhvr>
                                        <p:cTn id="42" dur="1000"/>
                                        <p:tgtEl>
                                          <p:spTgt spid="13">
                                            <p:txEl>
                                              <p:pRg st="7" end="7"/>
                                            </p:txEl>
                                          </p:spTgt>
                                        </p:tgtEl>
                                      </p:cBhvr>
                                    </p:animEffect>
                                    <p:anim calcmode="lin" valueType="num">
                                      <p:cBhvr>
                                        <p:cTn id="43" dur="1000" fill="hold"/>
                                        <p:tgtEl>
                                          <p:spTgt spid="1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1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
                                            <p:txEl>
                                              <p:pRg st="8" end="8"/>
                                            </p:txEl>
                                          </p:spTgt>
                                        </p:tgtEl>
                                        <p:attrNameLst>
                                          <p:attrName>style.visibility</p:attrName>
                                        </p:attrNameLst>
                                      </p:cBhvr>
                                      <p:to>
                                        <p:strVal val="visible"/>
                                      </p:to>
                                    </p:set>
                                    <p:animEffect transition="in" filter="fade">
                                      <p:cBhvr>
                                        <p:cTn id="49" dur="1000"/>
                                        <p:tgtEl>
                                          <p:spTgt spid="13">
                                            <p:txEl>
                                              <p:pRg st="8" end="8"/>
                                            </p:txEl>
                                          </p:spTgt>
                                        </p:tgtEl>
                                      </p:cBhvr>
                                    </p:animEffect>
                                    <p:anim calcmode="lin" valueType="num">
                                      <p:cBhvr>
                                        <p:cTn id="50" dur="1000" fill="hold"/>
                                        <p:tgtEl>
                                          <p:spTgt spid="1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1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Định lý số dư trung quốc</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386090"/>
          </a:xfrm>
          <a:prstGeom prst="rect">
            <a:avLst/>
          </a:prstGeom>
          <a:noFill/>
        </p:spPr>
        <p:txBody>
          <a:bodyPr wrap="square" rtlCol="0">
            <a:spAutoFit/>
          </a:bodyPr>
          <a:lstStyle/>
          <a:p>
            <a:pPr lvl="0" algn="just"/>
            <a:r>
              <a:rPr lang="en-US" sz="3600" b="1" smtClean="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Ví dụ:</a:t>
            </a:r>
          </a:p>
          <a:p>
            <a:pPr lvl="0"/>
            <a:r>
              <a:rPr lang="en-US" sz="2800" b="1">
                <a:latin typeface="Times New Roman" panose="02020603050405020304" pitchFamily="18" charset="0"/>
                <a:cs typeface="Times New Roman" panose="02020603050405020304" pitchFamily="18" charset="0"/>
              </a:rPr>
              <a:t>Tính 59</a:t>
            </a:r>
            <a:r>
              <a:rPr lang="en-US" sz="2800" b="1" baseline="30000">
                <a:latin typeface="Times New Roman" panose="02020603050405020304" pitchFamily="18" charset="0"/>
                <a:cs typeface="Times New Roman" panose="02020603050405020304" pitchFamily="18" charset="0"/>
              </a:rPr>
              <a:t>8</a:t>
            </a:r>
            <a:r>
              <a:rPr lang="en-US" sz="2800" b="1">
                <a:latin typeface="Times New Roman" panose="02020603050405020304" pitchFamily="18" charset="0"/>
                <a:cs typeface="Times New Roman" panose="02020603050405020304" pitchFamily="18" charset="0"/>
              </a:rPr>
              <a:t> mod 33</a:t>
            </a:r>
          </a:p>
          <a:p>
            <a:r>
              <a:rPr lang="en-US" sz="2800">
                <a:latin typeface="Times New Roman" panose="02020603050405020304" pitchFamily="18" charset="0"/>
                <a:cs typeface="Times New Roman" panose="02020603050405020304" pitchFamily="18" charset="0"/>
              </a:rPr>
              <a:t>C= 59</a:t>
            </a:r>
            <a:r>
              <a:rPr lang="en-US" sz="2800" baseline="30000">
                <a:latin typeface="Times New Roman" panose="02020603050405020304" pitchFamily="18" charset="0"/>
                <a:cs typeface="Times New Roman" panose="02020603050405020304" pitchFamily="18" charset="0"/>
              </a:rPr>
              <a:t>8</a:t>
            </a:r>
            <a:r>
              <a:rPr lang="en-US" sz="2800">
                <a:latin typeface="Times New Roman" panose="02020603050405020304" pitchFamily="18" charset="0"/>
                <a:cs typeface="Times New Roman" panose="02020603050405020304" pitchFamily="18" charset="0"/>
              </a:rPr>
              <a:t> mod 33</a:t>
            </a:r>
            <a:endParaRPr lang="en-US" sz="2800" b="1">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A= 59</a:t>
            </a:r>
            <a:r>
              <a:rPr lang="en-US" sz="2800" baseline="30000">
                <a:latin typeface="Times New Roman" panose="02020603050405020304" pitchFamily="18" charset="0"/>
                <a:cs typeface="Times New Roman" panose="02020603050405020304" pitchFamily="18" charset="0"/>
              </a:rPr>
              <a:t>8</a:t>
            </a:r>
            <a:r>
              <a:rPr lang="en-US" sz="2800">
                <a:latin typeface="Times New Roman" panose="02020603050405020304" pitchFamily="18" charset="0"/>
                <a:cs typeface="Times New Roman" panose="02020603050405020304" pitchFamily="18" charset="0"/>
              </a:rPr>
              <a:t>, n =33</a:t>
            </a:r>
            <a:endParaRPr lang="en-US" sz="2800" b="1">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Tách n=33=3.11 thành 2 số nguyên tố cùng nhau n</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và n</a:t>
            </a:r>
            <a:r>
              <a:rPr lang="en-US" sz="2800" baseline="-25000">
                <a:latin typeface="Times New Roman" panose="02020603050405020304" pitchFamily="18" charset="0"/>
                <a:cs typeface="Times New Roman" panose="02020603050405020304" pitchFamily="18" charset="0"/>
              </a:rPr>
              <a:t>2</a:t>
            </a:r>
            <a:endParaRPr lang="en-US" sz="2800" b="1">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n</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=3		 n</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=11</a:t>
            </a:r>
            <a:endParaRPr lang="en-US" sz="2800" b="1">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N</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=n/ n</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=11		N</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n/ n</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=3</a:t>
            </a:r>
            <a:endParaRPr lang="en-US" sz="2800" b="1">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a</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A mod n</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 59</a:t>
            </a:r>
            <a:r>
              <a:rPr lang="en-US" sz="2800" baseline="30000">
                <a:latin typeface="Times New Roman" panose="02020603050405020304" pitchFamily="18" charset="0"/>
                <a:cs typeface="Times New Roman" panose="02020603050405020304" pitchFamily="18" charset="0"/>
              </a:rPr>
              <a:t>8 </a:t>
            </a:r>
            <a:r>
              <a:rPr lang="en-US" sz="2800">
                <a:latin typeface="Times New Roman" panose="02020603050405020304" pitchFamily="18" charset="0"/>
                <a:cs typeface="Times New Roman" panose="02020603050405020304" pitchFamily="18" charset="0"/>
              </a:rPr>
              <a:t>mod 3 = 2</a:t>
            </a:r>
            <a:r>
              <a:rPr lang="en-US" sz="2800" baseline="30000">
                <a:latin typeface="Times New Roman" panose="02020603050405020304" pitchFamily="18" charset="0"/>
                <a:cs typeface="Times New Roman" panose="02020603050405020304" pitchFamily="18" charset="0"/>
              </a:rPr>
              <a:t>8</a:t>
            </a:r>
            <a:r>
              <a:rPr lang="en-US" sz="2800">
                <a:latin typeface="Times New Roman" panose="02020603050405020304" pitchFamily="18" charset="0"/>
                <a:cs typeface="Times New Roman" panose="02020603050405020304" pitchFamily="18" charset="0"/>
              </a:rPr>
              <a:t> mod 3 = 1</a:t>
            </a:r>
            <a:endParaRPr lang="en-US" sz="2800" b="1">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a</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A mod n</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 59</a:t>
            </a:r>
            <a:r>
              <a:rPr lang="en-US" sz="2800" baseline="30000">
                <a:latin typeface="Times New Roman" panose="02020603050405020304" pitchFamily="18" charset="0"/>
                <a:cs typeface="Times New Roman" panose="02020603050405020304" pitchFamily="18" charset="0"/>
              </a:rPr>
              <a:t>8 </a:t>
            </a:r>
            <a:r>
              <a:rPr lang="en-US" sz="2800">
                <a:latin typeface="Times New Roman" panose="02020603050405020304" pitchFamily="18" charset="0"/>
                <a:cs typeface="Times New Roman" panose="02020603050405020304" pitchFamily="18" charset="0"/>
              </a:rPr>
              <a:t>mod 11 =4</a:t>
            </a:r>
            <a:r>
              <a:rPr lang="en-US" sz="2800" baseline="30000">
                <a:latin typeface="Times New Roman" panose="02020603050405020304" pitchFamily="18" charset="0"/>
                <a:cs typeface="Times New Roman" panose="02020603050405020304" pitchFamily="18" charset="0"/>
              </a:rPr>
              <a:t>8</a:t>
            </a:r>
            <a:r>
              <a:rPr lang="en-US" sz="2800">
                <a:latin typeface="Times New Roman" panose="02020603050405020304" pitchFamily="18" charset="0"/>
                <a:cs typeface="Times New Roman" panose="02020603050405020304" pitchFamily="18" charset="0"/>
              </a:rPr>
              <a:t> mod 11 = </a:t>
            </a:r>
            <a:r>
              <a:rPr lang="en-US" sz="2800" smtClean="0">
                <a:latin typeface="Times New Roman" panose="02020603050405020304" pitchFamily="18" charset="0"/>
                <a:cs typeface="Times New Roman" panose="02020603050405020304" pitchFamily="18" charset="0"/>
              </a:rPr>
              <a:t>9</a:t>
            </a:r>
          </a:p>
          <a:p>
            <a:r>
              <a:rPr lang="en-US" sz="2800">
                <a:latin typeface="Times New Roman" panose="02020603050405020304" pitchFamily="18" charset="0"/>
                <a:cs typeface="Times New Roman" panose="02020603050405020304" pitchFamily="18" charset="0"/>
              </a:rPr>
              <a:t>M</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 N</a:t>
            </a:r>
            <a:r>
              <a:rPr lang="en-US" sz="2800" baseline="-25000">
                <a:latin typeface="Times New Roman" panose="02020603050405020304" pitchFamily="18" charset="0"/>
                <a:cs typeface="Times New Roman" panose="02020603050405020304" pitchFamily="18" charset="0"/>
              </a:rPr>
              <a:t>1</a:t>
            </a:r>
            <a:r>
              <a:rPr lang="en-US" sz="2800" baseline="30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mod n</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 11</a:t>
            </a:r>
            <a:r>
              <a:rPr lang="en-US" sz="2800" baseline="30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mod 3 = 2</a:t>
            </a:r>
          </a:p>
          <a:p>
            <a:r>
              <a:rPr lang="en-US" sz="2800">
                <a:latin typeface="Times New Roman" panose="02020603050405020304" pitchFamily="18" charset="0"/>
                <a:cs typeface="Times New Roman" panose="02020603050405020304" pitchFamily="18" charset="0"/>
              </a:rPr>
              <a:t>M</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N</a:t>
            </a:r>
            <a:r>
              <a:rPr lang="en-US" sz="2800" baseline="-25000">
                <a:latin typeface="Times New Roman" panose="02020603050405020304" pitchFamily="18" charset="0"/>
                <a:cs typeface="Times New Roman" panose="02020603050405020304" pitchFamily="18" charset="0"/>
              </a:rPr>
              <a:t>2</a:t>
            </a:r>
            <a:r>
              <a:rPr lang="en-US" sz="2800" baseline="30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mod n</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 3</a:t>
            </a:r>
            <a:r>
              <a:rPr lang="en-US" sz="2800" baseline="30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mod 11 = 4</a:t>
            </a:r>
          </a:p>
          <a:p>
            <a:endParaRPr lang="en-US"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68711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Định lý số dư trung quốc</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1938992"/>
          </a:xfrm>
          <a:prstGeom prst="rect">
            <a:avLst/>
          </a:prstGeom>
          <a:noFill/>
        </p:spPr>
        <p:txBody>
          <a:bodyPr wrap="square" rtlCol="0">
            <a:spAutoFit/>
          </a:bodyPr>
          <a:lstStyle/>
          <a:p>
            <a:pPr lvl="0" algn="just"/>
            <a:r>
              <a:rPr lang="en-US" sz="3600" b="1" smtClean="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Ví dụ:</a:t>
            </a:r>
          </a:p>
          <a:p>
            <a:pPr lvl="2"/>
            <a:r>
              <a:rPr lang="en-US" sz="2800">
                <a:latin typeface="Times New Roman" panose="02020603050405020304" pitchFamily="18" charset="0"/>
                <a:cs typeface="Times New Roman" panose="02020603050405020304" pitchFamily="18" charset="0"/>
              </a:rPr>
              <a:t>C = (a</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N</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M</a:t>
            </a:r>
            <a:r>
              <a:rPr lang="en-US" sz="2800" baseline="-250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 + a</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N</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M</a:t>
            </a:r>
            <a:r>
              <a:rPr lang="en-US" sz="2800" baseline="-25000">
                <a:latin typeface="Times New Roman" panose="02020603050405020304" pitchFamily="18" charset="0"/>
                <a:cs typeface="Times New Roman" panose="02020603050405020304" pitchFamily="18" charset="0"/>
              </a:rPr>
              <a:t>2</a:t>
            </a:r>
            <a:r>
              <a:rPr lang="en-US" sz="2800">
                <a:latin typeface="Times New Roman" panose="02020603050405020304" pitchFamily="18" charset="0"/>
                <a:cs typeface="Times New Roman" panose="02020603050405020304" pitchFamily="18" charset="0"/>
              </a:rPr>
              <a:t>) mod n </a:t>
            </a:r>
            <a:endParaRPr lang="en-US" sz="2800" b="1">
              <a:latin typeface="Times New Roman" panose="02020603050405020304" pitchFamily="18" charset="0"/>
              <a:cs typeface="Times New Roman" panose="02020603050405020304" pitchFamily="18" charset="0"/>
            </a:endParaRPr>
          </a:p>
          <a:p>
            <a:pPr lvl="2"/>
            <a:r>
              <a:rPr lang="en-US" sz="2800">
                <a:latin typeface="Times New Roman" panose="02020603050405020304" pitchFamily="18" charset="0"/>
                <a:cs typeface="Times New Roman" panose="02020603050405020304" pitchFamily="18" charset="0"/>
              </a:rPr>
              <a:t>=(2.11.2 + 9.3.4) mod 33 = 130 mod 33 = 31</a:t>
            </a:r>
          </a:p>
          <a:p>
            <a:endParaRPr lang="en-US"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88941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Cách tính số dư của phép chia số mũ lớn</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2369880"/>
          </a:xfrm>
          <a:prstGeom prst="rect">
            <a:avLst/>
          </a:prstGeom>
          <a:noFill/>
        </p:spPr>
        <p:txBody>
          <a:bodyPr wrap="square" rtlCol="0">
            <a:spAutoFit/>
          </a:bodyPr>
          <a:lstStyle/>
          <a:p>
            <a:r>
              <a:rPr lang="en-US" sz="3600" b="1" smtClean="0">
                <a:latin typeface="Times New Roman" panose="02020603050405020304" pitchFamily="18" charset="0"/>
                <a:cs typeface="Times New Roman" panose="02020603050405020304" pitchFamily="18" charset="0"/>
              </a:rPr>
              <a:t>	</a:t>
            </a:r>
            <a:r>
              <a:rPr lang="en-GB" sz="2800">
                <a:latin typeface="Times New Roman" panose="02020603050405020304" pitchFamily="18" charset="0"/>
                <a:cs typeface="Times New Roman" panose="02020603050405020304" pitchFamily="18" charset="0"/>
              </a:rPr>
              <a:t>Trong ví dụ sau ta tính </a:t>
            </a:r>
            <a:r>
              <a:rPr lang="en-GB" sz="2800" b="1">
                <a:latin typeface="Times New Roman" panose="02020603050405020304" pitchFamily="18" charset="0"/>
                <a:cs typeface="Times New Roman" panose="02020603050405020304" pitchFamily="18" charset="0"/>
              </a:rPr>
              <a:t>37</a:t>
            </a:r>
            <a:r>
              <a:rPr lang="en-GB" sz="2800" b="1" baseline="30000">
                <a:latin typeface="Times New Roman" panose="02020603050405020304" pitchFamily="18" charset="0"/>
                <a:cs typeface="Times New Roman" panose="02020603050405020304" pitchFamily="18" charset="0"/>
              </a:rPr>
              <a:t>27</a:t>
            </a:r>
            <a:r>
              <a:rPr lang="en-GB" sz="2800" b="1">
                <a:latin typeface="Times New Roman" panose="02020603050405020304" pitchFamily="18" charset="0"/>
                <a:cs typeface="Times New Roman" panose="02020603050405020304" pitchFamily="18" charset="0"/>
              </a:rPr>
              <a:t> mod 101</a:t>
            </a:r>
            <a:endParaRPr lang="en-GB" sz="2800">
              <a:latin typeface="Times New Roman" panose="02020603050405020304" pitchFamily="18" charset="0"/>
              <a:cs typeface="Times New Roman" panose="02020603050405020304" pitchFamily="18" charset="0"/>
            </a:endParaRPr>
          </a:p>
          <a:p>
            <a:r>
              <a:rPr lang="en-GB" sz="2800">
                <a:latin typeface="Times New Roman" panose="02020603050405020304" pitchFamily="18" charset="0"/>
                <a:cs typeface="Times New Roman" panose="02020603050405020304" pitchFamily="18" charset="0"/>
              </a:rPr>
              <a:t>Đổi số mũ </a:t>
            </a:r>
            <a:r>
              <a:rPr lang="en-GB" sz="2800" b="1">
                <a:latin typeface="Times New Roman" panose="02020603050405020304" pitchFamily="18" charset="0"/>
                <a:cs typeface="Times New Roman" panose="02020603050405020304" pitchFamily="18" charset="0"/>
              </a:rPr>
              <a:t>27</a:t>
            </a:r>
            <a:r>
              <a:rPr lang="en-GB" sz="2800">
                <a:latin typeface="Times New Roman" panose="02020603050405020304" pitchFamily="18" charset="0"/>
                <a:cs typeface="Times New Roman" panose="02020603050405020304" pitchFamily="18" charset="0"/>
              </a:rPr>
              <a:t> ra số nhị phân ta được</a:t>
            </a:r>
            <a:r>
              <a:rPr lang="en-GB" sz="2800" b="1">
                <a:latin typeface="Times New Roman" panose="02020603050405020304" pitchFamily="18" charset="0"/>
                <a:cs typeface="Times New Roman" panose="02020603050405020304" pitchFamily="18" charset="0"/>
              </a:rPr>
              <a:t>  27</a:t>
            </a:r>
            <a:r>
              <a:rPr lang="en-GB" sz="2800" b="1" baseline="-25000">
                <a:latin typeface="Times New Roman" panose="02020603050405020304" pitchFamily="18" charset="0"/>
                <a:cs typeface="Times New Roman" panose="02020603050405020304" pitchFamily="18" charset="0"/>
              </a:rPr>
              <a:t>10</a:t>
            </a:r>
            <a:r>
              <a:rPr lang="en-GB" sz="2800" b="1">
                <a:latin typeface="Times New Roman" panose="02020603050405020304" pitchFamily="18" charset="0"/>
                <a:cs typeface="Times New Roman" panose="02020603050405020304" pitchFamily="18" charset="0"/>
              </a:rPr>
              <a:t> =  11011</a:t>
            </a:r>
            <a:r>
              <a:rPr lang="en-GB" sz="2800" b="1" baseline="-25000">
                <a:latin typeface="Times New Roman" panose="02020603050405020304" pitchFamily="18" charset="0"/>
                <a:cs typeface="Times New Roman" panose="02020603050405020304" pitchFamily="18" charset="0"/>
              </a:rPr>
              <a:t>2</a:t>
            </a:r>
            <a:endParaRPr lang="en-GB" sz="2800">
              <a:latin typeface="Times New Roman" panose="02020603050405020304" pitchFamily="18" charset="0"/>
              <a:cs typeface="Times New Roman" panose="02020603050405020304" pitchFamily="18" charset="0"/>
            </a:endParaRPr>
          </a:p>
          <a:p>
            <a:r>
              <a:rPr lang="en-GB" sz="2800">
                <a:latin typeface="Times New Roman" panose="02020603050405020304" pitchFamily="18" charset="0"/>
                <a:cs typeface="Times New Roman" panose="02020603050405020304" pitchFamily="18" charset="0"/>
              </a:rPr>
              <a:t>Bảng tính toán theo giá trị của các bít của </a:t>
            </a:r>
            <a:r>
              <a:rPr lang="en-GB" sz="2800" b="1">
                <a:latin typeface="Times New Roman" panose="02020603050405020304" pitchFamily="18" charset="0"/>
                <a:cs typeface="Times New Roman" panose="02020603050405020304" pitchFamily="18" charset="0"/>
              </a:rPr>
              <a:t>27</a:t>
            </a:r>
            <a:r>
              <a:rPr lang="en-GB" sz="2800">
                <a:latin typeface="Times New Roman" panose="02020603050405020304" pitchFamily="18" charset="0"/>
                <a:cs typeface="Times New Roman" panose="02020603050405020304" pitchFamily="18" charset="0"/>
              </a:rPr>
              <a:t>.</a:t>
            </a:r>
          </a:p>
          <a:p>
            <a:r>
              <a:rPr lang="en-GB" sz="2800">
                <a:latin typeface="Times New Roman" panose="02020603050405020304" pitchFamily="18" charset="0"/>
                <a:cs typeface="Times New Roman" panose="02020603050405020304" pitchFamily="18" charset="0"/>
              </a:rPr>
              <a:t>Khởi tạo </a:t>
            </a:r>
            <a:r>
              <a:rPr lang="en-GB" sz="2800" b="1">
                <a:latin typeface="Times New Roman" panose="02020603050405020304" pitchFamily="18" charset="0"/>
                <a:cs typeface="Times New Roman" panose="02020603050405020304" pitchFamily="18" charset="0"/>
              </a:rPr>
              <a:t>p = 1</a:t>
            </a:r>
            <a:endParaRPr lang="en-GB" sz="2800">
              <a:latin typeface="Times New Roman" panose="02020603050405020304" pitchFamily="18" charset="0"/>
              <a:cs typeface="Times New Roman" panose="02020603050405020304" pitchFamily="18" charset="0"/>
            </a:endParaRPr>
          </a:p>
          <a:p>
            <a:endParaRPr lang="en-US" sz="2800" b="1">
              <a:latin typeface="Times New Roman" panose="02020603050405020304" pitchFamily="18" charset="0"/>
              <a:cs typeface="Times New Roman" panose="02020603050405020304" pitchFamily="18" charset="0"/>
            </a:endParaRPr>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1990315" y="3255819"/>
            <a:ext cx="8120040" cy="3051463"/>
          </a:xfrm>
          <a:prstGeom prst="rect">
            <a:avLst/>
          </a:prstGeom>
          <a:noFill/>
          <a:ln>
            <a:noFill/>
          </a:ln>
        </p:spPr>
      </p:pic>
    </p:spTree>
    <p:extLst>
      <p:ext uri="{BB962C8B-B14F-4D97-AF65-F5344CB8AC3E}">
        <p14:creationId xmlns:p14="http://schemas.microsoft.com/office/powerpoint/2010/main" val="69286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139869"/>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r>
              <a:rPr lang="en-US" sz="3600" b="1" smtClean="0">
                <a:latin typeface="Times New Roman" panose="02020603050405020304" pitchFamily="18" charset="0"/>
                <a:cs typeface="Times New Roman" panose="02020603050405020304" pitchFamily="18" charset="0"/>
              </a:rPr>
              <a:t>Hệ mã RSA</a:t>
            </a:r>
            <a:endParaRPr lang="en-US" sz="360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ü"/>
            </a:pPr>
            <a:r>
              <a:rPr lang="vi-VN" sz="3200">
                <a:latin typeface="Times New Roman" panose="02020603050405020304" pitchFamily="18" charset="0"/>
                <a:cs typeface="Times New Roman" panose="02020603050405020304" pitchFamily="18" charset="0"/>
              </a:rPr>
              <a:t>Mật</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mã</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hóa và giải mật</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mã được tính theo công thức: </a:t>
            </a:r>
            <a:endParaRPr lang="en-US" sz="3200">
              <a:latin typeface="Times New Roman" panose="02020603050405020304" pitchFamily="18" charset="0"/>
              <a:cs typeface="Times New Roman" panose="02020603050405020304" pitchFamily="18" charset="0"/>
            </a:endParaRPr>
          </a:p>
          <a:p>
            <a:pPr lvl="4" algn="just"/>
            <a:r>
              <a:rPr lang="vi-VN" sz="3200" b="1" i="1">
                <a:latin typeface="Times New Roman" panose="02020603050405020304" pitchFamily="18" charset="0"/>
                <a:cs typeface="Times New Roman" panose="02020603050405020304" pitchFamily="18" charset="0"/>
              </a:rPr>
              <a:t>C = M</a:t>
            </a:r>
            <a:r>
              <a:rPr lang="vi-VN" sz="3200" b="1" i="1" baseline="30000">
                <a:latin typeface="Times New Roman" panose="02020603050405020304" pitchFamily="18" charset="0"/>
                <a:cs typeface="Times New Roman" panose="02020603050405020304" pitchFamily="18" charset="0"/>
              </a:rPr>
              <a:t>e</a:t>
            </a:r>
            <a:r>
              <a:rPr lang="en-US" sz="3200" b="1" i="1" baseline="30000">
                <a:latin typeface="Times New Roman" panose="02020603050405020304" pitchFamily="18" charset="0"/>
                <a:cs typeface="Times New Roman" panose="02020603050405020304" pitchFamily="18" charset="0"/>
              </a:rPr>
              <a:t> </a:t>
            </a:r>
            <a:r>
              <a:rPr lang="vi-VN" sz="3200" b="1" i="1">
                <a:latin typeface="Times New Roman" panose="02020603050405020304" pitchFamily="18" charset="0"/>
                <a:cs typeface="Times New Roman" panose="02020603050405020304" pitchFamily="18" charset="0"/>
              </a:rPr>
              <a:t>mod n </a:t>
            </a:r>
            <a:endParaRPr lang="en-US" sz="3200" b="1" i="1">
              <a:latin typeface="Times New Roman" panose="02020603050405020304" pitchFamily="18" charset="0"/>
              <a:cs typeface="Times New Roman" panose="02020603050405020304" pitchFamily="18" charset="0"/>
            </a:endParaRPr>
          </a:p>
          <a:p>
            <a:pPr lvl="4" algn="just"/>
            <a:r>
              <a:rPr lang="vi-VN" sz="3200" b="1" i="1">
                <a:latin typeface="Times New Roman" panose="02020603050405020304" pitchFamily="18" charset="0"/>
                <a:cs typeface="Times New Roman" panose="02020603050405020304" pitchFamily="18" charset="0"/>
              </a:rPr>
              <a:t>M = C</a:t>
            </a:r>
            <a:r>
              <a:rPr lang="vi-VN" sz="3200" b="1" i="1" baseline="30000">
                <a:latin typeface="Times New Roman" panose="02020603050405020304" pitchFamily="18" charset="0"/>
                <a:cs typeface="Times New Roman" panose="02020603050405020304" pitchFamily="18" charset="0"/>
              </a:rPr>
              <a:t>d</a:t>
            </a:r>
            <a:r>
              <a:rPr lang="en-US" sz="3200" b="1" i="1" baseline="30000">
                <a:latin typeface="Times New Roman" panose="02020603050405020304" pitchFamily="18" charset="0"/>
                <a:cs typeface="Times New Roman" panose="02020603050405020304" pitchFamily="18" charset="0"/>
              </a:rPr>
              <a:t> </a:t>
            </a:r>
            <a:r>
              <a:rPr lang="vi-VN" sz="3200" b="1" i="1">
                <a:latin typeface="Times New Roman" panose="02020603050405020304" pitchFamily="18" charset="0"/>
                <a:cs typeface="Times New Roman" panose="02020603050405020304" pitchFamily="18" charset="0"/>
              </a:rPr>
              <a:t>mod n </a:t>
            </a:r>
            <a:endParaRPr lang="en-US" sz="3200" b="1" i="1">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ü"/>
            </a:pPr>
            <a:r>
              <a:rPr lang="vi-VN" sz="3200">
                <a:latin typeface="Times New Roman" panose="02020603050405020304" pitchFamily="18" charset="0"/>
                <a:cs typeface="Times New Roman" panose="02020603050405020304" pitchFamily="18" charset="0"/>
              </a:rPr>
              <a:t>Các yêu cầu: </a:t>
            </a:r>
            <a:endParaRPr lang="en-US" sz="3200">
              <a:latin typeface="Times New Roman" panose="02020603050405020304" pitchFamily="18" charset="0"/>
              <a:cs typeface="Times New Roman" panose="02020603050405020304" pitchFamily="18" charset="0"/>
            </a:endParaRPr>
          </a:p>
          <a:p>
            <a:pPr marL="1371600" lvl="2" indent="-457200" algn="just">
              <a:buFont typeface="Wingdings" panose="05000000000000000000" pitchFamily="2" charset="2"/>
              <a:buChar char="§"/>
            </a:pPr>
            <a:r>
              <a:rPr lang="vi-VN" sz="3200">
                <a:latin typeface="Times New Roman" panose="02020603050405020304" pitchFamily="18" charset="0"/>
                <a:cs typeface="Times New Roman" panose="02020603050405020304" pitchFamily="18" charset="0"/>
              </a:rPr>
              <a:t>Có thể tìm được các giá trị e, d, n sao cho </a:t>
            </a:r>
            <a:endParaRPr lang="en-US" sz="3200">
              <a:latin typeface="Times New Roman" panose="02020603050405020304" pitchFamily="18" charset="0"/>
              <a:cs typeface="Times New Roman" panose="02020603050405020304" pitchFamily="18" charset="0"/>
            </a:endParaRPr>
          </a:p>
          <a:p>
            <a:pPr lvl="2" algn="just"/>
            <a:r>
              <a:rPr lang="en-US" sz="3200">
                <a:latin typeface="Times New Roman" panose="02020603050405020304" pitchFamily="18" charset="0"/>
                <a:cs typeface="Times New Roman" panose="02020603050405020304" pitchFamily="18" charset="0"/>
              </a:rPr>
              <a:t>		</a:t>
            </a:r>
            <a:r>
              <a:rPr lang="vi-VN" sz="3200" b="1" i="1">
                <a:latin typeface="Times New Roman" panose="02020603050405020304" pitchFamily="18" charset="0"/>
                <a:cs typeface="Times New Roman" panose="02020603050405020304" pitchFamily="18" charset="0"/>
              </a:rPr>
              <a:t>M</a:t>
            </a:r>
            <a:r>
              <a:rPr lang="vi-VN" sz="3200" b="1" i="1" baseline="30000">
                <a:latin typeface="Times New Roman" panose="02020603050405020304" pitchFamily="18" charset="0"/>
                <a:cs typeface="Times New Roman" panose="02020603050405020304" pitchFamily="18" charset="0"/>
              </a:rPr>
              <a:t>ed</a:t>
            </a:r>
            <a:r>
              <a:rPr lang="en-US" sz="3200" b="1" i="1" baseline="30000">
                <a:latin typeface="Times New Roman" panose="02020603050405020304" pitchFamily="18" charset="0"/>
                <a:cs typeface="Times New Roman" panose="02020603050405020304" pitchFamily="18" charset="0"/>
              </a:rPr>
              <a:t> </a:t>
            </a:r>
            <a:r>
              <a:rPr lang="vi-VN" sz="3200" b="1" i="1">
                <a:latin typeface="Times New Roman" panose="02020603050405020304" pitchFamily="18" charset="0"/>
                <a:cs typeface="Times New Roman" panose="02020603050405020304" pitchFamily="18" charset="0"/>
              </a:rPr>
              <a:t>≡</a:t>
            </a:r>
            <a:r>
              <a:rPr lang="en-US" sz="3200" b="1" i="1">
                <a:latin typeface="Times New Roman" panose="02020603050405020304" pitchFamily="18" charset="0"/>
                <a:cs typeface="Times New Roman" panose="02020603050405020304" pitchFamily="18" charset="0"/>
              </a:rPr>
              <a:t> </a:t>
            </a:r>
            <a:r>
              <a:rPr lang="vi-VN" sz="3200" b="1" i="1">
                <a:latin typeface="Times New Roman" panose="02020603050405020304" pitchFamily="18" charset="0"/>
                <a:cs typeface="Times New Roman" panose="02020603050405020304" pitchFamily="18" charset="0"/>
              </a:rPr>
              <a:t>M (mod n)</a:t>
            </a:r>
            <a:r>
              <a:rPr lang="en-US" sz="3200" b="1" i="1">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với mọi M &lt; n </a:t>
            </a:r>
            <a:endParaRPr lang="en-US" sz="3200">
              <a:latin typeface="Times New Roman" panose="02020603050405020304" pitchFamily="18" charset="0"/>
              <a:cs typeface="Times New Roman" panose="02020603050405020304" pitchFamily="18" charset="0"/>
            </a:endParaRPr>
          </a:p>
          <a:p>
            <a:pPr marL="1371600" lvl="2" indent="-457200" algn="just">
              <a:buFont typeface="Wingdings" panose="05000000000000000000" pitchFamily="2" charset="2"/>
              <a:buChar char="§"/>
            </a:pPr>
            <a:r>
              <a:rPr lang="vi-VN" sz="3200">
                <a:latin typeface="Times New Roman" panose="02020603050405020304" pitchFamily="18" charset="0"/>
                <a:cs typeface="Times New Roman" panose="02020603050405020304" pitchFamily="18" charset="0"/>
              </a:rPr>
              <a:t>Dễ dàng tính được M</a:t>
            </a:r>
            <a:r>
              <a:rPr lang="vi-VN" sz="3200" baseline="30000">
                <a:latin typeface="Times New Roman" panose="02020603050405020304" pitchFamily="18" charset="0"/>
                <a:cs typeface="Times New Roman" panose="02020603050405020304" pitchFamily="18" charset="0"/>
              </a:rPr>
              <a:t>e</a:t>
            </a:r>
            <a:r>
              <a:rPr lang="en-US" sz="3200" baseline="300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và C</a:t>
            </a:r>
            <a:r>
              <a:rPr lang="vi-VN" sz="3200" baseline="30000">
                <a:latin typeface="Times New Roman" panose="02020603050405020304" pitchFamily="18" charset="0"/>
                <a:cs typeface="Times New Roman" panose="02020603050405020304" pitchFamily="18" charset="0"/>
              </a:rPr>
              <a:t>d</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với mọi M &lt; n </a:t>
            </a:r>
            <a:endParaRPr lang="en-US" sz="3200">
              <a:latin typeface="Times New Roman" panose="02020603050405020304" pitchFamily="18" charset="0"/>
              <a:cs typeface="Times New Roman" panose="02020603050405020304" pitchFamily="18" charset="0"/>
            </a:endParaRPr>
          </a:p>
          <a:p>
            <a:pPr marL="1371600" lvl="2" indent="-457200" algn="just">
              <a:buFont typeface="Wingdings" panose="05000000000000000000" pitchFamily="2" charset="2"/>
              <a:buChar char="§"/>
            </a:pPr>
            <a:r>
              <a:rPr lang="vi-VN" sz="3200">
                <a:latin typeface="Times New Roman" panose="02020603050405020304" pitchFamily="18" charset="0"/>
                <a:cs typeface="Times New Roman" panose="02020603050405020304" pitchFamily="18" charset="0"/>
              </a:rPr>
              <a:t>Không thể tính được d từ e và n</a:t>
            </a: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695330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155257"/>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r>
              <a:rPr lang="en-US" sz="3600" b="1" smtClean="0">
                <a:latin typeface="Times New Roman" panose="02020603050405020304" pitchFamily="18" charset="0"/>
                <a:cs typeface="Times New Roman" panose="02020603050405020304" pitchFamily="18" charset="0"/>
              </a:rPr>
              <a:t>Hệ mã RSA</a:t>
            </a:r>
            <a:endParaRPr lang="en-US" sz="3600">
              <a:latin typeface="Times New Roman" panose="02020603050405020304" pitchFamily="18" charset="0"/>
              <a:cs typeface="Times New Roman" panose="02020603050405020304" pitchFamily="18" charset="0"/>
            </a:endParaRPr>
          </a:p>
          <a:p>
            <a:pPr algn="just"/>
            <a:r>
              <a:rPr lang="vi-VN" sz="2400" b="1">
                <a:latin typeface="+mj-lt"/>
              </a:rPr>
              <a:t>Giải</a:t>
            </a:r>
            <a:r>
              <a:rPr lang="en-US" sz="2400" b="1">
                <a:latin typeface="+mj-lt"/>
              </a:rPr>
              <a:t> </a:t>
            </a:r>
            <a:r>
              <a:rPr lang="vi-VN" sz="2400" b="1">
                <a:latin typeface="+mj-lt"/>
              </a:rPr>
              <a:t>thuật: </a:t>
            </a:r>
            <a:endParaRPr lang="en-US" sz="2400" b="1">
              <a:latin typeface="+mj-lt"/>
            </a:endParaRPr>
          </a:p>
          <a:p>
            <a:pPr marL="914400" lvl="1" indent="-457200" algn="just">
              <a:spcBef>
                <a:spcPts val="600"/>
              </a:spcBef>
              <a:spcAft>
                <a:spcPts val="600"/>
              </a:spcAft>
              <a:buFont typeface="Wingdings" panose="05000000000000000000" pitchFamily="2" charset="2"/>
              <a:buChar char="q"/>
            </a:pPr>
            <a:r>
              <a:rPr lang="vi-VN" sz="2400">
                <a:latin typeface="+mj-lt"/>
              </a:rPr>
              <a:t>Chọn</a:t>
            </a:r>
            <a:r>
              <a:rPr lang="en-US" sz="2400">
                <a:latin typeface="+mj-lt"/>
              </a:rPr>
              <a:t> </a:t>
            </a:r>
            <a:r>
              <a:rPr lang="vi-VN" sz="2400">
                <a:latin typeface="+mj-lt"/>
              </a:rPr>
              <a:t>2 số</a:t>
            </a:r>
            <a:r>
              <a:rPr lang="en-US" sz="2400">
                <a:latin typeface="+mj-lt"/>
              </a:rPr>
              <a:t> </a:t>
            </a:r>
            <a:r>
              <a:rPr lang="vi-VN" sz="2400">
                <a:latin typeface="+mj-lt"/>
              </a:rPr>
              <a:t>nguyên</a:t>
            </a:r>
            <a:r>
              <a:rPr lang="en-US" sz="2400">
                <a:latin typeface="+mj-lt"/>
              </a:rPr>
              <a:t> </a:t>
            </a:r>
            <a:r>
              <a:rPr lang="vi-VN" sz="2400">
                <a:latin typeface="+mj-lt"/>
              </a:rPr>
              <a:t>tố</a:t>
            </a:r>
            <a:r>
              <a:rPr lang="en-US" sz="2400">
                <a:latin typeface="+mj-lt"/>
              </a:rPr>
              <a:t> </a:t>
            </a:r>
            <a:r>
              <a:rPr lang="vi-VN" sz="2400">
                <a:latin typeface="+mj-lt"/>
              </a:rPr>
              <a:t>lớn</a:t>
            </a:r>
            <a:r>
              <a:rPr lang="en-US" sz="2400">
                <a:latin typeface="+mj-lt"/>
              </a:rPr>
              <a:t> </a:t>
            </a:r>
            <a:r>
              <a:rPr lang="vi-VN" sz="2400">
                <a:latin typeface="+mj-lt"/>
              </a:rPr>
              <a:t>p và</a:t>
            </a:r>
            <a:r>
              <a:rPr lang="en-US" sz="2400">
                <a:latin typeface="+mj-lt"/>
              </a:rPr>
              <a:t> </a:t>
            </a:r>
            <a:r>
              <a:rPr lang="vi-VN" sz="2400">
                <a:latin typeface="+mj-lt"/>
              </a:rPr>
              <a:t>q </a:t>
            </a:r>
            <a:endParaRPr lang="en-US" sz="2400">
              <a:latin typeface="+mj-lt"/>
            </a:endParaRPr>
          </a:p>
          <a:p>
            <a:pPr marL="914400" lvl="1" indent="-457200" algn="just">
              <a:spcBef>
                <a:spcPts val="600"/>
              </a:spcBef>
              <a:spcAft>
                <a:spcPts val="600"/>
              </a:spcAft>
              <a:buFont typeface="Wingdings" panose="05000000000000000000" pitchFamily="2" charset="2"/>
              <a:buChar char="q"/>
            </a:pPr>
            <a:r>
              <a:rPr lang="vi-VN" sz="2400">
                <a:latin typeface="+mj-lt"/>
              </a:rPr>
              <a:t>Tính</a:t>
            </a:r>
            <a:r>
              <a:rPr lang="en-US" sz="2400">
                <a:latin typeface="+mj-lt"/>
              </a:rPr>
              <a:t> </a:t>
            </a:r>
            <a:r>
              <a:rPr lang="vi-VN" sz="2400">
                <a:latin typeface="+mj-lt"/>
              </a:rPr>
              <a:t>n = p * q </a:t>
            </a:r>
            <a:endParaRPr lang="en-US" sz="2400">
              <a:latin typeface="+mj-lt"/>
            </a:endParaRPr>
          </a:p>
          <a:p>
            <a:pPr marL="914400" lvl="1" indent="-457200" algn="just">
              <a:spcBef>
                <a:spcPts val="600"/>
              </a:spcBef>
              <a:spcAft>
                <a:spcPts val="600"/>
              </a:spcAft>
              <a:buFont typeface="Wingdings" panose="05000000000000000000" pitchFamily="2" charset="2"/>
              <a:buChar char="q"/>
            </a:pPr>
            <a:r>
              <a:rPr lang="vi-VN" sz="2400">
                <a:latin typeface="+mj-lt"/>
              </a:rPr>
              <a:t>Tính</a:t>
            </a:r>
            <a:r>
              <a:rPr lang="en-US" sz="2400">
                <a:latin typeface="+mj-lt"/>
              </a:rPr>
              <a:t> </a:t>
            </a:r>
            <a:r>
              <a:rPr lang="el-GR" sz="2400">
                <a:latin typeface="+mj-lt"/>
              </a:rPr>
              <a:t>φ(</a:t>
            </a:r>
            <a:r>
              <a:rPr lang="vi-VN" sz="2400">
                <a:latin typeface="+mj-lt"/>
              </a:rPr>
              <a:t>n) = (p-1) * (q-1) </a:t>
            </a:r>
            <a:endParaRPr lang="en-US" sz="2400">
              <a:latin typeface="+mj-lt"/>
            </a:endParaRPr>
          </a:p>
          <a:p>
            <a:pPr marL="914400" lvl="1" indent="-457200" algn="just">
              <a:spcBef>
                <a:spcPts val="600"/>
              </a:spcBef>
              <a:spcAft>
                <a:spcPts val="600"/>
              </a:spcAft>
              <a:buFont typeface="Wingdings" panose="05000000000000000000" pitchFamily="2" charset="2"/>
              <a:buChar char="q"/>
            </a:pPr>
            <a:r>
              <a:rPr lang="vi-VN" sz="2400">
                <a:latin typeface="+mj-lt"/>
              </a:rPr>
              <a:t>Chọn</a:t>
            </a:r>
            <a:r>
              <a:rPr lang="en-US" sz="2400">
                <a:latin typeface="+mj-lt"/>
              </a:rPr>
              <a:t> </a:t>
            </a:r>
            <a:r>
              <a:rPr lang="vi-VN" sz="2400">
                <a:latin typeface="+mj-lt"/>
              </a:rPr>
              <a:t>e sao</a:t>
            </a:r>
            <a:r>
              <a:rPr lang="en-US" sz="2400">
                <a:latin typeface="+mj-lt"/>
              </a:rPr>
              <a:t> </a:t>
            </a:r>
            <a:r>
              <a:rPr lang="vi-VN" sz="2400">
                <a:latin typeface="Times New Roman" panose="02020603050405020304" pitchFamily="18" charset="0"/>
                <a:cs typeface="Times New Roman" panose="02020603050405020304" pitchFamily="18" charset="0"/>
              </a:rPr>
              <a:t>cho</a:t>
            </a:r>
            <a:r>
              <a:rPr lang="en-US" sz="2400">
                <a:latin typeface="Times New Roman" panose="02020603050405020304" pitchFamily="18" charset="0"/>
                <a:cs typeface="Times New Roman" panose="02020603050405020304" pitchFamily="18" charset="0"/>
              </a:rPr>
              <a:t> GCD</a:t>
            </a:r>
            <a:r>
              <a:rPr lang="vi-VN" sz="2400">
                <a:latin typeface="+mj-lt"/>
              </a:rPr>
              <a:t>(e, </a:t>
            </a:r>
            <a:r>
              <a:rPr lang="el-GR" sz="2400">
                <a:latin typeface="+mj-lt"/>
              </a:rPr>
              <a:t>φ(</a:t>
            </a:r>
            <a:r>
              <a:rPr lang="vi-VN" sz="2400">
                <a:latin typeface="+mj-lt"/>
              </a:rPr>
              <a:t>n)) = 1 với</a:t>
            </a:r>
            <a:r>
              <a:rPr lang="en-US" sz="2400">
                <a:latin typeface="+mj-lt"/>
              </a:rPr>
              <a:t> </a:t>
            </a:r>
            <a:r>
              <a:rPr lang="vi-VN" sz="2400">
                <a:latin typeface="+mj-lt"/>
              </a:rPr>
              <a:t>1 &lt; e &lt; </a:t>
            </a:r>
            <a:r>
              <a:rPr lang="el-GR" sz="2400">
                <a:latin typeface="+mj-lt"/>
              </a:rPr>
              <a:t>φ(</a:t>
            </a:r>
            <a:r>
              <a:rPr lang="vi-VN" sz="2400">
                <a:latin typeface="+mj-lt"/>
              </a:rPr>
              <a:t>n) </a:t>
            </a:r>
            <a:endParaRPr lang="en-US" sz="2400">
              <a:latin typeface="+mj-lt"/>
            </a:endParaRPr>
          </a:p>
          <a:p>
            <a:pPr marL="914400" lvl="1" indent="-457200" algn="just">
              <a:spcBef>
                <a:spcPts val="600"/>
              </a:spcBef>
              <a:spcAft>
                <a:spcPts val="600"/>
              </a:spcAft>
              <a:buFont typeface="Wingdings" panose="05000000000000000000" pitchFamily="2" charset="2"/>
              <a:buChar char="q"/>
            </a:pPr>
            <a:r>
              <a:rPr lang="vi-VN" sz="2400">
                <a:latin typeface="+mj-lt"/>
              </a:rPr>
              <a:t>Tính</a:t>
            </a:r>
            <a:r>
              <a:rPr lang="en-US" sz="2400">
                <a:latin typeface="+mj-lt"/>
              </a:rPr>
              <a:t> </a:t>
            </a:r>
            <a:r>
              <a:rPr lang="vi-VN" sz="2400">
                <a:latin typeface="+mj-lt"/>
              </a:rPr>
              <a:t>d sao</a:t>
            </a:r>
            <a:r>
              <a:rPr lang="en-US" sz="2400">
                <a:latin typeface="+mj-lt"/>
              </a:rPr>
              <a:t> </a:t>
            </a:r>
            <a:r>
              <a:rPr lang="vi-VN" sz="2400">
                <a:latin typeface="+mj-lt"/>
              </a:rPr>
              <a:t>cho</a:t>
            </a:r>
            <a:r>
              <a:rPr lang="en-US" sz="2400">
                <a:latin typeface="+mj-lt"/>
              </a:rPr>
              <a:t> </a:t>
            </a:r>
            <a:r>
              <a:rPr lang="vi-VN" sz="2400">
                <a:latin typeface="+mj-lt"/>
              </a:rPr>
              <a:t>e</a:t>
            </a:r>
            <a:r>
              <a:rPr lang="en-US" sz="2400">
                <a:latin typeface="+mj-lt"/>
              </a:rPr>
              <a:t>. </a:t>
            </a:r>
            <a:r>
              <a:rPr lang="vi-VN" sz="2400">
                <a:latin typeface="+mj-lt"/>
              </a:rPr>
              <a:t>d</a:t>
            </a:r>
            <a:r>
              <a:rPr lang="en-US" sz="2400">
                <a:latin typeface="+mj-lt"/>
              </a:rPr>
              <a:t> </a:t>
            </a:r>
            <a:r>
              <a:rPr lang="vi-VN" sz="2400">
                <a:latin typeface="+mj-lt"/>
              </a:rPr>
              <a:t>≡ 1 (mod </a:t>
            </a:r>
            <a:r>
              <a:rPr lang="el-GR" sz="2400">
                <a:latin typeface="+mj-lt"/>
              </a:rPr>
              <a:t>φ(</a:t>
            </a:r>
            <a:r>
              <a:rPr lang="vi-VN" sz="2400">
                <a:latin typeface="+mj-lt"/>
              </a:rPr>
              <a:t>n))</a:t>
            </a:r>
            <a:endParaRPr lang="en-US" sz="2400">
              <a:latin typeface="+mj-lt"/>
            </a:endParaRPr>
          </a:p>
          <a:p>
            <a:pPr marL="914400" lvl="1" indent="-457200" algn="just">
              <a:spcBef>
                <a:spcPts val="600"/>
              </a:spcBef>
              <a:spcAft>
                <a:spcPts val="600"/>
              </a:spcAf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Khóa công khai Kp= {e, n} </a:t>
            </a:r>
          </a:p>
          <a:p>
            <a:pPr marL="914400" lvl="1" indent="-457200" algn="just">
              <a:spcBef>
                <a:spcPts val="600"/>
              </a:spcBef>
              <a:spcAft>
                <a:spcPts val="600"/>
              </a:spcAf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Khóa bí mật Ks= {d, n}</a:t>
            </a:r>
          </a:p>
        </p:txBody>
      </p:sp>
    </p:spTree>
    <p:extLst>
      <p:ext uri="{BB962C8B-B14F-4D97-AF65-F5344CB8AC3E}">
        <p14:creationId xmlns:p14="http://schemas.microsoft.com/office/powerpoint/2010/main" val="345918482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180905"/>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r>
              <a:rPr lang="en-US" sz="3600" b="1" smtClean="0">
                <a:latin typeface="Times New Roman" panose="02020603050405020304" pitchFamily="18" charset="0"/>
                <a:cs typeface="Times New Roman" panose="02020603050405020304" pitchFamily="18" charset="0"/>
              </a:rPr>
              <a:t>Hệ mã RSA</a:t>
            </a:r>
            <a:endParaRPr lang="en-US" sz="3600">
              <a:latin typeface="Times New Roman" panose="02020603050405020304" pitchFamily="18" charset="0"/>
              <a:cs typeface="Times New Roman" panose="02020603050405020304" pitchFamily="18" charset="0"/>
            </a:endParaRPr>
          </a:p>
          <a:p>
            <a:pPr algn="just"/>
            <a:r>
              <a:rPr lang="en-US" sz="3200" b="1">
                <a:latin typeface="Times New Roman" panose="02020603050405020304" pitchFamily="18" charset="0"/>
                <a:cs typeface="Times New Roman" panose="02020603050405020304" pitchFamily="18" charset="0"/>
              </a:rPr>
              <a:t>Ví dụ 1</a:t>
            </a:r>
          </a:p>
          <a:p>
            <a:pPr marL="914400" lvl="1" indent="-457200" algn="just">
              <a:lnSpc>
                <a:spcPts val="3360"/>
              </a:lnSpc>
              <a:buFont typeface="Wingdings" panose="05000000000000000000" pitchFamily="2" charset="2"/>
              <a:buChar char="ü"/>
            </a:pPr>
            <a:r>
              <a:rPr lang="vi-VN" sz="2800">
                <a:latin typeface="Times New Roman" panose="02020603050405020304" pitchFamily="18" charset="0"/>
                <a:cs typeface="Times New Roman" panose="02020603050405020304" pitchFamily="18" charset="0"/>
              </a:rPr>
              <a:t>Chọn các số</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nguyên tố: p =17 &amp; q =11. </a:t>
            </a:r>
            <a:endParaRPr lang="en-US" sz="2800">
              <a:latin typeface="Times New Roman" panose="02020603050405020304" pitchFamily="18" charset="0"/>
              <a:cs typeface="Times New Roman" panose="02020603050405020304" pitchFamily="18" charset="0"/>
            </a:endParaRPr>
          </a:p>
          <a:p>
            <a:pPr marL="914400" lvl="1" indent="-457200" algn="just">
              <a:lnSpc>
                <a:spcPts val="3360"/>
              </a:lnSpc>
              <a:buFont typeface="Wingdings" panose="05000000000000000000" pitchFamily="2" charset="2"/>
              <a:buChar char="ü"/>
            </a:pPr>
            <a:r>
              <a:rPr lang="vi-VN" sz="2800">
                <a:latin typeface="Times New Roman" panose="02020603050405020304" pitchFamily="18" charset="0"/>
                <a:cs typeface="Times New Roman" panose="02020603050405020304" pitchFamily="18" charset="0"/>
              </a:rPr>
              <a:t>Tính  n = p</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q, n = 17×11=187 </a:t>
            </a:r>
            <a:endParaRPr lang="en-US" sz="2800">
              <a:latin typeface="Times New Roman" panose="02020603050405020304" pitchFamily="18" charset="0"/>
              <a:cs typeface="Times New Roman" panose="02020603050405020304" pitchFamily="18" charset="0"/>
            </a:endParaRPr>
          </a:p>
          <a:p>
            <a:pPr marL="914400" lvl="1" indent="-457200" algn="just">
              <a:lnSpc>
                <a:spcPts val="3360"/>
              </a:lnSpc>
              <a:buFont typeface="Wingdings" panose="05000000000000000000" pitchFamily="2" charset="2"/>
              <a:buChar char="ü"/>
            </a:pPr>
            <a:r>
              <a:rPr lang="vi-VN" sz="2800">
                <a:latin typeface="Times New Roman" panose="02020603050405020304" pitchFamily="18" charset="0"/>
                <a:cs typeface="Times New Roman" panose="02020603050405020304" pitchFamily="18" charset="0"/>
              </a:rPr>
              <a:t>Tính  </a:t>
            </a:r>
            <a:r>
              <a:rPr lang="az-Cyrl-AZ" sz="2800">
                <a:latin typeface="Times New Roman" panose="02020603050405020304" pitchFamily="18" charset="0"/>
                <a:cs typeface="Times New Roman" panose="02020603050405020304" pitchFamily="18" charset="0"/>
              </a:rPr>
              <a:t>Ф(</a:t>
            </a:r>
            <a:r>
              <a:rPr lang="vi-VN" sz="2800">
                <a:latin typeface="Times New Roman" panose="02020603050405020304" pitchFamily="18" charset="0"/>
                <a:cs typeface="Times New Roman" panose="02020603050405020304" pitchFamily="18" charset="0"/>
              </a:rPr>
              <a:t>n)=</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(p–1)(q</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1)=16×10=160 </a:t>
            </a:r>
            <a:endParaRPr lang="en-US" sz="2800">
              <a:latin typeface="Times New Roman" panose="02020603050405020304" pitchFamily="18" charset="0"/>
              <a:cs typeface="Times New Roman" panose="02020603050405020304" pitchFamily="18" charset="0"/>
            </a:endParaRPr>
          </a:p>
          <a:p>
            <a:pPr marL="914400" lvl="1" indent="-457200" algn="just">
              <a:lnSpc>
                <a:spcPts val="3360"/>
              </a:lnSpc>
              <a:buFont typeface="Wingdings" panose="05000000000000000000" pitchFamily="2" charset="2"/>
              <a:buChar char="ü"/>
            </a:pPr>
            <a:r>
              <a:rPr lang="vi-VN" sz="2800">
                <a:latin typeface="Times New Roman" panose="02020603050405020304" pitchFamily="18" charset="0"/>
                <a:cs typeface="Times New Roman" panose="02020603050405020304" pitchFamily="18" charset="0"/>
              </a:rPr>
              <a:t>Chọn  e:</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gcd(e,160)=1; Lấy  e =7 </a:t>
            </a:r>
            <a:endParaRPr lang="en-US" sz="2800">
              <a:latin typeface="Times New Roman" panose="02020603050405020304" pitchFamily="18" charset="0"/>
              <a:cs typeface="Times New Roman" panose="02020603050405020304" pitchFamily="18" charset="0"/>
            </a:endParaRPr>
          </a:p>
          <a:p>
            <a:pPr marL="914400" lvl="1" indent="-457200" algn="just">
              <a:lnSpc>
                <a:spcPts val="3360"/>
              </a:lnSpc>
              <a:buFont typeface="Wingdings" panose="05000000000000000000" pitchFamily="2" charset="2"/>
              <a:buChar char="ü"/>
            </a:pPr>
            <a:r>
              <a:rPr lang="vi-VN" sz="2800">
                <a:latin typeface="Times New Roman" panose="02020603050405020304" pitchFamily="18" charset="0"/>
                <a:cs typeface="Times New Roman" panose="02020603050405020304" pitchFamily="18" charset="0"/>
              </a:rPr>
              <a:t>Xác định d: d</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e</a:t>
            </a:r>
            <a:r>
              <a:rPr lang="en-GB" sz="2800" baseline="30000">
                <a:latin typeface="Times New Roman" panose="02020603050405020304" pitchFamily="18" charset="0"/>
                <a:cs typeface="Times New Roman" panose="02020603050405020304" pitchFamily="18" charset="0"/>
              </a:rPr>
              <a:t>-1 </a:t>
            </a:r>
            <a:r>
              <a:rPr lang="vi-VN" sz="2800">
                <a:latin typeface="Times New Roman" panose="02020603050405020304" pitchFamily="18" charset="0"/>
                <a:cs typeface="Times New Roman" panose="02020603050405020304" pitchFamily="18" charset="0"/>
              </a:rPr>
              <a:t>mod 160 và d &lt; 160 </a:t>
            </a:r>
            <a:endParaRPr lang="en-US" sz="2800">
              <a:latin typeface="Times New Roman" panose="02020603050405020304" pitchFamily="18" charset="0"/>
              <a:cs typeface="Times New Roman" panose="02020603050405020304" pitchFamily="18" charset="0"/>
            </a:endParaRPr>
          </a:p>
          <a:p>
            <a:pPr marL="914400" lvl="1" indent="-457200" algn="just">
              <a:lnSpc>
                <a:spcPts val="3360"/>
              </a:lnSpc>
              <a:buFont typeface="Wingdings" panose="05000000000000000000" pitchFamily="2" charset="2"/>
              <a:buChar char="ü"/>
            </a:pPr>
            <a:r>
              <a:rPr lang="vi-VN" sz="2800">
                <a:latin typeface="Times New Roman" panose="02020603050405020304" pitchFamily="18" charset="0"/>
                <a:cs typeface="Times New Roman" panose="02020603050405020304" pitchFamily="18" charset="0"/>
              </a:rPr>
              <a:t>Giá</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trị</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cần tìm là</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d=23, vì</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23×7=161=1×160+1 </a:t>
            </a:r>
            <a:endParaRPr lang="en-US" sz="2800">
              <a:latin typeface="Times New Roman" panose="02020603050405020304" pitchFamily="18" charset="0"/>
              <a:cs typeface="Times New Roman" panose="02020603050405020304" pitchFamily="18" charset="0"/>
            </a:endParaRPr>
          </a:p>
          <a:p>
            <a:pPr marL="914400" lvl="1" indent="-457200" algn="just">
              <a:lnSpc>
                <a:spcPts val="3360"/>
              </a:lnSpc>
              <a:buFont typeface="Wingdings" panose="05000000000000000000" pitchFamily="2" charset="2"/>
              <a:buChar char="ü"/>
            </a:pPr>
            <a:r>
              <a:rPr lang="vi-VN" sz="2800">
                <a:latin typeface="Times New Roman" panose="02020603050405020304" pitchFamily="18" charset="0"/>
                <a:cs typeface="Times New Roman" panose="02020603050405020304" pitchFamily="18" charset="0"/>
              </a:rPr>
              <a:t>Khoá</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công khai   K</a:t>
            </a:r>
            <a:r>
              <a:rPr lang="vi-VN" sz="2800" baseline="-25000">
                <a:latin typeface="Times New Roman" panose="02020603050405020304" pitchFamily="18" charset="0"/>
                <a:cs typeface="Times New Roman" panose="02020603050405020304" pitchFamily="18" charset="0"/>
              </a:rPr>
              <a:t>U</a:t>
            </a:r>
            <a:r>
              <a:rPr lang="vi-VN" sz="2800">
                <a:latin typeface="Times New Roman" panose="02020603050405020304" pitchFamily="18" charset="0"/>
                <a:cs typeface="Times New Roman" panose="02020603050405020304" pitchFamily="18" charset="0"/>
              </a:rPr>
              <a:t>={7,187} </a:t>
            </a:r>
            <a:endParaRPr lang="en-US" sz="2800">
              <a:latin typeface="Times New Roman" panose="02020603050405020304" pitchFamily="18" charset="0"/>
              <a:cs typeface="Times New Roman" panose="02020603050405020304" pitchFamily="18" charset="0"/>
            </a:endParaRPr>
          </a:p>
          <a:p>
            <a:pPr marL="914400" lvl="1" indent="-457200" algn="just">
              <a:lnSpc>
                <a:spcPts val="3360"/>
              </a:lnSpc>
              <a:buFont typeface="Wingdings" panose="05000000000000000000" pitchFamily="2" charset="2"/>
              <a:buChar char="ü"/>
            </a:pPr>
            <a:r>
              <a:rPr lang="vi-VN" sz="2800">
                <a:latin typeface="Times New Roman" panose="02020603050405020304" pitchFamily="18" charset="0"/>
                <a:cs typeface="Times New Roman" panose="02020603050405020304" pitchFamily="18" charset="0"/>
              </a:rPr>
              <a:t>Giữ</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khoá</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riêng bí</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mật   K</a:t>
            </a:r>
            <a:r>
              <a:rPr lang="vi-VN" sz="2800" baseline="-25000">
                <a:latin typeface="Times New Roman" panose="02020603050405020304" pitchFamily="18" charset="0"/>
                <a:cs typeface="Times New Roman" panose="02020603050405020304" pitchFamily="18" charset="0"/>
              </a:rPr>
              <a:t>R</a:t>
            </a:r>
            <a:r>
              <a:rPr lang="vi-VN" sz="2800">
                <a:latin typeface="Times New Roman" panose="02020603050405020304" pitchFamily="18" charset="0"/>
                <a:cs typeface="Times New Roman" panose="02020603050405020304" pitchFamily="18" charset="0"/>
              </a:rPr>
              <a:t>={23,187}</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991875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708981"/>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r>
              <a:rPr lang="en-US" sz="3600" b="1" smtClean="0">
                <a:latin typeface="Times New Roman" panose="02020603050405020304" pitchFamily="18" charset="0"/>
                <a:cs typeface="Times New Roman" panose="02020603050405020304" pitchFamily="18" charset="0"/>
              </a:rPr>
              <a:t>Hệ mã RSA</a:t>
            </a:r>
            <a:endParaRPr lang="en-US" sz="3600">
              <a:latin typeface="Times New Roman" panose="02020603050405020304" pitchFamily="18" charset="0"/>
              <a:cs typeface="Times New Roman" panose="02020603050405020304" pitchFamily="18" charset="0"/>
            </a:endParaRPr>
          </a:p>
          <a:p>
            <a:pPr algn="just"/>
            <a:r>
              <a:rPr lang="en-US" sz="3600" b="1">
                <a:latin typeface="Times New Roman" panose="02020603050405020304" pitchFamily="18" charset="0"/>
                <a:cs typeface="Times New Roman" panose="02020603050405020304" pitchFamily="18" charset="0"/>
              </a:rPr>
              <a:t>Ví dụ 2</a:t>
            </a:r>
          </a:p>
          <a:p>
            <a:pPr lvl="1" algn="just">
              <a:defRPr/>
            </a:pPr>
            <a:r>
              <a:rPr lang="pt-BR" sz="3200">
                <a:latin typeface="Times New Roman" panose="02020603050405020304" pitchFamily="18" charset="0"/>
                <a:cs typeface="Times New Roman" panose="02020603050405020304" pitchFamily="18" charset="0"/>
              </a:rPr>
              <a:t>1. Chọn </a:t>
            </a:r>
            <a:r>
              <a:rPr lang="pt-BR" sz="3200" i="1">
                <a:latin typeface="Times New Roman" panose="02020603050405020304" pitchFamily="18" charset="0"/>
                <a:cs typeface="Times New Roman" panose="02020603050405020304" pitchFamily="18" charset="0"/>
              </a:rPr>
              <a:t>p </a:t>
            </a:r>
            <a:r>
              <a:rPr lang="pt-BR" sz="3200">
                <a:latin typeface="Times New Roman" panose="02020603050405020304" pitchFamily="18" charset="0"/>
                <a:cs typeface="Times New Roman" panose="02020603050405020304" pitchFamily="18" charset="0"/>
              </a:rPr>
              <a:t>= 11 và </a:t>
            </a:r>
            <a:r>
              <a:rPr lang="pt-BR" sz="3200" i="1">
                <a:latin typeface="Times New Roman" panose="02020603050405020304" pitchFamily="18" charset="0"/>
                <a:cs typeface="Times New Roman" panose="02020603050405020304" pitchFamily="18" charset="0"/>
              </a:rPr>
              <a:t>q </a:t>
            </a:r>
            <a:r>
              <a:rPr lang="pt-BR" sz="3200">
                <a:latin typeface="Times New Roman" panose="02020603050405020304" pitchFamily="18" charset="0"/>
                <a:cs typeface="Times New Roman" panose="02020603050405020304" pitchFamily="18" charset="0"/>
              </a:rPr>
              <a:t>= 3, do đó </a:t>
            </a:r>
            <a:r>
              <a:rPr lang="pt-BR" sz="3200" i="1">
                <a:latin typeface="Times New Roman" panose="02020603050405020304" pitchFamily="18" charset="0"/>
                <a:cs typeface="Times New Roman" panose="02020603050405020304" pitchFamily="18" charset="0"/>
              </a:rPr>
              <a:t>N </a:t>
            </a:r>
            <a:r>
              <a:rPr lang="pt-BR" sz="3200">
                <a:latin typeface="Times New Roman" panose="02020603050405020304" pitchFamily="18" charset="0"/>
                <a:cs typeface="Times New Roman" panose="02020603050405020304" pitchFamily="18" charset="0"/>
              </a:rPr>
              <a:t>= </a:t>
            </a:r>
            <a:r>
              <a:rPr lang="pt-BR" sz="3200" i="1">
                <a:latin typeface="Times New Roman" panose="02020603050405020304" pitchFamily="18" charset="0"/>
                <a:cs typeface="Times New Roman" panose="02020603050405020304" pitchFamily="18" charset="0"/>
              </a:rPr>
              <a:t>pq </a:t>
            </a:r>
            <a:r>
              <a:rPr lang="pt-BR" sz="3200">
                <a:latin typeface="Times New Roman" panose="02020603050405020304" pitchFamily="18" charset="0"/>
                <a:cs typeface="Times New Roman" panose="02020603050405020304" pitchFamily="18" charset="0"/>
              </a:rPr>
              <a:t>= 33 </a:t>
            </a:r>
          </a:p>
          <a:p>
            <a:pPr lvl="1" algn="just">
              <a:defRPr/>
            </a:pPr>
            <a:r>
              <a:rPr lang="pt-BR" sz="3200">
                <a:latin typeface="Times New Roman" panose="02020603050405020304" pitchFamily="18" charset="0"/>
                <a:cs typeface="Times New Roman" panose="02020603050405020304" pitchFamily="18" charset="0"/>
                <a:sym typeface="Symbol" panose="05050102010706020507" pitchFamily="18" charset="2"/>
              </a:rPr>
              <a:t>2. </a:t>
            </a:r>
            <a:r>
              <a:rPr lang="en-US" sz="3200">
                <a:latin typeface="Times New Roman" panose="02020603050405020304" pitchFamily="18" charset="0"/>
                <a:cs typeface="Times New Roman" panose="02020603050405020304" pitchFamily="18" charset="0"/>
                <a:sym typeface="Symbol" panose="05050102010706020507" pitchFamily="18" charset="2"/>
              </a:rPr>
              <a:t>(</a:t>
            </a:r>
            <a:r>
              <a:rPr lang="pt-BR" sz="3200" i="1">
                <a:latin typeface="Times New Roman" panose="02020603050405020304" pitchFamily="18" charset="0"/>
                <a:cs typeface="Times New Roman" panose="02020603050405020304" pitchFamily="18" charset="0"/>
              </a:rPr>
              <a:t>n) </a:t>
            </a:r>
            <a:r>
              <a:rPr lang="pt-BR" sz="3200">
                <a:latin typeface="Times New Roman" panose="02020603050405020304" pitchFamily="18" charset="0"/>
                <a:cs typeface="Times New Roman" panose="02020603050405020304" pitchFamily="18" charset="0"/>
              </a:rPr>
              <a:t>= (</a:t>
            </a:r>
            <a:r>
              <a:rPr lang="pt-BR" sz="3200" i="1">
                <a:latin typeface="Times New Roman" panose="02020603050405020304" pitchFamily="18" charset="0"/>
                <a:cs typeface="Times New Roman" panose="02020603050405020304" pitchFamily="18" charset="0"/>
              </a:rPr>
              <a:t>p</a:t>
            </a:r>
            <a:r>
              <a:rPr lang="pt-BR" sz="3200">
                <a:latin typeface="Times New Roman" panose="02020603050405020304" pitchFamily="18" charset="0"/>
                <a:cs typeface="Times New Roman" panose="02020603050405020304" pitchFamily="18" charset="0"/>
              </a:rPr>
              <a:t>-1)(</a:t>
            </a:r>
            <a:r>
              <a:rPr lang="pt-BR" sz="3200" i="1">
                <a:latin typeface="Times New Roman" panose="02020603050405020304" pitchFamily="18" charset="0"/>
                <a:cs typeface="Times New Roman" panose="02020603050405020304" pitchFamily="18" charset="0"/>
              </a:rPr>
              <a:t>q</a:t>
            </a:r>
            <a:r>
              <a:rPr lang="pt-BR" sz="3200">
                <a:latin typeface="Times New Roman" panose="02020603050405020304" pitchFamily="18" charset="0"/>
                <a:cs typeface="Times New Roman" panose="02020603050405020304" pitchFamily="18" charset="0"/>
              </a:rPr>
              <a:t>-1) = 20</a:t>
            </a:r>
          </a:p>
          <a:p>
            <a:pPr lvl="1" algn="just">
              <a:defRPr/>
            </a:pPr>
            <a:r>
              <a:rPr lang="en-US" sz="3200">
                <a:latin typeface="Times New Roman" panose="02020603050405020304" pitchFamily="18" charset="0"/>
                <a:cs typeface="Times New Roman" panose="02020603050405020304" pitchFamily="18" charset="0"/>
              </a:rPr>
              <a:t>3. Chọn </a:t>
            </a:r>
            <a:r>
              <a:rPr lang="en-US" sz="3200" i="1">
                <a:latin typeface="Times New Roman" panose="02020603050405020304" pitchFamily="18" charset="0"/>
                <a:cs typeface="Times New Roman" panose="02020603050405020304" pitchFamily="18" charset="0"/>
              </a:rPr>
              <a:t>e </a:t>
            </a:r>
            <a:r>
              <a:rPr lang="en-US" sz="3200">
                <a:latin typeface="Times New Roman" panose="02020603050405020304" pitchFamily="18" charset="0"/>
                <a:cs typeface="Times New Roman" panose="02020603050405020304" pitchFamily="18" charset="0"/>
              </a:rPr>
              <a:t>= 3 nguyên tố cùng nhau với </a:t>
            </a:r>
            <a:r>
              <a:rPr lang="en-US" sz="3200">
                <a:latin typeface="Times New Roman" panose="02020603050405020304" pitchFamily="18" charset="0"/>
                <a:cs typeface="Times New Roman" panose="02020603050405020304" pitchFamily="18" charset="0"/>
                <a:sym typeface="Symbol" panose="05050102010706020507" pitchFamily="18" charset="2"/>
              </a:rPr>
              <a:t>(</a:t>
            </a:r>
            <a:r>
              <a:rPr lang="en-US" sz="3200" i="1">
                <a:latin typeface="Times New Roman" panose="02020603050405020304" pitchFamily="18" charset="0"/>
                <a:cs typeface="Times New Roman" panose="02020603050405020304" pitchFamily="18" charset="0"/>
              </a:rPr>
              <a:t>n)</a:t>
            </a:r>
          </a:p>
          <a:p>
            <a:pPr lvl="1" algn="just">
              <a:defRPr/>
            </a:pPr>
            <a:r>
              <a:rPr lang="en-US" sz="3200">
                <a:latin typeface="Times New Roman" panose="02020603050405020304" pitchFamily="18" charset="0"/>
                <a:cs typeface="Times New Roman" panose="02020603050405020304" pitchFamily="18" charset="0"/>
              </a:rPr>
              <a:t>4. </a:t>
            </a:r>
            <a:r>
              <a:rPr lang="vi-VN" sz="3200">
                <a:latin typeface="Times New Roman" panose="02020603050405020304" pitchFamily="18" charset="0"/>
                <a:cs typeface="Times New Roman" panose="02020603050405020304" pitchFamily="18" charset="0"/>
              </a:rPr>
              <a:t>Tính nghịch đảo của </a:t>
            </a:r>
            <a:r>
              <a:rPr lang="vi-VN" sz="3200" i="1">
                <a:latin typeface="Times New Roman" panose="02020603050405020304" pitchFamily="18" charset="0"/>
                <a:cs typeface="Times New Roman" panose="02020603050405020304" pitchFamily="18" charset="0"/>
              </a:rPr>
              <a:t>e </a:t>
            </a:r>
            <a:r>
              <a:rPr lang="vi-VN" sz="3200">
                <a:latin typeface="Times New Roman" panose="02020603050405020304" pitchFamily="18" charset="0"/>
                <a:cs typeface="Times New Roman" panose="02020603050405020304" pitchFamily="18" charset="0"/>
              </a:rPr>
              <a:t>trong phép modulo </a:t>
            </a:r>
            <a:r>
              <a:rPr lang="en-US" sz="3200">
                <a:latin typeface="Times New Roman" panose="02020603050405020304" pitchFamily="18" charset="0"/>
                <a:cs typeface="Times New Roman" panose="02020603050405020304" pitchFamily="18" charset="0"/>
                <a:sym typeface="Symbol" panose="05050102010706020507" pitchFamily="18" charset="2"/>
              </a:rPr>
              <a:t>(</a:t>
            </a:r>
            <a:r>
              <a:rPr lang="vi-VN" sz="3200" i="1">
                <a:latin typeface="Times New Roman" panose="02020603050405020304" pitchFamily="18" charset="0"/>
                <a:cs typeface="Times New Roman" panose="02020603050405020304" pitchFamily="18" charset="0"/>
              </a:rPr>
              <a:t>n</a:t>
            </a:r>
            <a:r>
              <a:rPr lang="en-US" sz="3200" i="1">
                <a:latin typeface="Times New Roman" panose="02020603050405020304" pitchFamily="18" charset="0"/>
                <a:cs typeface="Times New Roman" panose="02020603050405020304" pitchFamily="18" charset="0"/>
              </a:rPr>
              <a:t>)</a:t>
            </a:r>
            <a:r>
              <a:rPr lang="vi-VN" sz="3200" i="1">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được </a:t>
            </a:r>
            <a:r>
              <a:rPr lang="vi-VN" sz="3200" i="1" smtClean="0">
                <a:latin typeface="Times New Roman" panose="02020603050405020304" pitchFamily="18" charset="0"/>
                <a:cs typeface="Times New Roman" panose="02020603050405020304" pitchFamily="18" charset="0"/>
              </a:rPr>
              <a:t>d </a:t>
            </a:r>
            <a:r>
              <a:rPr lang="vi-VN" sz="3200">
                <a:latin typeface="Times New Roman" panose="02020603050405020304" pitchFamily="18" charset="0"/>
                <a:cs typeface="Times New Roman" panose="02020603050405020304" pitchFamily="18" charset="0"/>
              </a:rPr>
              <a:t>= 7</a:t>
            </a:r>
          </a:p>
          <a:p>
            <a:pPr lvl="1" algn="just">
              <a:defRPr/>
            </a:pPr>
            <a:r>
              <a:rPr lang="en-US" sz="3200">
                <a:latin typeface="Times New Roman" panose="02020603050405020304" pitchFamily="18" charset="0"/>
                <a:cs typeface="Times New Roman" panose="02020603050405020304" pitchFamily="18" charset="0"/>
              </a:rPr>
              <a:t>5. Khóa công khai </a:t>
            </a:r>
            <a:r>
              <a:rPr lang="en-US" sz="3200" i="1">
                <a:latin typeface="Times New Roman" panose="02020603050405020304" pitchFamily="18" charset="0"/>
                <a:cs typeface="Times New Roman" panose="02020603050405020304" pitchFamily="18" charset="0"/>
              </a:rPr>
              <a:t>K</a:t>
            </a:r>
            <a:r>
              <a:rPr lang="en-US" sz="3200" baseline="-25000">
                <a:latin typeface="Times New Roman" panose="02020603050405020304" pitchFamily="18" charset="0"/>
                <a:cs typeface="Times New Roman" panose="02020603050405020304" pitchFamily="18" charset="0"/>
              </a:rPr>
              <a:t>U</a:t>
            </a:r>
            <a:r>
              <a:rPr lang="en-US" sz="3200">
                <a:latin typeface="Times New Roman" panose="02020603050405020304" pitchFamily="18" charset="0"/>
                <a:cs typeface="Times New Roman" panose="02020603050405020304" pitchFamily="18" charset="0"/>
              </a:rPr>
              <a:t> = (</a:t>
            </a:r>
            <a:r>
              <a:rPr lang="en-US" sz="3200" i="1">
                <a:latin typeface="Times New Roman" panose="02020603050405020304" pitchFamily="18" charset="0"/>
                <a:cs typeface="Times New Roman" panose="02020603050405020304" pitchFamily="18" charset="0"/>
              </a:rPr>
              <a:t>e</a:t>
            </a:r>
            <a:r>
              <a:rPr lang="en-US" sz="3200">
                <a:latin typeface="Times New Roman" panose="02020603050405020304" pitchFamily="18" charset="0"/>
                <a:cs typeface="Times New Roman" panose="02020603050405020304" pitchFamily="18" charset="0"/>
              </a:rPr>
              <a:t>, </a:t>
            </a:r>
            <a:r>
              <a:rPr lang="en-US" sz="3200" i="1">
                <a:latin typeface="Times New Roman" panose="02020603050405020304" pitchFamily="18" charset="0"/>
                <a:cs typeface="Times New Roman" panose="02020603050405020304" pitchFamily="18" charset="0"/>
              </a:rPr>
              <a:t>N</a:t>
            </a:r>
            <a:r>
              <a:rPr lang="en-US" sz="3200">
                <a:latin typeface="Times New Roman" panose="02020603050405020304" pitchFamily="18" charset="0"/>
                <a:cs typeface="Times New Roman" panose="02020603050405020304" pitchFamily="18" charset="0"/>
              </a:rPr>
              <a:t>) = (3, 33). </a:t>
            </a:r>
          </a:p>
          <a:p>
            <a:pPr lvl="1" algn="just">
              <a:defRPr/>
            </a:pPr>
            <a:r>
              <a:rPr lang="en-US" sz="3200">
                <a:latin typeface="Times New Roman" panose="02020603050405020304" pitchFamily="18" charset="0"/>
                <a:cs typeface="Times New Roman" panose="02020603050405020304" pitchFamily="18" charset="0"/>
              </a:rPr>
              <a:t>6. Khóa bí mật </a:t>
            </a:r>
            <a:r>
              <a:rPr lang="en-US" sz="3200" i="1">
                <a:latin typeface="Times New Roman" panose="02020603050405020304" pitchFamily="18" charset="0"/>
                <a:cs typeface="Times New Roman" panose="02020603050405020304" pitchFamily="18" charset="0"/>
              </a:rPr>
              <a:t>K</a:t>
            </a:r>
            <a:r>
              <a:rPr lang="en-US" sz="3200" baseline="-25000">
                <a:latin typeface="Times New Roman" panose="02020603050405020304" pitchFamily="18" charset="0"/>
                <a:cs typeface="Times New Roman" panose="02020603050405020304" pitchFamily="18" charset="0"/>
              </a:rPr>
              <a:t>R</a:t>
            </a:r>
            <a:r>
              <a:rPr lang="en-US" sz="3200">
                <a:latin typeface="Times New Roman" panose="02020603050405020304" pitchFamily="18" charset="0"/>
                <a:cs typeface="Times New Roman" panose="02020603050405020304" pitchFamily="18" charset="0"/>
              </a:rPr>
              <a:t> = (</a:t>
            </a:r>
            <a:r>
              <a:rPr lang="en-US" sz="3200" i="1">
                <a:latin typeface="Times New Roman" panose="02020603050405020304" pitchFamily="18" charset="0"/>
                <a:cs typeface="Times New Roman" panose="02020603050405020304" pitchFamily="18" charset="0"/>
              </a:rPr>
              <a:t>d</a:t>
            </a:r>
            <a:r>
              <a:rPr lang="en-US" sz="3200">
                <a:latin typeface="Times New Roman" panose="02020603050405020304" pitchFamily="18" charset="0"/>
                <a:cs typeface="Times New Roman" panose="02020603050405020304" pitchFamily="18" charset="0"/>
              </a:rPr>
              <a:t>, </a:t>
            </a:r>
            <a:r>
              <a:rPr lang="en-US" sz="3200" i="1">
                <a:latin typeface="Times New Roman" panose="02020603050405020304" pitchFamily="18" charset="0"/>
                <a:cs typeface="Times New Roman" panose="02020603050405020304" pitchFamily="18" charset="0"/>
              </a:rPr>
              <a:t>N</a:t>
            </a:r>
            <a:r>
              <a:rPr lang="en-US" sz="3200">
                <a:latin typeface="Times New Roman" panose="02020603050405020304" pitchFamily="18" charset="0"/>
                <a:cs typeface="Times New Roman" panose="02020603050405020304" pitchFamily="18" charset="0"/>
              </a:rPr>
              <a:t>) = (7, 33)</a:t>
            </a:r>
            <a:endParaRPr lang="en-US" altLang="vi-V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958009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477875"/>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r>
              <a:rPr lang="en-US" sz="3600" b="1" smtClean="0">
                <a:latin typeface="Times New Roman" panose="02020603050405020304" pitchFamily="18" charset="0"/>
                <a:cs typeface="Times New Roman" panose="02020603050405020304" pitchFamily="18" charset="0"/>
              </a:rPr>
              <a:t>Hệ mã RSA</a:t>
            </a:r>
            <a:endParaRPr lang="en-US" sz="3600">
              <a:latin typeface="Times New Roman" panose="02020603050405020304" pitchFamily="18" charset="0"/>
              <a:cs typeface="Times New Roman" panose="02020603050405020304" pitchFamily="18" charset="0"/>
            </a:endParaRPr>
          </a:p>
          <a:p>
            <a:pPr algn="just"/>
            <a:r>
              <a:rPr lang="en-US" sz="3600" b="1">
                <a:latin typeface="Times New Roman" panose="02020603050405020304" pitchFamily="18" charset="0"/>
                <a:cs typeface="Times New Roman" panose="02020603050405020304" pitchFamily="18" charset="0"/>
              </a:rPr>
              <a:t>Ví dụ 2</a:t>
            </a:r>
          </a:p>
          <a:p>
            <a:pPr lvl="1">
              <a:defRPr/>
            </a:pPr>
            <a:r>
              <a:rPr lang="en-US" sz="2800" smtClean="0">
                <a:latin typeface="Times New Roman" panose="02020603050405020304" pitchFamily="18" charset="0"/>
                <a:cs typeface="Times New Roman" panose="02020603050405020304" pitchFamily="18" charset="0"/>
              </a:rPr>
              <a:t>7) </a:t>
            </a:r>
            <a:r>
              <a:rPr lang="en-US" sz="2800">
                <a:latin typeface="Times New Roman" panose="02020603050405020304" pitchFamily="18" charset="0"/>
                <a:cs typeface="Times New Roman" panose="02020603050405020304" pitchFamily="18" charset="0"/>
              </a:rPr>
              <a:t>Mã hóa bản rõ M = 15:</a:t>
            </a:r>
          </a:p>
          <a:p>
            <a:pPr lvl="1">
              <a:defRPr/>
            </a:pPr>
            <a:endParaRPr lang="en-US" sz="2800">
              <a:latin typeface="Times New Roman" panose="02020603050405020304" pitchFamily="18" charset="0"/>
              <a:cs typeface="Times New Roman" panose="02020603050405020304" pitchFamily="18" charset="0"/>
            </a:endParaRPr>
          </a:p>
          <a:p>
            <a:pPr lvl="1">
              <a:defRPr/>
            </a:pPr>
            <a:endParaRPr lang="en-US" sz="2800">
              <a:latin typeface="Times New Roman" panose="02020603050405020304" pitchFamily="18" charset="0"/>
              <a:cs typeface="Times New Roman" panose="02020603050405020304" pitchFamily="18" charset="0"/>
            </a:endParaRPr>
          </a:p>
          <a:p>
            <a:pPr lvl="1">
              <a:defRPr/>
            </a:pPr>
            <a:r>
              <a:rPr lang="en-US" sz="2800" smtClean="0">
                <a:latin typeface="Times New Roman" panose="02020603050405020304" pitchFamily="18" charset="0"/>
                <a:cs typeface="Times New Roman" panose="02020603050405020304" pitchFamily="18" charset="0"/>
              </a:rPr>
              <a:t>8) </a:t>
            </a:r>
            <a:r>
              <a:rPr lang="en-US" sz="2800">
                <a:latin typeface="Times New Roman" panose="02020603050405020304" pitchFamily="18" charset="0"/>
                <a:cs typeface="Times New Roman" panose="02020603050405020304" pitchFamily="18" charset="0"/>
              </a:rPr>
              <a:t>Giải mã bản mã C = 9:</a:t>
            </a:r>
          </a:p>
        </p:txBody>
      </p:sp>
      <p:pic>
        <p:nvPicPr>
          <p:cNvPr id="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1801" y="3557498"/>
            <a:ext cx="9765907" cy="765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6966" y="5027718"/>
            <a:ext cx="10955822" cy="801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955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201424"/>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r>
              <a:rPr lang="en-US" sz="3600" b="1" smtClean="0">
                <a:latin typeface="Times New Roman" panose="02020603050405020304" pitchFamily="18" charset="0"/>
                <a:cs typeface="Times New Roman" panose="02020603050405020304" pitchFamily="18" charset="0"/>
              </a:rPr>
              <a:t>Hệ mã RSA</a:t>
            </a:r>
            <a:endParaRPr lang="en-US" sz="3600">
              <a:latin typeface="Times New Roman" panose="02020603050405020304" pitchFamily="18" charset="0"/>
              <a:cs typeface="Times New Roman" panose="02020603050405020304" pitchFamily="18" charset="0"/>
            </a:endParaRPr>
          </a:p>
          <a:p>
            <a:pPr algn="just"/>
            <a:r>
              <a:rPr lang="en-US" sz="3600" b="1">
                <a:latin typeface="Times New Roman" panose="02020603050405020304" pitchFamily="18" charset="0"/>
                <a:cs typeface="Times New Roman" panose="02020603050405020304" pitchFamily="18" charset="0"/>
              </a:rPr>
              <a:t>Ví dụ 3</a:t>
            </a:r>
          </a:p>
          <a:p>
            <a:pPr lvl="2" algn="just">
              <a:defRPr/>
            </a:pPr>
            <a:r>
              <a:rPr lang="en-GB" sz="2800">
                <a:latin typeface="Times New Roman" panose="02020603050405020304" pitchFamily="18" charset="0"/>
                <a:cs typeface="Times New Roman" panose="02020603050405020304" pitchFamily="18" charset="0"/>
              </a:rPr>
              <a:t>1. Chọn các số nguyên tố: </a:t>
            </a:r>
            <a:r>
              <a:rPr lang="en-GB" sz="2800" i="1">
                <a:latin typeface="Times New Roman" panose="02020603050405020304" pitchFamily="18" charset="0"/>
                <a:cs typeface="Times New Roman" panose="02020603050405020304" pitchFamily="18" charset="0"/>
              </a:rPr>
              <a:t>p</a:t>
            </a:r>
            <a:r>
              <a:rPr lang="en-GB" sz="2800">
                <a:latin typeface="Times New Roman" panose="02020603050405020304" pitchFamily="18" charset="0"/>
                <a:cs typeface="Times New Roman" panose="02020603050405020304" pitchFamily="18" charset="0"/>
              </a:rPr>
              <a:t>=17 &amp; </a:t>
            </a:r>
            <a:r>
              <a:rPr lang="en-GB" sz="2800" i="1">
                <a:latin typeface="Times New Roman" panose="02020603050405020304" pitchFamily="18" charset="0"/>
                <a:cs typeface="Times New Roman" panose="02020603050405020304" pitchFamily="18" charset="0"/>
              </a:rPr>
              <a:t>q</a:t>
            </a:r>
            <a:r>
              <a:rPr lang="en-GB" sz="2800">
                <a:latin typeface="Times New Roman" panose="02020603050405020304" pitchFamily="18" charset="0"/>
                <a:cs typeface="Times New Roman" panose="02020603050405020304" pitchFamily="18" charset="0"/>
              </a:rPr>
              <a:t>=11.</a:t>
            </a:r>
          </a:p>
          <a:p>
            <a:pPr lvl="2" algn="just">
              <a:defRPr/>
            </a:pPr>
            <a:r>
              <a:rPr lang="en-GB" sz="2800">
                <a:latin typeface="Times New Roman" panose="02020603050405020304" pitchFamily="18" charset="0"/>
                <a:cs typeface="Times New Roman" panose="02020603050405020304" pitchFamily="18" charset="0"/>
              </a:rPr>
              <a:t>2. Tính </a:t>
            </a:r>
            <a:r>
              <a:rPr lang="en-GB" sz="2800" i="1">
                <a:latin typeface="Times New Roman" panose="02020603050405020304" pitchFamily="18" charset="0"/>
                <a:cs typeface="Times New Roman" panose="02020603050405020304" pitchFamily="18" charset="0"/>
              </a:rPr>
              <a:t>n </a:t>
            </a:r>
            <a:r>
              <a:rPr lang="en-GB" sz="2800">
                <a:latin typeface="Times New Roman" panose="02020603050405020304" pitchFamily="18" charset="0"/>
                <a:cs typeface="Times New Roman" panose="02020603050405020304" pitchFamily="18" charset="0"/>
              </a:rPr>
              <a:t>= </a:t>
            </a:r>
            <a:r>
              <a:rPr lang="en-GB" sz="2800" i="1">
                <a:latin typeface="Times New Roman" panose="02020603050405020304" pitchFamily="18" charset="0"/>
                <a:cs typeface="Times New Roman" panose="02020603050405020304" pitchFamily="18" charset="0"/>
              </a:rPr>
              <a:t>pq </a:t>
            </a:r>
            <a:r>
              <a:rPr lang="en-GB" sz="2800">
                <a:latin typeface="Times New Roman" panose="02020603050405020304" pitchFamily="18" charset="0"/>
                <a:cs typeface="Times New Roman" panose="02020603050405020304" pitchFamily="18" charset="0"/>
              </a:rPr>
              <a:t>=17×11=187</a:t>
            </a:r>
          </a:p>
          <a:p>
            <a:pPr lvl="2" algn="just">
              <a:defRPr/>
            </a:pPr>
            <a:r>
              <a:rPr lang="en-GB" sz="2800">
                <a:latin typeface="Times New Roman" panose="02020603050405020304" pitchFamily="18" charset="0"/>
                <a:cs typeface="Times New Roman" panose="02020603050405020304" pitchFamily="18" charset="0"/>
              </a:rPr>
              <a:t>3. Tính ø(</a:t>
            </a:r>
            <a:r>
              <a:rPr lang="en-GB" sz="2800" i="1">
                <a:latin typeface="Times New Roman" panose="02020603050405020304" pitchFamily="18" charset="0"/>
                <a:cs typeface="Times New Roman" panose="02020603050405020304" pitchFamily="18" charset="0"/>
              </a:rPr>
              <a:t>n</a:t>
            </a:r>
            <a:r>
              <a:rPr lang="en-GB" sz="2800">
                <a:latin typeface="Times New Roman" panose="02020603050405020304" pitchFamily="18" charset="0"/>
                <a:cs typeface="Times New Roman" panose="02020603050405020304" pitchFamily="18" charset="0"/>
              </a:rPr>
              <a:t>)=(</a:t>
            </a:r>
            <a:r>
              <a:rPr lang="en-GB" sz="2800" i="1">
                <a:latin typeface="Times New Roman" panose="02020603050405020304" pitchFamily="18" charset="0"/>
                <a:cs typeface="Times New Roman" panose="02020603050405020304" pitchFamily="18" charset="0"/>
              </a:rPr>
              <a:t>p–</a:t>
            </a:r>
            <a:r>
              <a:rPr lang="en-GB" sz="2800">
                <a:latin typeface="Times New Roman" panose="02020603050405020304" pitchFamily="18" charset="0"/>
                <a:cs typeface="Times New Roman" panose="02020603050405020304" pitchFamily="18" charset="0"/>
              </a:rPr>
              <a:t>1)(</a:t>
            </a:r>
            <a:r>
              <a:rPr lang="en-GB" sz="2800" i="1">
                <a:latin typeface="Times New Roman" panose="02020603050405020304" pitchFamily="18" charset="0"/>
                <a:cs typeface="Times New Roman" panose="02020603050405020304" pitchFamily="18" charset="0"/>
              </a:rPr>
              <a:t>q-</a:t>
            </a:r>
            <a:r>
              <a:rPr lang="en-GB" sz="2800">
                <a:latin typeface="Times New Roman" panose="02020603050405020304" pitchFamily="18" charset="0"/>
                <a:cs typeface="Times New Roman" panose="02020603050405020304" pitchFamily="18" charset="0"/>
              </a:rPr>
              <a:t>1)=16×10=160</a:t>
            </a:r>
          </a:p>
          <a:p>
            <a:pPr lvl="2" algn="just">
              <a:defRPr/>
            </a:pPr>
            <a:r>
              <a:rPr lang="en-GB" sz="2800">
                <a:latin typeface="Times New Roman" panose="02020603050405020304" pitchFamily="18" charset="0"/>
                <a:cs typeface="Times New Roman" panose="02020603050405020304" pitchFamily="18" charset="0"/>
              </a:rPr>
              <a:t>4. Chọn e </a:t>
            </a:r>
            <a:r>
              <a:rPr lang="en-GB" sz="2800" i="1">
                <a:latin typeface="Times New Roman" panose="02020603050405020304" pitchFamily="18" charset="0"/>
                <a:cs typeface="Times New Roman" panose="02020603050405020304" pitchFamily="18" charset="0"/>
              </a:rPr>
              <a:t>: </a:t>
            </a:r>
            <a:r>
              <a:rPr lang="en-GB" sz="2800">
                <a:latin typeface="Times New Roman" panose="02020603050405020304" pitchFamily="18" charset="0"/>
                <a:cs typeface="Times New Roman" panose="02020603050405020304" pitchFamily="18" charset="0"/>
              </a:rPr>
              <a:t>gcd(e,160)=1; Lấy </a:t>
            </a:r>
            <a:r>
              <a:rPr lang="en-GB" sz="2800" i="1">
                <a:latin typeface="Times New Roman" panose="02020603050405020304" pitchFamily="18" charset="0"/>
                <a:cs typeface="Times New Roman" panose="02020603050405020304" pitchFamily="18" charset="0"/>
              </a:rPr>
              <a:t>e</a:t>
            </a:r>
            <a:r>
              <a:rPr lang="en-GB" sz="2800">
                <a:latin typeface="Times New Roman" panose="02020603050405020304" pitchFamily="18" charset="0"/>
                <a:cs typeface="Times New Roman" panose="02020603050405020304" pitchFamily="18" charset="0"/>
              </a:rPr>
              <a:t>=7</a:t>
            </a:r>
          </a:p>
          <a:p>
            <a:pPr lvl="2" algn="just">
              <a:defRPr/>
            </a:pPr>
            <a:r>
              <a:rPr lang="en-GB" sz="2800">
                <a:latin typeface="Times New Roman" panose="02020603050405020304" pitchFamily="18" charset="0"/>
                <a:cs typeface="Times New Roman" panose="02020603050405020304" pitchFamily="18" charset="0"/>
              </a:rPr>
              <a:t>5. Xác định d</a:t>
            </a:r>
            <a:r>
              <a:rPr lang="en-GB" sz="2800" i="1">
                <a:latin typeface="Times New Roman" panose="02020603050405020304" pitchFamily="18" charset="0"/>
                <a:cs typeface="Times New Roman" panose="02020603050405020304" pitchFamily="18" charset="0"/>
              </a:rPr>
              <a:t>: de=</a:t>
            </a:r>
            <a:r>
              <a:rPr lang="en-GB" sz="2800">
                <a:latin typeface="Times New Roman" panose="02020603050405020304" pitchFamily="18" charset="0"/>
                <a:cs typeface="Times New Roman" panose="02020603050405020304" pitchFamily="18" charset="0"/>
              </a:rPr>
              <a:t>1 mod 160 và </a:t>
            </a:r>
            <a:r>
              <a:rPr lang="en-GB" sz="2800" i="1">
                <a:latin typeface="Times New Roman" panose="02020603050405020304" pitchFamily="18" charset="0"/>
                <a:cs typeface="Times New Roman" panose="02020603050405020304" pitchFamily="18" charset="0"/>
              </a:rPr>
              <a:t>d </a:t>
            </a:r>
            <a:r>
              <a:rPr lang="en-GB" sz="2800">
                <a:latin typeface="Times New Roman" panose="02020603050405020304" pitchFamily="18" charset="0"/>
                <a:cs typeface="Times New Roman" panose="02020603050405020304" pitchFamily="18" charset="0"/>
              </a:rPr>
              <a:t>&lt; 160</a:t>
            </a:r>
          </a:p>
          <a:p>
            <a:pPr lvl="2" algn="just">
              <a:defRPr/>
            </a:pPr>
            <a:r>
              <a:rPr lang="en-GB" sz="2800">
                <a:latin typeface="Times New Roman" panose="02020603050405020304" pitchFamily="18" charset="0"/>
                <a:cs typeface="Times New Roman" panose="02020603050405020304" pitchFamily="18" charset="0"/>
              </a:rPr>
              <a:t>Giá trị cần tìm là d=23, vì 23×7=161= 10×160+1</a:t>
            </a:r>
          </a:p>
          <a:p>
            <a:pPr lvl="2" algn="just">
              <a:defRPr/>
            </a:pPr>
            <a:r>
              <a:rPr lang="en-GB" sz="2800">
                <a:latin typeface="Times New Roman" panose="02020603050405020304" pitchFamily="18" charset="0"/>
                <a:cs typeface="Times New Roman" panose="02020603050405020304" pitchFamily="18" charset="0"/>
              </a:rPr>
              <a:t>6. In khoá công khai KU={7,187}</a:t>
            </a:r>
          </a:p>
          <a:p>
            <a:pPr lvl="2" algn="just">
              <a:defRPr/>
            </a:pPr>
            <a:r>
              <a:rPr lang="en-GB" sz="2800">
                <a:latin typeface="Times New Roman" panose="02020603050405020304" pitchFamily="18" charset="0"/>
                <a:cs typeface="Times New Roman" panose="02020603050405020304" pitchFamily="18" charset="0"/>
              </a:rPr>
              <a:t>7. Giữ khoá riêng bí mật KR={23,17,11}</a:t>
            </a:r>
          </a:p>
        </p:txBody>
      </p:sp>
    </p:spTree>
    <p:extLst>
      <p:ext uri="{BB962C8B-B14F-4D97-AF65-F5344CB8AC3E}">
        <p14:creationId xmlns:p14="http://schemas.microsoft.com/office/powerpoint/2010/main" val="100484220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231654"/>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r>
              <a:rPr lang="en-US" sz="3600" b="1" smtClean="0">
                <a:latin typeface="Times New Roman" panose="02020603050405020304" pitchFamily="18" charset="0"/>
                <a:cs typeface="Times New Roman" panose="02020603050405020304" pitchFamily="18" charset="0"/>
              </a:rPr>
              <a:t>Hệ mã RSA</a:t>
            </a:r>
            <a:endParaRPr lang="en-US" sz="3600">
              <a:latin typeface="Times New Roman" panose="02020603050405020304" pitchFamily="18" charset="0"/>
              <a:cs typeface="Times New Roman" panose="02020603050405020304" pitchFamily="18" charset="0"/>
            </a:endParaRPr>
          </a:p>
          <a:p>
            <a:pPr algn="just"/>
            <a:r>
              <a:rPr lang="en-US" sz="3600" b="1">
                <a:latin typeface="Times New Roman" panose="02020603050405020304" pitchFamily="18" charset="0"/>
                <a:cs typeface="Times New Roman" panose="02020603050405020304" pitchFamily="18" charset="0"/>
              </a:rPr>
              <a:t>Ví dụ 3</a:t>
            </a:r>
          </a:p>
          <a:p>
            <a:pPr lvl="2" algn="just">
              <a:defRPr/>
            </a:pPr>
            <a:r>
              <a:rPr lang="vi-VN" sz="3200">
                <a:latin typeface="Times New Roman" panose="02020603050405020304" pitchFamily="18" charset="0"/>
                <a:cs typeface="Times New Roman" panose="02020603050405020304" pitchFamily="18" charset="0"/>
              </a:rPr>
              <a:t>Cho mẩu tin M = 88</a:t>
            </a:r>
            <a:endParaRPr lang="en-GB" sz="3200">
              <a:latin typeface="Times New Roman" panose="02020603050405020304" pitchFamily="18" charset="0"/>
              <a:cs typeface="Times New Roman" panose="02020603050405020304" pitchFamily="18" charset="0"/>
            </a:endParaRPr>
          </a:p>
          <a:p>
            <a:pPr lvl="2" algn="just">
              <a:defRPr/>
            </a:pPr>
            <a:r>
              <a:rPr lang="vi-VN" sz="3200">
                <a:latin typeface="Times New Roman" panose="02020603050405020304" pitchFamily="18" charset="0"/>
                <a:cs typeface="Times New Roman" panose="02020603050405020304" pitchFamily="18" charset="0"/>
              </a:rPr>
              <a:t>Mã C = </a:t>
            </a:r>
            <a:r>
              <a:rPr lang="en-GB" sz="3200">
                <a:latin typeface="Times New Roman" panose="02020603050405020304" pitchFamily="18" charset="0"/>
                <a:cs typeface="Times New Roman" panose="02020603050405020304" pitchFamily="18" charset="0"/>
              </a:rPr>
              <a:t>88</a:t>
            </a:r>
            <a:r>
              <a:rPr lang="en-GB" sz="3200" baseline="30000">
                <a:latin typeface="Times New Roman" panose="02020603050405020304" pitchFamily="18" charset="0"/>
                <a:cs typeface="Times New Roman" panose="02020603050405020304" pitchFamily="18" charset="0"/>
              </a:rPr>
              <a:t>7 </a:t>
            </a:r>
            <a:r>
              <a:rPr lang="en-GB" sz="3200">
                <a:latin typeface="Times New Roman" panose="02020603050405020304" pitchFamily="18" charset="0"/>
                <a:cs typeface="Times New Roman" panose="02020603050405020304" pitchFamily="18" charset="0"/>
              </a:rPr>
              <a:t>mod 187 = </a:t>
            </a:r>
            <a:r>
              <a:rPr lang="vi-VN" sz="3200">
                <a:latin typeface="Times New Roman" panose="02020603050405020304" pitchFamily="18" charset="0"/>
                <a:cs typeface="Times New Roman" panose="02020603050405020304" pitchFamily="18" charset="0"/>
              </a:rPr>
              <a:t>88</a:t>
            </a:r>
            <a:r>
              <a:rPr lang="vi-VN" sz="3200" baseline="30000">
                <a:latin typeface="Times New Roman" panose="02020603050405020304" pitchFamily="18" charset="0"/>
                <a:cs typeface="Times New Roman" panose="02020603050405020304" pitchFamily="18" charset="0"/>
              </a:rPr>
              <a:t>7</a:t>
            </a:r>
            <a:r>
              <a:rPr lang="vi-VN" sz="3200">
                <a:latin typeface="Times New Roman" panose="02020603050405020304" pitchFamily="18" charset="0"/>
                <a:cs typeface="Times New Roman" panose="02020603050405020304" pitchFamily="18" charset="0"/>
              </a:rPr>
              <a:t> mod 187 = 11</a:t>
            </a:r>
            <a:endParaRPr lang="en-GB" sz="3200">
              <a:latin typeface="Times New Roman" panose="02020603050405020304" pitchFamily="18" charset="0"/>
              <a:cs typeface="Times New Roman" panose="02020603050405020304" pitchFamily="18" charset="0"/>
            </a:endParaRPr>
          </a:p>
          <a:p>
            <a:pPr lvl="2" algn="just">
              <a:defRPr/>
            </a:pPr>
            <a:r>
              <a:rPr lang="vi-VN" sz="3200">
                <a:latin typeface="Times New Roman" panose="02020603050405020304" pitchFamily="18" charset="0"/>
                <a:cs typeface="Times New Roman" panose="02020603050405020304" pitchFamily="18" charset="0"/>
              </a:rPr>
              <a:t>Giải mã M = 11</a:t>
            </a:r>
            <a:r>
              <a:rPr lang="vi-VN" sz="3200" baseline="30000">
                <a:latin typeface="Times New Roman" panose="02020603050405020304" pitchFamily="18" charset="0"/>
                <a:cs typeface="Times New Roman" panose="02020603050405020304" pitchFamily="18" charset="0"/>
              </a:rPr>
              <a:t>23</a:t>
            </a:r>
            <a:r>
              <a:rPr lang="vi-VN" sz="3200">
                <a:latin typeface="Times New Roman" panose="02020603050405020304" pitchFamily="18" charset="0"/>
                <a:cs typeface="Times New Roman" panose="02020603050405020304" pitchFamily="18" charset="0"/>
              </a:rPr>
              <a:t> mod 187 = 88</a:t>
            </a:r>
            <a:endParaRPr lang="en-GB"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012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3.2. Các phương pháp mã hóa cổ điển</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970318"/>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a:latin typeface="Times New Roman" panose="02020603050405020304" pitchFamily="18" charset="0"/>
                <a:cs typeface="Times New Roman" panose="02020603050405020304" pitchFamily="18" charset="0"/>
              </a:rPr>
              <a:t>Một số khái niệm trong số học</a:t>
            </a:r>
            <a:endParaRPr lang="en-US" sz="3600">
              <a:latin typeface="Times New Roman" panose="02020603050405020304" pitchFamily="18" charset="0"/>
              <a:cs typeface="Times New Roman" panose="02020603050405020304" pitchFamily="18" charset="0"/>
            </a:endParaRPr>
          </a:p>
          <a:p>
            <a:pPr algn="just">
              <a:spcAft>
                <a:spcPts val="0"/>
              </a:spcAft>
            </a:pPr>
            <a:r>
              <a:rPr lang="en-US" sz="3200">
                <a:latin typeface="Times New Roman" panose="02020603050405020304" pitchFamily="18" charset="0"/>
                <a:cs typeface="Times New Roman" panose="02020603050405020304" pitchFamily="18" charset="0"/>
              </a:rPr>
              <a:t>	</a:t>
            </a:r>
            <a:r>
              <a:rPr lang="en-US" sz="3600" b="1" i="1">
                <a:solidFill>
                  <a:schemeClr val="accent5">
                    <a:lumMod val="75000"/>
                  </a:schemeClr>
                </a:solidFill>
                <a:latin typeface="Times New Roman" panose="02020603050405020304" pitchFamily="18" charset="0"/>
                <a:ea typeface="Times New Roman" panose="02020603050405020304" pitchFamily="18" charset="0"/>
              </a:rPr>
              <a:t>Modulo số học</a:t>
            </a:r>
            <a:r>
              <a:rPr lang="vi-VN" sz="3600">
                <a:solidFill>
                  <a:schemeClr val="accent5">
                    <a:lumMod val="75000"/>
                  </a:schemeClr>
                </a:solidFill>
                <a:latin typeface="Times New Roman" panose="02020603050405020304" pitchFamily="18" charset="0"/>
                <a:ea typeface="Times New Roman" panose="02020603050405020304" pitchFamily="18" charset="0"/>
              </a:rPr>
              <a:t> </a:t>
            </a:r>
            <a:endParaRPr lang="en-US" sz="3600">
              <a:solidFill>
                <a:schemeClr val="accent5">
                  <a:lumMod val="75000"/>
                </a:schemeClr>
              </a:solidFill>
              <a:latin typeface="Times New Roman" panose="02020603050405020304" pitchFamily="18" charset="0"/>
              <a:ea typeface="Times New Roman" panose="02020603050405020304" pitchFamily="18" charset="0"/>
            </a:endParaRPr>
          </a:p>
          <a:p>
            <a:pPr algn="just"/>
            <a:r>
              <a:rPr lang="en-US" sz="3600">
                <a:latin typeface="Times New Roman" panose="02020603050405020304" pitchFamily="18" charset="0"/>
                <a:ea typeface="Times New Roman" panose="02020603050405020304" pitchFamily="18" charset="0"/>
              </a:rPr>
              <a:t>	</a:t>
            </a:r>
            <a:r>
              <a:rPr lang="fr-FR" sz="3600">
                <a:latin typeface="Times New Roman" panose="02020603050405020304" pitchFamily="18" charset="0"/>
                <a:cs typeface="Times New Roman" panose="02020603050405020304" pitchFamily="18" charset="0"/>
              </a:rPr>
              <a:t>Làm các ví dụ sau : Tìm đồng dư của các số sau :</a:t>
            </a:r>
            <a:endParaRPr lang="en-US" sz="3600">
              <a:latin typeface="Times New Roman" panose="02020603050405020304" pitchFamily="18" charset="0"/>
              <a:cs typeface="Times New Roman" panose="02020603050405020304" pitchFamily="18" charset="0"/>
            </a:endParaRPr>
          </a:p>
          <a:p>
            <a:pPr algn="just"/>
            <a:r>
              <a:rPr lang="fr-FR" sz="3600">
                <a:latin typeface="Times New Roman" panose="02020603050405020304" pitchFamily="18" charset="0"/>
                <a:cs typeface="Times New Roman" panose="02020603050405020304" pitchFamily="18" charset="0"/>
              </a:rPr>
              <a:t>1. 	-32 ≡ ? (mod 7)		</a:t>
            </a:r>
          </a:p>
          <a:p>
            <a:pPr algn="just"/>
            <a:r>
              <a:rPr lang="fr-FR" sz="3600">
                <a:latin typeface="Times New Roman" panose="02020603050405020304" pitchFamily="18" charset="0"/>
                <a:cs typeface="Times New Roman" panose="02020603050405020304" pitchFamily="18" charset="0"/>
              </a:rPr>
              <a:t>2. 	-21 ≡ ? (mod 8)		</a:t>
            </a:r>
          </a:p>
          <a:p>
            <a:pPr algn="just"/>
            <a:r>
              <a:rPr lang="fr-FR" sz="3600">
                <a:latin typeface="Times New Roman" panose="02020603050405020304" pitchFamily="18" charset="0"/>
                <a:cs typeface="Times New Roman" panose="02020603050405020304" pitchFamily="18" charset="0"/>
              </a:rPr>
              <a:t>3. 	-36 ≡ ? (mod 5)</a:t>
            </a:r>
            <a:endParaRPr lang="en-US" sz="3600">
              <a:latin typeface="Times New Roman" panose="02020603050405020304" pitchFamily="18" charset="0"/>
              <a:cs typeface="Times New Roman" panose="02020603050405020304" pitchFamily="18" charset="0"/>
            </a:endParaRPr>
          </a:p>
          <a:p>
            <a:pPr algn="just"/>
            <a:r>
              <a:rPr lang="fr-FR" sz="3600"/>
              <a:t>	</a:t>
            </a: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53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fade">
                                      <p:cBhvr>
                                        <p:cTn id="7" dur="1000"/>
                                        <p:tgtEl>
                                          <p:spTgt spid="13">
                                            <p:txEl>
                                              <p:pRg st="2" end="2"/>
                                            </p:txEl>
                                          </p:spTgt>
                                        </p:tgtEl>
                                      </p:cBhvr>
                                    </p:animEffect>
                                    <p:anim calcmode="lin" valueType="num">
                                      <p:cBhvr>
                                        <p:cTn id="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xEl>
                                              <p:pRg st="3" end="3"/>
                                            </p:txEl>
                                          </p:spTgt>
                                        </p:tgtEl>
                                        <p:attrNameLst>
                                          <p:attrName>style.visibility</p:attrName>
                                        </p:attrNameLst>
                                      </p:cBhvr>
                                      <p:to>
                                        <p:strVal val="visible"/>
                                      </p:to>
                                    </p:set>
                                    <p:animEffect transition="in" filter="fade">
                                      <p:cBhvr>
                                        <p:cTn id="12" dur="1000"/>
                                        <p:tgtEl>
                                          <p:spTgt spid="13">
                                            <p:txEl>
                                              <p:pRg st="3" end="3"/>
                                            </p:txEl>
                                          </p:spTgt>
                                        </p:tgtEl>
                                      </p:cBhvr>
                                    </p:animEffect>
                                    <p:anim calcmode="lin" valueType="num">
                                      <p:cBhvr>
                                        <p:cTn id="13"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animEffect transition="in" filter="fade">
                                      <p:cBhvr>
                                        <p:cTn id="17" dur="1000"/>
                                        <p:tgtEl>
                                          <p:spTgt spid="13">
                                            <p:txEl>
                                              <p:pRg st="4" end="4"/>
                                            </p:txEl>
                                          </p:spTgt>
                                        </p:tgtEl>
                                      </p:cBhvr>
                                    </p:animEffect>
                                    <p:anim calcmode="lin" valueType="num">
                                      <p:cBhvr>
                                        <p:cTn id="18"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xEl>
                                              <p:pRg st="5" end="5"/>
                                            </p:txEl>
                                          </p:spTgt>
                                        </p:tgtEl>
                                        <p:attrNameLst>
                                          <p:attrName>style.visibility</p:attrName>
                                        </p:attrNameLst>
                                      </p:cBhvr>
                                      <p:to>
                                        <p:strVal val="visible"/>
                                      </p:to>
                                    </p:set>
                                    <p:animEffect transition="in" filter="fade">
                                      <p:cBhvr>
                                        <p:cTn id="22" dur="1000"/>
                                        <p:tgtEl>
                                          <p:spTgt spid="13">
                                            <p:txEl>
                                              <p:pRg st="5" end="5"/>
                                            </p:txEl>
                                          </p:spTgt>
                                        </p:tgtEl>
                                      </p:cBhvr>
                                    </p:animEffect>
                                    <p:anim calcmode="lin" valueType="num">
                                      <p:cBhvr>
                                        <p:cTn id="23"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078313"/>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r>
              <a:rPr lang="en-US" sz="3600" b="1" smtClean="0">
                <a:latin typeface="Times New Roman" panose="02020603050405020304" pitchFamily="18" charset="0"/>
                <a:cs typeface="Times New Roman" panose="02020603050405020304" pitchFamily="18" charset="0"/>
              </a:rPr>
              <a:t>Hệ mã RSA</a:t>
            </a:r>
            <a:endParaRPr lang="en-US" sz="3600">
              <a:latin typeface="Times New Roman" panose="02020603050405020304" pitchFamily="18" charset="0"/>
              <a:cs typeface="Times New Roman" panose="02020603050405020304" pitchFamily="18" charset="0"/>
            </a:endParaRPr>
          </a:p>
          <a:p>
            <a:pPr algn="just"/>
            <a:r>
              <a:rPr lang="en-US" sz="3600" b="1">
                <a:latin typeface="Times New Roman" panose="02020603050405020304" pitchFamily="18" charset="0"/>
                <a:cs typeface="Times New Roman" panose="02020603050405020304" pitchFamily="18" charset="0"/>
              </a:rPr>
              <a:t>Bài </a:t>
            </a:r>
            <a:r>
              <a:rPr lang="en-US" sz="3600" b="1" smtClean="0">
                <a:latin typeface="Times New Roman" panose="02020603050405020304" pitchFamily="18" charset="0"/>
                <a:cs typeface="Times New Roman" panose="02020603050405020304" pitchFamily="18" charset="0"/>
              </a:rPr>
              <a:t>tập</a:t>
            </a:r>
            <a:endParaRPr lang="en-US" sz="3600" b="1">
              <a:latin typeface="Times New Roman" panose="02020603050405020304" pitchFamily="18" charset="0"/>
              <a:cs typeface="Times New Roman" panose="02020603050405020304" pitchFamily="18" charset="0"/>
            </a:endParaRPr>
          </a:p>
          <a:p>
            <a:pPr algn="just">
              <a:defRPr/>
            </a:pPr>
            <a:r>
              <a:rPr lang="en-US" sz="3600">
                <a:latin typeface="Times New Roman" panose="02020603050405020304" pitchFamily="18" charset="0"/>
                <a:cs typeface="Times New Roman" panose="02020603050405020304" pitchFamily="18" charset="0"/>
              </a:rPr>
              <a:t>	</a:t>
            </a:r>
            <a:r>
              <a:rPr lang="en-US" sz="3600" smtClean="0">
                <a:latin typeface="Times New Roman" panose="02020603050405020304" pitchFamily="18" charset="0"/>
                <a:cs typeface="Times New Roman" panose="02020603050405020304" pitchFamily="18" charset="0"/>
              </a:rPr>
              <a:t>1. </a:t>
            </a:r>
            <a:r>
              <a:rPr lang="vi-VN" sz="3600" smtClean="0">
                <a:latin typeface="Times New Roman" panose="02020603050405020304" pitchFamily="18" charset="0"/>
                <a:cs typeface="Times New Roman" panose="02020603050405020304" pitchFamily="18" charset="0"/>
              </a:rPr>
              <a:t>Cho </a:t>
            </a:r>
            <a:r>
              <a:rPr lang="vi-VN" sz="3600">
                <a:latin typeface="Times New Roman" panose="02020603050405020304" pitchFamily="18" charset="0"/>
                <a:cs typeface="Times New Roman" panose="02020603050405020304" pitchFamily="18" charset="0"/>
              </a:rPr>
              <a:t>hệ mã RSA có p = 31, q = 41, e = 271.  </a:t>
            </a:r>
            <a:r>
              <a:rPr lang="vi-VN" sz="3600" smtClean="0">
                <a:latin typeface="Times New Roman" panose="02020603050405020304" pitchFamily="18" charset="0"/>
                <a:cs typeface="Times New Roman" panose="02020603050405020304" pitchFamily="18" charset="0"/>
              </a:rPr>
              <a:t>Hãy </a:t>
            </a:r>
            <a:r>
              <a:rPr lang="vi-VN" sz="3600">
                <a:latin typeface="Times New Roman" panose="02020603050405020304" pitchFamily="18" charset="0"/>
                <a:cs typeface="Times New Roman" panose="02020603050405020304" pitchFamily="18" charset="0"/>
              </a:rPr>
              <a:t>tìm khóa công khai K</a:t>
            </a:r>
            <a:r>
              <a:rPr lang="vi-VN" sz="3600" baseline="-25000">
                <a:latin typeface="Times New Roman" panose="02020603050405020304" pitchFamily="18" charset="0"/>
                <a:cs typeface="Times New Roman" panose="02020603050405020304" pitchFamily="18" charset="0"/>
              </a:rPr>
              <a:t>P</a:t>
            </a:r>
            <a:r>
              <a:rPr lang="vi-VN" sz="3600">
                <a:latin typeface="Times New Roman" panose="02020603050405020304" pitchFamily="18" charset="0"/>
                <a:cs typeface="Times New Roman" panose="02020603050405020304" pitchFamily="18" charset="0"/>
              </a:rPr>
              <a:t>, và khóa bí mật K</a:t>
            </a:r>
            <a:r>
              <a:rPr lang="vi-VN" sz="3600" baseline="-25000">
                <a:latin typeface="Times New Roman" panose="02020603050405020304" pitchFamily="18" charset="0"/>
                <a:cs typeface="Times New Roman" panose="02020603050405020304" pitchFamily="18" charset="0"/>
              </a:rPr>
              <a:t>S</a:t>
            </a:r>
            <a:r>
              <a:rPr lang="vi-VN" sz="3600">
                <a:latin typeface="Times New Roman" panose="02020603050405020304" pitchFamily="18" charset="0"/>
                <a:cs typeface="Times New Roman" panose="02020603050405020304" pitchFamily="18" charset="0"/>
              </a:rPr>
              <a:t> của hệ mã trên</a:t>
            </a:r>
            <a:r>
              <a:rPr lang="vi-VN" sz="3600" smtClean="0">
                <a:latin typeface="Times New Roman" panose="02020603050405020304" pitchFamily="18" charset="0"/>
                <a:cs typeface="Times New Roman" panose="02020603050405020304" pitchFamily="18" charset="0"/>
              </a:rPr>
              <a:t>.</a:t>
            </a:r>
            <a:endParaRPr lang="en-US" sz="3600" smtClean="0">
              <a:latin typeface="Times New Roman" panose="02020603050405020304" pitchFamily="18" charset="0"/>
              <a:cs typeface="Times New Roman" panose="02020603050405020304" pitchFamily="18" charset="0"/>
            </a:endParaRPr>
          </a:p>
          <a:p>
            <a:pPr algn="just">
              <a:defRPr/>
            </a:pPr>
            <a:r>
              <a:rPr lang="en-US" sz="3600" smtClean="0">
                <a:latin typeface="Times New Roman" panose="02020603050405020304" pitchFamily="18" charset="0"/>
                <a:cs typeface="Times New Roman" panose="02020603050405020304" pitchFamily="18" charset="0"/>
              </a:rPr>
              <a:t>	2. </a:t>
            </a:r>
            <a:r>
              <a:rPr lang="vi-VN" sz="3600" smtClean="0">
                <a:latin typeface="Times New Roman" panose="02020603050405020304" pitchFamily="18" charset="0"/>
                <a:cs typeface="Times New Roman" panose="02020603050405020304" pitchFamily="18" charset="0"/>
              </a:rPr>
              <a:t>Cho </a:t>
            </a:r>
            <a:r>
              <a:rPr lang="vi-VN" sz="3600">
                <a:latin typeface="Times New Roman" panose="02020603050405020304" pitchFamily="18" charset="0"/>
                <a:cs typeface="Times New Roman" panose="02020603050405020304" pitchFamily="18" charset="0"/>
              </a:rPr>
              <a:t>hệ mã RSA có p = 29, q = 43, e = 11.  </a:t>
            </a:r>
            <a:r>
              <a:rPr lang="vi-VN" sz="3600" smtClean="0">
                <a:latin typeface="Times New Roman" panose="02020603050405020304" pitchFamily="18" charset="0"/>
                <a:cs typeface="Times New Roman" panose="02020603050405020304" pitchFamily="18" charset="0"/>
              </a:rPr>
              <a:t>Hãy </a:t>
            </a:r>
            <a:r>
              <a:rPr lang="vi-VN" sz="3600">
                <a:latin typeface="Times New Roman" panose="02020603050405020304" pitchFamily="18" charset="0"/>
                <a:cs typeface="Times New Roman" panose="02020603050405020304" pitchFamily="18" charset="0"/>
              </a:rPr>
              <a:t>tìm khóa công khai K</a:t>
            </a:r>
            <a:r>
              <a:rPr lang="vi-VN" sz="3600" baseline="-25000">
                <a:latin typeface="Times New Roman" panose="02020603050405020304" pitchFamily="18" charset="0"/>
                <a:cs typeface="Times New Roman" panose="02020603050405020304" pitchFamily="18" charset="0"/>
              </a:rPr>
              <a:t>P</a:t>
            </a:r>
            <a:r>
              <a:rPr lang="vi-VN" sz="3600">
                <a:latin typeface="Times New Roman" panose="02020603050405020304" pitchFamily="18" charset="0"/>
                <a:cs typeface="Times New Roman" panose="02020603050405020304" pitchFamily="18" charset="0"/>
              </a:rPr>
              <a:t>, và khóa bí mật K</a:t>
            </a:r>
            <a:r>
              <a:rPr lang="vi-VN" sz="3600" baseline="-25000">
                <a:latin typeface="Times New Roman" panose="02020603050405020304" pitchFamily="18" charset="0"/>
                <a:cs typeface="Times New Roman" panose="02020603050405020304" pitchFamily="18" charset="0"/>
              </a:rPr>
              <a:t>S</a:t>
            </a:r>
            <a:r>
              <a:rPr lang="vi-VN" sz="3600">
                <a:latin typeface="Times New Roman" panose="02020603050405020304" pitchFamily="18" charset="0"/>
                <a:cs typeface="Times New Roman" panose="02020603050405020304" pitchFamily="18" charset="0"/>
              </a:rPr>
              <a:t> của hệ mã trên. </a:t>
            </a:r>
            <a:r>
              <a:rPr lang="en-US" sz="3600">
                <a:latin typeface="Times New Roman" panose="02020603050405020304" pitchFamily="18" charset="0"/>
                <a:cs typeface="Times New Roman" panose="02020603050405020304" pitchFamily="18" charset="0"/>
              </a:rPr>
              <a:t>Mã hóa bản rõ P = 103</a:t>
            </a:r>
            <a:endParaRPr lang="vi-VN" sz="3600">
              <a:latin typeface="Times New Roman" panose="02020603050405020304" pitchFamily="18" charset="0"/>
              <a:cs typeface="Times New Roman" panose="02020603050405020304" pitchFamily="18" charset="0"/>
            </a:endParaRPr>
          </a:p>
          <a:p>
            <a:pPr algn="just">
              <a:defRPr/>
            </a:pPr>
            <a:endParaRPr lang="vi-VN"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66817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6186309"/>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r>
              <a:rPr lang="en-US" sz="3600" b="1" smtClean="0">
                <a:latin typeface="Times New Roman" panose="02020603050405020304" pitchFamily="18" charset="0"/>
                <a:cs typeface="Times New Roman" panose="02020603050405020304" pitchFamily="18" charset="0"/>
              </a:rPr>
              <a:t>Hệ mã RSA</a:t>
            </a:r>
            <a:endParaRPr lang="en-US" sz="3600">
              <a:latin typeface="Times New Roman" panose="02020603050405020304" pitchFamily="18" charset="0"/>
              <a:cs typeface="Times New Roman" panose="02020603050405020304" pitchFamily="18" charset="0"/>
            </a:endParaRPr>
          </a:p>
          <a:p>
            <a:pPr algn="just"/>
            <a:r>
              <a:rPr lang="en-US" sz="3600" b="1">
                <a:latin typeface="Times New Roman" panose="02020603050405020304" pitchFamily="18" charset="0"/>
                <a:cs typeface="Times New Roman" panose="02020603050405020304" pitchFamily="18" charset="0"/>
              </a:rPr>
              <a:t>Bài </a:t>
            </a:r>
            <a:r>
              <a:rPr lang="en-US" sz="3600" b="1" smtClean="0">
                <a:latin typeface="Times New Roman" panose="02020603050405020304" pitchFamily="18" charset="0"/>
                <a:cs typeface="Times New Roman" panose="02020603050405020304" pitchFamily="18" charset="0"/>
              </a:rPr>
              <a:t>tập</a:t>
            </a:r>
            <a:endParaRPr lang="en-US" sz="3600" b="1">
              <a:latin typeface="Times New Roman" panose="02020603050405020304" pitchFamily="18" charset="0"/>
              <a:cs typeface="Times New Roman" panose="02020603050405020304" pitchFamily="18" charset="0"/>
            </a:endParaRPr>
          </a:p>
          <a:p>
            <a:pPr algn="just"/>
            <a:r>
              <a:rPr lang="en-US" sz="3600">
                <a:latin typeface="Times New Roman" panose="02020603050405020304" pitchFamily="18" charset="0"/>
                <a:cs typeface="Times New Roman" panose="02020603050405020304" pitchFamily="18" charset="0"/>
              </a:rPr>
              <a:t>	</a:t>
            </a:r>
            <a:r>
              <a:rPr lang="en-US" sz="3600" smtClean="0">
                <a:latin typeface="Times New Roman" panose="02020603050405020304" pitchFamily="18" charset="0"/>
                <a:cs typeface="Times New Roman" panose="02020603050405020304" pitchFamily="18" charset="0"/>
              </a:rPr>
              <a:t>3. Cho </a:t>
            </a:r>
            <a:r>
              <a:rPr lang="en-US" sz="3600">
                <a:latin typeface="Times New Roman" panose="02020603050405020304" pitchFamily="18" charset="0"/>
                <a:cs typeface="Times New Roman" panose="02020603050405020304" pitchFamily="18" charset="0"/>
              </a:rPr>
              <a:t>hệ mã RSA có p = 23, q = 37, e = 13. </a:t>
            </a:r>
            <a:r>
              <a:rPr lang="en-US" sz="3600" smtClean="0">
                <a:latin typeface="Times New Roman" panose="02020603050405020304" pitchFamily="18" charset="0"/>
                <a:cs typeface="Times New Roman" panose="02020603050405020304" pitchFamily="18" charset="0"/>
              </a:rPr>
              <a:t>Hãy </a:t>
            </a:r>
            <a:r>
              <a:rPr lang="en-US" sz="3600">
                <a:latin typeface="Times New Roman" panose="02020603050405020304" pitchFamily="18" charset="0"/>
                <a:cs typeface="Times New Roman" panose="02020603050405020304" pitchFamily="18" charset="0"/>
              </a:rPr>
              <a:t>tìm khóa công khai K</a:t>
            </a:r>
            <a:r>
              <a:rPr lang="en-US" sz="3600" baseline="-25000">
                <a:latin typeface="Times New Roman" panose="02020603050405020304" pitchFamily="18" charset="0"/>
                <a:cs typeface="Times New Roman" panose="02020603050405020304" pitchFamily="18" charset="0"/>
              </a:rPr>
              <a:t>p</a:t>
            </a:r>
            <a:r>
              <a:rPr lang="en-US" sz="3600">
                <a:latin typeface="Times New Roman" panose="02020603050405020304" pitchFamily="18" charset="0"/>
                <a:cs typeface="Times New Roman" panose="02020603050405020304" pitchFamily="18" charset="0"/>
              </a:rPr>
              <a:t>, và khóa bí mật K</a:t>
            </a:r>
            <a:r>
              <a:rPr lang="en-US" sz="3600" baseline="-25000">
                <a:latin typeface="Times New Roman" panose="02020603050405020304" pitchFamily="18" charset="0"/>
                <a:cs typeface="Times New Roman" panose="02020603050405020304" pitchFamily="18" charset="0"/>
              </a:rPr>
              <a:t>s</a:t>
            </a:r>
            <a:r>
              <a:rPr lang="en-US" sz="3600">
                <a:latin typeface="Times New Roman" panose="02020603050405020304" pitchFamily="18" charset="0"/>
                <a:cs typeface="Times New Roman" panose="02020603050405020304" pitchFamily="18" charset="0"/>
              </a:rPr>
              <a:t> của hệ mã trên; mã hóa và đưa ra bản mã M=176 cho hệ mã trên. </a:t>
            </a:r>
            <a:endParaRPr lang="en-US" sz="3600" smtClean="0">
              <a:latin typeface="Times New Roman" panose="02020603050405020304" pitchFamily="18" charset="0"/>
              <a:cs typeface="Times New Roman" panose="02020603050405020304" pitchFamily="18" charset="0"/>
            </a:endParaRPr>
          </a:p>
          <a:p>
            <a:pPr algn="just"/>
            <a:r>
              <a:rPr lang="en-US" sz="3600" smtClean="0">
                <a:latin typeface="Times New Roman" panose="02020603050405020304" pitchFamily="18" charset="0"/>
                <a:cs typeface="Times New Roman" panose="02020603050405020304" pitchFamily="18" charset="0"/>
              </a:rPr>
              <a:t>	4. Cho </a:t>
            </a:r>
            <a:r>
              <a:rPr lang="en-US" sz="3600">
                <a:latin typeface="Times New Roman" panose="02020603050405020304" pitchFamily="18" charset="0"/>
                <a:cs typeface="Times New Roman" panose="02020603050405020304" pitchFamily="18" charset="0"/>
              </a:rPr>
              <a:t>hệ mã RSA có p = 23, q = 37, e = 83. </a:t>
            </a:r>
            <a:r>
              <a:rPr lang="en-US" sz="3600" smtClean="0">
                <a:latin typeface="Times New Roman" panose="02020603050405020304" pitchFamily="18" charset="0"/>
                <a:cs typeface="Times New Roman" panose="02020603050405020304" pitchFamily="18" charset="0"/>
              </a:rPr>
              <a:t>Hãy </a:t>
            </a:r>
            <a:r>
              <a:rPr lang="en-US" sz="3600">
                <a:latin typeface="Times New Roman" panose="02020603050405020304" pitchFamily="18" charset="0"/>
                <a:cs typeface="Times New Roman" panose="02020603050405020304" pitchFamily="18" charset="0"/>
              </a:rPr>
              <a:t>tìm khóa công khai K</a:t>
            </a:r>
            <a:r>
              <a:rPr lang="en-US" sz="3600" baseline="-25000">
                <a:latin typeface="Times New Roman" panose="02020603050405020304" pitchFamily="18" charset="0"/>
                <a:cs typeface="Times New Roman" panose="02020603050405020304" pitchFamily="18" charset="0"/>
              </a:rPr>
              <a:t>p</a:t>
            </a:r>
            <a:r>
              <a:rPr lang="en-US" sz="3600">
                <a:latin typeface="Times New Roman" panose="02020603050405020304" pitchFamily="18" charset="0"/>
                <a:cs typeface="Times New Roman" panose="02020603050405020304" pitchFamily="18" charset="0"/>
              </a:rPr>
              <a:t>, và khóa bí mật K</a:t>
            </a:r>
            <a:r>
              <a:rPr lang="en-US" sz="3600" baseline="-25000">
                <a:latin typeface="Times New Roman" panose="02020603050405020304" pitchFamily="18" charset="0"/>
                <a:cs typeface="Times New Roman" panose="02020603050405020304" pitchFamily="18" charset="0"/>
              </a:rPr>
              <a:t>s</a:t>
            </a:r>
            <a:r>
              <a:rPr lang="en-US" sz="3600">
                <a:latin typeface="Times New Roman" panose="02020603050405020304" pitchFamily="18" charset="0"/>
                <a:cs typeface="Times New Roman" panose="02020603050405020304" pitchFamily="18" charset="0"/>
              </a:rPr>
              <a:t> của hệ mã trên; mã hóa và đưa ra bản mã M=65 cho hệ mã trên. </a:t>
            </a:r>
          </a:p>
          <a:p>
            <a:pPr algn="just"/>
            <a:endParaRPr lang="en-US" sz="3600">
              <a:latin typeface="Times New Roman" panose="02020603050405020304" pitchFamily="18" charset="0"/>
              <a:cs typeface="Times New Roman" panose="02020603050405020304" pitchFamily="18" charset="0"/>
            </a:endParaRPr>
          </a:p>
          <a:p>
            <a:pPr algn="just">
              <a:defRPr/>
            </a:pPr>
            <a:endParaRPr lang="vi-VN"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683614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4524315"/>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r>
              <a:rPr lang="en-US" sz="3600" b="1" smtClean="0">
                <a:latin typeface="Times New Roman" panose="02020603050405020304" pitchFamily="18" charset="0"/>
                <a:cs typeface="Times New Roman" panose="02020603050405020304" pitchFamily="18" charset="0"/>
              </a:rPr>
              <a:t>Hệ mã RSA</a:t>
            </a:r>
            <a:endParaRPr lang="en-US" sz="3600">
              <a:latin typeface="Times New Roman" panose="02020603050405020304" pitchFamily="18" charset="0"/>
              <a:cs typeface="Times New Roman" panose="02020603050405020304" pitchFamily="18" charset="0"/>
            </a:endParaRPr>
          </a:p>
          <a:p>
            <a:pPr algn="just"/>
            <a:r>
              <a:rPr lang="en-US" sz="3600" b="1">
                <a:latin typeface="Times New Roman" panose="02020603050405020304" pitchFamily="18" charset="0"/>
                <a:cs typeface="Times New Roman" panose="02020603050405020304" pitchFamily="18" charset="0"/>
              </a:rPr>
              <a:t>Bài </a:t>
            </a:r>
            <a:r>
              <a:rPr lang="en-US" sz="3600" b="1" smtClean="0">
                <a:latin typeface="Times New Roman" panose="02020603050405020304" pitchFamily="18" charset="0"/>
                <a:cs typeface="Times New Roman" panose="02020603050405020304" pitchFamily="18" charset="0"/>
              </a:rPr>
              <a:t>tập</a:t>
            </a:r>
            <a:endParaRPr lang="en-US" sz="3600" b="1">
              <a:latin typeface="Times New Roman" panose="02020603050405020304" pitchFamily="18" charset="0"/>
              <a:cs typeface="Times New Roman" panose="02020603050405020304" pitchFamily="18" charset="0"/>
            </a:endParaRPr>
          </a:p>
          <a:p>
            <a:pPr algn="just"/>
            <a:r>
              <a:rPr lang="en-US" sz="3600">
                <a:latin typeface="Times New Roman" panose="02020603050405020304" pitchFamily="18" charset="0"/>
                <a:cs typeface="Times New Roman" panose="02020603050405020304" pitchFamily="18" charset="0"/>
              </a:rPr>
              <a:t>	</a:t>
            </a:r>
            <a:r>
              <a:rPr lang="en-US" sz="3600" smtClean="0">
                <a:latin typeface="Times New Roman" panose="02020603050405020304" pitchFamily="18" charset="0"/>
                <a:cs typeface="Times New Roman" panose="02020603050405020304" pitchFamily="18" charset="0"/>
              </a:rPr>
              <a:t>5. Cho </a:t>
            </a:r>
            <a:r>
              <a:rPr lang="en-US" sz="3600">
                <a:latin typeface="Times New Roman" panose="02020603050405020304" pitchFamily="18" charset="0"/>
                <a:cs typeface="Times New Roman" panose="02020603050405020304" pitchFamily="18" charset="0"/>
              </a:rPr>
              <a:t>hệ mã RSA có p = 19, q = 31, e = 79. </a:t>
            </a:r>
            <a:r>
              <a:rPr lang="en-US" sz="3600" smtClean="0">
                <a:latin typeface="Times New Roman" panose="02020603050405020304" pitchFamily="18" charset="0"/>
                <a:cs typeface="Times New Roman" panose="02020603050405020304" pitchFamily="18" charset="0"/>
              </a:rPr>
              <a:t>Hãy </a:t>
            </a:r>
            <a:r>
              <a:rPr lang="en-US" sz="3600">
                <a:latin typeface="Times New Roman" panose="02020603050405020304" pitchFamily="18" charset="0"/>
                <a:cs typeface="Times New Roman" panose="02020603050405020304" pitchFamily="18" charset="0"/>
              </a:rPr>
              <a:t>tìm khóa công khai K</a:t>
            </a:r>
            <a:r>
              <a:rPr lang="en-US" sz="3600" baseline="-25000">
                <a:latin typeface="Times New Roman" panose="02020603050405020304" pitchFamily="18" charset="0"/>
                <a:cs typeface="Times New Roman" panose="02020603050405020304" pitchFamily="18" charset="0"/>
              </a:rPr>
              <a:t>p</a:t>
            </a:r>
            <a:r>
              <a:rPr lang="en-US" sz="3600">
                <a:latin typeface="Times New Roman" panose="02020603050405020304" pitchFamily="18" charset="0"/>
                <a:cs typeface="Times New Roman" panose="02020603050405020304" pitchFamily="18" charset="0"/>
              </a:rPr>
              <a:t>, và khóa bí mật K</a:t>
            </a:r>
            <a:r>
              <a:rPr lang="en-US" sz="3600" baseline="-25000">
                <a:latin typeface="Times New Roman" panose="02020603050405020304" pitchFamily="18" charset="0"/>
                <a:cs typeface="Times New Roman" panose="02020603050405020304" pitchFamily="18" charset="0"/>
              </a:rPr>
              <a:t>s</a:t>
            </a:r>
            <a:r>
              <a:rPr lang="en-US" sz="3600">
                <a:latin typeface="Times New Roman" panose="02020603050405020304" pitchFamily="18" charset="0"/>
                <a:cs typeface="Times New Roman" panose="02020603050405020304" pitchFamily="18" charset="0"/>
              </a:rPr>
              <a:t> của hệ mã trên; mã hóa và đưa ra bản mã M=105 cho hệ mã trên. </a:t>
            </a:r>
          </a:p>
          <a:p>
            <a:pPr algn="just"/>
            <a:endParaRPr lang="en-US" sz="3600">
              <a:latin typeface="Times New Roman" panose="02020603050405020304" pitchFamily="18" charset="0"/>
              <a:cs typeface="Times New Roman" panose="02020603050405020304" pitchFamily="18" charset="0"/>
            </a:endParaRPr>
          </a:p>
          <a:p>
            <a:pPr algn="just">
              <a:defRPr/>
            </a:pPr>
            <a:endParaRPr lang="vi-VN"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551176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6370975"/>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r>
              <a:rPr lang="en-US" sz="3600" b="1" smtClean="0">
                <a:latin typeface="Times New Roman" panose="02020603050405020304" pitchFamily="18" charset="0"/>
                <a:cs typeface="Times New Roman" panose="02020603050405020304" pitchFamily="18" charset="0"/>
              </a:rPr>
              <a:t>Hệ mã ElGamal</a:t>
            </a:r>
            <a:endParaRPr lang="en-US" sz="3600">
              <a:latin typeface="Times New Roman" panose="02020603050405020304" pitchFamily="18" charset="0"/>
              <a:cs typeface="Times New Roman" panose="02020603050405020304" pitchFamily="18" charset="0"/>
            </a:endParaRPr>
          </a:p>
          <a:p>
            <a:pPr algn="just"/>
            <a:r>
              <a:rPr lang="en-US" sz="3600" b="1" smtClean="0">
                <a:solidFill>
                  <a:srgbClr val="FF0000"/>
                </a:solidFill>
                <a:latin typeface="Times New Roman" panose="02020603050405020304" pitchFamily="18" charset="0"/>
                <a:cs typeface="Times New Roman" panose="02020603050405020304" pitchFamily="18" charset="0"/>
              </a:rPr>
              <a:t>Thuật </a:t>
            </a:r>
            <a:r>
              <a:rPr lang="en-US" sz="3600" b="1">
                <a:solidFill>
                  <a:srgbClr val="FF0000"/>
                </a:solidFill>
                <a:latin typeface="Times New Roman" panose="02020603050405020304" pitchFamily="18" charset="0"/>
                <a:cs typeface="Times New Roman" panose="02020603050405020304" pitchFamily="18" charset="0"/>
              </a:rPr>
              <a:t>toán thực hiện như sau:</a:t>
            </a:r>
          </a:p>
          <a:p>
            <a:pPr algn="just"/>
            <a:r>
              <a:rPr lang="en-US" sz="3600">
                <a:latin typeface="Times New Roman" panose="02020603050405020304" pitchFamily="18" charset="0"/>
                <a:cs typeface="Times New Roman" panose="02020603050405020304" pitchFamily="18" charset="0"/>
              </a:rPr>
              <a:t>	</a:t>
            </a:r>
            <a:r>
              <a:rPr lang="en-US" sz="3200">
                <a:latin typeface="Times New Roman" panose="02020603050405020304" pitchFamily="18" charset="0"/>
                <a:cs typeface="Times New Roman" panose="02020603050405020304" pitchFamily="18" charset="0"/>
              </a:rPr>
              <a:t>1. Chọn số nguyên tố đủ lớn p có chiều dài k sao cho bài toán logarithm trong Z</a:t>
            </a:r>
            <a:r>
              <a:rPr lang="en-US" sz="3200" baseline="-25000">
                <a:latin typeface="Times New Roman" panose="02020603050405020304" pitchFamily="18" charset="0"/>
                <a:cs typeface="Times New Roman" panose="02020603050405020304" pitchFamily="18" charset="0"/>
              </a:rPr>
              <a:t>p</a:t>
            </a:r>
            <a:r>
              <a:rPr lang="en-US" sz="3200">
                <a:latin typeface="Times New Roman" panose="02020603050405020304" pitchFamily="18" charset="0"/>
                <a:cs typeface="Times New Roman" panose="02020603050405020304" pitchFamily="18" charset="0"/>
              </a:rPr>
              <a:t> là khó giải</a:t>
            </a:r>
          </a:p>
          <a:p>
            <a:pPr algn="just"/>
            <a:r>
              <a:rPr lang="en-US" sz="3200">
                <a:latin typeface="Times New Roman" panose="02020603050405020304" pitchFamily="18" charset="0"/>
                <a:cs typeface="Times New Roman" panose="02020603050405020304" pitchFamily="18" charset="0"/>
              </a:rPr>
              <a:t>	2. Chọn </a:t>
            </a:r>
            <a:r>
              <a:rPr lang="en-US" sz="3200">
                <a:latin typeface="Times New Roman" panose="02020603050405020304" pitchFamily="18" charset="0"/>
                <a:cs typeface="Times New Roman" panose="02020603050405020304" pitchFamily="18" charset="0"/>
                <a:sym typeface="Symbol" panose="05050102010706020507" pitchFamily="18" charset="2"/>
              </a:rPr>
              <a:t>aZ</a:t>
            </a:r>
            <a:r>
              <a:rPr lang="en-US" sz="3200" baseline="30000">
                <a:latin typeface="Times New Roman" panose="02020603050405020304" pitchFamily="18" charset="0"/>
                <a:cs typeface="Times New Roman" panose="02020603050405020304" pitchFamily="18" charset="0"/>
                <a:sym typeface="Symbol" panose="05050102010706020507" pitchFamily="18" charset="2"/>
              </a:rPr>
              <a:t>*</a:t>
            </a:r>
            <a:r>
              <a:rPr lang="en-US" sz="3200" baseline="-25000">
                <a:latin typeface="Times New Roman" panose="02020603050405020304" pitchFamily="18" charset="0"/>
                <a:cs typeface="Times New Roman" panose="02020603050405020304" pitchFamily="18" charset="0"/>
                <a:sym typeface="Symbol" panose="05050102010706020507" pitchFamily="18" charset="2"/>
              </a:rPr>
              <a:t>p</a:t>
            </a:r>
            <a:r>
              <a:rPr lang="en-US" sz="3200">
                <a:latin typeface="Times New Roman" panose="02020603050405020304" pitchFamily="18" charset="0"/>
                <a:cs typeface="Times New Roman" panose="02020603050405020304" pitchFamily="18" charset="0"/>
                <a:sym typeface="Symbol" panose="05050102010706020507" pitchFamily="18" charset="2"/>
              </a:rPr>
              <a:t> là phần tử nguyên thủy của modulo p</a:t>
            </a:r>
          </a:p>
          <a:p>
            <a:pPr algn="just"/>
            <a:r>
              <a:rPr lang="en-US" sz="3200">
                <a:latin typeface="Times New Roman" panose="02020603050405020304" pitchFamily="18" charset="0"/>
                <a:cs typeface="Times New Roman" panose="02020603050405020304" pitchFamily="18" charset="0"/>
                <a:sym typeface="Symbol" panose="05050102010706020507" pitchFamily="18" charset="2"/>
              </a:rPr>
              <a:t>	Chọn x là số ngẫu nhiên sao cho 1&lt; x &lt; p</a:t>
            </a:r>
          </a:p>
          <a:p>
            <a:pPr algn="just"/>
            <a:r>
              <a:rPr lang="en-US" sz="3200">
                <a:latin typeface="Times New Roman" panose="02020603050405020304" pitchFamily="18" charset="0"/>
                <a:cs typeface="Times New Roman" panose="02020603050405020304" pitchFamily="18" charset="0"/>
                <a:sym typeface="Symbol" panose="05050102010706020507" pitchFamily="18" charset="2"/>
              </a:rPr>
              <a:t>	3. Tính giá trị y thỏa mãn công thức </a:t>
            </a:r>
          </a:p>
          <a:p>
            <a:pPr algn="just"/>
            <a:r>
              <a:rPr lang="en-US" sz="3200">
                <a:latin typeface="Times New Roman" panose="02020603050405020304" pitchFamily="18" charset="0"/>
                <a:cs typeface="Times New Roman" panose="02020603050405020304" pitchFamily="18" charset="0"/>
                <a:sym typeface="Symbol" panose="05050102010706020507" pitchFamily="18" charset="2"/>
              </a:rPr>
              <a:t>			y = a</a:t>
            </a:r>
            <a:r>
              <a:rPr lang="en-US" sz="3200" baseline="30000">
                <a:latin typeface="Times New Roman" panose="02020603050405020304" pitchFamily="18" charset="0"/>
                <a:cs typeface="Times New Roman" panose="02020603050405020304" pitchFamily="18" charset="0"/>
                <a:sym typeface="Symbol" panose="05050102010706020507" pitchFamily="18" charset="2"/>
              </a:rPr>
              <a:t>x</a:t>
            </a:r>
            <a:r>
              <a:rPr lang="en-US" sz="3200">
                <a:latin typeface="Times New Roman" panose="02020603050405020304" pitchFamily="18" charset="0"/>
                <a:cs typeface="Times New Roman" panose="02020603050405020304" pitchFamily="18" charset="0"/>
                <a:sym typeface="Symbol" panose="05050102010706020507" pitchFamily="18" charset="2"/>
              </a:rPr>
              <a:t> mod(p)</a:t>
            </a:r>
          </a:p>
          <a:p>
            <a:pPr algn="just"/>
            <a:r>
              <a:rPr lang="en-US" sz="3200">
                <a:latin typeface="Times New Roman" panose="02020603050405020304" pitchFamily="18" charset="0"/>
                <a:cs typeface="Times New Roman" panose="02020603050405020304" pitchFamily="18" charset="0"/>
                <a:sym typeface="Symbol" panose="05050102010706020507" pitchFamily="18" charset="2"/>
              </a:rPr>
              <a:t>	</a:t>
            </a:r>
            <a:r>
              <a:rPr lang="en-US" sz="3200" b="1">
                <a:solidFill>
                  <a:srgbClr val="0070C0"/>
                </a:solidFill>
                <a:latin typeface="Times New Roman" panose="02020603050405020304" pitchFamily="18" charset="0"/>
                <a:cs typeface="Times New Roman" panose="02020603050405020304" pitchFamily="18" charset="0"/>
                <a:sym typeface="Symbol" panose="05050102010706020507" pitchFamily="18" charset="2"/>
              </a:rPr>
              <a:t>Khóa mật là x, còn khóa mở là 3 số (a, p, y)</a:t>
            </a:r>
            <a:endParaRPr lang="en-US" sz="3200" b="1">
              <a:solidFill>
                <a:srgbClr val="0070C0"/>
              </a:solidFill>
              <a:latin typeface="Times New Roman" panose="02020603050405020304" pitchFamily="18" charset="0"/>
              <a:cs typeface="Times New Roman" panose="02020603050405020304" pitchFamily="18" charset="0"/>
            </a:endParaRPr>
          </a:p>
          <a:p>
            <a:pPr algn="just"/>
            <a:endParaRPr lang="en-US" sz="3600">
              <a:latin typeface="Times New Roman" panose="02020603050405020304" pitchFamily="18" charset="0"/>
              <a:cs typeface="Times New Roman" panose="02020603050405020304" pitchFamily="18" charset="0"/>
            </a:endParaRPr>
          </a:p>
          <a:p>
            <a:pPr algn="just">
              <a:defRPr/>
            </a:pPr>
            <a:endParaRPr lang="vi-VN"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42797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6370975"/>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r>
              <a:rPr lang="en-US" sz="3600" b="1" smtClean="0">
                <a:latin typeface="Times New Roman" panose="02020603050405020304" pitchFamily="18" charset="0"/>
                <a:cs typeface="Times New Roman" panose="02020603050405020304" pitchFamily="18" charset="0"/>
              </a:rPr>
              <a:t>Hệ mã ElGamal</a:t>
            </a:r>
            <a:endParaRPr lang="en-US" sz="3600">
              <a:latin typeface="Times New Roman" panose="02020603050405020304" pitchFamily="18" charset="0"/>
              <a:cs typeface="Times New Roman" panose="02020603050405020304" pitchFamily="18" charset="0"/>
            </a:endParaRPr>
          </a:p>
          <a:p>
            <a:pPr algn="just"/>
            <a:r>
              <a:rPr lang="en-US" sz="3200" b="1">
                <a:solidFill>
                  <a:srgbClr val="FF0000"/>
                </a:solidFill>
                <a:latin typeface="Times New Roman" panose="02020603050405020304" pitchFamily="18" charset="0"/>
                <a:cs typeface="Times New Roman" panose="02020603050405020304" pitchFamily="18" charset="0"/>
              </a:rPr>
              <a:t>Quá trình mã hóa bản tin M:</a:t>
            </a:r>
          </a:p>
          <a:p>
            <a:pPr lvl="3" algn="just">
              <a:spcBef>
                <a:spcPts val="600"/>
              </a:spcBef>
              <a:spcAft>
                <a:spcPts val="600"/>
              </a:spcAft>
            </a:pPr>
            <a:r>
              <a:rPr lang="en-US" sz="3200">
                <a:latin typeface="Times New Roman" panose="02020603050405020304" pitchFamily="18" charset="0"/>
                <a:cs typeface="Times New Roman" panose="02020603050405020304" pitchFamily="18" charset="0"/>
              </a:rPr>
              <a:t>1. Chọn số ngẫu nhiên k &lt;p và tính khóa K</a:t>
            </a:r>
          </a:p>
          <a:p>
            <a:pPr lvl="3" algn="just">
              <a:spcBef>
                <a:spcPts val="600"/>
              </a:spcBef>
              <a:spcAft>
                <a:spcPts val="600"/>
              </a:spcAft>
            </a:pPr>
            <a:r>
              <a:rPr lang="en-US" sz="3200">
                <a:latin typeface="Times New Roman" panose="02020603050405020304" pitchFamily="18" charset="0"/>
                <a:cs typeface="Times New Roman" panose="02020603050405020304" pitchFamily="18" charset="0"/>
              </a:rPr>
              <a:t>2. Tính K = </a:t>
            </a:r>
            <a:r>
              <a:rPr lang="en-US" sz="3200">
                <a:latin typeface="Times New Roman" panose="02020603050405020304" pitchFamily="18" charset="0"/>
                <a:cs typeface="Times New Roman" panose="02020603050405020304" pitchFamily="18" charset="0"/>
                <a:sym typeface="Symbol" panose="05050102010706020507" pitchFamily="18" charset="2"/>
              </a:rPr>
              <a:t>y</a:t>
            </a:r>
            <a:r>
              <a:rPr lang="en-US" sz="3200" baseline="30000">
                <a:latin typeface="Times New Roman" panose="02020603050405020304" pitchFamily="18" charset="0"/>
                <a:cs typeface="Times New Roman" panose="02020603050405020304" pitchFamily="18" charset="0"/>
                <a:sym typeface="Symbol" panose="05050102010706020507" pitchFamily="18" charset="2"/>
              </a:rPr>
              <a:t>k</a:t>
            </a:r>
            <a:r>
              <a:rPr lang="en-US" sz="3200">
                <a:latin typeface="Times New Roman" panose="02020603050405020304" pitchFamily="18" charset="0"/>
                <a:cs typeface="Times New Roman" panose="02020603050405020304" pitchFamily="18" charset="0"/>
                <a:sym typeface="Symbol" panose="05050102010706020507" pitchFamily="18" charset="2"/>
              </a:rPr>
              <a:t> mod(p)</a:t>
            </a:r>
          </a:p>
          <a:p>
            <a:pPr lvl="3" algn="just">
              <a:spcBef>
                <a:spcPts val="600"/>
              </a:spcBef>
              <a:spcAft>
                <a:spcPts val="600"/>
              </a:spcAft>
            </a:pPr>
            <a:r>
              <a:rPr lang="en-US" sz="3200">
                <a:latin typeface="Times New Roman" panose="02020603050405020304" pitchFamily="18" charset="0"/>
                <a:cs typeface="Times New Roman" panose="02020603050405020304" pitchFamily="18" charset="0"/>
                <a:sym typeface="Symbol" panose="05050102010706020507" pitchFamily="18" charset="2"/>
              </a:rPr>
              <a:t>3. Sau đó tính cặp mã</a:t>
            </a:r>
          </a:p>
          <a:p>
            <a:pPr lvl="5"/>
            <a:r>
              <a:rPr lang="en-US" sz="3200">
                <a:latin typeface="Times New Roman" panose="02020603050405020304" pitchFamily="18" charset="0"/>
                <a:cs typeface="Times New Roman" panose="02020603050405020304" pitchFamily="18" charset="0"/>
              </a:rPr>
              <a:t>C1 = a</a:t>
            </a:r>
            <a:r>
              <a:rPr lang="en-US" sz="3200" baseline="30000">
                <a:latin typeface="Times New Roman" panose="02020603050405020304" pitchFamily="18" charset="0"/>
                <a:cs typeface="Times New Roman" panose="02020603050405020304" pitchFamily="18" charset="0"/>
              </a:rPr>
              <a:t>k</a:t>
            </a:r>
            <a:r>
              <a:rPr lang="en-US" sz="3200">
                <a:latin typeface="Times New Roman" panose="02020603050405020304" pitchFamily="18" charset="0"/>
                <a:cs typeface="Times New Roman" panose="02020603050405020304" pitchFamily="18" charset="0"/>
              </a:rPr>
              <a:t> mod p</a:t>
            </a:r>
          </a:p>
          <a:p>
            <a:pPr lvl="5"/>
            <a:r>
              <a:rPr lang="en-US" sz="3200">
                <a:latin typeface="Times New Roman" panose="02020603050405020304" pitchFamily="18" charset="0"/>
                <a:cs typeface="Times New Roman" panose="02020603050405020304" pitchFamily="18" charset="0"/>
              </a:rPr>
              <a:t>C2 = (K.M) mod p</a:t>
            </a:r>
          </a:p>
          <a:p>
            <a:pPr lvl="3" algn="just">
              <a:spcBef>
                <a:spcPts val="600"/>
              </a:spcBef>
              <a:spcAft>
                <a:spcPts val="600"/>
              </a:spcAft>
            </a:pPr>
            <a:r>
              <a:rPr lang="en-US" sz="3200">
                <a:latin typeface="Times New Roman" panose="02020603050405020304" pitchFamily="18" charset="0"/>
                <a:cs typeface="Times New Roman" panose="02020603050405020304" pitchFamily="18" charset="0"/>
                <a:sym typeface="Symbol" panose="05050102010706020507" pitchFamily="18" charset="2"/>
              </a:rPr>
              <a:t>4. Bản mã được gửi đi là (C1; C2)</a:t>
            </a:r>
          </a:p>
          <a:p>
            <a:pPr algn="just"/>
            <a:endParaRPr lang="en-US" sz="3600">
              <a:latin typeface="Times New Roman" panose="02020603050405020304" pitchFamily="18" charset="0"/>
              <a:cs typeface="Times New Roman" panose="02020603050405020304" pitchFamily="18" charset="0"/>
            </a:endParaRPr>
          </a:p>
          <a:p>
            <a:pPr algn="just">
              <a:defRPr/>
            </a:pPr>
            <a:endParaRPr lang="vi-VN"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75176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6063198"/>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r>
              <a:rPr lang="en-US" sz="3600" b="1" smtClean="0">
                <a:latin typeface="Times New Roman" panose="02020603050405020304" pitchFamily="18" charset="0"/>
                <a:cs typeface="Times New Roman" panose="02020603050405020304" pitchFamily="18" charset="0"/>
              </a:rPr>
              <a:t>Hệ mã ElGamal</a:t>
            </a:r>
            <a:endParaRPr lang="en-US" sz="3600">
              <a:latin typeface="Times New Roman" panose="02020603050405020304" pitchFamily="18" charset="0"/>
              <a:cs typeface="Times New Roman" panose="02020603050405020304" pitchFamily="18" charset="0"/>
            </a:endParaRPr>
          </a:p>
          <a:p>
            <a:pPr algn="just"/>
            <a:r>
              <a:rPr lang="en-US" sz="3200" b="1">
                <a:solidFill>
                  <a:srgbClr val="FF0000"/>
                </a:solidFill>
                <a:latin typeface="Times New Roman" panose="02020603050405020304" pitchFamily="18" charset="0"/>
                <a:cs typeface="Times New Roman" panose="02020603050405020304" pitchFamily="18" charset="0"/>
              </a:rPr>
              <a:t>Quá trình giải mã:</a:t>
            </a:r>
          </a:p>
          <a:p>
            <a:pPr lvl="3" algn="just">
              <a:spcBef>
                <a:spcPts val="600"/>
              </a:spcBef>
              <a:spcAft>
                <a:spcPts val="600"/>
              </a:spcAft>
            </a:pPr>
            <a:r>
              <a:rPr lang="en-US" sz="3200">
                <a:latin typeface="Times New Roman" panose="02020603050405020304" pitchFamily="18" charset="0"/>
                <a:cs typeface="Times New Roman" panose="02020603050405020304" pitchFamily="18" charset="0"/>
              </a:rPr>
              <a:t>1. Tính lại khóa mã hóa thông điệp</a:t>
            </a:r>
          </a:p>
          <a:p>
            <a:pPr lvl="3"/>
            <a:r>
              <a:rPr lang="en-US" sz="3200">
                <a:latin typeface="Times New Roman" panose="02020603050405020304" pitchFamily="18" charset="0"/>
                <a:cs typeface="Times New Roman" panose="02020603050405020304" pitchFamily="18" charset="0"/>
              </a:rPr>
              <a:t>K = (C1 </a:t>
            </a:r>
            <a:r>
              <a:rPr lang="en-US" sz="3200" baseline="30000">
                <a:latin typeface="Times New Roman" panose="02020603050405020304" pitchFamily="18" charset="0"/>
                <a:cs typeface="Times New Roman" panose="02020603050405020304" pitchFamily="18" charset="0"/>
              </a:rPr>
              <a:t>(p-1-x) </a:t>
            </a:r>
            <a:r>
              <a:rPr lang="en-US" sz="3200">
                <a:latin typeface="Times New Roman" panose="02020603050405020304" pitchFamily="18" charset="0"/>
                <a:cs typeface="Times New Roman" panose="02020603050405020304" pitchFamily="18" charset="0"/>
              </a:rPr>
              <a:t>) mod p = (a</a:t>
            </a:r>
            <a:r>
              <a:rPr lang="en-US" sz="3200" baseline="30000">
                <a:latin typeface="Times New Roman" panose="02020603050405020304" pitchFamily="18" charset="0"/>
                <a:cs typeface="Times New Roman" panose="02020603050405020304" pitchFamily="18" charset="0"/>
              </a:rPr>
              <a:t>k.(p-1-x)</a:t>
            </a:r>
            <a:r>
              <a:rPr lang="en-US" sz="3200">
                <a:latin typeface="Times New Roman" panose="02020603050405020304" pitchFamily="18" charset="0"/>
                <a:cs typeface="Times New Roman" panose="02020603050405020304" pitchFamily="18" charset="0"/>
              </a:rPr>
              <a:t> ) mod p</a:t>
            </a:r>
          </a:p>
          <a:p>
            <a:pPr lvl="3" algn="just">
              <a:spcBef>
                <a:spcPts val="600"/>
              </a:spcBef>
              <a:spcAft>
                <a:spcPts val="600"/>
              </a:spcAft>
            </a:pPr>
            <a:r>
              <a:rPr lang="en-US" sz="3200">
                <a:latin typeface="Times New Roman" panose="02020603050405020304" pitchFamily="18" charset="0"/>
                <a:cs typeface="Times New Roman" panose="02020603050405020304" pitchFamily="18" charset="0"/>
              </a:rPr>
              <a:t>2. Tính M bằng cách giải phương trình sau đây</a:t>
            </a:r>
          </a:p>
          <a:p>
            <a:pPr lvl="4"/>
            <a:r>
              <a:rPr lang="en-US" sz="3200">
                <a:latin typeface="Times New Roman" panose="02020603050405020304" pitchFamily="18" charset="0"/>
                <a:cs typeface="Times New Roman" panose="02020603050405020304" pitchFamily="18" charset="0"/>
              </a:rPr>
              <a:t>M = (C2 . K) mod p</a:t>
            </a:r>
          </a:p>
          <a:p>
            <a:pPr lvl="4"/>
            <a:r>
              <a:rPr lang="en-US" sz="3200">
                <a:latin typeface="Times New Roman" panose="02020603050405020304" pitchFamily="18" charset="0"/>
                <a:cs typeface="Times New Roman" panose="02020603050405020304" pitchFamily="18" charset="0"/>
              </a:rPr>
              <a:t>Khóa công khai của hệ mã là (p, a, y) </a:t>
            </a:r>
          </a:p>
          <a:p>
            <a:pPr lvl="4"/>
            <a:r>
              <a:rPr lang="en-US" sz="3200">
                <a:latin typeface="Times New Roman" panose="02020603050405020304" pitchFamily="18" charset="0"/>
                <a:cs typeface="Times New Roman" panose="02020603050405020304" pitchFamily="18" charset="0"/>
              </a:rPr>
              <a:t>Khóa bí mât là x</a:t>
            </a:r>
          </a:p>
          <a:p>
            <a:pPr algn="just"/>
            <a:endParaRPr lang="en-US" sz="3600">
              <a:latin typeface="Times New Roman" panose="02020603050405020304" pitchFamily="18" charset="0"/>
              <a:cs typeface="Times New Roman" panose="02020603050405020304" pitchFamily="18" charset="0"/>
            </a:endParaRPr>
          </a:p>
          <a:p>
            <a:pPr algn="just">
              <a:defRPr/>
            </a:pPr>
            <a:endParaRPr lang="vi-VN"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188517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2677656"/>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r>
              <a:rPr lang="en-US" sz="3600" b="1" smtClean="0">
                <a:latin typeface="Times New Roman" panose="02020603050405020304" pitchFamily="18" charset="0"/>
                <a:cs typeface="Times New Roman" panose="02020603050405020304" pitchFamily="18" charset="0"/>
              </a:rPr>
              <a:t>Hệ mã ElGamal</a:t>
            </a:r>
            <a:endParaRPr lang="en-US" sz="36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Ví dụ: </a:t>
            </a:r>
            <a:endParaRPr lang="en-US" sz="3200" smtClean="0">
              <a:latin typeface="Times New Roman" panose="02020603050405020304" pitchFamily="18" charset="0"/>
              <a:cs typeface="Times New Roman" panose="02020603050405020304" pitchFamily="18" charset="0"/>
            </a:endParaRPr>
          </a:p>
          <a:p>
            <a:r>
              <a:rPr lang="en-US" sz="3200" smtClean="0">
                <a:latin typeface="Times New Roman" panose="02020603050405020304" pitchFamily="18" charset="0"/>
                <a:cs typeface="Times New Roman" panose="02020603050405020304" pitchFamily="18" charset="0"/>
              </a:rPr>
              <a:t>	Cho </a:t>
            </a:r>
            <a:r>
              <a:rPr lang="en-US" sz="3200">
                <a:latin typeface="Times New Roman" panose="02020603050405020304" pitchFamily="18" charset="0"/>
                <a:cs typeface="Times New Roman" panose="02020603050405020304" pitchFamily="18" charset="0"/>
              </a:rPr>
              <a:t>hệ mã El Gamal có P = 97, a = 5, x = </a:t>
            </a:r>
            <a:r>
              <a:rPr lang="en-US" sz="3200" smtClean="0">
                <a:latin typeface="Times New Roman" panose="02020603050405020304" pitchFamily="18" charset="0"/>
                <a:cs typeface="Times New Roman" panose="02020603050405020304" pitchFamily="18" charset="0"/>
              </a:rPr>
              <a:t>58. Tìm </a:t>
            </a:r>
            <a:r>
              <a:rPr lang="en-US" sz="3200">
                <a:latin typeface="Times New Roman" panose="02020603050405020304" pitchFamily="18" charset="0"/>
                <a:cs typeface="Times New Roman" panose="02020603050405020304" pitchFamily="18" charset="0"/>
              </a:rPr>
              <a:t>khóa của hệ mã </a:t>
            </a:r>
            <a:r>
              <a:rPr lang="en-US" sz="3200" smtClean="0">
                <a:latin typeface="Times New Roman" panose="02020603050405020304" pitchFamily="18" charset="0"/>
                <a:cs typeface="Times New Roman" panose="02020603050405020304" pitchFamily="18" charset="0"/>
              </a:rPr>
              <a:t>trên. Mã </a:t>
            </a:r>
            <a:r>
              <a:rPr lang="en-US" sz="3200">
                <a:latin typeface="Times New Roman" panose="02020603050405020304" pitchFamily="18" charset="0"/>
                <a:cs typeface="Times New Roman" panose="02020603050405020304" pitchFamily="18" charset="0"/>
              </a:rPr>
              <a:t>hóa bản rõ M = 3 với k được chọn bằng 36</a:t>
            </a:r>
            <a:r>
              <a:rPr lang="en-US" sz="3200" smtClean="0">
                <a:latin typeface="Times New Roman" panose="02020603050405020304" pitchFamily="18" charset="0"/>
                <a:cs typeface="Times New Roman" panose="02020603050405020304" pitchFamily="18" charset="0"/>
              </a:rPr>
              <a:t>.</a:t>
            </a: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602922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6417141"/>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r>
              <a:rPr lang="en-US" sz="3600" b="1" smtClean="0">
                <a:latin typeface="Times New Roman" panose="02020603050405020304" pitchFamily="18" charset="0"/>
                <a:cs typeface="Times New Roman" panose="02020603050405020304" pitchFamily="18" charset="0"/>
              </a:rPr>
              <a:t>Hệ mã ElGamal</a:t>
            </a:r>
            <a:endParaRPr lang="en-US" sz="36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Ví dụ: </a:t>
            </a:r>
            <a:endParaRPr lang="en-US" sz="3200" smtClean="0">
              <a:latin typeface="Times New Roman" panose="02020603050405020304" pitchFamily="18" charset="0"/>
              <a:cs typeface="Times New Roman" panose="02020603050405020304" pitchFamily="18" charset="0"/>
            </a:endParaRPr>
          </a:p>
          <a:p>
            <a:r>
              <a:rPr lang="en-US" sz="3200" b="1" u="sng" smtClean="0">
                <a:latin typeface="Times New Roman" panose="02020603050405020304" pitchFamily="18" charset="0"/>
                <a:cs typeface="Times New Roman" panose="02020603050405020304" pitchFamily="18" charset="0"/>
              </a:rPr>
              <a:t>Mã </a:t>
            </a:r>
            <a:r>
              <a:rPr lang="en-US" sz="3200" b="1" u="sng">
                <a:latin typeface="Times New Roman" panose="02020603050405020304" pitchFamily="18" charset="0"/>
                <a:cs typeface="Times New Roman" panose="02020603050405020304" pitchFamily="18" charset="0"/>
              </a:rPr>
              <a:t>hóa</a:t>
            </a:r>
            <a:endParaRPr lang="en-US" sz="3200">
              <a:latin typeface="Times New Roman" panose="02020603050405020304" pitchFamily="18" charset="0"/>
              <a:cs typeface="Times New Roman" panose="02020603050405020304" pitchFamily="18" charset="0"/>
            </a:endParaRPr>
          </a:p>
          <a:p>
            <a:pPr lvl="2"/>
            <a:r>
              <a:rPr lang="en-US" sz="2900">
                <a:latin typeface="Times New Roman" panose="02020603050405020304" pitchFamily="18" charset="0"/>
                <a:cs typeface="Times New Roman" panose="02020603050405020304" pitchFamily="18" charset="0"/>
              </a:rPr>
              <a:t>Trước hết ta tính y = 5</a:t>
            </a:r>
            <a:r>
              <a:rPr lang="en-US" sz="2900" baseline="30000">
                <a:latin typeface="Times New Roman" panose="02020603050405020304" pitchFamily="18" charset="0"/>
                <a:cs typeface="Times New Roman" panose="02020603050405020304" pitchFamily="18" charset="0"/>
              </a:rPr>
              <a:t>58</a:t>
            </a:r>
            <a:r>
              <a:rPr lang="en-US" sz="2900">
                <a:latin typeface="Times New Roman" panose="02020603050405020304" pitchFamily="18" charset="0"/>
                <a:cs typeface="Times New Roman" panose="02020603050405020304" pitchFamily="18" charset="0"/>
              </a:rPr>
              <a:t> mod 97 = 44, từ đó suy ra </a:t>
            </a:r>
          </a:p>
          <a:p>
            <a:pPr lvl="2"/>
            <a:r>
              <a:rPr lang="en-US" sz="2900">
                <a:latin typeface="Times New Roman" panose="02020603050405020304" pitchFamily="18" charset="0"/>
                <a:cs typeface="Times New Roman" panose="02020603050405020304" pitchFamily="18" charset="0"/>
              </a:rPr>
              <a:t>K</a:t>
            </a:r>
            <a:r>
              <a:rPr lang="en-US" sz="2900" baseline="-25000">
                <a:latin typeface="Times New Roman" panose="02020603050405020304" pitchFamily="18" charset="0"/>
                <a:cs typeface="Times New Roman" panose="02020603050405020304" pitchFamily="18" charset="0"/>
              </a:rPr>
              <a:t>P</a:t>
            </a:r>
            <a:r>
              <a:rPr lang="en-US" sz="2900">
                <a:latin typeface="Times New Roman" panose="02020603050405020304" pitchFamily="18" charset="0"/>
                <a:cs typeface="Times New Roman" panose="02020603050405020304" pitchFamily="18" charset="0"/>
              </a:rPr>
              <a:t> = (p, a, y) = (97, 5, 44) và K</a:t>
            </a:r>
            <a:r>
              <a:rPr lang="en-US" sz="2900" baseline="-25000">
                <a:latin typeface="Times New Roman" panose="02020603050405020304" pitchFamily="18" charset="0"/>
                <a:cs typeface="Times New Roman" panose="02020603050405020304" pitchFamily="18" charset="0"/>
              </a:rPr>
              <a:t>S</a:t>
            </a:r>
            <a:r>
              <a:rPr lang="en-US" sz="2900">
                <a:latin typeface="Times New Roman" panose="02020603050405020304" pitchFamily="18" charset="0"/>
                <a:cs typeface="Times New Roman" panose="02020603050405020304" pitchFamily="18" charset="0"/>
              </a:rPr>
              <a:t> = (58)</a:t>
            </a:r>
          </a:p>
          <a:p>
            <a:pPr lvl="2"/>
            <a:r>
              <a:rPr lang="en-US" sz="2900">
                <a:latin typeface="Times New Roman" panose="02020603050405020304" pitchFamily="18" charset="0"/>
                <a:cs typeface="Times New Roman" panose="02020603050405020304" pitchFamily="18" charset="0"/>
              </a:rPr>
              <a:t>Để mã hóa thông điệp M = 3 ta tính khóa </a:t>
            </a:r>
          </a:p>
          <a:p>
            <a:pPr lvl="2"/>
            <a:r>
              <a:rPr lang="en-US" sz="2900">
                <a:latin typeface="Times New Roman" panose="02020603050405020304" pitchFamily="18" charset="0"/>
                <a:cs typeface="Times New Roman" panose="02020603050405020304" pitchFamily="18" charset="0"/>
              </a:rPr>
              <a:t>K = 44</a:t>
            </a:r>
            <a:r>
              <a:rPr lang="en-US" sz="2900" baseline="30000">
                <a:latin typeface="Times New Roman" panose="02020603050405020304" pitchFamily="18" charset="0"/>
                <a:cs typeface="Times New Roman" panose="02020603050405020304" pitchFamily="18" charset="0"/>
              </a:rPr>
              <a:t>36</a:t>
            </a:r>
            <a:r>
              <a:rPr lang="en-US" sz="2900">
                <a:latin typeface="Times New Roman" panose="02020603050405020304" pitchFamily="18" charset="0"/>
                <a:cs typeface="Times New Roman" panose="02020603050405020304" pitchFamily="18" charset="0"/>
              </a:rPr>
              <a:t> mod 97 = 75 sau đó tính:</a:t>
            </a:r>
          </a:p>
          <a:p>
            <a:pPr lvl="2"/>
            <a:r>
              <a:rPr lang="en-US" sz="2900">
                <a:latin typeface="Times New Roman" panose="02020603050405020304" pitchFamily="18" charset="0"/>
                <a:cs typeface="Times New Roman" panose="02020603050405020304" pitchFamily="18" charset="0"/>
              </a:rPr>
              <a:t> C1 = 5</a:t>
            </a:r>
            <a:r>
              <a:rPr lang="en-US" sz="2900" baseline="30000">
                <a:latin typeface="Times New Roman" panose="02020603050405020304" pitchFamily="18" charset="0"/>
                <a:cs typeface="Times New Roman" panose="02020603050405020304" pitchFamily="18" charset="0"/>
              </a:rPr>
              <a:t>36</a:t>
            </a:r>
            <a:r>
              <a:rPr lang="en-US" sz="2900">
                <a:latin typeface="Times New Roman" panose="02020603050405020304" pitchFamily="18" charset="0"/>
                <a:cs typeface="Times New Roman" panose="02020603050405020304" pitchFamily="18" charset="0"/>
              </a:rPr>
              <a:t> mod 97 = 50.</a:t>
            </a:r>
          </a:p>
          <a:p>
            <a:pPr lvl="2"/>
            <a:r>
              <a:rPr lang="en-US" sz="2900">
                <a:latin typeface="Times New Roman" panose="02020603050405020304" pitchFamily="18" charset="0"/>
                <a:cs typeface="Times New Roman" panose="02020603050405020304" pitchFamily="18" charset="0"/>
              </a:rPr>
              <a:t>C2 = 75.3 mod 97 = 31.</a:t>
            </a:r>
          </a:p>
          <a:p>
            <a:pPr lvl="2"/>
            <a:r>
              <a:rPr lang="en-US" sz="2900">
                <a:latin typeface="Times New Roman" panose="02020603050405020304" pitchFamily="18" charset="0"/>
                <a:cs typeface="Times New Roman" panose="02020603050405020304" pitchFamily="18" charset="0"/>
              </a:rPr>
              <a:t>Vậy bản mã được gửi đi sẽ là C = (50, 31).</a:t>
            </a:r>
          </a:p>
          <a:p>
            <a:pPr algn="just"/>
            <a:endParaRPr lang="en-US" sz="3600">
              <a:latin typeface="Times New Roman" panose="02020603050405020304" pitchFamily="18" charset="0"/>
              <a:cs typeface="Times New Roman" panose="02020603050405020304" pitchFamily="18" charset="0"/>
            </a:endParaRPr>
          </a:p>
          <a:p>
            <a:pPr algn="just">
              <a:defRPr/>
            </a:pPr>
            <a:endParaRPr lang="vi-VN"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536508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5262979"/>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r>
              <a:rPr lang="en-US" sz="3600" b="1" smtClean="0">
                <a:latin typeface="Times New Roman" panose="02020603050405020304" pitchFamily="18" charset="0"/>
                <a:cs typeface="Times New Roman" panose="02020603050405020304" pitchFamily="18" charset="0"/>
              </a:rPr>
              <a:t>Hệ mã ElGamal</a:t>
            </a:r>
            <a:endParaRPr lang="en-US" sz="36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Ví dụ: </a:t>
            </a:r>
            <a:endParaRPr lang="en-US" sz="3200" smtClean="0">
              <a:latin typeface="Times New Roman" panose="02020603050405020304" pitchFamily="18" charset="0"/>
              <a:cs typeface="Times New Roman" panose="02020603050405020304" pitchFamily="18" charset="0"/>
            </a:endParaRPr>
          </a:p>
          <a:p>
            <a:r>
              <a:rPr lang="en-US" sz="3200" b="1" u="sng">
                <a:latin typeface="Times New Roman" panose="02020603050405020304" pitchFamily="18" charset="0"/>
                <a:cs typeface="Times New Roman" panose="02020603050405020304" pitchFamily="18" charset="0"/>
              </a:rPr>
              <a:t>Giải mã</a:t>
            </a:r>
            <a:endParaRPr lang="en-US" sz="3200">
              <a:latin typeface="Times New Roman" panose="02020603050405020304" pitchFamily="18" charset="0"/>
              <a:cs typeface="Times New Roman" panose="02020603050405020304" pitchFamily="18" charset="0"/>
            </a:endParaRPr>
          </a:p>
          <a:p>
            <a:pPr lvl="2"/>
            <a:r>
              <a:rPr lang="en-US" sz="3200">
                <a:latin typeface="Times New Roman" panose="02020603050405020304" pitchFamily="18" charset="0"/>
                <a:cs typeface="Times New Roman" panose="02020603050405020304" pitchFamily="18" charset="0"/>
              </a:rPr>
              <a:t>Ta tính lại K</a:t>
            </a:r>
          </a:p>
          <a:p>
            <a:pPr lvl="2"/>
            <a:r>
              <a:rPr lang="en-US" sz="3200">
                <a:latin typeface="Times New Roman" panose="02020603050405020304" pitchFamily="18" charset="0"/>
                <a:cs typeface="Times New Roman" panose="02020603050405020304" pitchFamily="18" charset="0"/>
              </a:rPr>
              <a:t>K= C</a:t>
            </a:r>
            <a:r>
              <a:rPr lang="en-US" sz="3200" baseline="-25000">
                <a:latin typeface="Times New Roman" panose="02020603050405020304" pitchFamily="18" charset="0"/>
                <a:cs typeface="Times New Roman" panose="02020603050405020304" pitchFamily="18" charset="0"/>
              </a:rPr>
              <a:t>1</a:t>
            </a:r>
            <a:r>
              <a:rPr lang="en-US" sz="3200" baseline="30000">
                <a:latin typeface="Times New Roman" panose="02020603050405020304" pitchFamily="18" charset="0"/>
                <a:cs typeface="Times New Roman" panose="02020603050405020304" pitchFamily="18" charset="0"/>
              </a:rPr>
              <a:t>(p-1-x)  </a:t>
            </a:r>
            <a:r>
              <a:rPr lang="en-US" sz="3200">
                <a:latin typeface="Times New Roman" panose="02020603050405020304" pitchFamily="18" charset="0"/>
                <a:cs typeface="Times New Roman" panose="02020603050405020304" pitchFamily="18" charset="0"/>
              </a:rPr>
              <a:t>mod p = 50</a:t>
            </a:r>
            <a:r>
              <a:rPr lang="en-US" sz="3200" baseline="30000">
                <a:latin typeface="Times New Roman" panose="02020603050405020304" pitchFamily="18" charset="0"/>
                <a:cs typeface="Times New Roman" panose="02020603050405020304" pitchFamily="18" charset="0"/>
              </a:rPr>
              <a:t>(97-1-58)</a:t>
            </a:r>
            <a:r>
              <a:rPr lang="en-US" sz="3200">
                <a:latin typeface="Times New Roman" panose="02020603050405020304" pitchFamily="18" charset="0"/>
                <a:cs typeface="Times New Roman" panose="02020603050405020304" pitchFamily="18" charset="0"/>
              </a:rPr>
              <a:t> mod 97 = 22.</a:t>
            </a:r>
          </a:p>
          <a:p>
            <a:pPr lvl="2"/>
            <a:r>
              <a:rPr lang="en-US" sz="3200">
                <a:latin typeface="Times New Roman" panose="02020603050405020304" pitchFamily="18" charset="0"/>
                <a:cs typeface="Times New Roman" panose="02020603050405020304" pitchFamily="18" charset="0"/>
              </a:rPr>
              <a:t>Bản rõ M:</a:t>
            </a:r>
          </a:p>
          <a:p>
            <a:pPr lvl="2"/>
            <a:r>
              <a:rPr lang="en-US" sz="3200">
                <a:latin typeface="Times New Roman" panose="02020603050405020304" pitchFamily="18" charset="0"/>
                <a:cs typeface="Times New Roman" panose="02020603050405020304" pitchFamily="18" charset="0"/>
              </a:rPr>
              <a:t>M = (K.C2) mod p = (22.31) mod 97 = 3.</a:t>
            </a:r>
          </a:p>
          <a:p>
            <a:pPr algn="just"/>
            <a:endParaRPr lang="en-US" sz="3600">
              <a:latin typeface="Times New Roman" panose="02020603050405020304" pitchFamily="18" charset="0"/>
              <a:cs typeface="Times New Roman" panose="02020603050405020304" pitchFamily="18" charset="0"/>
            </a:endParaRPr>
          </a:p>
          <a:p>
            <a:pPr algn="just">
              <a:defRPr/>
            </a:pPr>
            <a:endParaRPr lang="vi-VN"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226796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6888" y="219456"/>
            <a:ext cx="11713464" cy="6355080"/>
            <a:chOff x="246888" y="219456"/>
            <a:chExt cx="11713464" cy="6355080"/>
          </a:xfrm>
          <a:noFill/>
        </p:grpSpPr>
        <p:sp>
          <p:nvSpPr>
            <p:cNvPr id="7" name="Rounded Rectangle 6"/>
            <p:cNvSpPr/>
            <p:nvPr/>
          </p:nvSpPr>
          <p:spPr>
            <a:xfrm>
              <a:off x="246888" y="219456"/>
              <a:ext cx="11713464" cy="6355080"/>
            </a:xfrm>
            <a:prstGeom prst="round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837404" y="1193533"/>
              <a:ext cx="10814946"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746480" y="554716"/>
            <a:ext cx="11259475" cy="615553"/>
          </a:xfrm>
          <a:prstGeom prst="rect">
            <a:avLst/>
          </a:prstGeom>
          <a:noFill/>
        </p:spPr>
        <p:txBody>
          <a:bodyPr wrap="square" rtlCol="0">
            <a:spAutoFit/>
          </a:bodyPr>
          <a:lstStyle/>
          <a:p>
            <a:r>
              <a:rPr lang="en-US" sz="3400" b="1" smtClean="0">
                <a:solidFill>
                  <a:srgbClr val="FF0000"/>
                </a:solidFill>
                <a:latin typeface="Times New Roman" panose="02020603050405020304" pitchFamily="18" charset="0"/>
                <a:cs typeface="Times New Roman" panose="02020603050405020304" pitchFamily="18" charset="0"/>
              </a:rPr>
              <a:t>3.3. Các giải thuật mã hóa</a:t>
            </a:r>
            <a:endParaRPr lang="en-US" sz="3400" b="1">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962" y="1360056"/>
            <a:ext cx="10825316" cy="3785652"/>
          </a:xfrm>
          <a:prstGeom prst="rect">
            <a:avLst/>
          </a:prstGeom>
          <a:noFill/>
        </p:spPr>
        <p:txBody>
          <a:bodyPr wrap="square" rtlCol="0">
            <a:spAutoFit/>
          </a:bodyPr>
          <a:lstStyle/>
          <a:p>
            <a:pPr algn="just"/>
            <a:r>
              <a:rPr lang="en-US" sz="3600" b="1" smtClean="0">
                <a:latin typeface="Times New Roman" panose="02020603050405020304" pitchFamily="18" charset="0"/>
                <a:cs typeface="Times New Roman" panose="02020603050405020304" pitchFamily="18" charset="0"/>
              </a:rPr>
              <a:t>	</a:t>
            </a:r>
            <a:r>
              <a:rPr lang="en-US" sz="3600" b="1" smtClean="0">
                <a:solidFill>
                  <a:schemeClr val="accent5">
                    <a:lumMod val="75000"/>
                  </a:schemeClr>
                </a:solidFill>
                <a:latin typeface="Times New Roman" panose="02020603050405020304" pitchFamily="18" charset="0"/>
                <a:cs typeface="Times New Roman" panose="02020603050405020304" pitchFamily="18" charset="0"/>
              </a:rPr>
              <a:t>Các giải thuật mã hóa bất đối xứng</a:t>
            </a:r>
          </a:p>
          <a:p>
            <a:pPr algn="just"/>
            <a:r>
              <a:rPr lang="en-US" sz="3600" b="1" smtClean="0">
                <a:latin typeface="Times New Roman" panose="02020603050405020304" pitchFamily="18" charset="0"/>
                <a:cs typeface="Times New Roman" panose="02020603050405020304" pitchFamily="18" charset="0"/>
              </a:rPr>
              <a:t>Hệ mã ElGamal</a:t>
            </a:r>
            <a:endParaRPr lang="en-US" sz="360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Bài tập: </a:t>
            </a:r>
            <a:endParaRPr lang="en-US" sz="3200" smtClean="0">
              <a:latin typeface="Times New Roman" panose="02020603050405020304" pitchFamily="18" charset="0"/>
              <a:cs typeface="Times New Roman" panose="02020603050405020304" pitchFamily="18" charset="0"/>
            </a:endParaRPr>
          </a:p>
          <a:p>
            <a:r>
              <a:rPr lang="en-US" sz="3200">
                <a:latin typeface="Times New Roman" panose="02020603050405020304" pitchFamily="18" charset="0"/>
                <a:cs typeface="Times New Roman" panose="02020603050405020304" pitchFamily="18" charset="0"/>
              </a:rPr>
              <a:t>	</a:t>
            </a:r>
            <a:r>
              <a:rPr lang="en-US" sz="3200" smtClean="0">
                <a:latin typeface="Times New Roman" panose="02020603050405020304" pitchFamily="18" charset="0"/>
                <a:cs typeface="Times New Roman" panose="02020603050405020304" pitchFamily="18" charset="0"/>
              </a:rPr>
              <a:t>Cho </a:t>
            </a:r>
            <a:r>
              <a:rPr lang="en-US" sz="3200">
                <a:latin typeface="Times New Roman" panose="02020603050405020304" pitchFamily="18" charset="0"/>
                <a:cs typeface="Times New Roman" panose="02020603050405020304" pitchFamily="18" charset="0"/>
              </a:rPr>
              <a:t>hệ mã El Gamal có P = 31, a = 11, x = </a:t>
            </a:r>
            <a:r>
              <a:rPr lang="en-US" sz="3200" smtClean="0">
                <a:latin typeface="Times New Roman" panose="02020603050405020304" pitchFamily="18" charset="0"/>
                <a:cs typeface="Times New Roman" panose="02020603050405020304" pitchFamily="18" charset="0"/>
              </a:rPr>
              <a:t>28. Tìm </a:t>
            </a:r>
            <a:r>
              <a:rPr lang="en-US" sz="3200">
                <a:latin typeface="Times New Roman" panose="02020603050405020304" pitchFamily="18" charset="0"/>
                <a:cs typeface="Times New Roman" panose="02020603050405020304" pitchFamily="18" charset="0"/>
              </a:rPr>
              <a:t>khóa của hệ mã </a:t>
            </a:r>
            <a:r>
              <a:rPr lang="en-US" sz="3200" smtClean="0">
                <a:latin typeface="Times New Roman" panose="02020603050405020304" pitchFamily="18" charset="0"/>
                <a:cs typeface="Times New Roman" panose="02020603050405020304" pitchFamily="18" charset="0"/>
              </a:rPr>
              <a:t>trên. Mã </a:t>
            </a:r>
            <a:r>
              <a:rPr lang="en-US" sz="3200">
                <a:latin typeface="Times New Roman" panose="02020603050405020304" pitchFamily="18" charset="0"/>
                <a:cs typeface="Times New Roman" panose="02020603050405020304" pitchFamily="18" charset="0"/>
              </a:rPr>
              <a:t>hóa bản rõ M = 18 với k được chọn bằng 36.</a:t>
            </a:r>
          </a:p>
          <a:p>
            <a:pPr algn="just"/>
            <a:endParaRPr lang="en-US" sz="3600">
              <a:latin typeface="Times New Roman" panose="02020603050405020304" pitchFamily="18" charset="0"/>
              <a:cs typeface="Times New Roman" panose="02020603050405020304" pitchFamily="18" charset="0"/>
            </a:endParaRPr>
          </a:p>
          <a:p>
            <a:pPr algn="just">
              <a:defRPr/>
            </a:pPr>
            <a:endParaRPr lang="vi-VN"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7976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2984</TotalTime>
  <Words>1519</Words>
  <Application>Microsoft Office PowerPoint</Application>
  <PresentationFormat>Widescreen</PresentationFormat>
  <Paragraphs>1331</Paragraphs>
  <Slides>146</Slides>
  <Notes>146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146</vt:i4>
      </vt:variant>
    </vt:vector>
  </HeadingPairs>
  <TitlesOfParts>
    <vt:vector size="159" baseType="lpstr">
      <vt:lpstr>.VnTime</vt:lpstr>
      <vt:lpstr>.VnTimeH</vt:lpstr>
      <vt:lpstr>Arial</vt:lpstr>
      <vt:lpstr>Calibri</vt:lpstr>
      <vt:lpstr>Calibri Light</vt:lpstr>
      <vt:lpstr>Cambria Math</vt:lpstr>
      <vt:lpstr>Euclid Symbol</vt:lpstr>
      <vt:lpstr>Symbol</vt:lpstr>
      <vt:lpstr>Times New Roman</vt:lpstr>
      <vt:lpstr>Verdana</vt:lpstr>
      <vt:lpstr>Wingdings</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HuongBao</cp:lastModifiedBy>
  <cp:revision>264</cp:revision>
  <dcterms:created xsi:type="dcterms:W3CDTF">2020-02-05T17:31:03Z</dcterms:created>
  <dcterms:modified xsi:type="dcterms:W3CDTF">2023-08-30T07:12:42Z</dcterms:modified>
</cp:coreProperties>
</file>