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d8a3913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d8a3913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8a3913e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8a3913e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fe14d3b4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fe14d3b4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d8a3913e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d8a3913e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d8a3913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d8a3913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d8a3913e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d8a3913e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R01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R01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R01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UIT.CS2205.ResearchMethodology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460950" y="10199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CUỘC ĐIỀU TRA VỀ TÁC ĐỘNG CỦA TẤN CÔNG MẠNG ĐẾN Ý ĐỊNH MUA HÀNG TRỰC TUYẾN CỦA NGƯỜI TIÊU DÙNG</a:t>
            </a:r>
            <a:endParaRPr sz="2400" b="1" dirty="0">
              <a:solidFill>
                <a:schemeClr val="bg1"/>
              </a:solidFill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2186310" y="2262538"/>
            <a:ext cx="442054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Đinh Hoàng Tùng- 245010455</a:t>
            </a:r>
            <a:endParaRPr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Tóm tắt 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1290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dirty="0"/>
              <a:t>Lớp: CS2205.CH2023-02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dirty="0"/>
              <a:t>Link Github của nhóm: 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Link YouTube video: 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3" name="Google Shape;73;p14">
            <a:extLst>
              <a:ext uri="{FF2B5EF4-FFF2-40B4-BE49-F238E27FC236}">
                <a16:creationId xmlns:a16="http://schemas.microsoft.com/office/drawing/2014/main" id="{5812930F-4D42-DB4D-3CC0-B9B98AD3B353}"/>
              </a:ext>
            </a:extLst>
          </p:cNvPr>
          <p:cNvSpPr txBox="1">
            <a:spLocks/>
          </p:cNvSpPr>
          <p:nvPr/>
        </p:nvSpPr>
        <p:spPr>
          <a:xfrm>
            <a:off x="2315597" y="2339599"/>
            <a:ext cx="3053926" cy="129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Char char="●"/>
              <a:defRPr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Arial"/>
              <a:buChar char="●"/>
            </a:pPr>
            <a:r>
              <a:rPr lang="en-US" dirty="0"/>
              <a:t>Đinh Hoàng Tùng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83E022E-F1FF-8355-264E-C54911E3C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46" y="2202808"/>
            <a:ext cx="1638880" cy="224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Giới thiệu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279395" y="1283828"/>
            <a:ext cx="4292605" cy="2575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sz="1600" dirty="0"/>
              <a:t>Thu </a:t>
            </a:r>
            <a:r>
              <a:rPr lang="en-US" sz="1600" dirty="0" err="1"/>
              <a:t>thập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tin </a:t>
            </a:r>
            <a:r>
              <a:rPr lang="en-US" sz="1600" dirty="0" err="1"/>
              <a:t>của</a:t>
            </a:r>
            <a:r>
              <a:rPr lang="en-US" sz="1600" dirty="0"/>
              <a:t> 258 </a:t>
            </a:r>
            <a:r>
              <a:rPr lang="en-US" sz="1600" dirty="0" err="1"/>
              <a:t>người</a:t>
            </a:r>
            <a:r>
              <a:rPr lang="en-US" sz="1600" dirty="0"/>
              <a:t> ở Thái Lan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Lý </a:t>
            </a:r>
            <a:r>
              <a:rPr lang="en-US" sz="1600" dirty="0" err="1"/>
              <a:t>thuyết</a:t>
            </a:r>
            <a:r>
              <a:rPr lang="en-US" sz="1600" dirty="0"/>
              <a:t> </a:t>
            </a:r>
            <a:r>
              <a:rPr lang="en-US" sz="1600" dirty="0" err="1"/>
              <a:t>hành</a:t>
            </a:r>
            <a:r>
              <a:rPr lang="en-US" sz="1600" dirty="0"/>
              <a:t> vi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kế</a:t>
            </a:r>
            <a:r>
              <a:rPr lang="en-US" sz="1600" dirty="0"/>
              <a:t> </a:t>
            </a:r>
            <a:r>
              <a:rPr lang="en-US" sz="1600" dirty="0" err="1"/>
              <a:t>hoạch</a:t>
            </a:r>
            <a:r>
              <a:rPr lang="en-US" sz="1600" dirty="0"/>
              <a:t> (TPB)</a:t>
            </a:r>
          </a:p>
          <a:p>
            <a:pPr>
              <a:buFont typeface="Arial"/>
              <a:buChar char="●"/>
            </a:pPr>
            <a:r>
              <a:rPr lang="en-US" sz="1600" dirty="0" err="1"/>
              <a:t>Phân</a:t>
            </a:r>
            <a:r>
              <a:rPr lang="en-US" sz="1600" dirty="0"/>
              <a:t> </a:t>
            </a:r>
            <a:r>
              <a:rPr lang="en-US" sz="1600" dirty="0" err="1"/>
              <a:t>tích</a:t>
            </a:r>
            <a:r>
              <a:rPr lang="en-US" sz="1600" dirty="0"/>
              <a:t> 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tấn</a:t>
            </a:r>
            <a:r>
              <a:rPr lang="en-US" sz="1600" dirty="0"/>
              <a:t> </a:t>
            </a:r>
            <a:r>
              <a:rPr lang="en-US" sz="1600" dirty="0" err="1"/>
              <a:t>công</a:t>
            </a:r>
            <a:r>
              <a:rPr lang="en-US" sz="1600" dirty="0"/>
              <a:t> </a:t>
            </a:r>
            <a:r>
              <a:rPr lang="en-US" sz="1600" dirty="0" err="1"/>
              <a:t>mạng</a:t>
            </a:r>
            <a:r>
              <a:rPr lang="en-US" sz="1600" dirty="0"/>
              <a:t>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mua</a:t>
            </a:r>
            <a:r>
              <a:rPr lang="en-US" sz="1600" dirty="0"/>
              <a:t> </a:t>
            </a:r>
            <a:r>
              <a:rPr lang="en-US" sz="1600" dirty="0" err="1"/>
              <a:t>hàng</a:t>
            </a:r>
            <a:r>
              <a:rPr lang="en-US" sz="1600" dirty="0"/>
              <a:t> </a:t>
            </a:r>
            <a:r>
              <a:rPr lang="en-US" sz="1600" dirty="0" err="1"/>
              <a:t>trực</a:t>
            </a:r>
            <a:r>
              <a:rPr lang="en-US" sz="1600" dirty="0"/>
              <a:t> </a:t>
            </a:r>
            <a:r>
              <a:rPr lang="en-US" sz="1600" dirty="0" err="1"/>
              <a:t>tuyến</a:t>
            </a:r>
            <a:endParaRPr lang="en-US" sz="16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Đưa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ra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luận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để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thái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độ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cực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nâng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cao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cảnh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giác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người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dân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thương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mại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điện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tử</a:t>
            </a: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A346D-F0D4-0570-A898-2520B0C35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367" y="1216908"/>
            <a:ext cx="3733633" cy="28257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Mục tiêu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4333856" cy="3902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Nghiên cứu áp dụng Lý thuyết Hành vi Dự định (Theory of Planned Behavior - TPB) để đánh giá: Mức độ ảnh hưởng của lòng tin vào người bán và nền tảng Internet đến ý định mua sắm trực tuyến.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Tác động của nhận thức về tội phạm mạng (cyber-fraud) đến hành vi tiêu dùng.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Vai trò của thái độ, chuẩn mực chủ quan và kiểm soát hành vi nhận thức trong việc hình thành ý định mua hàng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D5D1AE-D99B-7EA2-5DCF-DBBA19E88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089" y="1348683"/>
            <a:ext cx="3990583" cy="2033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Nội dung và Phương pháp</a:t>
            </a:r>
            <a:endParaRPr dirty="0"/>
          </a:p>
        </p:txBody>
      </p:sp>
      <p:sp>
        <p:nvSpPr>
          <p:cNvPr id="4" name="Google Shape;85;p16">
            <a:extLst>
              <a:ext uri="{FF2B5EF4-FFF2-40B4-BE49-F238E27FC236}">
                <a16:creationId xmlns:a16="http://schemas.microsoft.com/office/drawing/2014/main" id="{0CBD1C92-EC48-6311-C763-0883DB7D51BC}"/>
              </a:ext>
            </a:extLst>
          </p:cNvPr>
          <p:cNvSpPr txBox="1">
            <a:spLocks/>
          </p:cNvSpPr>
          <p:nvPr/>
        </p:nvSpPr>
        <p:spPr>
          <a:xfrm>
            <a:off x="450000" y="1340662"/>
            <a:ext cx="4333856" cy="301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Char char="●"/>
              <a:defRPr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Thái Lan </a:t>
            </a:r>
            <a:r>
              <a:rPr lang="en-US" sz="1600" dirty="0" err="1">
                <a:latin typeface="Times New Roman" panose="02020603050405020304" pitchFamily="18" charset="0"/>
              </a:rPr>
              <a:t>là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nước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tỉ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lệ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dân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số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sử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</a:rPr>
              <a:t> Internet </a:t>
            </a:r>
            <a:r>
              <a:rPr lang="en-US" sz="1600" dirty="0" err="1">
                <a:latin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thương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mại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điện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tử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cao</a:t>
            </a:r>
            <a:endParaRPr lang="en-US" sz="1600" dirty="0">
              <a:latin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</a:rPr>
              <a:t>Họ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</a:rPr>
              <a:t> ý </a:t>
            </a:r>
            <a:r>
              <a:rPr lang="en-US" sz="1600" dirty="0" err="1">
                <a:latin typeface="Times New Roman" panose="02020603050405020304" pitchFamily="18" charset="0"/>
              </a:rPr>
              <a:t>định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mua</a:t>
            </a:r>
            <a:r>
              <a:rPr lang="en-US" sz="1600" dirty="0">
                <a:latin typeface="Times New Roman" panose="02020603050405020304" pitchFamily="18" charset="0"/>
              </a:rPr>
              <a:t> hang </a:t>
            </a:r>
            <a:r>
              <a:rPr lang="en-US" sz="1600" dirty="0" err="1">
                <a:latin typeface="Times New Roman" panose="02020603050405020304" pitchFamily="18" charset="0"/>
              </a:rPr>
              <a:t>chủ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yếu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dựa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vào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nhu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cầu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cá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nhân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</a:rPr>
              <a:t>Nghiên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cứu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khảo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sát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thêm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những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hành</a:t>
            </a:r>
            <a:r>
              <a:rPr lang="en-US" sz="1600" dirty="0">
                <a:latin typeface="Times New Roman" panose="02020603050405020304" pitchFamily="18" charset="0"/>
              </a:rPr>
              <a:t> vi </a:t>
            </a:r>
            <a:r>
              <a:rPr lang="en-US" sz="1600" dirty="0" err="1">
                <a:latin typeface="Times New Roman" panose="02020603050405020304" pitchFamily="18" charset="0"/>
              </a:rPr>
              <a:t>làm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ảnh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hưởng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đến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mua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sắm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họ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như</a:t>
            </a:r>
            <a:r>
              <a:rPr lang="en-US" sz="1600" dirty="0">
                <a:latin typeface="Times New Roman" panose="02020603050405020304" pitchFamily="18" charset="0"/>
              </a:rPr>
              <a:t> Internet, </a:t>
            </a:r>
            <a:r>
              <a:rPr lang="en-US" sz="1600" dirty="0" err="1">
                <a:latin typeface="Times New Roman" panose="02020603050405020304" pitchFamily="18" charset="0"/>
              </a:rPr>
              <a:t>lừa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đảo</a:t>
            </a:r>
            <a:r>
              <a:rPr lang="en-US" sz="1600" dirty="0">
                <a:latin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</a:rPr>
              <a:t>nhà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sản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xuất</a:t>
            </a:r>
            <a:r>
              <a:rPr lang="en-US" sz="1600" dirty="0">
                <a:latin typeface="Times New Roman" panose="02020603050405020304" pitchFamily="18" charset="0"/>
              </a:rPr>
              <a:t>, …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</a:rPr>
              <a:t>Bên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cạnh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đó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nghiên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cứu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về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thái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độ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đối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hành</a:t>
            </a:r>
            <a:r>
              <a:rPr lang="en-US" sz="1600" dirty="0">
                <a:latin typeface="Times New Roman" panose="02020603050405020304" pitchFamily="18" charset="0"/>
              </a:rPr>
              <a:t> vi </a:t>
            </a:r>
            <a:r>
              <a:rPr lang="en-US" sz="1600" dirty="0" err="1">
                <a:latin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những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chuẩn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mực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chủ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quan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ảnh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hưởng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đến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việc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mua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sắm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thương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mại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điện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tử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không</a:t>
            </a:r>
            <a:endParaRPr lang="vi-VN" sz="1600" dirty="0">
              <a:latin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CF533D-5A32-9007-2F63-AEF50B51B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820500"/>
            <a:ext cx="8222100" cy="520162"/>
          </a:xfrm>
        </p:spPr>
        <p:txBody>
          <a:bodyPr/>
          <a:lstStyle/>
          <a:p>
            <a:pPr marL="88900" indent="0">
              <a:buNone/>
            </a:pPr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276EE9-8EA4-9208-9957-986068BF3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523" y="1234660"/>
            <a:ext cx="4041013" cy="301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2373-FD65-4810-E1AB-09FE3703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Nội dung và Phương pháp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6DC54-F083-1131-C586-9ABA2C9B8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820500"/>
            <a:ext cx="8222100" cy="540787"/>
          </a:xfrm>
        </p:spPr>
        <p:txBody>
          <a:bodyPr/>
          <a:lstStyle/>
          <a:p>
            <a:pPr marL="88900" indent="0">
              <a:buNone/>
            </a:pPr>
            <a:r>
              <a:rPr lang="en-US" dirty="0"/>
              <a:t>Phương </a:t>
            </a:r>
            <a:r>
              <a:rPr lang="en-US" dirty="0" err="1"/>
              <a:t>pháp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83403BA-3AC1-EF86-271B-E28CC672650F}"/>
              </a:ext>
            </a:extLst>
          </p:cNvPr>
          <p:cNvSpPr txBox="1">
            <a:spLocks/>
          </p:cNvSpPr>
          <p:nvPr/>
        </p:nvSpPr>
        <p:spPr>
          <a:xfrm>
            <a:off x="450000" y="1361287"/>
            <a:ext cx="4530436" cy="317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Char char="●"/>
              <a:defRPr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 err="1"/>
              <a:t>Phân</a:t>
            </a:r>
            <a:r>
              <a:rPr lang="en-US" sz="1600" dirty="0"/>
              <a:t> </a:t>
            </a:r>
            <a:r>
              <a:rPr lang="en-US" sz="1600" dirty="0" err="1"/>
              <a:t>tích</a:t>
            </a:r>
            <a:r>
              <a:rPr lang="en-US" sz="1600" dirty="0"/>
              <a:t> qua </a:t>
            </a:r>
            <a:r>
              <a:rPr lang="en-US" sz="1600" dirty="0" err="1"/>
              <a:t>số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thu</a:t>
            </a:r>
            <a:r>
              <a:rPr lang="en-US" sz="1600" dirty="0"/>
              <a:t> </a:t>
            </a:r>
            <a:r>
              <a:rPr lang="en-US" sz="1600" dirty="0" err="1"/>
              <a:t>thập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endParaRPr lang="en-US" sz="1600" dirty="0"/>
          </a:p>
          <a:p>
            <a:pPr lvl="1"/>
            <a:r>
              <a:rPr lang="en-US" sz="1600" dirty="0" err="1"/>
              <a:t>Thuộc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nhân</a:t>
            </a:r>
            <a:r>
              <a:rPr lang="en-US" sz="1600" dirty="0"/>
              <a:t> </a:t>
            </a:r>
            <a:r>
              <a:rPr lang="en-US" sz="1600" dirty="0" err="1"/>
              <a:t>khẩu</a:t>
            </a:r>
            <a:r>
              <a:rPr lang="en-US" sz="1600" dirty="0"/>
              <a:t> </a:t>
            </a:r>
            <a:r>
              <a:rPr lang="en-US" sz="1600" dirty="0" err="1"/>
              <a:t>học</a:t>
            </a:r>
            <a:endParaRPr lang="en-US" sz="1600" dirty="0"/>
          </a:p>
          <a:p>
            <a:pPr lvl="1"/>
            <a:r>
              <a:rPr lang="en-US" sz="1600" dirty="0" err="1"/>
              <a:t>Mẫu</a:t>
            </a:r>
            <a:r>
              <a:rPr lang="en-US" sz="1600" dirty="0"/>
              <a:t> </a:t>
            </a:r>
            <a:r>
              <a:rPr lang="en-US" sz="1600" dirty="0" err="1"/>
              <a:t>trải</a:t>
            </a:r>
            <a:r>
              <a:rPr lang="en-US" sz="1600" dirty="0"/>
              <a:t> </a:t>
            </a:r>
            <a:r>
              <a:rPr lang="en-US" sz="1600" dirty="0" err="1"/>
              <a:t>nghiệm</a:t>
            </a:r>
            <a:r>
              <a:rPr lang="en-US" sz="1600" dirty="0"/>
              <a:t> </a:t>
            </a:r>
            <a:r>
              <a:rPr lang="en-US" sz="1600" dirty="0" err="1"/>
              <a:t>thương</a:t>
            </a:r>
            <a:r>
              <a:rPr lang="en-US" sz="1600" dirty="0"/>
              <a:t> </a:t>
            </a:r>
            <a:r>
              <a:rPr lang="en-US" sz="1600" dirty="0" err="1"/>
              <a:t>mại</a:t>
            </a:r>
            <a:r>
              <a:rPr lang="en-US" sz="1600" dirty="0"/>
              <a:t> </a:t>
            </a:r>
            <a:r>
              <a:rPr lang="en-US" sz="1600" dirty="0" err="1"/>
              <a:t>điện</a:t>
            </a:r>
            <a:r>
              <a:rPr lang="en-US" sz="1600" dirty="0"/>
              <a:t> </a:t>
            </a:r>
            <a:r>
              <a:rPr lang="en-US" sz="1600" dirty="0" err="1"/>
              <a:t>tử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Kinh </a:t>
            </a:r>
            <a:r>
              <a:rPr lang="en-US" sz="1600" dirty="0" err="1"/>
              <a:t>nhiệm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tối</a:t>
            </a:r>
            <a:r>
              <a:rPr lang="en-US" sz="1600" dirty="0"/>
              <a:t> </a:t>
            </a:r>
            <a:r>
              <a:rPr lang="en-US" sz="1600" dirty="0" err="1"/>
              <a:t>phạm</a:t>
            </a:r>
            <a:r>
              <a:rPr lang="en-US" sz="1600" dirty="0"/>
              <a:t> </a:t>
            </a:r>
            <a:r>
              <a:rPr lang="en-US" sz="1600" dirty="0" err="1"/>
              <a:t>mạng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Phân</a:t>
            </a:r>
            <a:r>
              <a:rPr lang="en-US" sz="1600" dirty="0"/>
              <a:t> </a:t>
            </a:r>
            <a:r>
              <a:rPr lang="en-US" sz="1600" dirty="0" err="1"/>
              <a:t>tích</a:t>
            </a:r>
            <a:r>
              <a:rPr lang="en-US" sz="1600" dirty="0"/>
              <a:t> </a:t>
            </a:r>
            <a:r>
              <a:rPr lang="en-US" sz="1600" dirty="0" err="1"/>
              <a:t>giữa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biến</a:t>
            </a:r>
            <a:r>
              <a:rPr lang="en-US" sz="1600" dirty="0"/>
              <a:t> </a:t>
            </a:r>
            <a:r>
              <a:rPr lang="en-US" sz="1600" dirty="0" err="1"/>
              <a:t>phụ</a:t>
            </a:r>
            <a:r>
              <a:rPr lang="en-US" sz="1600" dirty="0"/>
              <a:t> </a:t>
            </a:r>
            <a:r>
              <a:rPr lang="en-US" sz="1600" dirty="0" err="1"/>
              <a:t>thuộc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biến</a:t>
            </a:r>
            <a:r>
              <a:rPr lang="en-US" sz="1600" dirty="0"/>
              <a:t> </a:t>
            </a:r>
            <a:r>
              <a:rPr lang="en-US" sz="1600" dirty="0" err="1"/>
              <a:t>độc</a:t>
            </a:r>
            <a:r>
              <a:rPr lang="en-US" sz="1600" dirty="0"/>
              <a:t> </a:t>
            </a:r>
            <a:r>
              <a:rPr lang="en-US" sz="1600" dirty="0" err="1"/>
              <a:t>lập</a:t>
            </a:r>
            <a:endParaRPr lang="en-US" sz="1600" dirty="0"/>
          </a:p>
          <a:p>
            <a:r>
              <a:rPr lang="en-US" sz="1600" dirty="0" err="1"/>
              <a:t>Áp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thuyết</a:t>
            </a:r>
            <a:r>
              <a:rPr lang="en-US" sz="1600" dirty="0"/>
              <a:t> </a:t>
            </a:r>
            <a:r>
              <a:rPr lang="en-US" sz="1600" dirty="0" err="1"/>
              <a:t>hành</a:t>
            </a:r>
            <a:r>
              <a:rPr lang="en-US" sz="1600" dirty="0"/>
              <a:t> vi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kế</a:t>
            </a:r>
            <a:r>
              <a:rPr lang="en-US" sz="1600" dirty="0"/>
              <a:t> </a:t>
            </a:r>
            <a:r>
              <a:rPr lang="en-US" sz="1600" dirty="0" err="1"/>
              <a:t>hoạch</a:t>
            </a:r>
            <a:r>
              <a:rPr lang="en-US" sz="1600" dirty="0"/>
              <a:t> (TPB)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472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Kết quả</a:t>
            </a:r>
            <a:endParaRPr/>
          </a:p>
        </p:txBody>
      </p:sp>
      <p:sp>
        <p:nvSpPr>
          <p:cNvPr id="5" name="Google Shape;85;p16">
            <a:extLst>
              <a:ext uri="{FF2B5EF4-FFF2-40B4-BE49-F238E27FC236}">
                <a16:creationId xmlns:a16="http://schemas.microsoft.com/office/drawing/2014/main" id="{3099C718-57D1-9161-F204-BE2952969C62}"/>
              </a:ext>
            </a:extLst>
          </p:cNvPr>
          <p:cNvSpPr txBox="1">
            <a:spLocks/>
          </p:cNvSpPr>
          <p:nvPr/>
        </p:nvSpPr>
        <p:spPr>
          <a:xfrm>
            <a:off x="450000" y="1340662"/>
            <a:ext cx="4333856" cy="203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Char char="●"/>
              <a:defRPr sz="2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</a:rPr>
              <a:t>Sau </a:t>
            </a:r>
            <a:r>
              <a:rPr lang="en-US" sz="1600" dirty="0" err="1">
                <a:latin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khảo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sát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sử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phương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pháp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nghiên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cứu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chúng</a:t>
            </a:r>
            <a:r>
              <a:rPr lang="en-US" sz="1600" dirty="0">
                <a:latin typeface="Times New Roman" panose="02020603050405020304" pitchFamily="18" charset="0"/>
              </a:rPr>
              <a:t> ta </a:t>
            </a:r>
            <a:r>
              <a:rPr lang="en-US" sz="1600" dirty="0" err="1">
                <a:latin typeface="Times New Roman" panose="02020603050405020304" pitchFamily="18" charset="0"/>
              </a:rPr>
              <a:t>thấy</a:t>
            </a:r>
            <a:r>
              <a:rPr lang="en-US" sz="1600" dirty="0">
                <a:latin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</a:rPr>
              <a:t>được</a:t>
            </a:r>
            <a:endParaRPr lang="en-US" sz="1600" dirty="0">
              <a:latin typeface="Times New Roman" panose="02020603050405020304" pitchFamily="18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</a:rPr>
              <a:t>Có</a:t>
            </a:r>
            <a:r>
              <a:rPr lang="en-US" sz="1400" dirty="0">
                <a:latin typeface="Times New Roman" panose="02020603050405020304" pitchFamily="18" charset="0"/>
              </a:rPr>
              <a:t> 4 </a:t>
            </a:r>
            <a:r>
              <a:rPr lang="en-US" sz="1400" dirty="0" err="1">
                <a:latin typeface="Times New Roman" panose="02020603050405020304" pitchFamily="18" charset="0"/>
              </a:rPr>
              <a:t>giả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</a:rPr>
              <a:t>thuyết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</a:rPr>
              <a:t>được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</a:rPr>
              <a:t>hỗ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</a:rPr>
              <a:t>trợ</a:t>
            </a:r>
            <a:r>
              <a:rPr lang="en-US" sz="1400" dirty="0">
                <a:latin typeface="Times New Roman" panose="02020603050405020304" pitchFamily="18" charset="0"/>
              </a:rPr>
              <a:t>: H4, H6, H7, H8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</a:rPr>
              <a:t>Và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</a:rPr>
              <a:t>có</a:t>
            </a:r>
            <a:r>
              <a:rPr lang="en-US" sz="1400" dirty="0">
                <a:latin typeface="Times New Roman" panose="02020603050405020304" pitchFamily="18" charset="0"/>
              </a:rPr>
              <a:t> 6 </a:t>
            </a:r>
            <a:r>
              <a:rPr lang="en-US" sz="1400" dirty="0" err="1">
                <a:latin typeface="Times New Roman" panose="02020603050405020304" pitchFamily="18" charset="0"/>
              </a:rPr>
              <a:t>giả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</a:rPr>
              <a:t>thuyết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</a:rPr>
              <a:t>bị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</a:rPr>
              <a:t>loại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</a:rPr>
              <a:t>bỏ</a:t>
            </a:r>
            <a:r>
              <a:rPr lang="en-US" sz="1400" dirty="0">
                <a:latin typeface="Times New Roman" panose="02020603050405020304" pitchFamily="18" charset="0"/>
              </a:rPr>
              <a:t>: H1, H2, H3, H9, H10</a:t>
            </a:r>
            <a:endParaRPr lang="vi-VN" sz="1400" dirty="0">
              <a:latin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F7957B-AF39-20C7-200F-8EA36FC7B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494" y="776895"/>
            <a:ext cx="3650842" cy="38638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Tài liệu tham khảo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1255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Fazal Wahab, Imran Khan,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Kamontip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Tariq Hussain, Abbas Amir: An investigation of cyber attack impact on consumers’ intention to purchase online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432</Words>
  <Application>Microsoft Office PowerPoint</Application>
  <PresentationFormat>On-screen Show (16:9)</PresentationFormat>
  <Paragraphs>41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Times New Roman</vt:lpstr>
      <vt:lpstr>Arial</vt:lpstr>
      <vt:lpstr>Roboto</vt:lpstr>
      <vt:lpstr>Material - R01</vt:lpstr>
      <vt:lpstr>CUỘC ĐIỀU TRA VỀ TÁC ĐỘNG CỦA TẤN CÔNG MẠNG ĐẾN Ý ĐỊNH MUA HÀNG TRỰC TUYẾN CỦA NGƯỜI TIÊU DÙNG</vt:lpstr>
      <vt:lpstr>Tóm tắt </vt:lpstr>
      <vt:lpstr>Giới thiệu</vt:lpstr>
      <vt:lpstr>Mục tiêu</vt:lpstr>
      <vt:lpstr>Nội dung và Phương pháp</vt:lpstr>
      <vt:lpstr>Nội dung và Phương pháp</vt:lpstr>
      <vt:lpstr>Kết quả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Đinh Hoàng Tùng</cp:lastModifiedBy>
  <cp:revision>2</cp:revision>
  <dcterms:modified xsi:type="dcterms:W3CDTF">2025-05-29T12:07:41Z</dcterms:modified>
</cp:coreProperties>
</file>