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513" r:id="rId16"/>
    <p:sldId id="514" r:id="rId17"/>
    <p:sldId id="512" r:id="rId18"/>
    <p:sldId id="515" r:id="rId19"/>
    <p:sldId id="516" r:id="rId20"/>
    <p:sldId id="517" r:id="rId21"/>
    <p:sldId id="518" r:id="rId22"/>
    <p:sldId id="519" r:id="rId23"/>
    <p:sldId id="521" r:id="rId24"/>
    <p:sldId id="520" r:id="rId25"/>
    <p:sldId id="522" r:id="rId26"/>
    <p:sldId id="523" r:id="rId27"/>
    <p:sldId id="524" r:id="rId28"/>
    <p:sldId id="525" r:id="rId29"/>
    <p:sldId id="555" r:id="rId30"/>
    <p:sldId id="557" r:id="rId31"/>
    <p:sldId id="556" r:id="rId32"/>
    <p:sldId id="558" r:id="rId33"/>
    <p:sldId id="559" r:id="rId34"/>
    <p:sldId id="589" r:id="rId35"/>
    <p:sldId id="590" r:id="rId36"/>
    <p:sldId id="591" r:id="rId37"/>
    <p:sldId id="592" r:id="rId38"/>
    <p:sldId id="593" r:id="rId39"/>
    <p:sldId id="594" r:id="rId40"/>
    <p:sldId id="595" r:id="rId41"/>
    <p:sldId id="446" r:id="rId42"/>
    <p:sldId id="258" r:id="rId43"/>
    <p:sldId id="349" r:id="rId44"/>
    <p:sldId id="348" r:id="rId45"/>
    <p:sldId id="350" r:id="rId46"/>
    <p:sldId id="351" r:id="rId47"/>
    <p:sldId id="352" r:id="rId48"/>
    <p:sldId id="377" r:id="rId49"/>
    <p:sldId id="378" r:id="rId50"/>
    <p:sldId id="379" r:id="rId51"/>
    <p:sldId id="380" r:id="rId52"/>
    <p:sldId id="381" r:id="rId53"/>
    <p:sldId id="405" r:id="rId54"/>
    <p:sldId id="406" r:id="rId55"/>
    <p:sldId id="407" r:id="rId56"/>
    <p:sldId id="408" r:id="rId57"/>
    <p:sldId id="409" r:id="rId58"/>
    <p:sldId id="410" r:id="rId59"/>
    <p:sldId id="434" r:id="rId60"/>
    <p:sldId id="435" r:id="rId61"/>
    <p:sldId id="436" r:id="rId62"/>
    <p:sldId id="437" r:id="rId63"/>
    <p:sldId id="440" r:id="rId64"/>
    <p:sldId id="438" r:id="rId65"/>
    <p:sldId id="439" r:id="rId66"/>
    <p:sldId id="441" r:id="rId67"/>
    <p:sldId id="442" r:id="rId68"/>
    <p:sldId id="304" r:id="rId69"/>
  </p:sldIdLst>
  <p:sldSz cx="9144000" cy="5143500"/>
  <p:notesSz cx="6858000" cy="9144000"/>
  <p:embeddedFontLst>
    <p:embeddedFont>
      <p:font typeface="PT Sans Narrow" panose="020B0506020203020204"/>
      <p:regular r:id="rId73"/>
    </p:embeddedFont>
    <p:embeddedFont>
      <p:font typeface="Open Sans" panose="020B0306030504020204"/>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font" Target="fonts/font2.fntdata"/><Relationship Id="rId73" Type="http://schemas.openxmlformats.org/officeDocument/2006/relationships/font" Target="fonts/font1.fntdata"/><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We move the commands into the docker-compose.yml file which will be executed by docker compose CLI.</a:t>
            </a:r>
            <a:endParaRPr lang="en-US"/>
          </a:p>
          <a:p>
            <a:pPr marL="0" lvl="0" indent="0" algn="l" rtl="0">
              <a:spcBef>
                <a:spcPts val="0"/>
              </a:spcBef>
              <a:spcAft>
                <a:spcPts val="0"/>
              </a:spcAft>
              <a:buNone/>
            </a:pPr>
            <a:r>
              <a:rPr lang="en-US"/>
              <a:t>- services: means list of docker container you want to run</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choose busybox becuase it has echo or ls command in its container.</a:t>
            </a:r>
            <a:endParaRPr lang="en-US"/>
          </a:p>
          <a:p>
            <a:pPr marL="0" lvl="0" indent="0" algn="l" rtl="0">
              <a:spcBef>
                <a:spcPts val="0"/>
              </a:spcBef>
              <a:spcAft>
                <a:spcPts val="0"/>
              </a:spcAft>
              <a:buNone/>
            </a:pPr>
            <a:r>
              <a:rPr lang="en-US"/>
              <a:t>hello-world is a single file container.</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start -a hello-world</a:t>
            </a:r>
            <a:endParaRPr lang="en-US"/>
          </a:p>
          <a:p>
            <a:pPr marL="0" lvl="0" indent="0" algn="l" rtl="0">
              <a:spcBef>
                <a:spcPts val="0"/>
              </a:spcBef>
              <a:spcAft>
                <a:spcPts val="0"/>
              </a:spcAft>
              <a:buNone/>
            </a:pPr>
            <a:r>
              <a:rPr lang="en-US"/>
              <a:t>-a is a option, let the docker show the output coming from it and print it out at the terminal</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docker run</a:t>
            </a:r>
            <a:endParaRPr lang="en-US"/>
          </a:p>
          <a:p>
            <a:pPr marL="0" lvl="0" indent="0" algn="l" rtl="0">
              <a:spcBef>
                <a:spcPts val="0"/>
              </a:spcBef>
              <a:spcAft>
                <a:spcPts val="0"/>
              </a:spcAft>
              <a:buNone/>
            </a:pPr>
            <a:r>
              <a:rPr lang="en-US"/>
              <a:t>=&gt; is going to show you all the logs or all the information coming out of the container by default</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=&gt; When run the container second time, The primary command will start automatically</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r>
              <a:rPr lang="en-US"/>
              <a:t>=&gt; It will show the error because the current primary command here cannot override</a:t>
            </a:r>
            <a:endParaRPr lang="en-US"/>
          </a:p>
          <a:p>
            <a:pPr marL="0" lvl="0" indent="0" algn="l" rtl="0">
              <a:spcBef>
                <a:spcPts val="0"/>
              </a:spcBef>
              <a:spcAft>
                <a:spcPts val="0"/>
              </a:spcAft>
              <a:buNone/>
            </a:pP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stop and kill are used to stop and kill a container. But it has a different</a:t>
            </a:r>
            <a:endParaRPr lang="en-US"/>
          </a:p>
          <a:p>
            <a:pPr marL="0" lvl="0" indent="0" algn="l" rtl="0">
              <a:spcBef>
                <a:spcPts val="0"/>
              </a:spcBef>
              <a:spcAft>
                <a:spcPts val="0"/>
              </a:spcAft>
              <a:buNone/>
            </a:pPr>
            <a:r>
              <a:rPr lang="en-US"/>
              <a:t>when use stop command, a hardware signal sent  to the primary process inside the container (SIGTERM mean terminate signal) to let the container know to shutdown now with a little bit time to clean up the conainer (save files, or emit some messages,...)</a:t>
            </a:r>
            <a:endParaRPr lang="en-US"/>
          </a:p>
          <a:p>
            <a:pPr marL="0" lvl="0" indent="0" algn="l" rtl="0">
              <a:spcBef>
                <a:spcPts val="0"/>
              </a:spcBef>
              <a:spcAft>
                <a:spcPts val="0"/>
              </a:spcAft>
              <a:buNone/>
            </a:pPr>
            <a:r>
              <a:rPr lang="en-US"/>
              <a:t>- if the container does not stop in 10 seconds, it wil call kill command.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kill command: to sent a signal to the primary container to kill the container immediatelly.</a:t>
            </a: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 run a docker in your local machine, every single container that you are running is running inside of a virtual machine running Linux</a:t>
            </a:r>
            <a:endParaRPr lang="en-US"/>
          </a:p>
          <a:p>
            <a:pPr marL="0" lvl="0" indent="0" algn="l" rtl="0">
              <a:spcBef>
                <a:spcPts val="0"/>
              </a:spcBef>
              <a:spcAft>
                <a:spcPts val="0"/>
              </a:spcAft>
              <a:buNone/>
            </a:pPr>
            <a:r>
              <a:rPr lang="en-US"/>
              <a:t>So these process are really being executed inside of a Linux world, even if you are on Mac or Windows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STDERR: communicate to other outside invironment and return the data and show on the terminal</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run two commands are the same to check its container are shared folder or not</a:t>
            </a: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56.png"/><Relationship Id="rId1" Type="http://schemas.openxmlformats.org/officeDocument/2006/relationships/image" Target="../media/image55.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61.png"/><Relationship Id="rId1" Type="http://schemas.openxmlformats.org/officeDocument/2006/relationships/image" Target="../media/image60.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63.png"/><Relationship Id="rId1"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6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68.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3.xml"/><Relationship Id="rId2" Type="http://schemas.openxmlformats.org/officeDocument/2006/relationships/image" Target="../media/image70.png"/><Relationship Id="rId1"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7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7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3.xml"/><Relationship Id="rId2" Type="http://schemas.openxmlformats.org/officeDocument/2006/relationships/image" Target="../media/image75.png"/><Relationship Id="rId1" Type="http://schemas.openxmlformats.org/officeDocument/2006/relationships/image" Target="../media/image74.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3.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3.xml"/><Relationship Id="rId2" Type="http://schemas.openxmlformats.org/officeDocument/2006/relationships/image" Target="../media/image75.png"/><Relationship Id="rId1" Type="http://schemas.openxmlformats.org/officeDocument/2006/relationships/image" Target="../media/image74.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3.xml"/><Relationship Id="rId2" Type="http://schemas.openxmlformats.org/officeDocument/2006/relationships/image" Target="../media/image80.png"/><Relationship Id="rId1" Type="http://schemas.openxmlformats.org/officeDocument/2006/relationships/image" Target="../media/image7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image" Target="../media/image8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8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3.xml"/><Relationship Id="rId2" Type="http://schemas.openxmlformats.org/officeDocument/2006/relationships/image" Target="../media/image85.png"/><Relationship Id="rId1" Type="http://schemas.openxmlformats.org/officeDocument/2006/relationships/image" Target="../media/image8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package.json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609725" y="831215"/>
            <a:ext cx="5923915" cy="2591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index.js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593850" y="831215"/>
            <a:ext cx="5955030" cy="264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115185" y="2397760"/>
            <a:ext cx="5118100" cy="1821180"/>
          </a:xfrm>
          <a:prstGeom prst="rect">
            <a:avLst/>
          </a:prstGeom>
        </p:spPr>
      </p:pic>
      <p:pic>
        <p:nvPicPr>
          <p:cNvPr id="3" name="Picture 2"/>
          <p:cNvPicPr>
            <a:picLocks noChangeAspect="1"/>
          </p:cNvPicPr>
          <p:nvPr/>
        </p:nvPicPr>
        <p:blipFill>
          <a:blip r:embed="rId2"/>
          <a:stretch>
            <a:fillRect/>
          </a:stretch>
        </p:blipFill>
        <p:spPr>
          <a:xfrm>
            <a:off x="1363980" y="831215"/>
            <a:ext cx="6416040" cy="1683385"/>
          </a:xfrm>
          <a:prstGeom prst="rect">
            <a:avLst/>
          </a:prstGeom>
        </p:spPr>
      </p:pic>
      <p:sp>
        <p:nvSpPr>
          <p:cNvPr id="4" name="Text Placeholder 3"/>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534160" y="1035685"/>
            <a:ext cx="6076315" cy="241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23875" y="962025"/>
            <a:ext cx="8096250" cy="321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olidFill>
                  <a:srgbClr val="FF0000"/>
                </a:solidFill>
                <a:sym typeface="+mn-ea"/>
              </a:rPr>
              <a:t>RUN npm install</a:t>
            </a:r>
            <a:r>
              <a:rPr lang="en-US" altLang="en-GB" b="1">
                <a:sym typeface="+mn-ea"/>
              </a:rPr>
              <a:t> not found</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1: Find another image on Docker Hub including npm</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2: Install more command to install npm</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428625" y="831215"/>
            <a:ext cx="3870325" cy="2028190"/>
          </a:xfrm>
          <a:prstGeom prst="rect">
            <a:avLst/>
          </a:prstGeom>
        </p:spPr>
      </p:pic>
      <p:pic>
        <p:nvPicPr>
          <p:cNvPr id="3" name="Picture 2"/>
          <p:cNvPicPr>
            <a:picLocks noChangeAspect="1"/>
          </p:cNvPicPr>
          <p:nvPr/>
        </p:nvPicPr>
        <p:blipFill>
          <a:blip r:embed="rId2"/>
          <a:stretch>
            <a:fillRect/>
          </a:stretch>
        </p:blipFill>
        <p:spPr>
          <a:xfrm>
            <a:off x="5340350" y="831215"/>
            <a:ext cx="3418840" cy="2028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olidFill>
                  <a:srgbClr val="FF0000"/>
                </a:solidFill>
                <a:sym typeface="+mn-ea"/>
              </a:rPr>
              <a:t>npm ERR! Tracker "idealTree" already exists</a:t>
            </a:r>
            <a:endParaRPr lang="en-US" altLang="en-GB" b="1">
              <a:sym typeface="+mn-ea"/>
            </a:endParaRPr>
          </a:p>
          <a:p>
            <a:pPr marL="457200" lvl="0" indent="-342900" algn="l" rtl="0">
              <a:spcBef>
                <a:spcPts val="0"/>
              </a:spcBef>
              <a:spcAft>
                <a:spcPts val="0"/>
              </a:spcAft>
              <a:buSzPts val="1800"/>
              <a:buChar char="+"/>
            </a:pPr>
            <a:r>
              <a:rPr lang="en-US" altLang="en-GB" b="1">
                <a:sym typeface="+mn-ea"/>
              </a:rPr>
              <a:t>This issue is happening due to changes in nodejs starting version 15. When no WORKDIR is specified, npm install is executed in the root directory of the container, which is resulting in this error. </a:t>
            </a:r>
            <a:endParaRPr lang="en-US" altLang="en-GB" b="1">
              <a:sym typeface="+mn-ea"/>
            </a:endParaRPr>
          </a:p>
          <a:p>
            <a:pPr marL="457200" lvl="0" indent="-342900" algn="l" rtl="0">
              <a:spcBef>
                <a:spcPts val="0"/>
              </a:spcBef>
              <a:spcAft>
                <a:spcPts val="0"/>
              </a:spcAft>
              <a:buSzPts val="1800"/>
              <a:buChar char="+"/>
            </a:pPr>
            <a:r>
              <a:rPr lang="en-US" altLang="en-GB" b="1">
                <a:sym typeface="+mn-ea"/>
              </a:rPr>
              <a:t>Executing the npm install in a project directory of the container specified by WORKDIR resolves the issue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2588895" cy="1355725"/>
          </a:xfrm>
          <a:prstGeom prst="rect">
            <a:avLst/>
          </a:prstGeom>
        </p:spPr>
      </p:pic>
      <p:pic>
        <p:nvPicPr>
          <p:cNvPr id="4" name="Picture 3"/>
          <p:cNvPicPr>
            <a:picLocks noChangeAspect="1"/>
          </p:cNvPicPr>
          <p:nvPr/>
        </p:nvPicPr>
        <p:blipFill>
          <a:blip r:embed="rId2"/>
          <a:stretch>
            <a:fillRect/>
          </a:stretch>
        </p:blipFill>
        <p:spPr>
          <a:xfrm>
            <a:off x="5653405" y="831215"/>
            <a:ext cx="2786380" cy="1356360"/>
          </a:xfrm>
          <a:prstGeom prst="rect">
            <a:avLst/>
          </a:prstGeom>
        </p:spPr>
      </p:pic>
      <p:pic>
        <p:nvPicPr>
          <p:cNvPr id="5" name="Picture 4"/>
          <p:cNvPicPr>
            <a:picLocks noChangeAspect="1"/>
          </p:cNvPicPr>
          <p:nvPr/>
        </p:nvPicPr>
        <p:blipFill>
          <a:blip r:embed="rId3"/>
          <a:stretch>
            <a:fillRect/>
          </a:stretch>
        </p:blipFill>
        <p:spPr>
          <a:xfrm>
            <a:off x="3088640" y="828675"/>
            <a:ext cx="2486660" cy="135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Create docker image</a:t>
            </a:r>
            <a:endParaRPr lang="en-US" altLang="en-GB"/>
          </a:p>
          <a:p>
            <a:pPr marL="457200" lvl="0" indent="-342900" algn="l" rtl="0">
              <a:spcBef>
                <a:spcPts val="0"/>
              </a:spcBef>
              <a:spcAft>
                <a:spcPts val="0"/>
              </a:spcAft>
              <a:buSzPts val="1800"/>
              <a:buAutoNum type="arabicPeriod"/>
            </a:pPr>
            <a:r>
              <a:rPr lang="en-US" altLang="en-GB"/>
              <a:t>Dockerfile teadown</a:t>
            </a:r>
            <a:endParaRPr lang="en-US" altLang="en-GB"/>
          </a:p>
          <a:p>
            <a:pPr marL="457200" lvl="0" indent="-342900" algn="l" rtl="0">
              <a:spcBef>
                <a:spcPts val="0"/>
              </a:spcBef>
              <a:spcAft>
                <a:spcPts val="0"/>
              </a:spcAft>
              <a:buSzPts val="1800"/>
              <a:buAutoNum type="arabicPeriod"/>
            </a:pPr>
            <a:r>
              <a:rPr lang="en-US">
                <a:sym typeface="+mn-ea"/>
              </a:rPr>
              <a:t>What is a image base</a:t>
            </a:r>
            <a:endParaRPr lang="en-US">
              <a:sym typeface="+mn-ea"/>
            </a:endParaRPr>
          </a:p>
          <a:p>
            <a:pPr marL="457200" lvl="0" indent="-342900" algn="l" rtl="0">
              <a:spcBef>
                <a:spcPts val="0"/>
              </a:spcBef>
              <a:spcAft>
                <a:spcPts val="0"/>
              </a:spcAft>
              <a:buSzPts val="1800"/>
              <a:buAutoNum type="arabicPeriod"/>
            </a:pPr>
            <a:r>
              <a:rPr lang="en-US">
                <a:sym typeface="+mn-ea"/>
              </a:rPr>
              <a:t>Build process in detail</a:t>
            </a:r>
            <a:endParaRPr lang="en-US">
              <a:sym typeface="+mn-ea"/>
            </a:endParaRPr>
          </a:p>
          <a:p>
            <a:pPr marL="457200" lvl="0" indent="-342900" algn="l" rtl="0">
              <a:spcBef>
                <a:spcPts val="0"/>
              </a:spcBef>
              <a:spcAft>
                <a:spcPts val="0"/>
              </a:spcAft>
              <a:buSzPts val="1800"/>
              <a:buAutoNum type="arabicPeriod"/>
            </a:pPr>
            <a:r>
              <a:rPr lang="en-US">
                <a:sym typeface="+mn-ea"/>
              </a:rPr>
              <a:t>Run an example (nodejs application)</a:t>
            </a:r>
            <a:endParaRPr lang="en-US">
              <a:sym typeface="+mn-ea"/>
            </a:endParaRPr>
          </a:p>
          <a:p>
            <a:pPr marL="457200" lvl="0" indent="-342900" algn="l" rtl="0">
              <a:spcBef>
                <a:spcPts val="0"/>
              </a:spcBef>
              <a:spcAft>
                <a:spcPts val="0"/>
              </a:spcAft>
              <a:buSzPts val="1800"/>
              <a:buAutoNum type="arabicPeriod"/>
            </a:pPr>
            <a:r>
              <a:rPr lang="en-US">
                <a:sym typeface="+mn-ea"/>
              </a:rPr>
              <a:t>Build an example: a counter visit to website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374904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80365" y="831215"/>
            <a:ext cx="3484245" cy="1903095"/>
          </a:xfrm>
          <a:prstGeom prst="rect">
            <a:avLst/>
          </a:prstGeom>
        </p:spPr>
      </p:pic>
      <p:pic>
        <p:nvPicPr>
          <p:cNvPr id="3" name="Picture 2"/>
          <p:cNvPicPr>
            <a:picLocks noChangeAspect="1"/>
          </p:cNvPicPr>
          <p:nvPr/>
        </p:nvPicPr>
        <p:blipFill>
          <a:blip r:embed="rId2"/>
          <a:stretch>
            <a:fillRect/>
          </a:stretch>
        </p:blipFill>
        <p:spPr>
          <a:xfrm>
            <a:off x="4060825" y="780415"/>
            <a:ext cx="4608195" cy="1891030"/>
          </a:xfrm>
          <a:prstGeom prst="rect">
            <a:avLst/>
          </a:prstGeom>
        </p:spPr>
      </p:pic>
      <p:pic>
        <p:nvPicPr>
          <p:cNvPr id="7" name="Picture 6"/>
          <p:cNvPicPr>
            <a:picLocks noChangeAspect="1"/>
          </p:cNvPicPr>
          <p:nvPr/>
        </p:nvPicPr>
        <p:blipFill>
          <a:blip r:embed="rId3"/>
          <a:stretch>
            <a:fillRect/>
          </a:stretch>
        </p:blipFill>
        <p:spPr>
          <a:xfrm>
            <a:off x="3997325" y="2734310"/>
            <a:ext cx="2971800"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604895"/>
            <a:ext cx="4905375" cy="963930"/>
          </a:xfrm>
          <a:prstGeom prst="rect">
            <a:avLst/>
          </a:prstGeom>
        </p:spPr>
        <p:txBody>
          <a:bodyPr spcFirstLastPara="1" wrap="square" lIns="91425" tIns="91425" rIns="91425" bIns="91425" anchor="t" anchorCtr="0">
            <a:normAutofit fontScale="60000"/>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When run the container, the cursor point direct to the /usr/app directory</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5329555" y="787400"/>
            <a:ext cx="3413125" cy="1400810"/>
          </a:xfrm>
          <a:prstGeom prst="rect">
            <a:avLst/>
          </a:prstGeom>
        </p:spPr>
      </p:pic>
      <p:pic>
        <p:nvPicPr>
          <p:cNvPr id="7" name="Picture 6"/>
          <p:cNvPicPr>
            <a:picLocks noChangeAspect="1"/>
          </p:cNvPicPr>
          <p:nvPr/>
        </p:nvPicPr>
        <p:blipFill>
          <a:blip r:embed="rId2"/>
          <a:stretch>
            <a:fillRect/>
          </a:stretch>
        </p:blipFill>
        <p:spPr>
          <a:xfrm>
            <a:off x="5329555" y="2188210"/>
            <a:ext cx="3432810" cy="2068830"/>
          </a:xfrm>
          <a:prstGeom prst="rect">
            <a:avLst/>
          </a:prstGeom>
        </p:spPr>
      </p:pic>
      <p:pic>
        <p:nvPicPr>
          <p:cNvPr id="2" name="Picture 1"/>
          <p:cNvPicPr>
            <a:picLocks noChangeAspect="1"/>
          </p:cNvPicPr>
          <p:nvPr/>
        </p:nvPicPr>
        <p:blipFill>
          <a:blip r:embed="rId3"/>
          <a:stretch>
            <a:fillRect/>
          </a:stretch>
        </p:blipFill>
        <p:spPr>
          <a:xfrm>
            <a:off x="364490" y="831215"/>
            <a:ext cx="4923155" cy="25774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371729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Container port mapping and run in browser</a:t>
            </a:r>
            <a:endParaRPr lang="en-US" altLang="en-GB" b="1">
              <a:sym typeface="+mn-ea"/>
            </a:endParaRPr>
          </a:p>
          <a:p>
            <a:pPr marL="457200" lvl="0" indent="-342900" algn="l" rtl="0">
              <a:spcBef>
                <a:spcPts val="0"/>
              </a:spcBef>
              <a:spcAft>
                <a:spcPts val="0"/>
              </a:spcAft>
              <a:buSzPts val="1800"/>
              <a:buChar char="+"/>
            </a:pPr>
            <a:r>
              <a:rPr lang="en-US" altLang="en-GB" b="1">
                <a:sym typeface="+mn-ea"/>
              </a:rPr>
              <a:t>Image’s Id or Image’s name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418965" y="2243455"/>
            <a:ext cx="4193540" cy="2409825"/>
          </a:xfrm>
          <a:prstGeom prst="rect">
            <a:avLst/>
          </a:prstGeom>
        </p:spPr>
      </p:pic>
      <p:pic>
        <p:nvPicPr>
          <p:cNvPr id="4" name="Picture 3"/>
          <p:cNvPicPr>
            <a:picLocks noChangeAspect="1"/>
          </p:cNvPicPr>
          <p:nvPr/>
        </p:nvPicPr>
        <p:blipFill>
          <a:blip r:embed="rId2"/>
          <a:stretch>
            <a:fillRect/>
          </a:stretch>
        </p:blipFill>
        <p:spPr>
          <a:xfrm>
            <a:off x="311785" y="713740"/>
            <a:ext cx="4667885" cy="1360805"/>
          </a:xfrm>
          <a:prstGeom prst="rect">
            <a:avLst/>
          </a:prstGeom>
        </p:spPr>
      </p:pic>
      <p:pic>
        <p:nvPicPr>
          <p:cNvPr id="5" name="Picture 4"/>
          <p:cNvPicPr>
            <a:picLocks noChangeAspect="1"/>
          </p:cNvPicPr>
          <p:nvPr/>
        </p:nvPicPr>
        <p:blipFill>
          <a:blip r:embed="rId3"/>
          <a:stretch>
            <a:fillRect/>
          </a:stretch>
        </p:blipFill>
        <p:spPr>
          <a:xfrm>
            <a:off x="311785" y="2153285"/>
            <a:ext cx="4083685" cy="1035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When you update the file such as index.js. It doesn’t reflect to the container because it doesn’t copy snapshot to the container. We must rebuild manually.</a:t>
            </a:r>
            <a:endParaRPr lang="en-US" altLang="en-GB" b="1">
              <a:sym typeface="+mn-ea"/>
            </a:endParaRPr>
          </a:p>
          <a:p>
            <a:pPr marL="457200" lvl="0" indent="-342900" algn="l" rtl="0">
              <a:spcBef>
                <a:spcPts val="0"/>
              </a:spcBef>
              <a:spcAft>
                <a:spcPts val="0"/>
              </a:spcAft>
              <a:buSzPts val="1800"/>
              <a:buChar char="+"/>
            </a:pPr>
            <a:r>
              <a:rPr lang="en-US" altLang="en-GB" b="1">
                <a:sym typeface="+mn-ea"/>
              </a:rPr>
              <a:t>While rebuild processing, Only the copy files are executed, other are execute from Cache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12750" y="831215"/>
            <a:ext cx="3326130" cy="1878330"/>
          </a:xfrm>
          <a:prstGeom prst="rect">
            <a:avLst/>
          </a:prstGeom>
        </p:spPr>
      </p:pic>
      <p:pic>
        <p:nvPicPr>
          <p:cNvPr id="3" name="Picture 2"/>
          <p:cNvPicPr>
            <a:picLocks noChangeAspect="1"/>
          </p:cNvPicPr>
          <p:nvPr/>
        </p:nvPicPr>
        <p:blipFill>
          <a:blip r:embed="rId2"/>
          <a:stretch>
            <a:fillRect/>
          </a:stretch>
        </p:blipFill>
        <p:spPr>
          <a:xfrm>
            <a:off x="3803015" y="831215"/>
            <a:ext cx="4958715" cy="1765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The solution is copy the package.json before run npm install. It will cache this step and run from cache another time if don’t have any changes when rebuild the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4" name="Picture 3"/>
          <p:cNvPicPr>
            <a:picLocks noChangeAspect="1"/>
          </p:cNvPicPr>
          <p:nvPr/>
        </p:nvPicPr>
        <p:blipFill>
          <a:blip r:embed="rId2"/>
          <a:stretch>
            <a:fillRect/>
          </a:stretch>
        </p:blipFill>
        <p:spPr>
          <a:xfrm>
            <a:off x="3693160" y="831215"/>
            <a:ext cx="4975225" cy="2076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2684780"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ym typeface="+mn-ea"/>
              </a:rPr>
              <a:t>The second time will execute from Cache. It help build faster in reality we have complicated process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3" name="Picture 2"/>
          <p:cNvPicPr>
            <a:picLocks noChangeAspect="1"/>
          </p:cNvPicPr>
          <p:nvPr/>
        </p:nvPicPr>
        <p:blipFill>
          <a:blip r:embed="rId2"/>
          <a:stretch>
            <a:fillRect/>
          </a:stretch>
        </p:blipFill>
        <p:spPr>
          <a:xfrm>
            <a:off x="3793490" y="873125"/>
            <a:ext cx="4692015" cy="3397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We try to update index.js and rebuild again</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73125"/>
            <a:ext cx="3244215" cy="2120900"/>
          </a:xfrm>
          <a:prstGeom prst="rect">
            <a:avLst/>
          </a:prstGeom>
        </p:spPr>
      </p:pic>
      <p:pic>
        <p:nvPicPr>
          <p:cNvPr id="4" name="Picture 3"/>
          <p:cNvPicPr>
            <a:picLocks noChangeAspect="1"/>
          </p:cNvPicPr>
          <p:nvPr/>
        </p:nvPicPr>
        <p:blipFill>
          <a:blip r:embed="rId2"/>
          <a:stretch>
            <a:fillRect/>
          </a:stretch>
        </p:blipFill>
        <p:spPr>
          <a:xfrm>
            <a:off x="3626485" y="873125"/>
            <a:ext cx="4935855" cy="228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76955"/>
            <a:ext cx="7706360" cy="98488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 simple website run on nodejs and connect to redis server to save how many user access to the website</a:t>
            </a:r>
            <a:endParaRPr lang="en-US" b="1">
              <a:solidFill>
                <a:srgbClr val="B45F06"/>
              </a:solidFill>
            </a:endParaRPr>
          </a:p>
        </p:txBody>
      </p:sp>
      <p:pic>
        <p:nvPicPr>
          <p:cNvPr id="6" name="Picture 5"/>
          <p:cNvPicPr>
            <a:picLocks noChangeAspect="1"/>
          </p:cNvPicPr>
          <p:nvPr/>
        </p:nvPicPr>
        <p:blipFill>
          <a:blip r:embed="rId1"/>
          <a:stretch>
            <a:fillRect/>
          </a:stretch>
        </p:blipFill>
        <p:spPr>
          <a:xfrm>
            <a:off x="1409700" y="831215"/>
            <a:ext cx="6324600" cy="1752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new folder and build like these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30580"/>
            <a:ext cx="3819525" cy="1446530"/>
          </a:xfrm>
          <a:prstGeom prst="rect">
            <a:avLst/>
          </a:prstGeom>
        </p:spPr>
      </p:pic>
      <p:pic>
        <p:nvPicPr>
          <p:cNvPr id="2" name="Picture 1"/>
          <p:cNvPicPr>
            <a:picLocks noChangeAspect="1"/>
          </p:cNvPicPr>
          <p:nvPr/>
        </p:nvPicPr>
        <p:blipFill>
          <a:blip r:embed="rId2"/>
          <a:stretch>
            <a:fillRect/>
          </a:stretch>
        </p:blipFill>
        <p:spPr>
          <a:xfrm>
            <a:off x="4819650" y="831215"/>
            <a:ext cx="3077845" cy="1678940"/>
          </a:xfrm>
          <a:prstGeom prst="rect">
            <a:avLst/>
          </a:prstGeom>
        </p:spPr>
      </p:pic>
      <p:pic>
        <p:nvPicPr>
          <p:cNvPr id="5" name="Picture 4"/>
          <p:cNvPicPr>
            <a:picLocks noChangeAspect="1"/>
          </p:cNvPicPr>
          <p:nvPr/>
        </p:nvPicPr>
        <p:blipFill>
          <a:blip r:embed="rId3"/>
          <a:stretch>
            <a:fillRect/>
          </a:stretch>
        </p:blipFill>
        <p:spPr>
          <a:xfrm>
            <a:off x="311785" y="2358390"/>
            <a:ext cx="2981960" cy="1591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 image with the tag name is visits:lasted</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10210" y="831215"/>
            <a:ext cx="7668895" cy="27984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redis server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00250" y="881380"/>
            <a:ext cx="5142865" cy="2457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0325"/>
            <a:ext cx="6491605" cy="691515"/>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Run node app </a:t>
            </a:r>
            <a:endParaRPr lang="en-US" altLang="en-GB" b="1">
              <a:sym typeface="+mn-ea"/>
            </a:endParaRPr>
          </a:p>
          <a:p>
            <a:pPr marL="457200" lvl="0" indent="-342900" algn="l" rtl="0">
              <a:spcBef>
                <a:spcPts val="0"/>
              </a:spcBef>
              <a:spcAft>
                <a:spcPts val="0"/>
              </a:spcAft>
              <a:buSzPts val="1800"/>
              <a:buChar char="+"/>
            </a:pPr>
            <a:r>
              <a:rPr lang="en-US" altLang="en-GB" b="1">
                <a:sym typeface="+mn-ea"/>
              </a:rPr>
              <a:t>Get the error: can’t connect to redis server (the redis started)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291080" y="779780"/>
            <a:ext cx="5067300" cy="28555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358515"/>
            <a:ext cx="7590155" cy="1203325"/>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In the computer, two container work independently. We have two options</a:t>
            </a:r>
            <a:endParaRPr lang="en-US" altLang="en-GB" b="1">
              <a:sym typeface="+mn-ea"/>
            </a:endParaRPr>
          </a:p>
          <a:p>
            <a:pPr marL="457200" lvl="0" indent="-342900" algn="l" rtl="0">
              <a:spcBef>
                <a:spcPts val="0"/>
              </a:spcBef>
              <a:spcAft>
                <a:spcPts val="0"/>
              </a:spcAft>
              <a:buSzPts val="1800"/>
              <a:buChar char="+"/>
            </a:pPr>
            <a:r>
              <a:rPr lang="en-US" altLang="en-GB" b="1">
                <a:sym typeface="+mn-ea"/>
              </a:rPr>
              <a:t>1. Using Docker CLI network feature: It has a limit is we have to manual write a command to execute</a:t>
            </a:r>
            <a:endParaRPr lang="en-US" altLang="en-GB" b="1">
              <a:sym typeface="+mn-ea"/>
            </a:endParaRPr>
          </a:p>
          <a:p>
            <a:pPr marL="457200" lvl="0" indent="-342900" algn="l" rtl="0">
              <a:spcBef>
                <a:spcPts val="0"/>
              </a:spcBef>
              <a:spcAft>
                <a:spcPts val="0"/>
              </a:spcAft>
              <a:buSzPts val="1800"/>
              <a:buChar char="+"/>
            </a:pPr>
            <a:r>
              <a:rPr lang="en-US" altLang="en-GB" b="1">
                <a:sym typeface="+mn-ea"/>
              </a:rPr>
              <a:t>2. Using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87985" y="930910"/>
            <a:ext cx="3925570" cy="2032635"/>
          </a:xfrm>
          <a:prstGeom prst="rect">
            <a:avLst/>
          </a:prstGeom>
        </p:spPr>
      </p:pic>
      <p:pic>
        <p:nvPicPr>
          <p:cNvPr id="3" name="Picture 2"/>
          <p:cNvPicPr>
            <a:picLocks noChangeAspect="1"/>
          </p:cNvPicPr>
          <p:nvPr/>
        </p:nvPicPr>
        <p:blipFill>
          <a:blip r:embed="rId2"/>
          <a:stretch>
            <a:fillRect/>
          </a:stretch>
        </p:blipFill>
        <p:spPr>
          <a:xfrm>
            <a:off x="4803140" y="930910"/>
            <a:ext cx="2811780" cy="1973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930910"/>
            <a:ext cx="3674110" cy="1558925"/>
          </a:xfrm>
          <a:prstGeom prst="rect">
            <a:avLst/>
          </a:prstGeom>
        </p:spPr>
      </p:pic>
      <p:pic>
        <p:nvPicPr>
          <p:cNvPr id="4" name="Picture 3"/>
          <p:cNvPicPr>
            <a:picLocks noChangeAspect="1"/>
          </p:cNvPicPr>
          <p:nvPr/>
        </p:nvPicPr>
        <p:blipFill>
          <a:blip r:embed="rId2"/>
          <a:stretch>
            <a:fillRect/>
          </a:stretch>
        </p:blipFill>
        <p:spPr>
          <a:xfrm>
            <a:off x="5510530" y="996950"/>
            <a:ext cx="3173095" cy="3575685"/>
          </a:xfrm>
          <a:prstGeom prst="rect">
            <a:avLst/>
          </a:prstGeom>
        </p:spPr>
      </p:pic>
      <p:pic>
        <p:nvPicPr>
          <p:cNvPr id="6" name="Picture 5"/>
          <p:cNvPicPr>
            <a:picLocks noChangeAspect="1"/>
          </p:cNvPicPr>
          <p:nvPr/>
        </p:nvPicPr>
        <p:blipFill>
          <a:blip r:embed="rId3"/>
          <a:stretch>
            <a:fillRect/>
          </a:stretch>
        </p:blipFill>
        <p:spPr>
          <a:xfrm>
            <a:off x="311785" y="2489835"/>
            <a:ext cx="4476115" cy="20821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Networking with docker compose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2233295" y="779780"/>
            <a:ext cx="4677410" cy="27965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Docker compose commands</a:t>
            </a:r>
            <a:endParaRPr lang="en-US" altLang="en-GB" b="1">
              <a:sym typeface="+mn-ea"/>
            </a:endParaRPr>
          </a:p>
          <a:p>
            <a:pPr marL="457200" lvl="0" indent="-342900" algn="l" rtl="0">
              <a:spcBef>
                <a:spcPts val="0"/>
              </a:spcBef>
              <a:spcAft>
                <a:spcPts val="0"/>
              </a:spcAft>
              <a:buSzPts val="1800"/>
              <a:buChar char="+"/>
            </a:pPr>
            <a:r>
              <a:rPr lang="en-US" altLang="en-GB" b="1">
                <a:sym typeface="+mn-ea"/>
              </a:rPr>
              <a:t>Docker compose will read docker-compose.yml file to build the process</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1152525" y="831215"/>
            <a:ext cx="6667500" cy="266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386330" y="831215"/>
            <a:ext cx="4371340" cy="39770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stop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11785" y="831215"/>
            <a:ext cx="8115935" cy="1198245"/>
          </a:xfrm>
          <a:prstGeom prst="rect">
            <a:avLst/>
          </a:prstGeom>
        </p:spPr>
      </p:pic>
      <p:pic>
        <p:nvPicPr>
          <p:cNvPr id="3" name="Picture 2"/>
          <p:cNvPicPr>
            <a:picLocks noChangeAspect="1"/>
          </p:cNvPicPr>
          <p:nvPr/>
        </p:nvPicPr>
        <p:blipFill>
          <a:blip r:embed="rId2"/>
          <a:stretch>
            <a:fillRect/>
          </a:stretch>
        </p:blipFill>
        <p:spPr>
          <a:xfrm>
            <a:off x="5367655" y="2129155"/>
            <a:ext cx="3060065" cy="24752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Maintaince the container in cases crash or error</a:t>
            </a:r>
            <a:endParaRPr lang="en-US" b="1">
              <a:solidFill>
                <a:srgbClr val="B45F0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run in detail</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861060" y="831850"/>
            <a:ext cx="7198360" cy="37363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a command and show message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echo hi there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897380" y="1804035"/>
            <a:ext cx="5348605" cy="22466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369633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256405" y="990600"/>
            <a:ext cx="4438650" cy="34194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03719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577215" y="2004695"/>
            <a:ext cx="4172585" cy="2363470"/>
          </a:xfrm>
          <a:prstGeom prst="rect">
            <a:avLst/>
          </a:prstGeom>
        </p:spPr>
      </p:pic>
      <p:pic>
        <p:nvPicPr>
          <p:cNvPr id="2" name="Picture 1"/>
          <p:cNvPicPr>
            <a:picLocks noChangeAspect="1"/>
          </p:cNvPicPr>
          <p:nvPr/>
        </p:nvPicPr>
        <p:blipFill>
          <a:blip r:embed="rId2"/>
          <a:stretch>
            <a:fillRect/>
          </a:stretch>
        </p:blipFill>
        <p:spPr>
          <a:xfrm>
            <a:off x="5003800" y="2132330"/>
            <a:ext cx="3641090" cy="2108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6100" y="2914650"/>
            <a:ext cx="6776085" cy="1609725"/>
          </a:xfrm>
          <a:prstGeom prst="rect">
            <a:avLst/>
          </a:prstGeom>
        </p:spPr>
      </p:pic>
      <p:pic>
        <p:nvPicPr>
          <p:cNvPr id="4" name="Picture 3"/>
          <p:cNvPicPr>
            <a:picLocks noChangeAspect="1"/>
          </p:cNvPicPr>
          <p:nvPr/>
        </p:nvPicPr>
        <p:blipFill>
          <a:blip r:embed="rId2"/>
          <a:stretch>
            <a:fillRect/>
          </a:stretch>
        </p:blipFill>
        <p:spPr>
          <a:xfrm>
            <a:off x="546100" y="1844040"/>
            <a:ext cx="6162675" cy="7239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t>
            </a:r>
            <a:endParaRPr lang="en-US" altLang="en-GB" b="1">
              <a:sym typeface="+mn-ea"/>
            </a:endParaRPr>
          </a:p>
          <a:p>
            <a:pPr marL="457200" lvl="0" indent="-342900" algn="l" rtl="0">
              <a:spcBef>
                <a:spcPts val="0"/>
              </a:spcBef>
              <a:spcAft>
                <a:spcPts val="0"/>
              </a:spcAft>
              <a:buSzPts val="1800"/>
              <a:buChar char="+"/>
            </a:pPr>
            <a:r>
              <a:rPr lang="en-US" altLang="en-GB" b="1">
                <a:sym typeface="+mn-ea"/>
              </a:rPr>
              <a:t>Show all containers that have ever been created on our machine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--all</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634365" y="2456180"/>
            <a:ext cx="7875270" cy="20370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69595" y="1735455"/>
            <a:ext cx="3766820" cy="1986915"/>
          </a:xfrm>
          <a:prstGeom prst="rect">
            <a:avLst/>
          </a:prstGeom>
        </p:spPr>
      </p:pic>
      <p:pic>
        <p:nvPicPr>
          <p:cNvPr id="4" name="Picture 3"/>
          <p:cNvPicPr>
            <a:picLocks noChangeAspect="1"/>
          </p:cNvPicPr>
          <p:nvPr/>
        </p:nvPicPr>
        <p:blipFill>
          <a:blip r:embed="rId2"/>
          <a:stretch>
            <a:fillRect/>
          </a:stretch>
        </p:blipFill>
        <p:spPr>
          <a:xfrm>
            <a:off x="4762500" y="1609725"/>
            <a:ext cx="3735070" cy="20542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2290" y="1350645"/>
            <a:ext cx="3642995" cy="2865120"/>
          </a:xfrm>
          <a:prstGeom prst="rect">
            <a:avLst/>
          </a:prstGeom>
        </p:spPr>
      </p:pic>
      <p:pic>
        <p:nvPicPr>
          <p:cNvPr id="5" name="Picture 4"/>
          <p:cNvPicPr>
            <a:picLocks noChangeAspect="1"/>
          </p:cNvPicPr>
          <p:nvPr/>
        </p:nvPicPr>
        <p:blipFill>
          <a:blip r:embed="rId2"/>
          <a:stretch>
            <a:fillRect/>
          </a:stretch>
        </p:blipFill>
        <p:spPr>
          <a:xfrm>
            <a:off x="4262120" y="1351280"/>
            <a:ext cx="4683125" cy="28651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sp>
        <p:nvSpPr>
          <p:cNvPr id="79" name="Google Shape;79;p15"/>
          <p:cNvSpPr txBox="1"/>
          <p:nvPr>
            <p:ph type="body" idx="1"/>
          </p:nvPr>
        </p:nvSpPr>
        <p:spPr>
          <a:xfrm>
            <a:off x="311785" y="3627120"/>
            <a:ext cx="8520430" cy="94170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Status = exited, mean it’s instance till exist in the cache, so we can recall it by using its ID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9260" y="890905"/>
            <a:ext cx="8286115" cy="26771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435735" y="831215"/>
            <a:ext cx="6272530" cy="3705860"/>
          </a:xfrm>
          <a:prstGeom prst="rect">
            <a:avLst/>
          </a:prstGeom>
        </p:spPr>
      </p:pic>
      <p:sp>
        <p:nvSpPr>
          <p:cNvPr id="3" name="Text Placeholder 2"/>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Removing stopped container</a:t>
            </a:r>
            <a:endParaRPr lang="en-US" sz="2940" b="0">
              <a:solidFill>
                <a:srgbClr val="3D85C6"/>
              </a:solidFill>
            </a:endParaRPr>
          </a:p>
        </p:txBody>
      </p:sp>
      <p:sp>
        <p:nvSpPr>
          <p:cNvPr id="79" name="Google Shape;79;p15"/>
          <p:cNvSpPr txBox="1"/>
          <p:nvPr>
            <p:ph type="body" idx="1"/>
          </p:nvPr>
        </p:nvSpPr>
        <p:spPr>
          <a:xfrm>
            <a:off x="311785" y="3975735"/>
            <a:ext cx="8213725" cy="84010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system prune</a:t>
            </a:r>
            <a:endParaRPr lang="en-US" altLang="en-GB" b="1">
              <a:sym typeface="+mn-ea"/>
            </a:endParaRPr>
          </a:p>
          <a:p>
            <a:pPr marL="114300" lvl="0" indent="0" algn="l" rtl="0">
              <a:spcBef>
                <a:spcPts val="0"/>
              </a:spcBef>
              <a:spcAft>
                <a:spcPts val="0"/>
              </a:spcAft>
              <a:buSzPts val="1800"/>
              <a:buNone/>
            </a:pPr>
            <a:r>
              <a:rPr lang="en-US" altLang="en-GB" b="1">
                <a:sym typeface="+mn-ea"/>
              </a:rPr>
              <a:t>=&gt; remove all stopped containers, cache and redownload images from docker hub</a:t>
            </a:r>
            <a:endParaRPr lang="en-US" b="1">
              <a:solidFill>
                <a:srgbClr val="B45F06"/>
              </a:solidFill>
            </a:endParaRPr>
          </a:p>
        </p:txBody>
      </p:sp>
      <p:pic>
        <p:nvPicPr>
          <p:cNvPr id="5" name="Picture 4"/>
          <p:cNvPicPr>
            <a:picLocks noChangeAspect="1"/>
          </p:cNvPicPr>
          <p:nvPr/>
        </p:nvPicPr>
        <p:blipFill>
          <a:blip r:embed="rId1"/>
          <a:stretch>
            <a:fillRect/>
          </a:stretch>
        </p:blipFill>
        <p:spPr>
          <a:xfrm>
            <a:off x="1257935" y="812800"/>
            <a:ext cx="6320790" cy="31051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215"/>
            <a:ext cx="8243570" cy="3984625"/>
          </a:xfrm>
          <a:prstGeom prst="rect">
            <a:avLst/>
          </a:prstGeom>
        </p:spPr>
        <p:txBody>
          <a:bodyPr spcFirstLastPara="1" wrap="square" lIns="91425" tIns="91425" rIns="91425" bIns="91425" anchor="t" anchorCtr="0">
            <a:normAutofit/>
          </a:bodyPr>
          <a:p>
            <a:pPr marL="114300" lvl="0" indent="0" algn="l" rtl="0">
              <a:spcBef>
                <a:spcPts val="0"/>
              </a:spcBef>
              <a:spcAft>
                <a:spcPts val="0"/>
              </a:spcAft>
              <a:buSzPts val="1800"/>
              <a:buNone/>
            </a:pPr>
            <a:r>
              <a:rPr lang="en-US" altLang="en-GB" b="1">
                <a:sym typeface="+mn-ea"/>
              </a:rPr>
              <a:t>First, create, run and view log of the container </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1485900" y="1371600"/>
            <a:ext cx="6172835" cy="32334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097405" y="858520"/>
            <a:ext cx="4250690" cy="1116965"/>
          </a:xfrm>
          <a:prstGeom prst="rect">
            <a:avLst/>
          </a:prstGeom>
        </p:spPr>
      </p:pic>
      <p:pic>
        <p:nvPicPr>
          <p:cNvPr id="4" name="Picture 3"/>
          <p:cNvPicPr>
            <a:picLocks noChangeAspect="1"/>
          </p:cNvPicPr>
          <p:nvPr/>
        </p:nvPicPr>
        <p:blipFill>
          <a:blip r:embed="rId2"/>
          <a:stretch>
            <a:fillRect/>
          </a:stretch>
        </p:blipFill>
        <p:spPr>
          <a:xfrm>
            <a:off x="721360" y="1877695"/>
            <a:ext cx="7002780" cy="29057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1607820"/>
            <a:ext cx="8582025" cy="2362200"/>
          </a:xfrm>
          <a:prstGeom prst="rect">
            <a:avLst/>
          </a:prstGeom>
        </p:spPr>
      </p:pic>
      <p:sp>
        <p:nvSpPr>
          <p:cNvPr id="79" name="Google Shape;79;p15"/>
          <p:cNvSpPr txBox="1"/>
          <p:nvPr>
            <p:ph type="body" idx="1"/>
          </p:nvPr>
        </p:nvSpPr>
        <p:spPr>
          <a:xfrm>
            <a:off x="311785" y="831850"/>
            <a:ext cx="8520430" cy="373697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stop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Waiting for over 10 seconds to stop the container</a:t>
            </a:r>
            <a:endParaRPr lang="en-US" b="1">
              <a:solidFill>
                <a:srgbClr val="B45F0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Start container again and use kill command</a:t>
            </a:r>
            <a:endParaRPr lang="en-US" altLang="en-GB" b="1">
              <a:sym typeface="+mn-ea"/>
            </a:endParaRPr>
          </a:p>
          <a:p>
            <a:pPr marL="114300" lvl="0" indent="0" algn="l" rtl="0">
              <a:spcBef>
                <a:spcPts val="0"/>
              </a:spcBef>
              <a:spcAft>
                <a:spcPts val="0"/>
              </a:spcAft>
              <a:buSzPts val="1800"/>
              <a:buNone/>
            </a:pPr>
            <a:r>
              <a:rPr lang="en-US" altLang="en-GB" b="1">
                <a:sym typeface="+mn-ea"/>
              </a:rPr>
              <a:t>&gt;&gt; docker kill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Stop the container immediately</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70230" y="1825625"/>
            <a:ext cx="8010525" cy="27432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First, Settup redis on docker</a:t>
            </a:r>
            <a:endParaRPr lang="en-US" altLang="en-GB" b="1">
              <a:sym typeface="+mn-ea"/>
            </a:endParaRPr>
          </a:p>
          <a:p>
            <a:pPr marL="114300" lvl="0" indent="0" algn="l" rtl="0">
              <a:spcBef>
                <a:spcPts val="0"/>
              </a:spcBef>
              <a:spcAft>
                <a:spcPts val="0"/>
              </a:spcAft>
              <a:buSzPts val="1800"/>
              <a:buNone/>
            </a:pPr>
            <a:r>
              <a:rPr lang="en-US" altLang="en-GB" b="1">
                <a:sym typeface="+mn-ea"/>
              </a:rPr>
              <a:t>&gt;&gt; docker run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76630" y="1978660"/>
            <a:ext cx="6939280" cy="25146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5549265" y="751205"/>
            <a:ext cx="3282950" cy="3458845"/>
          </a:xfrm>
          <a:prstGeom prst="rect">
            <a:avLst/>
          </a:prstGeom>
        </p:spPr>
      </p:pic>
      <p:pic>
        <p:nvPicPr>
          <p:cNvPr id="4" name="Picture 3"/>
          <p:cNvPicPr>
            <a:picLocks noChangeAspect="1"/>
          </p:cNvPicPr>
          <p:nvPr/>
        </p:nvPicPr>
        <p:blipFill>
          <a:blip r:embed="rId2"/>
          <a:stretch>
            <a:fillRect/>
          </a:stretch>
        </p:blipFill>
        <p:spPr>
          <a:xfrm>
            <a:off x="495935" y="899795"/>
            <a:ext cx="4972685" cy="1285875"/>
          </a:xfrm>
          <a:prstGeom prst="rect">
            <a:avLst/>
          </a:prstGeom>
        </p:spPr>
      </p:pic>
      <p:pic>
        <p:nvPicPr>
          <p:cNvPr id="6" name="Picture 5"/>
          <p:cNvPicPr>
            <a:picLocks noChangeAspect="1"/>
          </p:cNvPicPr>
          <p:nvPr/>
        </p:nvPicPr>
        <p:blipFill>
          <a:blip r:embed="rId3"/>
          <a:stretch>
            <a:fillRect/>
          </a:stretch>
        </p:blipFill>
        <p:spPr>
          <a:xfrm>
            <a:off x="486410" y="2447925"/>
            <a:ext cx="4982210" cy="1578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5139055" cy="1371600"/>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-i: make sure that any stuff that you type gets direct to STDIN</a:t>
            </a:r>
            <a:endParaRPr lang="en-US" altLang="en-GB" b="1">
              <a:sym typeface="+mn-ea"/>
            </a:endParaRPr>
          </a:p>
          <a:p>
            <a:pPr marL="457200" lvl="0" indent="-342900" algn="l" rtl="0">
              <a:spcBef>
                <a:spcPts val="0"/>
              </a:spcBef>
              <a:spcAft>
                <a:spcPts val="0"/>
              </a:spcAft>
              <a:buSzPts val="1800"/>
              <a:buChar char="+"/>
            </a:pPr>
            <a:r>
              <a:rPr lang="en-US" altLang="en-GB" b="1">
                <a:sym typeface="+mn-ea"/>
              </a:rPr>
              <a:t>-t: help to show up the result pretty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523230" y="1506855"/>
            <a:ext cx="3381375" cy="2924175"/>
          </a:xfrm>
          <a:prstGeom prst="rect">
            <a:avLst/>
          </a:prstGeom>
        </p:spPr>
      </p:pic>
      <p:pic>
        <p:nvPicPr>
          <p:cNvPr id="4" name="Picture 3"/>
          <p:cNvPicPr>
            <a:picLocks noChangeAspect="1"/>
          </p:cNvPicPr>
          <p:nvPr/>
        </p:nvPicPr>
        <p:blipFill>
          <a:blip r:embed="rId2"/>
          <a:stretch>
            <a:fillRect/>
          </a:stretch>
        </p:blipFill>
        <p:spPr>
          <a:xfrm>
            <a:off x="409575" y="2204085"/>
            <a:ext cx="5113655" cy="222694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exec -it &lt;container_id&gt; sh</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0565" y="2148840"/>
            <a:ext cx="4569460" cy="24923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sh</a:t>
            </a:r>
            <a:endParaRPr lang="en-US" altLang="en-GB" b="1">
              <a:sym typeface="+mn-ea"/>
            </a:endParaRPr>
          </a:p>
          <a:p>
            <a:pPr marL="457200" lvl="0" indent="-342900" algn="l" rtl="0">
              <a:spcBef>
                <a:spcPts val="0"/>
              </a:spcBef>
              <a:spcAft>
                <a:spcPts val="0"/>
              </a:spcAft>
              <a:buSzPts val="1800"/>
              <a:buChar char="+"/>
            </a:pPr>
            <a:r>
              <a:rPr lang="en-US" altLang="en-GB" b="1">
                <a:sym typeface="+mn-ea"/>
              </a:rPr>
              <a:t>Is a name of 	a program and it’s a program that has been executed inside of that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 inside a container</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1933575" y="2790190"/>
            <a:ext cx="5276850" cy="19716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run &lt;image_name&gt; --it sh</a:t>
            </a:r>
            <a:endParaRPr lang="en-US" altLang="en-GB" b="1">
              <a:sym typeface="+mn-ea"/>
            </a:endParaRPr>
          </a:p>
          <a:p>
            <a:pPr marL="457200" lvl="0" indent="-342900" algn="l" rtl="0">
              <a:spcBef>
                <a:spcPts val="0"/>
              </a:spcBef>
              <a:spcAft>
                <a:spcPts val="0"/>
              </a:spcAft>
              <a:buSzPts val="1800"/>
              <a:buChar char="+"/>
            </a:pPr>
            <a:r>
              <a:rPr lang="en-US" altLang="en-GB" b="1">
                <a:sym typeface="+mn-ea"/>
              </a:rPr>
              <a:t>Start a new shell when run new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71370" y="1809750"/>
            <a:ext cx="5000625" cy="25431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570220" y="831215"/>
            <a:ext cx="3373755" cy="3197860"/>
          </a:xfrm>
          <a:prstGeom prst="rect">
            <a:avLst/>
          </a:prstGeom>
        </p:spPr>
      </p:pic>
      <p:pic>
        <p:nvPicPr>
          <p:cNvPr id="4" name="Picture 3"/>
          <p:cNvPicPr>
            <a:picLocks noChangeAspect="1"/>
          </p:cNvPicPr>
          <p:nvPr/>
        </p:nvPicPr>
        <p:blipFill>
          <a:blip r:embed="rId2"/>
          <a:stretch>
            <a:fillRect/>
          </a:stretch>
        </p:blipFill>
        <p:spPr>
          <a:xfrm>
            <a:off x="311785" y="1017905"/>
            <a:ext cx="5206365" cy="28238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6720</Words>
  <Application>WPS Presentation</Application>
  <PresentationFormat/>
  <Paragraphs>279</Paragraphs>
  <Slides>66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What is a base image?</vt:lpstr>
      <vt:lpstr>Build process in detail</vt:lpstr>
      <vt:lpstr>Build process in detail</vt:lpstr>
      <vt:lpstr>Build process in detail</vt:lpstr>
      <vt:lpstr>Build process in detail</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PowerPoint 演示文稿</vt:lpstr>
      <vt:lpstr>Docker run in detail</vt:lpstr>
      <vt:lpstr>Overriding default commands</vt:lpstr>
      <vt:lpstr>Overriding default commands</vt:lpstr>
      <vt:lpstr>Overriding default commands</vt:lpstr>
      <vt:lpstr>List of running container</vt:lpstr>
      <vt:lpstr>List of running container</vt:lpstr>
      <vt:lpstr>Docker lifecycle</vt:lpstr>
      <vt:lpstr>Docker lifecycle</vt:lpstr>
      <vt:lpstr>Starting stopped container</vt:lpstr>
      <vt:lpstr>Starting stopped container</vt:lpstr>
      <vt:lpstr>Removing stopped container</vt:lpstr>
      <vt:lpstr>Retrieving log Outputs</vt:lpstr>
      <vt:lpstr>Retrieving log Outputs</vt:lpstr>
      <vt:lpstr>Stopping container</vt:lpstr>
      <vt:lpstr>Stopping container</vt:lpstr>
      <vt:lpstr>Stopping container</vt:lpstr>
      <vt:lpstr>Stopping container</vt:lpstr>
      <vt:lpstr>Multi-Command container</vt:lpstr>
      <vt:lpstr>Multi-Command Container</vt:lpstr>
      <vt:lpstr>Multi-Command Container</vt:lpstr>
      <vt:lpstr>The purpose of the “IT” flag</vt:lpstr>
      <vt:lpstr>The purpose of the “IT” flag</vt:lpstr>
      <vt:lpstr>Getting a Command Prompt in a Container</vt:lpstr>
      <vt:lpstr>Getting a Command Prompt in a Container</vt:lpstr>
      <vt:lpstr>Starting with a Shell</vt:lpstr>
      <vt:lpstr>Starting with a Shell</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hung.tran</cp:lastModifiedBy>
  <cp:revision>90</cp:revision>
  <dcterms:created xsi:type="dcterms:W3CDTF">2021-09-13T15:21:00Z</dcterms:created>
  <dcterms:modified xsi:type="dcterms:W3CDTF">2021-10-14T05:21:59Z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1033-11.2.0.10323</vt:lpwstr>
  </property>
</Properties>
</file>