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446" r:id="rId16"/>
    <p:sldId id="258" r:id="rId17"/>
    <p:sldId id="349" r:id="rId18"/>
    <p:sldId id="348" r:id="rId19"/>
    <p:sldId id="350" r:id="rId20"/>
    <p:sldId id="351" r:id="rId21"/>
    <p:sldId id="352" r:id="rId22"/>
    <p:sldId id="377" r:id="rId23"/>
    <p:sldId id="378" r:id="rId24"/>
    <p:sldId id="379" r:id="rId25"/>
    <p:sldId id="380" r:id="rId26"/>
    <p:sldId id="381" r:id="rId27"/>
    <p:sldId id="405" r:id="rId28"/>
    <p:sldId id="406" r:id="rId29"/>
    <p:sldId id="407" r:id="rId30"/>
    <p:sldId id="408" r:id="rId31"/>
    <p:sldId id="409" r:id="rId32"/>
    <p:sldId id="410" r:id="rId33"/>
    <p:sldId id="434" r:id="rId34"/>
    <p:sldId id="435" r:id="rId35"/>
    <p:sldId id="436" r:id="rId36"/>
    <p:sldId id="437" r:id="rId37"/>
    <p:sldId id="440" r:id="rId38"/>
    <p:sldId id="438" r:id="rId39"/>
    <p:sldId id="439" r:id="rId40"/>
    <p:sldId id="441" r:id="rId41"/>
    <p:sldId id="442" r:id="rId42"/>
    <p:sldId id="304" r:id="rId43"/>
  </p:sldIdLst>
  <p:sldSz cx="9144000" cy="5143500"/>
  <p:notesSz cx="6858000" cy="9144000"/>
  <p:embeddedFontLst>
    <p:embeddedFont>
      <p:font typeface="PT Sans Narrow" panose="020B0506020203020204"/>
      <p:regular r:id="rId47"/>
    </p:embeddedFont>
    <p:embeddedFont>
      <p:font typeface="Open Sans" panose="020B0306030504020204"/>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choose busybox becuase it has echo or ls command in its container.</a:t>
            </a:r>
            <a:endParaRPr lang="en-US"/>
          </a:p>
          <a:p>
            <a:pPr marL="0" lvl="0" indent="0" algn="l" rtl="0">
              <a:spcBef>
                <a:spcPts val="0"/>
              </a:spcBef>
              <a:spcAft>
                <a:spcPts val="0"/>
              </a:spcAft>
              <a:buNone/>
            </a:pPr>
            <a:r>
              <a:rPr lang="en-US"/>
              <a:t>hello-world is a single file container.</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start -a hello-world</a:t>
            </a:r>
            <a:endParaRPr lang="en-US"/>
          </a:p>
          <a:p>
            <a:pPr marL="0" lvl="0" indent="0" algn="l" rtl="0">
              <a:spcBef>
                <a:spcPts val="0"/>
              </a:spcBef>
              <a:spcAft>
                <a:spcPts val="0"/>
              </a:spcAft>
              <a:buNone/>
            </a:pPr>
            <a:r>
              <a:rPr lang="en-US"/>
              <a:t>-a is a option, let the docker show the output coming from it and print it out at the terminal</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docker run</a:t>
            </a:r>
            <a:endParaRPr lang="en-US"/>
          </a:p>
          <a:p>
            <a:pPr marL="0" lvl="0" indent="0" algn="l" rtl="0">
              <a:spcBef>
                <a:spcPts val="0"/>
              </a:spcBef>
              <a:spcAft>
                <a:spcPts val="0"/>
              </a:spcAft>
              <a:buNone/>
            </a:pPr>
            <a:r>
              <a:rPr lang="en-US"/>
              <a:t>=&gt; is going to show you all the logs or all the information coming out of the container by default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=&gt; When run the container second time, The primary command will start automatically</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r>
              <a:rPr lang="en-US"/>
              <a:t>=&gt; It will show the error because the current primary command here cannot override</a:t>
            </a:r>
            <a:endParaRPr lang="en-US"/>
          </a:p>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stop and kill are used to stop and kill a container. But it has a different</a:t>
            </a:r>
            <a:endParaRPr lang="en-US"/>
          </a:p>
          <a:p>
            <a:pPr marL="0" lvl="0" indent="0" algn="l" rtl="0">
              <a:spcBef>
                <a:spcPts val="0"/>
              </a:spcBef>
              <a:spcAft>
                <a:spcPts val="0"/>
              </a:spcAft>
              <a:buNone/>
            </a:pPr>
            <a:r>
              <a:rPr lang="en-US"/>
              <a:t>when use stop command, a hardware signal sent  to the primary process inside the container (SIGTERM mean terminate signal) to let the container know to shutdown now with a little bit time to clean up the conainer (save files, or emit some messages,...)</a:t>
            </a:r>
            <a:endParaRPr lang="en-US"/>
          </a:p>
          <a:p>
            <a:pPr marL="0" lvl="0" indent="0" algn="l" rtl="0">
              <a:spcBef>
                <a:spcPts val="0"/>
              </a:spcBef>
              <a:spcAft>
                <a:spcPts val="0"/>
              </a:spcAft>
              <a:buNone/>
            </a:pPr>
            <a:r>
              <a:rPr lang="en-US"/>
              <a:t>- if the container does not stop in 10 seconds, it wil call kill command.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kill command: to sent a signal to the primary container to kill the container immediatelly.</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 run a docker in your local machine, every single container that you are running is running inside of a virtual machine running Linux</a:t>
            </a:r>
            <a:endParaRPr lang="en-US"/>
          </a:p>
          <a:p>
            <a:pPr marL="0" lvl="0" indent="0" algn="l" rtl="0">
              <a:spcBef>
                <a:spcPts val="0"/>
              </a:spcBef>
              <a:spcAft>
                <a:spcPts val="0"/>
              </a:spcAft>
              <a:buNone/>
            </a:pPr>
            <a:r>
              <a:rPr lang="en-US"/>
              <a:t>So these process are really being executed inside of a Linux world, even if you are on Mac or Windows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STDERR: communicate to other outside invironment and return the data and show on the terminal</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run two commands are the same to check its container are shared folder or not</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45.png"/><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run in detail</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861060" y="831850"/>
            <a:ext cx="7198360" cy="3736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a command and show message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echo hi there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897380" y="1804035"/>
            <a:ext cx="5348605" cy="22466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369633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256405" y="990600"/>
            <a:ext cx="4438650" cy="3419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03719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577215" y="2004695"/>
            <a:ext cx="4172585" cy="2363470"/>
          </a:xfrm>
          <a:prstGeom prst="rect">
            <a:avLst/>
          </a:prstGeom>
        </p:spPr>
      </p:pic>
      <p:pic>
        <p:nvPicPr>
          <p:cNvPr id="2" name="Picture 1"/>
          <p:cNvPicPr>
            <a:picLocks noChangeAspect="1"/>
          </p:cNvPicPr>
          <p:nvPr/>
        </p:nvPicPr>
        <p:blipFill>
          <a:blip r:embed="rId2"/>
          <a:stretch>
            <a:fillRect/>
          </a:stretch>
        </p:blipFill>
        <p:spPr>
          <a:xfrm>
            <a:off x="5003800" y="2132330"/>
            <a:ext cx="3641090" cy="210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6100" y="2914650"/>
            <a:ext cx="6776085" cy="1609725"/>
          </a:xfrm>
          <a:prstGeom prst="rect">
            <a:avLst/>
          </a:prstGeom>
        </p:spPr>
      </p:pic>
      <p:pic>
        <p:nvPicPr>
          <p:cNvPr id="4" name="Picture 3"/>
          <p:cNvPicPr>
            <a:picLocks noChangeAspect="1"/>
          </p:cNvPicPr>
          <p:nvPr/>
        </p:nvPicPr>
        <p:blipFill>
          <a:blip r:embed="rId2"/>
          <a:stretch>
            <a:fillRect/>
          </a:stretch>
        </p:blipFill>
        <p:spPr>
          <a:xfrm>
            <a:off x="546100" y="1844040"/>
            <a:ext cx="6162675" cy="723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t>
            </a:r>
            <a:endParaRPr lang="en-US" altLang="en-GB" b="1">
              <a:sym typeface="+mn-ea"/>
            </a:endParaRPr>
          </a:p>
          <a:p>
            <a:pPr marL="457200" lvl="0" indent="-342900" algn="l" rtl="0">
              <a:spcBef>
                <a:spcPts val="0"/>
              </a:spcBef>
              <a:spcAft>
                <a:spcPts val="0"/>
              </a:spcAft>
              <a:buSzPts val="1800"/>
              <a:buChar char="+"/>
            </a:pPr>
            <a:r>
              <a:rPr lang="en-US" altLang="en-GB" b="1">
                <a:sym typeface="+mn-ea"/>
              </a:rPr>
              <a:t>Show all containers that have ever been created on our machine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--all</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634365" y="2456180"/>
            <a:ext cx="7875270" cy="2037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Docker run in detail</a:t>
            </a:r>
            <a:endParaRPr lang="en-GB"/>
          </a:p>
          <a:p>
            <a:pPr marL="457200" lvl="0" indent="-342900" algn="l" rtl="0">
              <a:spcBef>
                <a:spcPts val="0"/>
              </a:spcBef>
              <a:spcAft>
                <a:spcPts val="0"/>
              </a:spcAft>
              <a:buSzPts val="1800"/>
              <a:buAutoNum type="arabicPeriod"/>
            </a:pPr>
            <a:r>
              <a:rPr lang="en-US" altLang="en-GB"/>
              <a:t>Overriding default commands</a:t>
            </a:r>
            <a:endParaRPr lang="en-US" altLang="en-GB"/>
          </a:p>
          <a:p>
            <a:pPr marL="457200" lvl="0" indent="-342900" algn="l" rtl="0">
              <a:spcBef>
                <a:spcPts val="0"/>
              </a:spcBef>
              <a:spcAft>
                <a:spcPts val="0"/>
              </a:spcAft>
              <a:buSzPts val="1800"/>
              <a:buAutoNum type="arabicPeriod"/>
            </a:pPr>
            <a:r>
              <a:rPr lang="en-US">
                <a:sym typeface="+mn-ea"/>
              </a:rPr>
              <a:t>List of running </a:t>
            </a:r>
            <a:r>
              <a:rPr lang="en-US">
                <a:sym typeface="+mn-ea"/>
              </a:rPr>
              <a:t>containers</a:t>
            </a:r>
            <a:endParaRPr lang="en-US">
              <a:sym typeface="+mn-ea"/>
            </a:endParaRPr>
          </a:p>
          <a:p>
            <a:pPr marL="457200" lvl="0" indent="-342900" algn="l" rtl="0">
              <a:spcBef>
                <a:spcPts val="0"/>
              </a:spcBef>
              <a:spcAft>
                <a:spcPts val="0"/>
              </a:spcAft>
              <a:buSzPts val="1800"/>
              <a:buAutoNum type="arabicPeriod"/>
            </a:pPr>
            <a:r>
              <a:rPr lang="en-US">
                <a:sym typeface="+mn-ea"/>
              </a:rPr>
              <a:t>Docker lifecycle</a:t>
            </a:r>
            <a:endParaRPr lang="en-US">
              <a:sym typeface="+mn-ea"/>
            </a:endParaRPr>
          </a:p>
          <a:p>
            <a:pPr marL="457200" lvl="0" indent="-342900" algn="l" rtl="0">
              <a:spcBef>
                <a:spcPts val="0"/>
              </a:spcBef>
              <a:spcAft>
                <a:spcPts val="0"/>
              </a:spcAft>
              <a:buSzPts val="1800"/>
              <a:buAutoNum type="arabicPeriod"/>
            </a:pPr>
            <a:r>
              <a:rPr lang="en-US">
                <a:sym typeface="+mn-ea"/>
              </a:rPr>
              <a:t>Restarting stopped containers</a:t>
            </a:r>
            <a:endParaRPr lang="en-US">
              <a:sym typeface="+mn-ea"/>
            </a:endParaRPr>
          </a:p>
          <a:p>
            <a:pPr marL="457200" lvl="0" indent="-342900" algn="l" rtl="0">
              <a:spcBef>
                <a:spcPts val="0"/>
              </a:spcBef>
              <a:spcAft>
                <a:spcPts val="0"/>
              </a:spcAft>
              <a:buSzPts val="1800"/>
              <a:buAutoNum type="arabicPeriod"/>
            </a:pPr>
            <a:r>
              <a:rPr lang="en-US">
                <a:sym typeface="+mn-ea"/>
              </a:rPr>
              <a:t>Removing stopped containers</a:t>
            </a:r>
            <a:endParaRPr lang="en-US">
              <a:sym typeface="+mn-ea"/>
            </a:endParaRPr>
          </a:p>
          <a:p>
            <a:pPr marL="457200" lvl="0" indent="-342900" algn="l" rtl="0">
              <a:spcBef>
                <a:spcPts val="0"/>
              </a:spcBef>
              <a:spcAft>
                <a:spcPts val="0"/>
              </a:spcAft>
              <a:buSzPts val="1800"/>
              <a:buAutoNum type="arabicPeriod"/>
            </a:pPr>
            <a:r>
              <a:rPr lang="en-US">
                <a:sym typeface="+mn-ea"/>
              </a:rPr>
              <a:t>Using Docker Client</a:t>
            </a:r>
            <a:endParaRPr lang="en-US">
              <a:sym typeface="+mn-ea"/>
            </a:endParaRPr>
          </a:p>
          <a:p>
            <a:pPr marL="457200" lvl="0" indent="-342900" algn="l" rtl="0">
              <a:spcBef>
                <a:spcPts val="0"/>
              </a:spcBef>
              <a:spcAft>
                <a:spcPts val="0"/>
              </a:spcAft>
              <a:buSzPts val="1800"/>
              <a:buAutoNum type="arabicPeriod"/>
            </a:pPr>
            <a:r>
              <a:rPr lang="en-US">
                <a:sym typeface="+mn-ea"/>
              </a:rPr>
              <a:t>What is Docker Container</a:t>
            </a:r>
            <a:endParaRPr lang="en-US">
              <a:sym typeface="+mn-ea"/>
            </a:endParaRPr>
          </a:p>
          <a:p>
            <a:pPr marL="457200" lvl="0" indent="-342900" algn="l" rtl="0">
              <a:spcBef>
                <a:spcPts val="0"/>
              </a:spcBef>
              <a:spcAft>
                <a:spcPts val="0"/>
              </a:spcAft>
              <a:buSzPts val="1800"/>
              <a:buAutoNum type="arabicPeriod"/>
            </a:pPr>
            <a:r>
              <a:rPr lang="en-US">
                <a:sym typeface="+mn-ea"/>
              </a:rPr>
              <a:t>How’s docker running on your computer</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69595" y="1735455"/>
            <a:ext cx="3766820" cy="1986915"/>
          </a:xfrm>
          <a:prstGeom prst="rect">
            <a:avLst/>
          </a:prstGeom>
        </p:spPr>
      </p:pic>
      <p:pic>
        <p:nvPicPr>
          <p:cNvPr id="4" name="Picture 3"/>
          <p:cNvPicPr>
            <a:picLocks noChangeAspect="1"/>
          </p:cNvPicPr>
          <p:nvPr/>
        </p:nvPicPr>
        <p:blipFill>
          <a:blip r:embed="rId2"/>
          <a:stretch>
            <a:fillRect/>
          </a:stretch>
        </p:blipFill>
        <p:spPr>
          <a:xfrm>
            <a:off x="4762500" y="1609725"/>
            <a:ext cx="3735070" cy="2054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2290" y="1350645"/>
            <a:ext cx="3642995" cy="2865120"/>
          </a:xfrm>
          <a:prstGeom prst="rect">
            <a:avLst/>
          </a:prstGeom>
        </p:spPr>
      </p:pic>
      <p:pic>
        <p:nvPicPr>
          <p:cNvPr id="5" name="Picture 4"/>
          <p:cNvPicPr>
            <a:picLocks noChangeAspect="1"/>
          </p:cNvPicPr>
          <p:nvPr/>
        </p:nvPicPr>
        <p:blipFill>
          <a:blip r:embed="rId2"/>
          <a:stretch>
            <a:fillRect/>
          </a:stretch>
        </p:blipFill>
        <p:spPr>
          <a:xfrm>
            <a:off x="4262120" y="1351280"/>
            <a:ext cx="4683125" cy="2865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sp>
        <p:nvSpPr>
          <p:cNvPr id="79" name="Google Shape;79;p15"/>
          <p:cNvSpPr txBox="1"/>
          <p:nvPr>
            <p:ph type="body" idx="1"/>
          </p:nvPr>
        </p:nvSpPr>
        <p:spPr>
          <a:xfrm>
            <a:off x="311785" y="3627120"/>
            <a:ext cx="8520430" cy="94170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Status = exited, mean it’s instance till exist in the cache, so we can recall it by using its ID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9260" y="890905"/>
            <a:ext cx="8286115" cy="26771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435735" y="831215"/>
            <a:ext cx="6272530" cy="3705860"/>
          </a:xfrm>
          <a:prstGeom prst="rect">
            <a:avLst/>
          </a:prstGeom>
        </p:spPr>
      </p:pic>
      <p:sp>
        <p:nvSpPr>
          <p:cNvPr id="3" name="Text Placeholder 2"/>
          <p:cNvSpPr/>
          <p:nvPr>
            <p:ph type="body" idx="1"/>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Removing stopped container</a:t>
            </a:r>
            <a:endParaRPr lang="en-US" sz="2940" b="0">
              <a:solidFill>
                <a:srgbClr val="3D85C6"/>
              </a:solidFill>
            </a:endParaRPr>
          </a:p>
        </p:txBody>
      </p:sp>
      <p:sp>
        <p:nvSpPr>
          <p:cNvPr id="79" name="Google Shape;79;p15"/>
          <p:cNvSpPr txBox="1"/>
          <p:nvPr>
            <p:ph type="body" idx="1"/>
          </p:nvPr>
        </p:nvSpPr>
        <p:spPr>
          <a:xfrm>
            <a:off x="311785" y="3975735"/>
            <a:ext cx="8213725" cy="84010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system prune</a:t>
            </a:r>
            <a:endParaRPr lang="en-US" altLang="en-GB" b="1">
              <a:sym typeface="+mn-ea"/>
            </a:endParaRPr>
          </a:p>
          <a:p>
            <a:pPr marL="114300" lvl="0" indent="0" algn="l" rtl="0">
              <a:spcBef>
                <a:spcPts val="0"/>
              </a:spcBef>
              <a:spcAft>
                <a:spcPts val="0"/>
              </a:spcAft>
              <a:buSzPts val="1800"/>
              <a:buNone/>
            </a:pPr>
            <a:r>
              <a:rPr lang="en-US" altLang="en-GB" b="1">
                <a:sym typeface="+mn-ea"/>
              </a:rPr>
              <a:t>=&gt; remove all stopped containers, cache and redownload images from docker hub</a:t>
            </a:r>
            <a:endParaRPr lang="en-US" b="1">
              <a:solidFill>
                <a:srgbClr val="B45F06"/>
              </a:solidFill>
            </a:endParaRPr>
          </a:p>
        </p:txBody>
      </p:sp>
      <p:pic>
        <p:nvPicPr>
          <p:cNvPr id="5" name="Picture 4"/>
          <p:cNvPicPr>
            <a:picLocks noChangeAspect="1"/>
          </p:cNvPicPr>
          <p:nvPr/>
        </p:nvPicPr>
        <p:blipFill>
          <a:blip r:embed="rId1"/>
          <a:stretch>
            <a:fillRect/>
          </a:stretch>
        </p:blipFill>
        <p:spPr>
          <a:xfrm>
            <a:off x="1257935" y="812800"/>
            <a:ext cx="6320790" cy="3105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215"/>
            <a:ext cx="8243570" cy="3984625"/>
          </a:xfrm>
          <a:prstGeom prst="rect">
            <a:avLst/>
          </a:prstGeom>
        </p:spPr>
        <p:txBody>
          <a:bodyPr spcFirstLastPara="1" wrap="square" lIns="91425" tIns="91425" rIns="91425" bIns="91425" anchor="t" anchorCtr="0">
            <a:normAutofit/>
          </a:bodyPr>
          <a:p>
            <a:pPr marL="114300" lvl="0" indent="0" algn="l" rtl="0">
              <a:spcBef>
                <a:spcPts val="0"/>
              </a:spcBef>
              <a:spcAft>
                <a:spcPts val="0"/>
              </a:spcAft>
              <a:buSzPts val="1800"/>
              <a:buNone/>
            </a:pPr>
            <a:r>
              <a:rPr lang="en-US" altLang="en-GB" b="1">
                <a:sym typeface="+mn-ea"/>
              </a:rPr>
              <a:t>First, create, run and view log of the container </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1485900" y="1371600"/>
            <a:ext cx="6172835" cy="32334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097405" y="858520"/>
            <a:ext cx="4250690" cy="1116965"/>
          </a:xfrm>
          <a:prstGeom prst="rect">
            <a:avLst/>
          </a:prstGeom>
        </p:spPr>
      </p:pic>
      <p:pic>
        <p:nvPicPr>
          <p:cNvPr id="4" name="Picture 3"/>
          <p:cNvPicPr>
            <a:picLocks noChangeAspect="1"/>
          </p:cNvPicPr>
          <p:nvPr/>
        </p:nvPicPr>
        <p:blipFill>
          <a:blip r:embed="rId2"/>
          <a:stretch>
            <a:fillRect/>
          </a:stretch>
        </p:blipFill>
        <p:spPr>
          <a:xfrm>
            <a:off x="721360" y="1877695"/>
            <a:ext cx="7002780" cy="29057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1607820"/>
            <a:ext cx="8582025" cy="2362200"/>
          </a:xfrm>
          <a:prstGeom prst="rect">
            <a:avLst/>
          </a:prstGeom>
        </p:spPr>
      </p:pic>
      <p:sp>
        <p:nvSpPr>
          <p:cNvPr id="79" name="Google Shape;79;p15"/>
          <p:cNvSpPr txBox="1"/>
          <p:nvPr>
            <p:ph type="body" idx="1"/>
          </p:nvPr>
        </p:nvSpPr>
        <p:spPr>
          <a:xfrm>
            <a:off x="311785" y="831850"/>
            <a:ext cx="8520430" cy="373697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stop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Waiting for over 10 seconds to stop the container</a:t>
            </a:r>
            <a:endParaRPr lang="en-US" b="1">
              <a:solidFill>
                <a:srgbClr val="B45F0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Start container again and use kill command</a:t>
            </a:r>
            <a:endParaRPr lang="en-US" altLang="en-GB" b="1">
              <a:sym typeface="+mn-ea"/>
            </a:endParaRPr>
          </a:p>
          <a:p>
            <a:pPr marL="114300" lvl="0" indent="0" algn="l" rtl="0">
              <a:spcBef>
                <a:spcPts val="0"/>
              </a:spcBef>
              <a:spcAft>
                <a:spcPts val="0"/>
              </a:spcAft>
              <a:buSzPts val="1800"/>
              <a:buNone/>
            </a:pPr>
            <a:r>
              <a:rPr lang="en-US" altLang="en-GB" b="1">
                <a:sym typeface="+mn-ea"/>
              </a:rPr>
              <a:t>&gt;&gt; docker kill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Stop the container immediately</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70230" y="1825625"/>
            <a:ext cx="8010525" cy="274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First, Settup redis on docker</a:t>
            </a:r>
            <a:endParaRPr lang="en-US" altLang="en-GB" b="1">
              <a:sym typeface="+mn-ea"/>
            </a:endParaRPr>
          </a:p>
          <a:p>
            <a:pPr marL="114300" lvl="0" indent="0" algn="l" rtl="0">
              <a:spcBef>
                <a:spcPts val="0"/>
              </a:spcBef>
              <a:spcAft>
                <a:spcPts val="0"/>
              </a:spcAft>
              <a:buSzPts val="1800"/>
              <a:buNone/>
            </a:pPr>
            <a:r>
              <a:rPr lang="en-US" altLang="en-GB" b="1">
                <a:sym typeface="+mn-ea"/>
              </a:rPr>
              <a:t>&gt;&gt; docker run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76630" y="1978660"/>
            <a:ext cx="6939280" cy="2514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5549265" y="751205"/>
            <a:ext cx="3282950" cy="3458845"/>
          </a:xfrm>
          <a:prstGeom prst="rect">
            <a:avLst/>
          </a:prstGeom>
        </p:spPr>
      </p:pic>
      <p:pic>
        <p:nvPicPr>
          <p:cNvPr id="4" name="Picture 3"/>
          <p:cNvPicPr>
            <a:picLocks noChangeAspect="1"/>
          </p:cNvPicPr>
          <p:nvPr/>
        </p:nvPicPr>
        <p:blipFill>
          <a:blip r:embed="rId2"/>
          <a:stretch>
            <a:fillRect/>
          </a:stretch>
        </p:blipFill>
        <p:spPr>
          <a:xfrm>
            <a:off x="495935" y="899795"/>
            <a:ext cx="4972685" cy="1285875"/>
          </a:xfrm>
          <a:prstGeom prst="rect">
            <a:avLst/>
          </a:prstGeom>
        </p:spPr>
      </p:pic>
      <p:pic>
        <p:nvPicPr>
          <p:cNvPr id="6" name="Picture 5"/>
          <p:cNvPicPr>
            <a:picLocks noChangeAspect="1"/>
          </p:cNvPicPr>
          <p:nvPr/>
        </p:nvPicPr>
        <p:blipFill>
          <a:blip r:embed="rId3"/>
          <a:stretch>
            <a:fillRect/>
          </a:stretch>
        </p:blipFill>
        <p:spPr>
          <a:xfrm>
            <a:off x="486410" y="2447925"/>
            <a:ext cx="4982210" cy="15786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5139055" cy="1371600"/>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-i: make sure that any stuff that you type gets direct to STDIN</a:t>
            </a:r>
            <a:endParaRPr lang="en-US" altLang="en-GB" b="1">
              <a:sym typeface="+mn-ea"/>
            </a:endParaRPr>
          </a:p>
          <a:p>
            <a:pPr marL="457200" lvl="0" indent="-342900" algn="l" rtl="0">
              <a:spcBef>
                <a:spcPts val="0"/>
              </a:spcBef>
              <a:spcAft>
                <a:spcPts val="0"/>
              </a:spcAft>
              <a:buSzPts val="1800"/>
              <a:buChar char="+"/>
            </a:pPr>
            <a:r>
              <a:rPr lang="en-US" altLang="en-GB" b="1">
                <a:sym typeface="+mn-ea"/>
              </a:rPr>
              <a:t>-t: help to show up the result pretty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523230" y="1506855"/>
            <a:ext cx="3381375" cy="2924175"/>
          </a:xfrm>
          <a:prstGeom prst="rect">
            <a:avLst/>
          </a:prstGeom>
        </p:spPr>
      </p:pic>
      <p:pic>
        <p:nvPicPr>
          <p:cNvPr id="4" name="Picture 3"/>
          <p:cNvPicPr>
            <a:picLocks noChangeAspect="1"/>
          </p:cNvPicPr>
          <p:nvPr/>
        </p:nvPicPr>
        <p:blipFill>
          <a:blip r:embed="rId2"/>
          <a:stretch>
            <a:fillRect/>
          </a:stretch>
        </p:blipFill>
        <p:spPr>
          <a:xfrm>
            <a:off x="409575" y="2204085"/>
            <a:ext cx="5113655" cy="22269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exec -it &lt;container_id&gt; sh</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0565" y="2148840"/>
            <a:ext cx="4569460" cy="24923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sh</a:t>
            </a:r>
            <a:endParaRPr lang="en-US" altLang="en-GB" b="1">
              <a:sym typeface="+mn-ea"/>
            </a:endParaRPr>
          </a:p>
          <a:p>
            <a:pPr marL="457200" lvl="0" indent="-342900" algn="l" rtl="0">
              <a:spcBef>
                <a:spcPts val="0"/>
              </a:spcBef>
              <a:spcAft>
                <a:spcPts val="0"/>
              </a:spcAft>
              <a:buSzPts val="1800"/>
              <a:buChar char="+"/>
            </a:pPr>
            <a:r>
              <a:rPr lang="en-US" altLang="en-GB" b="1">
                <a:sym typeface="+mn-ea"/>
              </a:rPr>
              <a:t>Is a name of 	a program and it’s a program that has been executed inside of that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 inside a container</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1933575" y="2790190"/>
            <a:ext cx="5276850" cy="19716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run &lt;image_name&gt; --it sh</a:t>
            </a:r>
            <a:endParaRPr lang="en-US" altLang="en-GB" b="1">
              <a:sym typeface="+mn-ea"/>
            </a:endParaRPr>
          </a:p>
          <a:p>
            <a:pPr marL="457200" lvl="0" indent="-342900" algn="l" rtl="0">
              <a:spcBef>
                <a:spcPts val="0"/>
              </a:spcBef>
              <a:spcAft>
                <a:spcPts val="0"/>
              </a:spcAft>
              <a:buSzPts val="1800"/>
              <a:buChar char="+"/>
            </a:pPr>
            <a:r>
              <a:rPr lang="en-US" altLang="en-GB" b="1">
                <a:sym typeface="+mn-ea"/>
              </a:rPr>
              <a:t>Start a new shell when run new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71370" y="1809750"/>
            <a:ext cx="5000625" cy="25431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570220" y="831215"/>
            <a:ext cx="3373755" cy="3197860"/>
          </a:xfrm>
          <a:prstGeom prst="rect">
            <a:avLst/>
          </a:prstGeom>
        </p:spPr>
      </p:pic>
      <p:pic>
        <p:nvPicPr>
          <p:cNvPr id="4" name="Picture 3"/>
          <p:cNvPicPr>
            <a:picLocks noChangeAspect="1"/>
          </p:cNvPicPr>
          <p:nvPr/>
        </p:nvPicPr>
        <p:blipFill>
          <a:blip r:embed="rId2"/>
          <a:stretch>
            <a:fillRect/>
          </a:stretch>
        </p:blipFill>
        <p:spPr>
          <a:xfrm>
            <a:off x="311785" y="1017905"/>
            <a:ext cx="5206365" cy="28238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3638</Words>
  <Application>WPS Presentation</Application>
  <PresentationFormat/>
  <Paragraphs>173</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Dockerfile teadown</vt:lpstr>
      <vt:lpstr>What is a base image?</vt:lpstr>
      <vt:lpstr>Build process in detail</vt:lpstr>
      <vt:lpstr>Build process in detail</vt:lpstr>
      <vt:lpstr>Build process in detail</vt:lpstr>
      <vt:lpstr>PowerPoint 演示文稿</vt:lpstr>
      <vt:lpstr>Docker run in detail</vt:lpstr>
      <vt:lpstr>Overriding default commands</vt:lpstr>
      <vt:lpstr>Overriding default commands</vt:lpstr>
      <vt:lpstr>Overriding default commands</vt:lpstr>
      <vt:lpstr>List of running container</vt:lpstr>
      <vt:lpstr>List of running container</vt:lpstr>
      <vt:lpstr>Docker lifecycle</vt:lpstr>
      <vt:lpstr>Docker lifecycle</vt:lpstr>
      <vt:lpstr>Starting stopped container</vt:lpstr>
      <vt:lpstr>Starting stopped container</vt:lpstr>
      <vt:lpstr>Removing stopped container</vt:lpstr>
      <vt:lpstr>Retrieving log Outputs</vt:lpstr>
      <vt:lpstr>Retrieving log Outputs</vt:lpstr>
      <vt:lpstr>Stopping container</vt:lpstr>
      <vt:lpstr>Stopping container</vt:lpstr>
      <vt:lpstr>Stopping container</vt:lpstr>
      <vt:lpstr>Stopping container</vt:lpstr>
      <vt:lpstr>Multi-Command container</vt:lpstr>
      <vt:lpstr>Multi-Command Container</vt:lpstr>
      <vt:lpstr>Multi-Command Container</vt:lpstr>
      <vt:lpstr>The purpose of the “IT” flag</vt:lpstr>
      <vt:lpstr>The purpose of the “IT” flag</vt:lpstr>
      <vt:lpstr>Getting a Command Prompt in a Container</vt:lpstr>
      <vt:lpstr>Getting a Command Prompt in a Container</vt:lpstr>
      <vt:lpstr>Starting with a Shell</vt:lpstr>
      <vt:lpstr>Starting with a Shell</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hung.tran</cp:lastModifiedBy>
  <cp:revision>60</cp:revision>
  <dcterms:created xsi:type="dcterms:W3CDTF">2021-09-13T15:21:00Z</dcterms:created>
  <dcterms:modified xsi:type="dcterms:W3CDTF">2021-10-06T01:18:13Z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1033-11.2.0.10323</vt:lpwstr>
  </property>
</Properties>
</file>