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305" r:id="rId7"/>
    <p:sldId id="312" r:id="rId8"/>
    <p:sldId id="313" r:id="rId9"/>
    <p:sldId id="308" r:id="rId10"/>
    <p:sldId id="309" r:id="rId11"/>
    <p:sldId id="314" r:id="rId12"/>
    <p:sldId id="315" r:id="rId13"/>
    <p:sldId id="320" r:id="rId14"/>
    <p:sldId id="303" r:id="rId15"/>
    <p:sldId id="304" r:id="rId16"/>
  </p:sldIdLst>
  <p:sldSz cx="9144000" cy="5143500"/>
  <p:notesSz cx="6858000" cy="9144000"/>
  <p:embeddedFontLst>
    <p:embeddedFont>
      <p:font typeface="PT Sans Narrow" panose="020B0506020203020204"/>
      <p:regular r:id="rId20"/>
    </p:embeddedFont>
    <p:embeddedFont>
      <p:font typeface="Open Sans" panose="020B0306030504020204"/>
      <p:regular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19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font" Target="fonts/font2.fntdata"/><Relationship Id="rId20" Type="http://schemas.openxmlformats.org/officeDocument/2006/relationships/font" Target="fonts/font1.fntdata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ad7496ea3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ad7496ea3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ad7496ea3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ad7496ea3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cb89376c82_0_2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cb89376c82_0_2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Generic version vs runtime version</a:t>
            </a:r>
            <a:endParaRPr lang="en-GB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cb89376c82_0_3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cb89376c82_0_3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a9cf01e22_0_5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a9cf01e22_0_5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ad7496ea3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ad7496ea3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ad7496ea3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ad7496ea3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ad7496ea3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ad7496ea3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ad7496ea3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ad7496ea3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ad7496ea3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ad7496ea3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ad7496ea3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ad7496ea3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ad7496ea3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ad7496ea3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7" name="Google Shape;57;p11"/>
          <p:cNvSpPr txBox="1"/>
          <p:nvPr>
            <p:ph type="title" hasCustomPrompt="1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6"/>
        </a:solidFill>
        <a:effectLst/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 panose="020B0506020203020204"/>
              <a:buNone/>
              <a:defRPr sz="2400"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 panose="020B0506020203020204"/>
              <a:buNone/>
              <a:defRPr sz="3600" b="1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 panose="020B0506020203020204"/>
              <a:buNone/>
              <a:defRPr sz="3600" b="1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 panose="020B0506020203020204"/>
              <a:buNone/>
              <a:defRPr sz="3600" b="1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 panose="020B0506020203020204"/>
              <a:buNone/>
              <a:defRPr sz="3600" b="1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 panose="020B0506020203020204"/>
              <a:buNone/>
              <a:defRPr sz="3600" b="1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 panose="020B0506020203020204"/>
              <a:buNone/>
              <a:defRPr sz="3600" b="1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 panose="020B0506020203020204"/>
              <a:buNone/>
              <a:defRPr sz="3600" b="1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 panose="020B0506020203020204"/>
              <a:buNone/>
              <a:defRPr sz="3600" b="1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 panose="020B0506020203020204"/>
              <a:buNone/>
              <a:defRPr sz="3600" b="1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 panose="020B0306030504020204"/>
              <a:buChar char="●"/>
              <a:defRPr sz="1800">
                <a:solidFill>
                  <a:schemeClr val="dk2"/>
                </a:solidFill>
                <a:latin typeface="Open Sans" panose="020B0306030504020204"/>
                <a:ea typeface="Open Sans" panose="020B0306030504020204"/>
                <a:cs typeface="Open Sans" panose="020B0306030504020204"/>
                <a:sym typeface="Open Sans" panose="020B0306030504020204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 panose="020B0306030504020204"/>
              <a:buChar char="○"/>
              <a:defRPr>
                <a:solidFill>
                  <a:schemeClr val="dk2"/>
                </a:solidFill>
                <a:latin typeface="Open Sans" panose="020B0306030504020204"/>
                <a:ea typeface="Open Sans" panose="020B0306030504020204"/>
                <a:cs typeface="Open Sans" panose="020B0306030504020204"/>
                <a:sym typeface="Open Sans" panose="020B0306030504020204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 panose="020B0306030504020204"/>
              <a:buChar char="■"/>
              <a:defRPr>
                <a:solidFill>
                  <a:schemeClr val="dk2"/>
                </a:solidFill>
                <a:latin typeface="Open Sans" panose="020B0306030504020204"/>
                <a:ea typeface="Open Sans" panose="020B0306030504020204"/>
                <a:cs typeface="Open Sans" panose="020B0306030504020204"/>
                <a:sym typeface="Open Sans" panose="020B0306030504020204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 panose="020B0306030504020204"/>
              <a:buChar char="●"/>
              <a:defRPr>
                <a:solidFill>
                  <a:schemeClr val="dk2"/>
                </a:solidFill>
                <a:latin typeface="Open Sans" panose="020B0306030504020204"/>
                <a:ea typeface="Open Sans" panose="020B0306030504020204"/>
                <a:cs typeface="Open Sans" panose="020B0306030504020204"/>
                <a:sym typeface="Open Sans" panose="020B0306030504020204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 panose="020B0306030504020204"/>
              <a:buChar char="○"/>
              <a:defRPr>
                <a:solidFill>
                  <a:schemeClr val="dk2"/>
                </a:solidFill>
                <a:latin typeface="Open Sans" panose="020B0306030504020204"/>
                <a:ea typeface="Open Sans" panose="020B0306030504020204"/>
                <a:cs typeface="Open Sans" panose="020B0306030504020204"/>
                <a:sym typeface="Open Sans" panose="020B0306030504020204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 panose="020B0306030504020204"/>
              <a:buChar char="■"/>
              <a:defRPr>
                <a:solidFill>
                  <a:schemeClr val="dk2"/>
                </a:solidFill>
                <a:latin typeface="Open Sans" panose="020B0306030504020204"/>
                <a:ea typeface="Open Sans" panose="020B0306030504020204"/>
                <a:cs typeface="Open Sans" panose="020B0306030504020204"/>
                <a:sym typeface="Open Sans" panose="020B0306030504020204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 panose="020B0306030504020204"/>
              <a:buChar char="●"/>
              <a:defRPr>
                <a:solidFill>
                  <a:schemeClr val="dk2"/>
                </a:solidFill>
                <a:latin typeface="Open Sans" panose="020B0306030504020204"/>
                <a:ea typeface="Open Sans" panose="020B0306030504020204"/>
                <a:cs typeface="Open Sans" panose="020B0306030504020204"/>
                <a:sym typeface="Open Sans" panose="020B0306030504020204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 panose="020B0306030504020204"/>
              <a:buChar char="○"/>
              <a:defRPr>
                <a:solidFill>
                  <a:schemeClr val="dk2"/>
                </a:solidFill>
                <a:latin typeface="Open Sans" panose="020B0306030504020204"/>
                <a:ea typeface="Open Sans" panose="020B0306030504020204"/>
                <a:cs typeface="Open Sans" panose="020B0306030504020204"/>
                <a:sym typeface="Open Sans" panose="020B0306030504020204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 panose="020B0306030504020204"/>
              <a:buChar char="■"/>
              <a:defRPr>
                <a:solidFill>
                  <a:schemeClr val="dk2"/>
                </a:solidFill>
                <a:latin typeface="Open Sans" panose="020B0306030504020204"/>
                <a:ea typeface="Open Sans" panose="020B0306030504020204"/>
                <a:cs typeface="Open Sans" panose="020B0306030504020204"/>
                <a:sym typeface="Open Sans" panose="020B0306030504020204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 panose="020B0306030504020204"/>
                <a:ea typeface="Open Sans" panose="020B0306030504020204"/>
                <a:cs typeface="Open Sans" panose="020B0306030504020204"/>
                <a:sym typeface="Open Sans" panose="020B0306030504020204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 panose="020B0306030504020204"/>
                <a:ea typeface="Open Sans" panose="020B0306030504020204"/>
                <a:cs typeface="Open Sans" panose="020B0306030504020204"/>
                <a:sym typeface="Open Sans" panose="020B0306030504020204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 panose="020B0306030504020204"/>
                <a:ea typeface="Open Sans" panose="020B0306030504020204"/>
                <a:cs typeface="Open Sans" panose="020B0306030504020204"/>
                <a:sym typeface="Open Sans" panose="020B0306030504020204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 panose="020B0306030504020204"/>
                <a:ea typeface="Open Sans" panose="020B0306030504020204"/>
                <a:cs typeface="Open Sans" panose="020B0306030504020204"/>
                <a:sym typeface="Open Sans" panose="020B0306030504020204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 panose="020B0306030504020204"/>
                <a:ea typeface="Open Sans" panose="020B0306030504020204"/>
                <a:cs typeface="Open Sans" panose="020B0306030504020204"/>
                <a:sym typeface="Open Sans" panose="020B0306030504020204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 panose="020B0306030504020204"/>
                <a:ea typeface="Open Sans" panose="020B0306030504020204"/>
                <a:cs typeface="Open Sans" panose="020B0306030504020204"/>
                <a:sym typeface="Open Sans" panose="020B0306030504020204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 panose="020B0306030504020204"/>
                <a:ea typeface="Open Sans" panose="020B0306030504020204"/>
                <a:cs typeface="Open Sans" panose="020B0306030504020204"/>
                <a:sym typeface="Open Sans" panose="020B0306030504020204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 panose="020B0306030504020204"/>
                <a:ea typeface="Open Sans" panose="020B0306030504020204"/>
                <a:cs typeface="Open Sans" panose="020B0306030504020204"/>
                <a:sym typeface="Open Sans" panose="020B0306030504020204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 panose="020B0306030504020204"/>
                <a:ea typeface="Open Sans" panose="020B0306030504020204"/>
                <a:cs typeface="Open Sans" panose="020B0306030504020204"/>
                <a:sym typeface="Open Sans" panose="020B0306030504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3.xml"/><Relationship Id="rId4" Type="http://schemas.openxmlformats.org/officeDocument/2006/relationships/hyperlink" Target="https://www.palmmedia.de/blog/2011/8/30/ioc-container-benchmark-performance-comparison" TargetMode="External"/><Relationship Id="rId3" Type="http://schemas.openxmlformats.org/officeDocument/2006/relationships/hyperlink" Target="https://www.tutorialsteacher.com/core/dependency-injection-in-aspnet-core" TargetMode="External"/><Relationship Id="rId2" Type="http://schemas.openxmlformats.org/officeDocument/2006/relationships/hyperlink" Target="https://docs.microsoft.com/en-us/dotnet/core/extensions/dependency-injection" TargetMode="External"/><Relationship Id="rId1" Type="http://schemas.openxmlformats.org/officeDocument/2006/relationships/hyperlink" Target="https://docs.microsoft.com/en-us/aspnet/core/fundamentals/dependency-injection?view=aspnetcore-5.0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Blazor Components</a:t>
            </a:r>
            <a:endParaRPr lang="en-US" altLang="en-GB"/>
          </a:p>
        </p:txBody>
      </p:sp>
      <p:sp>
        <p:nvSpPr>
          <p:cNvPr id="67" name="Google Shape;67;p13"/>
          <p:cNvSpPr txBox="1"/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Using .NET Core</a:t>
            </a:r>
            <a:endParaRPr lang="en-GB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228490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altLang="en-GB" sz="2940"/>
              <a:t>3</a:t>
            </a:r>
            <a:r>
              <a:rPr lang="en-GB" sz="2940"/>
              <a:t>. </a:t>
            </a:r>
            <a:r>
              <a:rPr lang="en-US" altLang="en-GB" sz="2940"/>
              <a:t>Generic RenderFragment</a:t>
            </a:r>
            <a:endParaRPr lang="en-US" altLang="en-GB" sz="2940"/>
          </a:p>
        </p:txBody>
      </p:sp>
      <p:sp>
        <p:nvSpPr>
          <p:cNvPr id="79" name="Google Shape;79;p15"/>
          <p:cNvSpPr txBox="1"/>
          <p:nvPr>
            <p:ph type="body" idx="1"/>
          </p:nvPr>
        </p:nvSpPr>
        <p:spPr>
          <a:xfrm>
            <a:off x="311785" y="3169285"/>
            <a:ext cx="8520430" cy="13995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US" altLang="en-GB" b="1">
                <a:sym typeface="+mn-ea"/>
              </a:rPr>
              <a:t>Allow us to pass dynamic data into a component</a:t>
            </a:r>
            <a:endParaRPr lang="en-US">
              <a:solidFill>
                <a:srgbClr val="B45F06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5685" y="935990"/>
            <a:ext cx="7073265" cy="20383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228490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altLang="en-GB" sz="2940"/>
              <a:t>4</a:t>
            </a:r>
            <a:r>
              <a:rPr lang="en-GB" sz="2940"/>
              <a:t>. </a:t>
            </a:r>
            <a:r>
              <a:rPr lang="en-US" altLang="en-GB" sz="2940"/>
              <a:t>Cascading Parameter</a:t>
            </a:r>
            <a:endParaRPr lang="en-US" altLang="en-GB" sz="2940"/>
          </a:p>
        </p:txBody>
      </p:sp>
      <p:sp>
        <p:nvSpPr>
          <p:cNvPr id="79" name="Google Shape;79;p15"/>
          <p:cNvSpPr txBox="1"/>
          <p:nvPr>
            <p:ph type="body" idx="1"/>
          </p:nvPr>
        </p:nvSpPr>
        <p:spPr>
          <a:xfrm>
            <a:off x="311785" y="3402965"/>
            <a:ext cx="8520430" cy="11658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US" altLang="en-GB" b="1">
                <a:sym typeface="+mn-ea"/>
              </a:rPr>
              <a:t>Allow us to pass a value from a component to all of its descendants without having to use traditional component parameters</a:t>
            </a:r>
            <a:endParaRPr lang="en-US">
              <a:solidFill>
                <a:srgbClr val="B45F06"/>
              </a:solidFill>
            </a:endParaRPr>
          </a:p>
        </p:txBody>
      </p:sp>
      <p:pic>
        <p:nvPicPr>
          <p:cNvPr id="1" name="Picture 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3155" y="935990"/>
            <a:ext cx="6918325" cy="239839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6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940"/>
              <a:t>5</a:t>
            </a:r>
            <a:r>
              <a:rPr lang="en-GB" sz="2940"/>
              <a:t>. Discussion</a:t>
            </a:r>
            <a:endParaRPr sz="2940"/>
          </a:p>
        </p:txBody>
      </p:sp>
      <p:sp>
        <p:nvSpPr>
          <p:cNvPr id="446" name="Google Shape;446;p60"/>
          <p:cNvSpPr txBox="1"/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References: </a:t>
            </a:r>
            <a:endParaRPr lang="en-GB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+"/>
            </a:pPr>
            <a:r>
              <a:rPr lang="en-GB" u="sng">
                <a:solidFill>
                  <a:schemeClr val="hlink"/>
                </a:solidFill>
                <a:hlinkClick r:id="rId1"/>
              </a:rPr>
              <a:t>Microsoft - Dependency injection in ASP.NET Core</a:t>
            </a:r>
            <a:endParaRPr lang="en-GB" u="sng">
              <a:solidFill>
                <a:schemeClr val="hlink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GB" u="sng">
                <a:solidFill>
                  <a:schemeClr val="hlink"/>
                </a:solidFill>
                <a:hlinkClick r:id="rId2"/>
              </a:rPr>
              <a:t>Microsoft - Dependency injection in .NET</a:t>
            </a:r>
            <a:endParaRPr lang="en-GB" u="sng">
              <a:solidFill>
                <a:schemeClr val="hlink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GB" u="sng">
                <a:solidFill>
                  <a:schemeClr val="hlink"/>
                </a:solidFill>
                <a:hlinkClick r:id="rId3"/>
              </a:rPr>
              <a:t>Tutorialsteacher - Dependency Injection in ASP.NET Core</a:t>
            </a:r>
            <a:endParaRPr lang="en-GB" u="sng">
              <a:solidFill>
                <a:schemeClr val="hlink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GB" u="sng">
                <a:solidFill>
                  <a:schemeClr val="hlink"/>
                </a:solidFill>
                <a:hlinkClick r:id="rId4"/>
              </a:rPr>
              <a:t>IoC Container Benchmark - Performance comparison</a:t>
            </a:r>
            <a:endParaRPr lang="en-GB" u="sng">
              <a:solidFill>
                <a:schemeClr val="hlink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61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THANKS FOR LISTENING</a:t>
            </a:r>
            <a:endParaRPr lang="en-GB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298340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CONTENT</a:t>
            </a:r>
            <a:endParaRPr lang="en-GB"/>
          </a:p>
        </p:txBody>
      </p:sp>
      <p:sp>
        <p:nvSpPr>
          <p:cNvPr id="73" name="Google Shape;73;p14"/>
          <p:cNvSpPr txBox="1"/>
          <p:nvPr>
            <p:ph type="body" idx="1"/>
          </p:nvPr>
        </p:nvSpPr>
        <p:spPr>
          <a:xfrm>
            <a:off x="311785" y="1085215"/>
            <a:ext cx="8520430" cy="34836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Overview</a:t>
            </a:r>
            <a:endParaRPr 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altLang="en-GB"/>
              <a:t>Parameters</a:t>
            </a:r>
            <a:endParaRPr lang="en-US" alt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altLang="en-GB"/>
              <a:t>Events</a:t>
            </a:r>
            <a:endParaRPr 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altLang="en-GB"/>
              <a:t>RenderFragment</a:t>
            </a:r>
            <a:endParaRPr sz="1500" i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altLang="en-GB"/>
              <a:t>Javascript</a:t>
            </a:r>
            <a:endParaRPr lang="en-US" alt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altLang="en-GB"/>
              <a:t>Javascript and CSS Isolation</a:t>
            </a:r>
            <a:endParaRPr lang="en-GB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228490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940"/>
              <a:t>1. </a:t>
            </a:r>
            <a:r>
              <a:rPr lang="en-US" altLang="en-GB" sz="2940"/>
              <a:t>What is component?</a:t>
            </a:r>
            <a:endParaRPr sz="2540" b="0">
              <a:solidFill>
                <a:srgbClr val="3D85C6"/>
              </a:solidFill>
            </a:endParaRPr>
          </a:p>
        </p:txBody>
      </p:sp>
      <p:sp>
        <p:nvSpPr>
          <p:cNvPr id="79" name="Google Shape;79;p15"/>
          <p:cNvSpPr txBox="1"/>
          <p:nvPr>
            <p:ph type="body" idx="1"/>
          </p:nvPr>
        </p:nvSpPr>
        <p:spPr>
          <a:xfrm>
            <a:off x="311785" y="935990"/>
            <a:ext cx="8520430" cy="36328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US" altLang="en-GB" b="1"/>
              <a:t>A Component is a reusable piece of user Interface, which may contain logic</a:t>
            </a:r>
            <a:endParaRPr lang="en-US" altLang="en-GB" b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US" altLang="en-GB" b="1"/>
              <a:t>Component is a class</a:t>
            </a:r>
            <a:endParaRPr>
              <a:solidFill>
                <a:srgbClr val="B45F06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73910" y="1840865"/>
            <a:ext cx="4996180" cy="291846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228490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altLang="en-GB" sz="2940"/>
              <a:t>2</a:t>
            </a:r>
            <a:r>
              <a:rPr lang="en-GB" sz="2940"/>
              <a:t>. </a:t>
            </a:r>
            <a:r>
              <a:rPr lang="en-US" altLang="en-GB" sz="2940"/>
              <a:t>Parmeters</a:t>
            </a:r>
            <a:endParaRPr sz="2540" b="0">
              <a:solidFill>
                <a:srgbClr val="3D85C6"/>
              </a:solidFill>
            </a:endParaRPr>
          </a:p>
        </p:txBody>
      </p:sp>
      <p:sp>
        <p:nvSpPr>
          <p:cNvPr id="79" name="Google Shape;79;p15"/>
          <p:cNvSpPr txBox="1"/>
          <p:nvPr>
            <p:ph type="body" idx="1"/>
          </p:nvPr>
        </p:nvSpPr>
        <p:spPr>
          <a:xfrm>
            <a:off x="311785" y="2985135"/>
            <a:ext cx="8520430" cy="15836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US" altLang="en-GB" b="1"/>
              <a:t>A Component can receive parameters through its parameters</a:t>
            </a:r>
            <a:endParaRPr lang="en-US" altLang="en-GB" b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US" altLang="en-GB" b="1"/>
              <a:t>Parameters can be data, events, content</a:t>
            </a:r>
            <a:endParaRPr>
              <a:solidFill>
                <a:srgbClr val="B45F06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0115" y="1082675"/>
            <a:ext cx="7303770" cy="138557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228490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altLang="en-GB" sz="2940"/>
              <a:t>2</a:t>
            </a:r>
            <a:r>
              <a:rPr lang="en-GB" sz="2940"/>
              <a:t>. </a:t>
            </a:r>
            <a:r>
              <a:rPr lang="en-US" altLang="en-GB" sz="2940"/>
              <a:t>Arbitrary Parmeters</a:t>
            </a:r>
            <a:endParaRPr sz="2540" b="0">
              <a:solidFill>
                <a:srgbClr val="3D85C6"/>
              </a:solidFill>
            </a:endParaRPr>
          </a:p>
        </p:txBody>
      </p:sp>
      <p:sp>
        <p:nvSpPr>
          <p:cNvPr id="79" name="Google Shape;79;p15"/>
          <p:cNvSpPr txBox="1"/>
          <p:nvPr>
            <p:ph type="body" idx="1"/>
          </p:nvPr>
        </p:nvSpPr>
        <p:spPr>
          <a:xfrm>
            <a:off x="311785" y="2985135"/>
            <a:ext cx="8520430" cy="15836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US" altLang="en-GB" b="1"/>
              <a:t>When you want to custom element and you want to use some input attributes without declaring parameters inside a custom component</a:t>
            </a:r>
            <a:endParaRPr lang="en-US" altLang="en-GB" b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US" altLang="en-GB" b="1">
                <a:sym typeface="+mn-ea"/>
              </a:rPr>
              <a:t>Accept all parameters are not declared in the component</a:t>
            </a:r>
            <a:endParaRPr lang="en-US">
              <a:solidFill>
                <a:srgbClr val="B45F06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endParaRPr>
              <a:solidFill>
                <a:srgbClr val="B45F06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3300" y="1001395"/>
            <a:ext cx="7137400" cy="17081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228490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altLang="en-GB" sz="2940"/>
              <a:t>3</a:t>
            </a:r>
            <a:r>
              <a:rPr lang="en-GB" sz="2940"/>
              <a:t>. </a:t>
            </a:r>
            <a:r>
              <a:rPr lang="en-US" altLang="en-GB" sz="2940"/>
              <a:t>Event</a:t>
            </a:r>
            <a:r>
              <a:rPr lang="en-US" altLang="en-GB" sz="2940"/>
              <a:t>s</a:t>
            </a:r>
            <a:endParaRPr sz="2540" b="0">
              <a:solidFill>
                <a:srgbClr val="3D85C6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44115" y="935990"/>
            <a:ext cx="3488690" cy="20421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265" y="3066415"/>
            <a:ext cx="4645025" cy="177101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228490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altLang="en-GB" sz="2940"/>
              <a:t>3</a:t>
            </a:r>
            <a:r>
              <a:rPr lang="en-GB" sz="2940"/>
              <a:t>. </a:t>
            </a:r>
            <a:r>
              <a:rPr lang="en-US" altLang="en-GB" sz="2940"/>
              <a:t>EventCallback</a:t>
            </a:r>
            <a:endParaRPr lang="en-US" altLang="en-GB" sz="2940"/>
          </a:p>
        </p:txBody>
      </p:sp>
      <p:sp>
        <p:nvSpPr>
          <p:cNvPr id="79" name="Google Shape;79;p15"/>
          <p:cNvSpPr txBox="1"/>
          <p:nvPr>
            <p:ph type="body" idx="1"/>
          </p:nvPr>
        </p:nvSpPr>
        <p:spPr>
          <a:xfrm>
            <a:off x="311785" y="3402965"/>
            <a:ext cx="8520430" cy="11658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US" altLang="en-GB" b="1">
                <a:sym typeface="+mn-ea"/>
              </a:rPr>
              <a:t>EventCallback is a special type of Blazor which is allows us to pass  methods as parameters to components</a:t>
            </a:r>
            <a:endParaRPr>
              <a:solidFill>
                <a:srgbClr val="B45F06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93850" y="872490"/>
            <a:ext cx="5956300" cy="238696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228490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altLang="en-GB" sz="2940"/>
              <a:t>3</a:t>
            </a:r>
            <a:r>
              <a:rPr lang="en-GB" sz="2940"/>
              <a:t>. </a:t>
            </a:r>
            <a:r>
              <a:rPr lang="en-US" altLang="en-GB" sz="2940"/>
              <a:t>RenderFragment</a:t>
            </a:r>
            <a:endParaRPr lang="en-US" altLang="en-GB" sz="2940"/>
          </a:p>
        </p:txBody>
      </p:sp>
      <p:sp>
        <p:nvSpPr>
          <p:cNvPr id="79" name="Google Shape;79;p15"/>
          <p:cNvSpPr txBox="1"/>
          <p:nvPr>
            <p:ph type="body" idx="1"/>
          </p:nvPr>
        </p:nvSpPr>
        <p:spPr>
          <a:xfrm>
            <a:off x="311785" y="3409315"/>
            <a:ext cx="8520430" cy="11595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US" altLang="en-GB" b="1">
                <a:sym typeface="+mn-ea"/>
              </a:rPr>
              <a:t>Allow us to add dynamic contents into components</a:t>
            </a:r>
            <a:endParaRPr lang="en-US" altLang="en-GB" b="1">
              <a:sym typeface="+mn-e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US" altLang="en-GB" b="1">
                <a:sym typeface="+mn-ea"/>
              </a:rPr>
              <a:t>Using the the default name ChildContent</a:t>
            </a:r>
            <a:endParaRPr lang="en-US" altLang="en-GB" b="1">
              <a:sym typeface="+mn-ea"/>
            </a:endParaRP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US">
              <a:solidFill>
                <a:srgbClr val="B45F06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5475" y="935990"/>
            <a:ext cx="7893050" cy="236410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228490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altLang="en-GB" sz="2940"/>
              <a:t>3</a:t>
            </a:r>
            <a:r>
              <a:rPr lang="en-GB" sz="2940"/>
              <a:t>. </a:t>
            </a:r>
            <a:r>
              <a:rPr lang="en-US" altLang="en-GB" sz="2940"/>
              <a:t>RenderFragment</a:t>
            </a:r>
            <a:endParaRPr lang="en-US" altLang="en-GB" sz="2940"/>
          </a:p>
        </p:txBody>
      </p:sp>
      <p:sp>
        <p:nvSpPr>
          <p:cNvPr id="79" name="Google Shape;79;p15"/>
          <p:cNvSpPr txBox="1"/>
          <p:nvPr>
            <p:ph type="body" idx="1"/>
          </p:nvPr>
        </p:nvSpPr>
        <p:spPr>
          <a:xfrm>
            <a:off x="311785" y="3636010"/>
            <a:ext cx="8520430" cy="9328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US" altLang="en-GB" b="1">
                <a:sym typeface="+mn-ea"/>
              </a:rPr>
              <a:t>Allow us to add dynamic contents into components</a:t>
            </a:r>
            <a:endParaRPr lang="en-US" altLang="en-GB" b="1">
              <a:sym typeface="+mn-e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US" altLang="en-GB" b="1">
                <a:sym typeface="+mn-ea"/>
              </a:rPr>
              <a:t>Using the the default name ChildContent</a:t>
            </a:r>
            <a:endParaRPr lang="en-US" altLang="en-GB" b="1">
              <a:sym typeface="+mn-ea"/>
            </a:endParaRP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US">
              <a:solidFill>
                <a:srgbClr val="B45F06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8490" y="935990"/>
            <a:ext cx="7907020" cy="2603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1332</Words>
  <Application>WPS Presentation</Application>
  <PresentationFormat/>
  <Paragraphs>66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2" baseType="lpstr">
      <vt:lpstr>Arial</vt:lpstr>
      <vt:lpstr>SimSun</vt:lpstr>
      <vt:lpstr>Wingdings</vt:lpstr>
      <vt:lpstr>Arial</vt:lpstr>
      <vt:lpstr>PT Sans Narrow</vt:lpstr>
      <vt:lpstr>Open Sans</vt:lpstr>
      <vt:lpstr>Microsoft YaHei</vt:lpstr>
      <vt:lpstr>Arial Unicode MS</vt:lpstr>
      <vt:lpstr>Tropic</vt:lpstr>
      <vt:lpstr>Blazor Components</vt:lpstr>
      <vt:lpstr>CONTENT</vt:lpstr>
      <vt:lpstr>1. What is component?</vt:lpstr>
      <vt:lpstr>2. Parmeters</vt:lpstr>
      <vt:lpstr>2. Arbitrary Parmeters</vt:lpstr>
      <vt:lpstr>3. Events</vt:lpstr>
      <vt:lpstr>3. EventCallback</vt:lpstr>
      <vt:lpstr>3. RenderFragment</vt:lpstr>
      <vt:lpstr>3. RenderFragment</vt:lpstr>
      <vt:lpstr>3. Generic RenderFragment</vt:lpstr>
      <vt:lpstr>3. Generic RenderFragment</vt:lpstr>
      <vt:lpstr>5. Discussion</vt:lpstr>
      <vt:lpstr>THANKS FOR LISTENING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Blazor component</dc:title>
  <dc:creator/>
  <cp:lastModifiedBy>hung.tran</cp:lastModifiedBy>
  <cp:revision>22</cp:revision>
  <dcterms:created xsi:type="dcterms:W3CDTF">2021-09-13T15:21:00Z</dcterms:created>
  <dcterms:modified xsi:type="dcterms:W3CDTF">2021-09-21T11:16:57Z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DCB189256C82467EB6A2057046377AA2</vt:lpwstr>
  </property>
  <property fmtid="{D5CDD505-2E9C-101B-9397-08002B2CF9AE}" pid="3" name="KSOProductBuildVer">
    <vt:lpwstr>1033-11.2.0.10296</vt:lpwstr>
  </property>
</Properties>
</file>