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46" r:id="rId6"/>
    <p:sldId id="447" r:id="rId7"/>
    <p:sldId id="448" r:id="rId8"/>
    <p:sldId id="449" r:id="rId9"/>
    <p:sldId id="450" r:id="rId10"/>
    <p:sldId id="479" r:id="rId11"/>
    <p:sldId id="480" r:id="rId12"/>
    <p:sldId id="481" r:id="rId13"/>
    <p:sldId id="482" r:id="rId14"/>
    <p:sldId id="483" r:id="rId15"/>
    <p:sldId id="513" r:id="rId16"/>
    <p:sldId id="514" r:id="rId17"/>
    <p:sldId id="512" r:id="rId18"/>
    <p:sldId id="515" r:id="rId19"/>
    <p:sldId id="516" r:id="rId20"/>
    <p:sldId id="517" r:id="rId21"/>
    <p:sldId id="518" r:id="rId22"/>
    <p:sldId id="519" r:id="rId23"/>
    <p:sldId id="521" r:id="rId24"/>
    <p:sldId id="520" r:id="rId25"/>
    <p:sldId id="522" r:id="rId26"/>
    <p:sldId id="523" r:id="rId27"/>
    <p:sldId id="524" r:id="rId28"/>
    <p:sldId id="525" r:id="rId29"/>
    <p:sldId id="555" r:id="rId30"/>
    <p:sldId id="557" r:id="rId31"/>
    <p:sldId id="556" r:id="rId32"/>
    <p:sldId id="558" r:id="rId33"/>
    <p:sldId id="559" r:id="rId34"/>
    <p:sldId id="589" r:id="rId35"/>
    <p:sldId id="590" r:id="rId36"/>
    <p:sldId id="591" r:id="rId37"/>
    <p:sldId id="592" r:id="rId38"/>
    <p:sldId id="593" r:id="rId39"/>
    <p:sldId id="594" r:id="rId40"/>
    <p:sldId id="624" r:id="rId41"/>
    <p:sldId id="595" r:id="rId42"/>
    <p:sldId id="628" r:id="rId43"/>
    <p:sldId id="304" r:id="rId44"/>
  </p:sldIdLst>
  <p:sldSz cx="9144000" cy="5143500"/>
  <p:notesSz cx="6858000" cy="9144000"/>
  <p:embeddedFontLst>
    <p:embeddedFont>
      <p:font typeface="PT Sans Narrow" panose="020B0506020203020204"/>
      <p:regular r:id="rId48"/>
    </p:embeddedFont>
    <p:embeddedFont>
      <p:font typeface="Open Sans" panose="020B0306030504020204"/>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a9cf01e22_0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a9cf01e22_0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Docker files is a plain text that have a couple of line of code of configuration placed inside of it.</a:t>
            </a:r>
            <a:endParaRPr lang="en-US"/>
          </a:p>
          <a:p>
            <a:pPr marL="0" lvl="0" indent="0" algn="l" rtl="0">
              <a:spcBef>
                <a:spcPts val="0"/>
              </a:spcBef>
              <a:spcAft>
                <a:spcPts val="0"/>
              </a:spcAft>
              <a:buNone/>
            </a:pPr>
            <a:r>
              <a:rPr lang="en-US"/>
              <a:t>That configuration is going to define how the container behaves or more specifically, and what is does when it start up as a container.</a:t>
            </a:r>
            <a:endParaRPr lang="en-US"/>
          </a:p>
          <a:p>
            <a:pPr marL="0" lvl="0" indent="0" algn="l" rtl="0">
              <a:spcBef>
                <a:spcPts val="0"/>
              </a:spcBef>
              <a:spcAft>
                <a:spcPts val="0"/>
              </a:spcAft>
              <a:buNone/>
            </a:pPr>
            <a:r>
              <a:rPr lang="en-US"/>
              <a:t>When the docker file create then the file will pass to Docker Client, which you will recall the Docker CLI using the terminal, and it will provide the file to Docker Server</a:t>
            </a:r>
            <a:endParaRPr lang="en-US"/>
          </a:p>
          <a:p>
            <a:pPr marL="0" lvl="0" indent="0" algn="l" rtl="0">
              <a:spcBef>
                <a:spcPts val="0"/>
              </a:spcBef>
              <a:spcAft>
                <a:spcPts val="0"/>
              </a:spcAft>
              <a:buNone/>
            </a:pPr>
            <a:r>
              <a:rPr lang="en-US"/>
              <a:t>The Docker Server to look all line of code of configurtion that have inside, and than build a useable image that can be use to create a new container</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We move the commands into the docker-compose.yml file which will be executed by docker compose CLI.</a:t>
            </a:r>
            <a:endParaRPr lang="en-US"/>
          </a:p>
          <a:p>
            <a:pPr marL="0" lvl="0" indent="0" algn="l" rtl="0">
              <a:spcBef>
                <a:spcPts val="0"/>
              </a:spcBef>
              <a:spcAft>
                <a:spcPts val="0"/>
              </a:spcAft>
              <a:buNone/>
            </a:pPr>
            <a:r>
              <a:rPr lang="en-US"/>
              <a:t>- services: means list of docker container you want to run</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For some cases we must the docker always start like iis server so we need to set restart status is always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cb89376c82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cb89376c82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Create a folder to store docker file</a:t>
            </a:r>
            <a:endParaRPr lang="en-US"/>
          </a:p>
          <a:p>
            <a:pPr marL="0" lvl="0" indent="0" algn="l" rtl="0">
              <a:spcBef>
                <a:spcPts val="0"/>
              </a:spcBef>
              <a:spcAft>
                <a:spcPts val="0"/>
              </a:spcAft>
              <a:buNone/>
            </a:pPr>
            <a:r>
              <a:rPr lang="en-US"/>
              <a:t>run vs code and create Dockerfile and add some commands into it.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FROM: used to specify the image that we want to use as a base</a:t>
            </a:r>
            <a:endParaRPr lang="en-US"/>
          </a:p>
          <a:p>
            <a:pPr marL="0" lvl="0" indent="0" algn="l" rtl="0">
              <a:spcBef>
                <a:spcPts val="0"/>
              </a:spcBef>
              <a:spcAft>
                <a:spcPts val="0"/>
              </a:spcAft>
              <a:buNone/>
            </a:pPr>
            <a:r>
              <a:rPr lang="en-US"/>
              <a:t>RUN: used to execute some command while are preparing our custom image</a:t>
            </a:r>
            <a:endParaRPr lang="en-US"/>
          </a:p>
          <a:p>
            <a:pPr marL="0" lvl="0" indent="0" algn="l" rtl="0">
              <a:spcBef>
                <a:spcPts val="0"/>
              </a:spcBef>
              <a:spcAft>
                <a:spcPts val="0"/>
              </a:spcAft>
              <a:buNone/>
            </a:pPr>
            <a:r>
              <a:rPr lang="en-US"/>
              <a:t>CMD: What should we executed when our image to start up a branch new container</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cad7496ea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d7496ea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1"/>
          <p:cNvSpPr txBox="1"/>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9" name="Google Shape;59;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0" name="Shape 60"/>
        <p:cNvGrpSpPr/>
        <p:nvPr/>
      </p:nvGrpSpPr>
      <p:grpSpPr>
        <a:xfrm>
          <a:off x="0" y="0"/>
          <a:ext cx="0" cy="0"/>
          <a:chOff x="0" y="0"/>
          <a:chExt cx="0" cy="0"/>
        </a:xfrm>
      </p:grpSpPr>
      <p:sp>
        <p:nvSpPr>
          <p:cNvPr id="61" name="Google Shape;61;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9" name="Google Shape;2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5"/>
          <p:cNvSpPr txBox="1"/>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p:txBody>
      </p:sp>
      <p:sp>
        <p:nvSpPr>
          <p:cNvPr id="44" name="Google Shape;4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2" name="Shape 52"/>
        <p:cNvGrpSpPr/>
        <p:nvPr/>
      </p:nvGrpSpPr>
      <p:grpSpPr>
        <a:xfrm>
          <a:off x="0" y="0"/>
          <a:ext cx="0" cy="0"/>
          <a:chOff x="0" y="0"/>
          <a:chExt cx="0" cy="0"/>
        </a:xfrm>
      </p:grpSpPr>
      <p:sp>
        <p:nvSpPr>
          <p:cNvPr id="53" name="Google Shape;53;p10"/>
          <p:cNvSpPr txBox="1"/>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panose="020B0506020203020204"/>
              <a:buNone/>
              <a:defRPr sz="2400">
                <a:latin typeface="PT Sans Narrow" panose="020B0506020203020204"/>
                <a:ea typeface="PT Sans Narrow" panose="020B0506020203020204"/>
                <a:cs typeface="PT Sans Narrow" panose="020B0506020203020204"/>
                <a:sym typeface="PT Sans Narrow" panose="020B0506020203020204"/>
              </a:defRPr>
            </a:lvl1pPr>
          </a:lstStyle>
          <a:p/>
        </p:txBody>
      </p:sp>
      <p:sp>
        <p:nvSpPr>
          <p:cNvPr id="54" name="Google Shape;5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1pPr>
            <a:lvl2pPr lvl="1">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2pPr>
            <a:lvl3pPr lvl="2">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3pPr>
            <a:lvl4pPr lvl="3">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4pPr>
            <a:lvl5pPr lvl="4">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5pPr>
            <a:lvl6pPr lvl="5">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6pPr>
            <a:lvl7pPr lvl="6">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7pPr>
            <a:lvl8pPr lvl="7">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8pPr>
            <a:lvl9pPr lvl="8">
              <a:spcBef>
                <a:spcPts val="0"/>
              </a:spcBef>
              <a:spcAft>
                <a:spcPts val="0"/>
              </a:spcAft>
              <a:buClr>
                <a:schemeClr val="accent1"/>
              </a:buClr>
              <a:buSzPts val="3600"/>
              <a:buFont typeface="PT Sans Narrow" panose="020B0506020203020204"/>
              <a:buNone/>
              <a:defRPr sz="3600" b="1">
                <a:solidFill>
                  <a:schemeClr val="accent1"/>
                </a:solidFill>
                <a:latin typeface="PT Sans Narrow" panose="020B0506020203020204"/>
                <a:ea typeface="PT Sans Narrow" panose="020B0506020203020204"/>
                <a:cs typeface="PT Sans Narrow" panose="020B0506020203020204"/>
                <a:sym typeface="PT Sans Narrow" panose="020B0506020203020204"/>
              </a:defRPr>
            </a:lvl9pPr>
          </a:lstStyle>
          <a:p/>
        </p:txBody>
      </p:sp>
      <p:sp>
        <p:nvSpPr>
          <p:cNvPr id="7" name="Google Shape;7;p1"/>
          <p:cNvSpPr txBox="1"/>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a:lnSpc>
                <a:spcPct val="115000"/>
              </a:lnSpc>
              <a:spcBef>
                <a:spcPts val="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1pPr>
            <a:lvl2pPr lvl="1"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2pPr>
            <a:lvl3pPr lvl="2"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3pPr>
            <a:lvl4pPr lvl="3"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4pPr>
            <a:lvl5pPr lvl="4"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5pPr>
            <a:lvl6pPr lvl="5"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6pPr>
            <a:lvl7pPr lvl="6"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7pPr>
            <a:lvl8pPr lvl="7"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8pPr>
            <a:lvl9pPr lvl="8" algn="r">
              <a:buNone/>
              <a:defRPr sz="1000">
                <a:solidFill>
                  <a:schemeClr val="dk2"/>
                </a:solidFill>
                <a:latin typeface="Open Sans" panose="020B0306030504020204"/>
                <a:ea typeface="Open Sans" panose="020B0306030504020204"/>
                <a:cs typeface="Open Sans" panose="020B0306030504020204"/>
                <a:sym typeface="Open Sans" panose="020B0306030504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32.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4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3.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3.xml"/><Relationship Id="rId2" Type="http://schemas.openxmlformats.org/officeDocument/2006/relationships/image" Target="../media/image51.png"/><Relationship Id="rId1"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52.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xml"/><Relationship Id="rId2" Type="http://schemas.openxmlformats.org/officeDocument/2006/relationships/image" Target="../media/image54.png"/><Relationship Id="rId1"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altLang="en-GB"/>
              <a:t>Docker - Build Custom Image</a:t>
            </a:r>
            <a:endParaRPr lang="en-US" altLang="en-GB"/>
          </a:p>
        </p:txBody>
      </p:sp>
      <p:sp>
        <p:nvSpPr>
          <p:cNvPr id="67" name="Google Shape;67;p13"/>
          <p:cNvSpPr txBox="1"/>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ltLang="en-GB"/>
              <a:t>Hung.Tran</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61505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72915" y="1355725"/>
            <a:ext cx="4483100" cy="2431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405574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2: Run “</a:t>
            </a:r>
            <a:r>
              <a:rPr lang="en-US" altLang="en-GB" b="1" i="1">
                <a:sym typeface="+mn-ea"/>
              </a:rPr>
              <a:t>RUN apk add --update redis</a:t>
            </a:r>
            <a:r>
              <a:rPr lang="en-US" altLang="en-GB" b="1">
                <a:sym typeface="+mn-ea"/>
              </a:rPr>
              <a:t>”, Use image from step 1 and create new temporary container and download redis. </a:t>
            </a:r>
            <a:endParaRPr lang="en-US" altLang="en-GB" b="1">
              <a:sym typeface="+mn-ea"/>
            </a:endParaRPr>
          </a:p>
          <a:p>
            <a:pPr marL="457200" lvl="0" indent="-342900" algn="l" rtl="0">
              <a:spcBef>
                <a:spcPts val="0"/>
              </a:spcBef>
              <a:spcAft>
                <a:spcPts val="0"/>
              </a:spcAft>
              <a:buSzPts val="1800"/>
              <a:buChar char="+"/>
            </a:pPr>
            <a:r>
              <a:rPr lang="en-US" altLang="en-GB" b="1">
                <a:sym typeface="+mn-ea"/>
              </a:rPr>
              <a:t>Remove the current temporary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4" name="Picture 3"/>
          <p:cNvPicPr>
            <a:picLocks noChangeAspect="1"/>
          </p:cNvPicPr>
          <p:nvPr/>
        </p:nvPicPr>
        <p:blipFill>
          <a:blip r:embed="rId1"/>
          <a:stretch>
            <a:fillRect/>
          </a:stretch>
        </p:blipFill>
        <p:spPr>
          <a:xfrm>
            <a:off x="4287520" y="1403985"/>
            <a:ext cx="4429760" cy="2334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391731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3: Run “CMD [“redis-server”]”, Use image from step 2 and create new temporary container and setting the primary command or primary process of container. </a:t>
            </a:r>
            <a:endParaRPr lang="en-US" altLang="en-GB" b="1">
              <a:sym typeface="+mn-ea"/>
            </a:endParaRPr>
          </a:p>
          <a:p>
            <a:pPr marL="457200" lvl="0" indent="-342900" algn="l" rtl="0">
              <a:spcBef>
                <a:spcPts val="0"/>
              </a:spcBef>
              <a:spcAft>
                <a:spcPts val="0"/>
              </a:spcAft>
              <a:buSzPts val="1800"/>
              <a:buChar char="+"/>
            </a:pPr>
            <a:r>
              <a:rPr lang="en-US" altLang="en-GB" b="1">
                <a:sym typeface="+mn-ea"/>
              </a:rPr>
              <a:t>The primary command is the default command executed when container created. </a:t>
            </a:r>
            <a:endParaRPr lang="en-US" altLang="en-GB" b="1">
              <a:sym typeface="+mn-ea"/>
            </a:endParaRPr>
          </a:p>
          <a:p>
            <a:pPr marL="457200" lvl="0" indent="-342900" algn="l" rtl="0">
              <a:spcBef>
                <a:spcPts val="0"/>
              </a:spcBef>
              <a:spcAft>
                <a:spcPts val="0"/>
              </a:spcAft>
              <a:buSzPts val="1800"/>
              <a:buChar char="+"/>
            </a:pPr>
            <a:r>
              <a:rPr lang="en-US" altLang="en-GB" b="1">
                <a:sym typeface="+mn-ea"/>
              </a:rPr>
              <a:t>Take a snapshot and save into new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318635" y="1188720"/>
            <a:ext cx="4535170" cy="2454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package.json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609725" y="831215"/>
            <a:ext cx="5923915" cy="25914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729355"/>
            <a:ext cx="8519795" cy="8394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Adding index.js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593850" y="831215"/>
            <a:ext cx="5955030" cy="2641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115185" y="2397760"/>
            <a:ext cx="5118100" cy="1821180"/>
          </a:xfrm>
          <a:prstGeom prst="rect">
            <a:avLst/>
          </a:prstGeom>
        </p:spPr>
      </p:pic>
      <p:pic>
        <p:nvPicPr>
          <p:cNvPr id="3" name="Picture 2"/>
          <p:cNvPicPr>
            <a:picLocks noChangeAspect="1"/>
          </p:cNvPicPr>
          <p:nvPr/>
        </p:nvPicPr>
        <p:blipFill>
          <a:blip r:embed="rId2"/>
          <a:stretch>
            <a:fillRect/>
          </a:stretch>
        </p:blipFill>
        <p:spPr>
          <a:xfrm>
            <a:off x="1363980" y="831215"/>
            <a:ext cx="6416040" cy="1683385"/>
          </a:xfrm>
          <a:prstGeom prst="rect">
            <a:avLst/>
          </a:prstGeom>
        </p:spPr>
      </p:pic>
      <p:sp>
        <p:nvSpPr>
          <p:cNvPr id="4" name="Text Placeholder 3"/>
          <p:cNvSpPr/>
          <p:nvPr>
            <p:ph type="body"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1534160" y="1035685"/>
            <a:ext cx="6076315" cy="2416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523875" y="962025"/>
            <a:ext cx="8096250" cy="3219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olidFill>
                  <a:srgbClr val="FF0000"/>
                </a:solidFill>
                <a:sym typeface="+mn-ea"/>
              </a:rPr>
              <a:t>RUN npm install</a:t>
            </a:r>
            <a:r>
              <a:rPr lang="en-US" altLang="en-GB" b="1">
                <a:sym typeface="+mn-ea"/>
              </a:rPr>
              <a:t> not found</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1: Find another image on Docker Hub including npm</a:t>
            </a:r>
            <a:endParaRPr lang="en-US" altLang="en-GB" b="1">
              <a:sym typeface="+mn-ea"/>
            </a:endParaRPr>
          </a:p>
          <a:p>
            <a:pPr marL="457200" lvl="0" indent="-342900" algn="l" rtl="0">
              <a:spcBef>
                <a:spcPts val="0"/>
              </a:spcBef>
              <a:spcAft>
                <a:spcPts val="0"/>
              </a:spcAft>
              <a:buSzPts val="1800"/>
              <a:buChar char="+"/>
            </a:pPr>
            <a:r>
              <a:rPr lang="en-US" altLang="en-GB" b="1">
                <a:sym typeface="+mn-ea"/>
              </a:rPr>
              <a:t>Solution 2: Install more command to install npm</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428625" y="831215"/>
            <a:ext cx="3870325" cy="2028190"/>
          </a:xfrm>
          <a:prstGeom prst="rect">
            <a:avLst/>
          </a:prstGeom>
        </p:spPr>
      </p:pic>
      <p:pic>
        <p:nvPicPr>
          <p:cNvPr id="3" name="Picture 2"/>
          <p:cNvPicPr>
            <a:picLocks noChangeAspect="1"/>
          </p:cNvPicPr>
          <p:nvPr/>
        </p:nvPicPr>
        <p:blipFill>
          <a:blip r:embed="rId2"/>
          <a:stretch>
            <a:fillRect/>
          </a:stretch>
        </p:blipFill>
        <p:spPr>
          <a:xfrm>
            <a:off x="5340350" y="831215"/>
            <a:ext cx="3418840" cy="2028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8519795"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olidFill>
                  <a:srgbClr val="FF0000"/>
                </a:solidFill>
                <a:sym typeface="+mn-ea"/>
              </a:rPr>
              <a:t>npm ERR! Tracker "idealTree" already exists</a:t>
            </a:r>
            <a:endParaRPr lang="en-US" altLang="en-GB" b="1">
              <a:sym typeface="+mn-ea"/>
            </a:endParaRPr>
          </a:p>
          <a:p>
            <a:pPr marL="457200" lvl="0" indent="-342900" algn="l" rtl="0">
              <a:spcBef>
                <a:spcPts val="0"/>
              </a:spcBef>
              <a:spcAft>
                <a:spcPts val="0"/>
              </a:spcAft>
              <a:buSzPts val="1800"/>
              <a:buChar char="+"/>
            </a:pPr>
            <a:r>
              <a:rPr lang="en-US" altLang="en-GB" b="1">
                <a:sym typeface="+mn-ea"/>
              </a:rPr>
              <a:t>This issue is happening due to changes in nodejs starting version 15. When no WORKDIR is specified, npm install is executed in the root directory of the container, which is resulting in this error. </a:t>
            </a:r>
            <a:endParaRPr lang="en-US" altLang="en-GB" b="1">
              <a:sym typeface="+mn-ea"/>
            </a:endParaRPr>
          </a:p>
          <a:p>
            <a:pPr marL="457200" lvl="0" indent="-342900" algn="l" rtl="0">
              <a:spcBef>
                <a:spcPts val="0"/>
              </a:spcBef>
              <a:spcAft>
                <a:spcPts val="0"/>
              </a:spcAft>
              <a:buSzPts val="1800"/>
              <a:buChar char="+"/>
            </a:pPr>
            <a:r>
              <a:rPr lang="en-US" altLang="en-GB" b="1">
                <a:sym typeface="+mn-ea"/>
              </a:rPr>
              <a:t>Executing the npm install in a project directory of the container specified by WORKDIR resolves the issue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2588895" cy="1355725"/>
          </a:xfrm>
          <a:prstGeom prst="rect">
            <a:avLst/>
          </a:prstGeom>
        </p:spPr>
      </p:pic>
      <p:pic>
        <p:nvPicPr>
          <p:cNvPr id="4" name="Picture 3"/>
          <p:cNvPicPr>
            <a:picLocks noChangeAspect="1"/>
          </p:cNvPicPr>
          <p:nvPr/>
        </p:nvPicPr>
        <p:blipFill>
          <a:blip r:embed="rId2"/>
          <a:stretch>
            <a:fillRect/>
          </a:stretch>
        </p:blipFill>
        <p:spPr>
          <a:xfrm>
            <a:off x="5653405" y="831215"/>
            <a:ext cx="2786380" cy="1356360"/>
          </a:xfrm>
          <a:prstGeom prst="rect">
            <a:avLst/>
          </a:prstGeom>
        </p:spPr>
      </p:pic>
      <p:pic>
        <p:nvPicPr>
          <p:cNvPr id="5" name="Picture 4"/>
          <p:cNvPicPr>
            <a:picLocks noChangeAspect="1"/>
          </p:cNvPicPr>
          <p:nvPr/>
        </p:nvPicPr>
        <p:blipFill>
          <a:blip r:embed="rId3"/>
          <a:stretch>
            <a:fillRect/>
          </a:stretch>
        </p:blipFill>
        <p:spPr>
          <a:xfrm>
            <a:off x="3088640" y="828675"/>
            <a:ext cx="2486660" cy="1358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29834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lang="en-GB"/>
          </a:p>
        </p:txBody>
      </p:sp>
      <p:sp>
        <p:nvSpPr>
          <p:cNvPr id="73" name="Google Shape;73;p14"/>
          <p:cNvSpPr txBox="1"/>
          <p:nvPr>
            <p:ph type="body" idx="1"/>
          </p:nvPr>
        </p:nvSpPr>
        <p:spPr>
          <a:xfrm>
            <a:off x="311785" y="1085215"/>
            <a:ext cx="8520430" cy="3483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altLang="en-GB"/>
              <a:t>Create docker image</a:t>
            </a:r>
            <a:endParaRPr lang="en-US" altLang="en-GB"/>
          </a:p>
          <a:p>
            <a:pPr marL="457200" lvl="0" indent="-342900" algn="l" rtl="0">
              <a:spcBef>
                <a:spcPts val="0"/>
              </a:spcBef>
              <a:spcAft>
                <a:spcPts val="0"/>
              </a:spcAft>
              <a:buSzPts val="1800"/>
              <a:buAutoNum type="arabicPeriod"/>
            </a:pPr>
            <a:r>
              <a:rPr lang="en-US" altLang="en-GB"/>
              <a:t>Dockerfile teadown</a:t>
            </a:r>
            <a:endParaRPr lang="en-US" altLang="en-GB"/>
          </a:p>
          <a:p>
            <a:pPr marL="457200" lvl="0" indent="-342900" algn="l" rtl="0">
              <a:spcBef>
                <a:spcPts val="0"/>
              </a:spcBef>
              <a:spcAft>
                <a:spcPts val="0"/>
              </a:spcAft>
              <a:buSzPts val="1800"/>
              <a:buAutoNum type="arabicPeriod"/>
            </a:pPr>
            <a:r>
              <a:rPr lang="en-US">
                <a:sym typeface="+mn-ea"/>
              </a:rPr>
              <a:t>What is a image base</a:t>
            </a:r>
            <a:endParaRPr lang="en-US">
              <a:sym typeface="+mn-ea"/>
            </a:endParaRPr>
          </a:p>
          <a:p>
            <a:pPr marL="457200" lvl="0" indent="-342900" algn="l" rtl="0">
              <a:spcBef>
                <a:spcPts val="0"/>
              </a:spcBef>
              <a:spcAft>
                <a:spcPts val="0"/>
              </a:spcAft>
              <a:buSzPts val="1800"/>
              <a:buAutoNum type="arabicPeriod"/>
            </a:pPr>
            <a:r>
              <a:rPr lang="en-US">
                <a:sym typeface="+mn-ea"/>
              </a:rPr>
              <a:t>Build process in detail</a:t>
            </a:r>
            <a:endParaRPr lang="en-US">
              <a:sym typeface="+mn-ea"/>
            </a:endParaRPr>
          </a:p>
          <a:p>
            <a:pPr marL="457200" lvl="0" indent="-342900" algn="l" rtl="0">
              <a:spcBef>
                <a:spcPts val="0"/>
              </a:spcBef>
              <a:spcAft>
                <a:spcPts val="0"/>
              </a:spcAft>
              <a:buSzPts val="1800"/>
              <a:buAutoNum type="arabicPeriod"/>
            </a:pPr>
            <a:r>
              <a:rPr lang="en-US">
                <a:sym typeface="+mn-ea"/>
              </a:rPr>
              <a:t>Docker compose</a:t>
            </a:r>
            <a:endParaRPr lang="en-US">
              <a:sym typeface="+mn-ea"/>
            </a:endParaRPr>
          </a:p>
          <a:p>
            <a:pPr marL="457200" lvl="0" indent="-342900" algn="l" rtl="0">
              <a:spcBef>
                <a:spcPts val="0"/>
              </a:spcBef>
              <a:spcAft>
                <a:spcPts val="0"/>
              </a:spcAft>
              <a:buSzPts val="1800"/>
              <a:buAutoNum type="arabicPeriod"/>
            </a:pPr>
            <a:r>
              <a:rPr lang="en-US">
                <a:sym typeface="+mn-ea"/>
              </a:rPr>
              <a:t>Rebuild docker compose</a:t>
            </a:r>
            <a:endParaRPr lang="en-US">
              <a:sym typeface="+mn-ea"/>
            </a:endParaRPr>
          </a:p>
          <a:p>
            <a:pPr marL="457200" lvl="0" indent="-342900" algn="l" rtl="0">
              <a:spcBef>
                <a:spcPts val="0"/>
              </a:spcBef>
              <a:spcAft>
                <a:spcPts val="0"/>
              </a:spcAft>
              <a:buSzPts val="1800"/>
              <a:buAutoNum type="arabicPeriod"/>
            </a:pPr>
            <a:r>
              <a:rPr lang="en-US">
                <a:sym typeface="+mn-ea"/>
              </a:rPr>
              <a:t>Restart policies</a:t>
            </a:r>
            <a:endParaRPr lang="en-US">
              <a:sym typeface="+mn-ea"/>
            </a:endParaRPr>
          </a:p>
          <a:p>
            <a:pPr marL="457200" lvl="0" indent="-342900" algn="l" rtl="0">
              <a:spcBef>
                <a:spcPts val="0"/>
              </a:spcBef>
              <a:spcAft>
                <a:spcPts val="0"/>
              </a:spcAft>
              <a:buSzPts val="1800"/>
              <a:buAutoNum type="arabicPeriod"/>
            </a:pPr>
            <a:r>
              <a:rPr lang="en-US">
                <a:sym typeface="+mn-ea"/>
              </a:rPr>
              <a:t>Run an example (nodejs application)</a:t>
            </a:r>
            <a:endParaRPr lang="en-US">
              <a:sym typeface="+mn-ea"/>
            </a:endParaRPr>
          </a:p>
          <a:p>
            <a:pPr marL="457200" lvl="0" indent="-342900" algn="l" rtl="0">
              <a:spcBef>
                <a:spcPts val="0"/>
              </a:spcBef>
              <a:spcAft>
                <a:spcPts val="0"/>
              </a:spcAft>
              <a:buSzPts val="1800"/>
              <a:buAutoNum type="arabicPeriod"/>
            </a:pPr>
            <a:r>
              <a:rPr lang="en-US">
                <a:sym typeface="+mn-ea"/>
              </a:rPr>
              <a:t>Build an example: a counter visit to website</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95955"/>
            <a:ext cx="374904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380365" y="831215"/>
            <a:ext cx="3484245" cy="1903095"/>
          </a:xfrm>
          <a:prstGeom prst="rect">
            <a:avLst/>
          </a:prstGeom>
        </p:spPr>
      </p:pic>
      <p:pic>
        <p:nvPicPr>
          <p:cNvPr id="3" name="Picture 2"/>
          <p:cNvPicPr>
            <a:picLocks noChangeAspect="1"/>
          </p:cNvPicPr>
          <p:nvPr/>
        </p:nvPicPr>
        <p:blipFill>
          <a:blip r:embed="rId2"/>
          <a:stretch>
            <a:fillRect/>
          </a:stretch>
        </p:blipFill>
        <p:spPr>
          <a:xfrm>
            <a:off x="4060825" y="780415"/>
            <a:ext cx="4608195" cy="1891030"/>
          </a:xfrm>
          <a:prstGeom prst="rect">
            <a:avLst/>
          </a:prstGeom>
        </p:spPr>
      </p:pic>
      <p:pic>
        <p:nvPicPr>
          <p:cNvPr id="7" name="Picture 6"/>
          <p:cNvPicPr>
            <a:picLocks noChangeAspect="1"/>
          </p:cNvPicPr>
          <p:nvPr/>
        </p:nvPicPr>
        <p:blipFill>
          <a:blip r:embed="rId3"/>
          <a:stretch>
            <a:fillRect/>
          </a:stretch>
        </p:blipFill>
        <p:spPr>
          <a:xfrm>
            <a:off x="3997325" y="2734310"/>
            <a:ext cx="2971800" cy="17907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604895"/>
            <a:ext cx="4905375" cy="963930"/>
          </a:xfrm>
          <a:prstGeom prst="rect">
            <a:avLst/>
          </a:prstGeom>
        </p:spPr>
        <p:txBody>
          <a:bodyPr spcFirstLastPara="1" wrap="square" lIns="91425" tIns="91425" rIns="91425" bIns="91425" anchor="t" anchorCtr="0">
            <a:normAutofit fontScale="60000"/>
          </a:bodyPr>
          <a:lstStyle/>
          <a:p>
            <a:pPr marL="457200" lvl="0" indent="-342900" algn="l" rtl="0">
              <a:spcBef>
                <a:spcPts val="0"/>
              </a:spcBef>
              <a:spcAft>
                <a:spcPts val="0"/>
              </a:spcAft>
              <a:buSzPts val="1800"/>
              <a:buChar char="+"/>
            </a:pPr>
            <a:r>
              <a:rPr lang="en-US" altLang="en-GB" b="1">
                <a:sym typeface="+mn-ea"/>
              </a:rPr>
              <a:t>Copy all files in the current build context folder to the folder inthe container</a:t>
            </a:r>
            <a:endParaRPr lang="en-US" altLang="en-GB" b="1">
              <a:sym typeface="+mn-ea"/>
            </a:endParaRPr>
          </a:p>
          <a:p>
            <a:pPr marL="457200" lvl="0" indent="-342900" algn="l" rtl="0">
              <a:spcBef>
                <a:spcPts val="0"/>
              </a:spcBef>
              <a:spcAft>
                <a:spcPts val="0"/>
              </a:spcAft>
              <a:buSzPts val="1800"/>
              <a:buChar char="+"/>
            </a:pPr>
            <a:r>
              <a:rPr lang="en-US" altLang="en-GB" b="1">
                <a:sym typeface="+mn-ea"/>
              </a:rPr>
              <a:t>When run the container, the cursor point direct to the /usr/app directory</a:t>
            </a:r>
            <a:endParaRPr lang="en-US" altLang="en-GB" b="1">
              <a:sym typeface="+mn-ea"/>
            </a:endParaRPr>
          </a:p>
          <a:p>
            <a:pPr marL="457200" lvl="0" indent="-342900" algn="l" rtl="0">
              <a:spcBef>
                <a:spcPts val="0"/>
              </a:spcBef>
              <a:spcAft>
                <a:spcPts val="0"/>
              </a:spcAft>
              <a:buSzPts val="1800"/>
              <a:buChar char="+"/>
            </a:pPr>
            <a:endParaRPr lang="en-US" b="1">
              <a:solidFill>
                <a:srgbClr val="B45F06"/>
              </a:solidFill>
            </a:endParaRPr>
          </a:p>
        </p:txBody>
      </p:sp>
      <p:pic>
        <p:nvPicPr>
          <p:cNvPr id="3" name="Picture 2"/>
          <p:cNvPicPr>
            <a:picLocks noChangeAspect="1"/>
          </p:cNvPicPr>
          <p:nvPr/>
        </p:nvPicPr>
        <p:blipFill>
          <a:blip r:embed="rId1"/>
          <a:stretch>
            <a:fillRect/>
          </a:stretch>
        </p:blipFill>
        <p:spPr>
          <a:xfrm>
            <a:off x="5329555" y="787400"/>
            <a:ext cx="3413125" cy="1400810"/>
          </a:xfrm>
          <a:prstGeom prst="rect">
            <a:avLst/>
          </a:prstGeom>
        </p:spPr>
      </p:pic>
      <p:pic>
        <p:nvPicPr>
          <p:cNvPr id="7" name="Picture 6"/>
          <p:cNvPicPr>
            <a:picLocks noChangeAspect="1"/>
          </p:cNvPicPr>
          <p:nvPr/>
        </p:nvPicPr>
        <p:blipFill>
          <a:blip r:embed="rId2"/>
          <a:stretch>
            <a:fillRect/>
          </a:stretch>
        </p:blipFill>
        <p:spPr>
          <a:xfrm>
            <a:off x="5329555" y="2188210"/>
            <a:ext cx="3432810" cy="2068830"/>
          </a:xfrm>
          <a:prstGeom prst="rect">
            <a:avLst/>
          </a:prstGeom>
        </p:spPr>
      </p:pic>
      <p:pic>
        <p:nvPicPr>
          <p:cNvPr id="2" name="Picture 1"/>
          <p:cNvPicPr>
            <a:picLocks noChangeAspect="1"/>
          </p:cNvPicPr>
          <p:nvPr/>
        </p:nvPicPr>
        <p:blipFill>
          <a:blip r:embed="rId3"/>
          <a:stretch>
            <a:fillRect/>
          </a:stretch>
        </p:blipFill>
        <p:spPr>
          <a:xfrm>
            <a:off x="364490" y="831215"/>
            <a:ext cx="4923155" cy="25774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3717290"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Container port mapping and run in browser</a:t>
            </a:r>
            <a:endParaRPr lang="en-US" altLang="en-GB" b="1">
              <a:sym typeface="+mn-ea"/>
            </a:endParaRPr>
          </a:p>
          <a:p>
            <a:pPr marL="457200" lvl="0" indent="-342900" algn="l" rtl="0">
              <a:spcBef>
                <a:spcPts val="0"/>
              </a:spcBef>
              <a:spcAft>
                <a:spcPts val="0"/>
              </a:spcAft>
              <a:buSzPts val="1800"/>
              <a:buChar char="+"/>
            </a:pPr>
            <a:r>
              <a:rPr lang="en-US" altLang="en-GB" b="1">
                <a:sym typeface="+mn-ea"/>
              </a:rPr>
              <a:t>Image’s Id or Image’s name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418965" y="2243455"/>
            <a:ext cx="4193540" cy="2409825"/>
          </a:xfrm>
          <a:prstGeom prst="rect">
            <a:avLst/>
          </a:prstGeom>
        </p:spPr>
      </p:pic>
      <p:pic>
        <p:nvPicPr>
          <p:cNvPr id="4" name="Picture 3"/>
          <p:cNvPicPr>
            <a:picLocks noChangeAspect="1"/>
          </p:cNvPicPr>
          <p:nvPr/>
        </p:nvPicPr>
        <p:blipFill>
          <a:blip r:embed="rId2"/>
          <a:stretch>
            <a:fillRect/>
          </a:stretch>
        </p:blipFill>
        <p:spPr>
          <a:xfrm>
            <a:off x="311785" y="713740"/>
            <a:ext cx="4667885" cy="1360805"/>
          </a:xfrm>
          <a:prstGeom prst="rect">
            <a:avLst/>
          </a:prstGeom>
        </p:spPr>
      </p:pic>
      <p:pic>
        <p:nvPicPr>
          <p:cNvPr id="5" name="Picture 4"/>
          <p:cNvPicPr>
            <a:picLocks noChangeAspect="1"/>
          </p:cNvPicPr>
          <p:nvPr/>
        </p:nvPicPr>
        <p:blipFill>
          <a:blip r:embed="rId3"/>
          <a:stretch>
            <a:fillRect/>
          </a:stretch>
        </p:blipFill>
        <p:spPr>
          <a:xfrm>
            <a:off x="311785" y="2153285"/>
            <a:ext cx="4083685" cy="10356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fontScale="80000"/>
          </a:bodyPr>
          <a:lstStyle/>
          <a:p>
            <a:pPr marL="457200" lvl="0" indent="-342900" algn="l" rtl="0">
              <a:spcBef>
                <a:spcPts val="0"/>
              </a:spcBef>
              <a:spcAft>
                <a:spcPts val="0"/>
              </a:spcAft>
              <a:buSzPts val="1800"/>
              <a:buChar char="+"/>
            </a:pPr>
            <a:r>
              <a:rPr lang="en-US" altLang="en-GB" b="1">
                <a:sym typeface="+mn-ea"/>
              </a:rPr>
              <a:t>When you update the file such as index.js. It doesn’t reflect to the container because it doesn’t copy snapshot to the container. We must rebuild manually.</a:t>
            </a:r>
            <a:endParaRPr lang="en-US" altLang="en-GB" b="1">
              <a:sym typeface="+mn-ea"/>
            </a:endParaRPr>
          </a:p>
          <a:p>
            <a:pPr marL="457200" lvl="0" indent="-342900" algn="l" rtl="0">
              <a:spcBef>
                <a:spcPts val="0"/>
              </a:spcBef>
              <a:spcAft>
                <a:spcPts val="0"/>
              </a:spcAft>
              <a:buSzPts val="1800"/>
              <a:buChar char="+"/>
            </a:pPr>
            <a:r>
              <a:rPr lang="en-US" altLang="en-GB" b="1">
                <a:sym typeface="+mn-ea"/>
              </a:rPr>
              <a:t>While rebuild processing, Only the copy files are executed, other are execute from Cache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12750" y="831215"/>
            <a:ext cx="3326130" cy="1878330"/>
          </a:xfrm>
          <a:prstGeom prst="rect">
            <a:avLst/>
          </a:prstGeom>
        </p:spPr>
      </p:pic>
      <p:pic>
        <p:nvPicPr>
          <p:cNvPr id="3" name="Picture 2"/>
          <p:cNvPicPr>
            <a:picLocks noChangeAspect="1"/>
          </p:cNvPicPr>
          <p:nvPr/>
        </p:nvPicPr>
        <p:blipFill>
          <a:blip r:embed="rId2"/>
          <a:stretch>
            <a:fillRect/>
          </a:stretch>
        </p:blipFill>
        <p:spPr>
          <a:xfrm>
            <a:off x="3803015" y="831215"/>
            <a:ext cx="4958715" cy="17659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7508875" cy="13728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The solution is copy the package.json before run npm install. It will cache this step and run from cache another time if don’t have any changes when rebuild the container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4" name="Picture 3"/>
          <p:cNvPicPr>
            <a:picLocks noChangeAspect="1"/>
          </p:cNvPicPr>
          <p:nvPr/>
        </p:nvPicPr>
        <p:blipFill>
          <a:blip r:embed="rId2"/>
          <a:stretch>
            <a:fillRect/>
          </a:stretch>
        </p:blipFill>
        <p:spPr>
          <a:xfrm>
            <a:off x="3693160" y="831215"/>
            <a:ext cx="4975225" cy="2076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3188970"/>
            <a:ext cx="2684780" cy="1372870"/>
          </a:xfrm>
          <a:prstGeom prst="rect">
            <a:avLst/>
          </a:prstGeom>
        </p:spPr>
        <p:txBody>
          <a:bodyPr spcFirstLastPara="1" wrap="square" lIns="91425" tIns="91425" rIns="91425" bIns="91425" anchor="t" anchorCtr="0">
            <a:normAutofit fontScale="70000"/>
          </a:bodyPr>
          <a:lstStyle/>
          <a:p>
            <a:pPr marL="457200" lvl="0" indent="-342900" algn="l" rtl="0">
              <a:spcBef>
                <a:spcPts val="0"/>
              </a:spcBef>
              <a:spcAft>
                <a:spcPts val="0"/>
              </a:spcAft>
              <a:buSzPts val="1800"/>
              <a:buChar char="+"/>
            </a:pPr>
            <a:r>
              <a:rPr lang="en-US" altLang="en-GB" b="1">
                <a:sym typeface="+mn-ea"/>
              </a:rPr>
              <a:t>The second time will execute from Cache. It help build faster in reality we have complicated process</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1640" y="831215"/>
            <a:ext cx="3160395" cy="2069465"/>
          </a:xfrm>
          <a:prstGeom prst="rect">
            <a:avLst/>
          </a:prstGeom>
        </p:spPr>
      </p:pic>
      <p:pic>
        <p:nvPicPr>
          <p:cNvPr id="3" name="Picture 2"/>
          <p:cNvPicPr>
            <a:picLocks noChangeAspect="1"/>
          </p:cNvPicPr>
          <p:nvPr/>
        </p:nvPicPr>
        <p:blipFill>
          <a:blip r:embed="rId2"/>
          <a:stretch>
            <a:fillRect/>
          </a:stretch>
        </p:blipFill>
        <p:spPr>
          <a:xfrm>
            <a:off x="3793490" y="873125"/>
            <a:ext cx="4692015" cy="3397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(nodejs application)</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We try to update index.js and rebuild again</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311785" y="873125"/>
            <a:ext cx="3244215" cy="2120900"/>
          </a:xfrm>
          <a:prstGeom prst="rect">
            <a:avLst/>
          </a:prstGeom>
        </p:spPr>
      </p:pic>
      <p:pic>
        <p:nvPicPr>
          <p:cNvPr id="4" name="Picture 3"/>
          <p:cNvPicPr>
            <a:picLocks noChangeAspect="1"/>
          </p:cNvPicPr>
          <p:nvPr/>
        </p:nvPicPr>
        <p:blipFill>
          <a:blip r:embed="rId2"/>
          <a:stretch>
            <a:fillRect/>
          </a:stretch>
        </p:blipFill>
        <p:spPr>
          <a:xfrm>
            <a:off x="3626485" y="873125"/>
            <a:ext cx="4935855" cy="22885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576955"/>
            <a:ext cx="7706360" cy="98488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 simple website run on nodejs and connect to redis server to save how many user access to the website</a:t>
            </a:r>
            <a:endParaRPr lang="en-US" b="1">
              <a:solidFill>
                <a:srgbClr val="B45F06"/>
              </a:solidFill>
            </a:endParaRPr>
          </a:p>
        </p:txBody>
      </p:sp>
      <p:pic>
        <p:nvPicPr>
          <p:cNvPr id="6" name="Picture 5"/>
          <p:cNvPicPr>
            <a:picLocks noChangeAspect="1"/>
          </p:cNvPicPr>
          <p:nvPr/>
        </p:nvPicPr>
        <p:blipFill>
          <a:blip r:embed="rId1"/>
          <a:stretch>
            <a:fillRect/>
          </a:stretch>
        </p:blipFill>
        <p:spPr>
          <a:xfrm>
            <a:off x="1409700" y="831215"/>
            <a:ext cx="6324600" cy="1752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new folder and build like these</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311785" y="830580"/>
            <a:ext cx="3819525" cy="1446530"/>
          </a:xfrm>
          <a:prstGeom prst="rect">
            <a:avLst/>
          </a:prstGeom>
        </p:spPr>
      </p:pic>
      <p:pic>
        <p:nvPicPr>
          <p:cNvPr id="2" name="Picture 1"/>
          <p:cNvPicPr>
            <a:picLocks noChangeAspect="1"/>
          </p:cNvPicPr>
          <p:nvPr/>
        </p:nvPicPr>
        <p:blipFill>
          <a:blip r:embed="rId2"/>
          <a:stretch>
            <a:fillRect/>
          </a:stretch>
        </p:blipFill>
        <p:spPr>
          <a:xfrm>
            <a:off x="4819650" y="831215"/>
            <a:ext cx="3077845" cy="1678940"/>
          </a:xfrm>
          <a:prstGeom prst="rect">
            <a:avLst/>
          </a:prstGeom>
        </p:spPr>
      </p:pic>
      <p:pic>
        <p:nvPicPr>
          <p:cNvPr id="5" name="Picture 4"/>
          <p:cNvPicPr>
            <a:picLocks noChangeAspect="1"/>
          </p:cNvPicPr>
          <p:nvPr/>
        </p:nvPicPr>
        <p:blipFill>
          <a:blip r:embed="rId3"/>
          <a:stretch>
            <a:fillRect/>
          </a:stretch>
        </p:blipFill>
        <p:spPr>
          <a:xfrm>
            <a:off x="311785" y="2358390"/>
            <a:ext cx="2981960" cy="15913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 image with the tag name is visits:lasted</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410210" y="831215"/>
            <a:ext cx="7668895" cy="27984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35">
                <a:sym typeface="+mn-ea"/>
              </a:rPr>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19075" y="1347470"/>
            <a:ext cx="8705850" cy="24479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4030980"/>
            <a:ext cx="6491605" cy="53086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Run redis server</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000250" y="881380"/>
            <a:ext cx="5142865" cy="24574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0325"/>
            <a:ext cx="6491605" cy="691515"/>
          </a:xfrm>
          <a:prstGeom prst="rect">
            <a:avLst/>
          </a:prstGeom>
        </p:spPr>
        <p:txBody>
          <a:bodyPr spcFirstLastPara="1" wrap="square" lIns="91425" tIns="91425" rIns="91425" bIns="91425" anchor="t" anchorCtr="0">
            <a:normAutofit fontScale="80000"/>
          </a:bodyPr>
          <a:lstStyle/>
          <a:p>
            <a:pPr marL="457200" lvl="0" indent="-342900" algn="l" rtl="0">
              <a:spcBef>
                <a:spcPts val="0"/>
              </a:spcBef>
              <a:spcAft>
                <a:spcPts val="0"/>
              </a:spcAft>
              <a:buSzPts val="1800"/>
              <a:buChar char="+"/>
            </a:pPr>
            <a:r>
              <a:rPr lang="en-US" altLang="en-GB" b="1">
                <a:sym typeface="+mn-ea"/>
              </a:rPr>
              <a:t>Run node app </a:t>
            </a:r>
            <a:endParaRPr lang="en-US" altLang="en-GB" b="1">
              <a:sym typeface="+mn-ea"/>
            </a:endParaRPr>
          </a:p>
          <a:p>
            <a:pPr marL="457200" lvl="0" indent="-342900" algn="l" rtl="0">
              <a:spcBef>
                <a:spcPts val="0"/>
              </a:spcBef>
              <a:spcAft>
                <a:spcPts val="0"/>
              </a:spcAft>
              <a:buSzPts val="1800"/>
              <a:buChar char="+"/>
            </a:pPr>
            <a:r>
              <a:rPr lang="en-US" altLang="en-GB" b="1">
                <a:sym typeface="+mn-ea"/>
              </a:rPr>
              <a:t>Get the error: can’t connect to redis server (the redis started)</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291080" y="779780"/>
            <a:ext cx="5067300" cy="28555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358515"/>
            <a:ext cx="7590155" cy="1203325"/>
          </a:xfrm>
          <a:prstGeom prst="rect">
            <a:avLst/>
          </a:prstGeom>
        </p:spPr>
        <p:txBody>
          <a:bodyPr spcFirstLastPara="1" wrap="square" lIns="91425" tIns="91425" rIns="91425" bIns="91425" anchor="t" anchorCtr="0">
            <a:normAutofit fontScale="90000" lnSpcReduction="20000"/>
          </a:bodyPr>
          <a:lstStyle/>
          <a:p>
            <a:pPr marL="457200" lvl="0" indent="-342900" algn="l" rtl="0">
              <a:spcBef>
                <a:spcPts val="0"/>
              </a:spcBef>
              <a:spcAft>
                <a:spcPts val="0"/>
              </a:spcAft>
              <a:buSzPts val="1800"/>
              <a:buChar char="+"/>
            </a:pPr>
            <a:r>
              <a:rPr lang="en-US" altLang="en-GB" b="1">
                <a:sym typeface="+mn-ea"/>
              </a:rPr>
              <a:t>In the computer, two container work independently. We have two options</a:t>
            </a:r>
            <a:endParaRPr lang="en-US" altLang="en-GB" b="1">
              <a:sym typeface="+mn-ea"/>
            </a:endParaRPr>
          </a:p>
          <a:p>
            <a:pPr marL="457200" lvl="0" indent="-342900" algn="l" rtl="0">
              <a:spcBef>
                <a:spcPts val="0"/>
              </a:spcBef>
              <a:spcAft>
                <a:spcPts val="0"/>
              </a:spcAft>
              <a:buSzPts val="1800"/>
              <a:buChar char="+"/>
            </a:pPr>
            <a:r>
              <a:rPr lang="en-US" altLang="en-GB" b="1">
                <a:sym typeface="+mn-ea"/>
              </a:rPr>
              <a:t>1. Using Docker CLI network feature: It has a limit is we have to manual write a command to execute</a:t>
            </a:r>
            <a:endParaRPr lang="en-US" altLang="en-GB" b="1">
              <a:sym typeface="+mn-ea"/>
            </a:endParaRPr>
          </a:p>
          <a:p>
            <a:pPr marL="457200" lvl="0" indent="-342900" algn="l" rtl="0">
              <a:spcBef>
                <a:spcPts val="0"/>
              </a:spcBef>
              <a:spcAft>
                <a:spcPts val="0"/>
              </a:spcAft>
              <a:buSzPts val="1800"/>
              <a:buChar char="+"/>
            </a:pPr>
            <a:r>
              <a:rPr lang="en-US" altLang="en-GB" b="1">
                <a:sym typeface="+mn-ea"/>
              </a:rPr>
              <a:t>2. Using Docker compose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387985" y="930910"/>
            <a:ext cx="3925570" cy="2032635"/>
          </a:xfrm>
          <a:prstGeom prst="rect">
            <a:avLst/>
          </a:prstGeom>
        </p:spPr>
      </p:pic>
      <p:pic>
        <p:nvPicPr>
          <p:cNvPr id="3" name="Picture 2"/>
          <p:cNvPicPr>
            <a:picLocks noChangeAspect="1"/>
          </p:cNvPicPr>
          <p:nvPr/>
        </p:nvPicPr>
        <p:blipFill>
          <a:blip r:embed="rId2"/>
          <a:stretch>
            <a:fillRect/>
          </a:stretch>
        </p:blipFill>
        <p:spPr>
          <a:xfrm>
            <a:off x="4803140" y="930910"/>
            <a:ext cx="2811780" cy="19735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311785" y="930910"/>
            <a:ext cx="3674110" cy="1558925"/>
          </a:xfrm>
          <a:prstGeom prst="rect">
            <a:avLst/>
          </a:prstGeom>
        </p:spPr>
      </p:pic>
      <p:pic>
        <p:nvPicPr>
          <p:cNvPr id="4" name="Picture 3"/>
          <p:cNvPicPr>
            <a:picLocks noChangeAspect="1"/>
          </p:cNvPicPr>
          <p:nvPr/>
        </p:nvPicPr>
        <p:blipFill>
          <a:blip r:embed="rId2"/>
          <a:stretch>
            <a:fillRect/>
          </a:stretch>
        </p:blipFill>
        <p:spPr>
          <a:xfrm>
            <a:off x="5510530" y="996950"/>
            <a:ext cx="3173095" cy="3575685"/>
          </a:xfrm>
          <a:prstGeom prst="rect">
            <a:avLst/>
          </a:prstGeom>
        </p:spPr>
      </p:pic>
      <p:pic>
        <p:nvPicPr>
          <p:cNvPr id="6" name="Picture 5"/>
          <p:cNvPicPr>
            <a:picLocks noChangeAspect="1"/>
          </p:cNvPicPr>
          <p:nvPr/>
        </p:nvPicPr>
        <p:blipFill>
          <a:blip r:embed="rId3"/>
          <a:stretch>
            <a:fillRect/>
          </a:stretch>
        </p:blipFill>
        <p:spPr>
          <a:xfrm>
            <a:off x="311785" y="2489835"/>
            <a:ext cx="4476115" cy="20821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Networking with docker compose</a:t>
            </a:r>
            <a:endParaRPr lang="en-US" b="1">
              <a:solidFill>
                <a:srgbClr val="B45F06"/>
              </a:solidFill>
            </a:endParaRPr>
          </a:p>
        </p:txBody>
      </p:sp>
      <p:pic>
        <p:nvPicPr>
          <p:cNvPr id="3" name="Picture 2"/>
          <p:cNvPicPr>
            <a:picLocks noChangeAspect="1"/>
          </p:cNvPicPr>
          <p:nvPr/>
        </p:nvPicPr>
        <p:blipFill>
          <a:blip r:embed="rId1"/>
          <a:stretch>
            <a:fillRect/>
          </a:stretch>
        </p:blipFill>
        <p:spPr>
          <a:xfrm>
            <a:off x="2233295" y="779780"/>
            <a:ext cx="4677410" cy="27965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fontScale="90000" lnSpcReduction="20000"/>
          </a:bodyPr>
          <a:lstStyle/>
          <a:p>
            <a:pPr marL="457200" lvl="0" indent="-342900" algn="l" rtl="0">
              <a:spcBef>
                <a:spcPts val="0"/>
              </a:spcBef>
              <a:spcAft>
                <a:spcPts val="0"/>
              </a:spcAft>
              <a:buSzPts val="1800"/>
              <a:buChar char="+"/>
            </a:pPr>
            <a:r>
              <a:rPr lang="en-US" altLang="en-GB" b="1">
                <a:sym typeface="+mn-ea"/>
              </a:rPr>
              <a:t>Docker compose commands</a:t>
            </a:r>
            <a:endParaRPr lang="en-US" altLang="en-GB" b="1">
              <a:sym typeface="+mn-ea"/>
            </a:endParaRPr>
          </a:p>
          <a:p>
            <a:pPr marL="457200" lvl="0" indent="-342900" algn="l" rtl="0">
              <a:spcBef>
                <a:spcPts val="0"/>
              </a:spcBef>
              <a:spcAft>
                <a:spcPts val="0"/>
              </a:spcAft>
              <a:buSzPts val="1800"/>
              <a:buChar char="+"/>
            </a:pPr>
            <a:r>
              <a:rPr lang="en-US" altLang="en-GB" b="1">
                <a:sym typeface="+mn-ea"/>
              </a:rPr>
              <a:t>Docker compose will read docker-compose.yml file to build the process</a:t>
            </a:r>
            <a:endParaRPr lang="en-US" altLang="en-GB" b="1">
              <a:sym typeface="+mn-ea"/>
            </a:endParaRPr>
          </a:p>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1152525" y="831215"/>
            <a:ext cx="6667500" cy="2667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pic>
        <p:nvPicPr>
          <p:cNvPr id="2" name="Picture 1"/>
          <p:cNvPicPr>
            <a:picLocks noChangeAspect="1"/>
          </p:cNvPicPr>
          <p:nvPr/>
        </p:nvPicPr>
        <p:blipFill>
          <a:blip r:embed="rId1"/>
          <a:stretch>
            <a:fillRect/>
          </a:stretch>
        </p:blipFill>
        <p:spPr>
          <a:xfrm>
            <a:off x="2386330" y="831215"/>
            <a:ext cx="4371340" cy="397700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stop docker compose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311785" y="831215"/>
            <a:ext cx="8115935" cy="1198245"/>
          </a:xfrm>
          <a:prstGeom prst="rect">
            <a:avLst/>
          </a:prstGeom>
        </p:spPr>
      </p:pic>
      <p:pic>
        <p:nvPicPr>
          <p:cNvPr id="3" name="Picture 2"/>
          <p:cNvPicPr>
            <a:picLocks noChangeAspect="1"/>
          </p:cNvPicPr>
          <p:nvPr/>
        </p:nvPicPr>
        <p:blipFill>
          <a:blip r:embed="rId2"/>
          <a:stretch>
            <a:fillRect/>
          </a:stretch>
        </p:blipFill>
        <p:spPr>
          <a:xfrm>
            <a:off x="5367655" y="2129155"/>
            <a:ext cx="3060065" cy="247523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873500"/>
            <a:ext cx="7590155" cy="68834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rebuild the docker compose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2442845" y="1033780"/>
            <a:ext cx="4257675" cy="16668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486150"/>
            <a:ext cx="7590155" cy="1075690"/>
          </a:xfrm>
          <a:prstGeom prst="rect">
            <a:avLst/>
          </a:prstGeom>
        </p:spPr>
        <p:txBody>
          <a:bodyPr spcFirstLastPara="1" wrap="square" lIns="91425" tIns="91425" rIns="91425" bIns="91425" anchor="t" anchorCtr="0">
            <a:normAutofit fontScale="90000"/>
          </a:bodyPr>
          <a:lstStyle/>
          <a:p>
            <a:pPr marL="457200" lvl="0" indent="-342900" algn="l" rtl="0">
              <a:spcBef>
                <a:spcPts val="0"/>
              </a:spcBef>
              <a:spcAft>
                <a:spcPts val="0"/>
              </a:spcAft>
              <a:buSzPts val="1800"/>
              <a:buChar char="+"/>
            </a:pPr>
            <a:r>
              <a:rPr lang="en-US" altLang="en-GB" b="1">
                <a:sym typeface="+mn-ea"/>
              </a:rPr>
              <a:t>Maintaince the container in cases crash or error</a:t>
            </a:r>
            <a:endParaRPr lang="en-US" altLang="en-GB" b="1">
              <a:sym typeface="+mn-ea"/>
            </a:endParaRPr>
          </a:p>
          <a:p>
            <a:pPr marL="457200" lvl="0" indent="-342900" algn="l" rtl="0">
              <a:spcBef>
                <a:spcPts val="0"/>
              </a:spcBef>
              <a:spcAft>
                <a:spcPts val="0"/>
              </a:spcAft>
              <a:buSzPts val="1800"/>
              <a:buChar char="+"/>
            </a:pPr>
            <a:r>
              <a:rPr lang="en-US" altLang="en-GB" b="1">
                <a:sym typeface="+mn-ea"/>
              </a:rPr>
              <a:t>Note: “no” is special case we must use with single qoute (‘) because if we don’t use it, docker yaml read as false.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5195570" y="831215"/>
            <a:ext cx="3636645" cy="1989455"/>
          </a:xfrm>
          <a:prstGeom prst="rect">
            <a:avLst/>
          </a:prstGeom>
        </p:spPr>
      </p:pic>
      <p:pic>
        <p:nvPicPr>
          <p:cNvPr id="3" name="Picture 2"/>
          <p:cNvPicPr>
            <a:picLocks noChangeAspect="1"/>
          </p:cNvPicPr>
          <p:nvPr/>
        </p:nvPicPr>
        <p:blipFill>
          <a:blip r:embed="rId2"/>
          <a:stretch>
            <a:fillRect/>
          </a:stretch>
        </p:blipFill>
        <p:spPr>
          <a:xfrm>
            <a:off x="311785" y="831215"/>
            <a:ext cx="4669790" cy="19418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962275" y="1323975"/>
            <a:ext cx="3219450" cy="30956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docker example (counter visit website)</a:t>
            </a:r>
            <a:endParaRPr lang="en-US" sz="2940" b="0">
              <a:solidFill>
                <a:srgbClr val="3D85C6"/>
              </a:solidFill>
            </a:endParaRPr>
          </a:p>
        </p:txBody>
      </p:sp>
      <p:sp>
        <p:nvSpPr>
          <p:cNvPr id="79" name="Google Shape;79;p15"/>
          <p:cNvSpPr txBox="1"/>
          <p:nvPr>
            <p:ph type="body" idx="1"/>
          </p:nvPr>
        </p:nvSpPr>
        <p:spPr>
          <a:xfrm>
            <a:off x="311785" y="3519170"/>
            <a:ext cx="7590155" cy="1042670"/>
          </a:xfrm>
          <a:prstGeom prst="rect">
            <a:avLst/>
          </a:prstGeom>
        </p:spPr>
        <p:txBody>
          <a:bodyPr spcFirstLastPara="1" wrap="square" lIns="91425" tIns="91425" rIns="91425" bIns="91425" anchor="t" anchorCtr="0">
            <a:normAutofit fontScale="90000"/>
          </a:bodyPr>
          <a:lstStyle/>
          <a:p>
            <a:pPr marL="457200" lvl="0" indent="-342900" algn="l" rtl="0">
              <a:spcBef>
                <a:spcPts val="0"/>
              </a:spcBef>
              <a:spcAft>
                <a:spcPts val="0"/>
              </a:spcAft>
              <a:buSzPts val="1800"/>
              <a:buChar char="+"/>
            </a:pPr>
            <a:r>
              <a:rPr lang="en-US" altLang="en-GB" b="1">
                <a:sym typeface="+mn-ea"/>
              </a:rPr>
              <a:t>docker-compose ps</a:t>
            </a:r>
            <a:endParaRPr lang="en-US" altLang="en-GB" b="1">
              <a:sym typeface="+mn-ea"/>
            </a:endParaRPr>
          </a:p>
          <a:p>
            <a:pPr marL="457200" lvl="0" indent="-342900" algn="l" rtl="0">
              <a:spcBef>
                <a:spcPts val="0"/>
              </a:spcBef>
              <a:spcAft>
                <a:spcPts val="0"/>
              </a:spcAft>
              <a:buSzPts val="1800"/>
              <a:buChar char="+"/>
            </a:pPr>
            <a:r>
              <a:rPr lang="en-US" altLang="en-GB" b="1">
                <a:sym typeface="+mn-ea"/>
              </a:rPr>
              <a:t>Run in specific docker folder</a:t>
            </a:r>
            <a:endParaRPr lang="en-US" altLang="en-GB" b="1">
              <a:sym typeface="+mn-ea"/>
            </a:endParaRPr>
          </a:p>
          <a:p>
            <a:pPr marL="457200" lvl="0" indent="-342900" algn="l" rtl="0">
              <a:spcBef>
                <a:spcPts val="0"/>
              </a:spcBef>
              <a:spcAft>
                <a:spcPts val="0"/>
              </a:spcAft>
              <a:buSzPts val="1800"/>
              <a:buChar char="+"/>
            </a:pPr>
            <a:r>
              <a:rPr lang="en-US" altLang="en-GB" b="1">
                <a:sym typeface="+mn-ea"/>
              </a:rPr>
              <a:t>If you run out of docker files folder, It throw an error message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722120" y="831215"/>
            <a:ext cx="5699125" cy="24028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THANKS FOR LISTENING</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Create folder and start vs code to create Dockerfile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80060" y="1360170"/>
            <a:ext cx="4752975" cy="1028700"/>
          </a:xfrm>
          <a:prstGeom prst="rect">
            <a:avLst/>
          </a:prstGeom>
        </p:spPr>
      </p:pic>
      <p:pic>
        <p:nvPicPr>
          <p:cNvPr id="3" name="Picture 2"/>
          <p:cNvPicPr>
            <a:picLocks noChangeAspect="1"/>
          </p:cNvPicPr>
          <p:nvPr/>
        </p:nvPicPr>
        <p:blipFill>
          <a:blip r:embed="rId2"/>
          <a:stretch>
            <a:fillRect/>
          </a:stretch>
        </p:blipFill>
        <p:spPr>
          <a:xfrm>
            <a:off x="480060" y="2588895"/>
            <a:ext cx="6401435" cy="1979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Create Docker Image</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Build and run docker file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956945" y="1494155"/>
            <a:ext cx="7230745" cy="2822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Dockerfile teadown</a:t>
            </a:r>
            <a:endParaRPr lang="en-US" sz="2940" b="0">
              <a:solidFill>
                <a:srgbClr val="3D85C6"/>
              </a:solidFill>
            </a:endParaRPr>
          </a:p>
        </p:txBody>
      </p:sp>
      <p:sp>
        <p:nvSpPr>
          <p:cNvPr id="79" name="Google Shape;79;p15"/>
          <p:cNvSpPr txBox="1"/>
          <p:nvPr>
            <p:ph type="body" idx="1"/>
          </p:nvPr>
        </p:nvSpPr>
        <p:spPr>
          <a:xfrm>
            <a:off x="311785" y="831215"/>
            <a:ext cx="8520430" cy="373761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b="1">
              <a:solidFill>
                <a:srgbClr val="B45F06"/>
              </a:solidFill>
            </a:endParaRPr>
          </a:p>
        </p:txBody>
      </p:sp>
      <p:pic>
        <p:nvPicPr>
          <p:cNvPr id="2" name="Picture 1"/>
          <p:cNvPicPr>
            <a:picLocks noChangeAspect="1"/>
          </p:cNvPicPr>
          <p:nvPr/>
        </p:nvPicPr>
        <p:blipFill>
          <a:blip r:embed="rId1"/>
          <a:stretch>
            <a:fillRect/>
          </a:stretch>
        </p:blipFill>
        <p:spPr>
          <a:xfrm>
            <a:off x="2284095" y="995680"/>
            <a:ext cx="4191000" cy="3152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What is a base image?</a:t>
            </a:r>
            <a:endParaRPr lang="en-US" sz="2940" b="0">
              <a:solidFill>
                <a:srgbClr val="3D85C6"/>
              </a:solidFill>
            </a:endParaRPr>
          </a:p>
        </p:txBody>
      </p:sp>
      <p:sp>
        <p:nvSpPr>
          <p:cNvPr id="79" name="Google Shape;79;p15"/>
          <p:cNvSpPr txBox="1"/>
          <p:nvPr>
            <p:ph type="body" idx="1"/>
          </p:nvPr>
        </p:nvSpPr>
        <p:spPr>
          <a:xfrm>
            <a:off x="311785" y="831215"/>
            <a:ext cx="3908425"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A base system operation can be windows, MacOS, Linux</a:t>
            </a:r>
            <a:endParaRPr lang="en-US" altLang="en-GB" b="1">
              <a:sym typeface="+mn-ea"/>
            </a:endParaRPr>
          </a:p>
          <a:p>
            <a:pPr marL="457200" lvl="0" indent="-342900" algn="l" rtl="0">
              <a:spcBef>
                <a:spcPts val="0"/>
              </a:spcBef>
              <a:spcAft>
                <a:spcPts val="0"/>
              </a:spcAft>
              <a:buSzPts val="1800"/>
              <a:buChar char="+"/>
            </a:pPr>
            <a:r>
              <a:rPr lang="en-US" altLang="en-GB" b="1">
                <a:sym typeface="+mn-ea"/>
              </a:rPr>
              <a:t>It enough dependencies to run an application </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4220210" y="1256665"/>
            <a:ext cx="4441825" cy="2630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2371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2940"/>
              <a:t>Build process in detail</a:t>
            </a:r>
            <a:endParaRPr lang="en-US" sz="2940" b="0">
              <a:solidFill>
                <a:srgbClr val="3D85C6"/>
              </a:solidFill>
            </a:endParaRPr>
          </a:p>
        </p:txBody>
      </p:sp>
      <p:sp>
        <p:nvSpPr>
          <p:cNvPr id="79" name="Google Shape;79;p15"/>
          <p:cNvSpPr txBox="1"/>
          <p:nvPr>
            <p:ph type="body" idx="1"/>
          </p:nvPr>
        </p:nvSpPr>
        <p:spPr>
          <a:xfrm>
            <a:off x="311785" y="831215"/>
            <a:ext cx="8350250" cy="373761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ltLang="en-GB" b="1">
                <a:sym typeface="+mn-ea"/>
              </a:rPr>
              <a:t>Step 1: Run “FROM alpile”, download image from Docker Hub and create an image</a:t>
            </a:r>
            <a:endParaRPr lang="en-US" b="1">
              <a:solidFill>
                <a:srgbClr val="B45F06"/>
              </a:solidFill>
            </a:endParaRPr>
          </a:p>
        </p:txBody>
      </p:sp>
      <p:pic>
        <p:nvPicPr>
          <p:cNvPr id="2" name="Picture 1"/>
          <p:cNvPicPr>
            <a:picLocks noChangeAspect="1"/>
          </p:cNvPicPr>
          <p:nvPr/>
        </p:nvPicPr>
        <p:blipFill>
          <a:blip r:embed="rId1"/>
          <a:stretch>
            <a:fillRect/>
          </a:stretch>
        </p:blipFill>
        <p:spPr>
          <a:xfrm>
            <a:off x="1982470" y="1743075"/>
            <a:ext cx="5179060" cy="2995295"/>
          </a:xfrm>
          <a:prstGeom prst="rect">
            <a:avLst/>
          </a:prstGeom>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4806</Words>
  <Application>WPS Presentation</Application>
  <PresentationFormat/>
  <Paragraphs>177</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Arial</vt:lpstr>
      <vt:lpstr>SimSun</vt:lpstr>
      <vt:lpstr>Wingdings</vt:lpstr>
      <vt:lpstr>Arial</vt:lpstr>
      <vt:lpstr>PT Sans Narrow</vt:lpstr>
      <vt:lpstr>Open Sans</vt:lpstr>
      <vt:lpstr>Microsoft YaHei</vt:lpstr>
      <vt:lpstr>Arial Unicode MS</vt:lpstr>
      <vt:lpstr>Tropic</vt:lpstr>
      <vt:lpstr>Docker - Build Custom Image</vt:lpstr>
      <vt:lpstr>CONTENT</vt:lpstr>
      <vt:lpstr>Create Docker Image</vt:lpstr>
      <vt:lpstr>Create Docker Image</vt:lpstr>
      <vt:lpstr>Create Docker Image</vt:lpstr>
      <vt:lpstr>Create Docker Image</vt:lpstr>
      <vt:lpstr>Dockerfile teadown</vt:lpstr>
      <vt:lpstr>What is a base image?</vt:lpstr>
      <vt:lpstr>Build process in detail</vt:lpstr>
      <vt:lpstr>Build process in detail</vt:lpstr>
      <vt:lpstr>Build process in detail</vt:lpstr>
      <vt:lpstr>Build process in detail</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(nodejs application)</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Build docker example (counter visit website)</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component</dc:title>
  <dc:creator/>
  <cp:lastModifiedBy>dinhh</cp:lastModifiedBy>
  <cp:revision>97</cp:revision>
  <dcterms:created xsi:type="dcterms:W3CDTF">2021-09-13T15:21:00Z</dcterms:created>
  <dcterms:modified xsi:type="dcterms:W3CDTF">2021-11-22T00:25:21Z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DCB189256C82467EB6A2057046377AA2</vt:lpwstr>
  </property>
  <property fmtid="{D5CDD505-2E9C-101B-9397-08002B2CF9AE}" pid="3" name="KSOProductBuildVer">
    <vt:lpwstr>1033-11.2.0.10382</vt:lpwstr>
  </property>
</Properties>
</file>