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3" r:id="rId7"/>
    <p:sldId id="264" r:id="rId8"/>
    <p:sldId id="261"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9FD4-519D-48AC-9801-39149A2AE01E}"/>
              </a:ext>
            </a:extLst>
          </p:cNvPr>
          <p:cNvSpPr>
            <a:spLocks noGrp="1"/>
          </p:cNvSpPr>
          <p:nvPr>
            <p:ph type="ctrTitle"/>
          </p:nvPr>
        </p:nvSpPr>
        <p:spPr>
          <a:xfrm>
            <a:off x="1507067" y="694872"/>
            <a:ext cx="7766936" cy="1599184"/>
          </a:xfrm>
        </p:spPr>
        <p:txBody>
          <a:bodyPr/>
          <a:lstStyle/>
          <a:p>
            <a:pPr algn="ctr"/>
            <a:r>
              <a:rPr lang="en-US" sz="3200" dirty="0"/>
              <a:t>XÂY DỰNG VÀ PHÁT TRIỂN ỨNG DỤNG TỰ ĐỘNG KIỂM TRA SÓNG BLUETOOTH CỰ LY NGẮN CHO THIẾT BỊ DI ĐỘNG </a:t>
            </a:r>
          </a:p>
        </p:txBody>
      </p:sp>
      <p:sp>
        <p:nvSpPr>
          <p:cNvPr id="3" name="Subtitle 2">
            <a:extLst>
              <a:ext uri="{FF2B5EF4-FFF2-40B4-BE49-F238E27FC236}">
                <a16:creationId xmlns:a16="http://schemas.microsoft.com/office/drawing/2014/main" id="{6A0C5222-9523-49BC-842E-CF61E0D1BB34}"/>
              </a:ext>
            </a:extLst>
          </p:cNvPr>
          <p:cNvSpPr>
            <a:spLocks noGrp="1"/>
          </p:cNvSpPr>
          <p:nvPr>
            <p:ph type="subTitle" idx="1"/>
          </p:nvPr>
        </p:nvSpPr>
        <p:spPr>
          <a:xfrm>
            <a:off x="3243102" y="2880550"/>
            <a:ext cx="7766936" cy="1096899"/>
          </a:xfrm>
        </p:spPr>
        <p:txBody>
          <a:bodyPr/>
          <a:lstStyle/>
          <a:p>
            <a:pPr algn="ctr"/>
            <a:r>
              <a:rPr lang="en-US" dirty="0" err="1"/>
              <a:t>Người</a:t>
            </a:r>
            <a:r>
              <a:rPr lang="en-US" dirty="0"/>
              <a:t> </a:t>
            </a:r>
            <a:r>
              <a:rPr lang="en-US" dirty="0" err="1"/>
              <a:t>thực</a:t>
            </a:r>
            <a:r>
              <a:rPr lang="en-US" dirty="0"/>
              <a:t> </a:t>
            </a:r>
            <a:r>
              <a:rPr lang="en-US" dirty="0" err="1"/>
              <a:t>hiện</a:t>
            </a:r>
            <a:r>
              <a:rPr lang="en-US" dirty="0"/>
              <a:t>: </a:t>
            </a:r>
            <a:r>
              <a:rPr lang="en-US" dirty="0" err="1"/>
              <a:t>Nguyễn</a:t>
            </a:r>
            <a:r>
              <a:rPr lang="en-US" dirty="0"/>
              <a:t> </a:t>
            </a:r>
            <a:r>
              <a:rPr lang="en-US" dirty="0" err="1"/>
              <a:t>Đình</a:t>
            </a:r>
            <a:r>
              <a:rPr lang="en-US" dirty="0"/>
              <a:t> </a:t>
            </a:r>
            <a:r>
              <a:rPr lang="en-US" dirty="0" err="1"/>
              <a:t>Hùng</a:t>
            </a:r>
            <a:endParaRPr lang="en-US" dirty="0"/>
          </a:p>
        </p:txBody>
      </p:sp>
    </p:spTree>
    <p:extLst>
      <p:ext uri="{BB962C8B-B14F-4D97-AF65-F5344CB8AC3E}">
        <p14:creationId xmlns:p14="http://schemas.microsoft.com/office/powerpoint/2010/main" val="416660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FAA353-1748-465F-B17C-371C33B7605E}"/>
              </a:ext>
            </a:extLst>
          </p:cNvPr>
          <p:cNvPicPr>
            <a:picLocks noChangeAspect="1"/>
          </p:cNvPicPr>
          <p:nvPr/>
        </p:nvPicPr>
        <p:blipFill rotWithShape="1">
          <a:blip r:embed="rId2"/>
          <a:srcRect l="6894" r="15998"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D9A19FE-9D63-4B7A-9C91-FF044CEB20AC}"/>
              </a:ext>
            </a:extLst>
          </p:cNvPr>
          <p:cNvSpPr>
            <a:spLocks noGrp="1"/>
          </p:cNvSpPr>
          <p:nvPr>
            <p:ph type="title"/>
          </p:nvPr>
        </p:nvSpPr>
        <p:spPr>
          <a:xfrm>
            <a:off x="677333" y="609600"/>
            <a:ext cx="3851123" cy="1320800"/>
          </a:xfrm>
        </p:spPr>
        <p:txBody>
          <a:bodyPr>
            <a:normAutofit/>
          </a:bodyPr>
          <a:lstStyle/>
          <a:p>
            <a:r>
              <a:rPr lang="en-US" dirty="0"/>
              <a:t>IV. </a:t>
            </a:r>
            <a:r>
              <a:rPr lang="en-US" dirty="0" err="1"/>
              <a:t>Đánh</a:t>
            </a:r>
            <a:r>
              <a:rPr lang="en-US" dirty="0"/>
              <a:t> </a:t>
            </a:r>
            <a:r>
              <a:rPr lang="en-US" dirty="0" err="1"/>
              <a:t>giá</a:t>
            </a:r>
            <a:r>
              <a:rPr lang="en-US" dirty="0"/>
              <a:t> </a:t>
            </a:r>
            <a:r>
              <a:rPr lang="en-US" dirty="0" err="1"/>
              <a:t>kết</a:t>
            </a:r>
            <a:r>
              <a:rPr lang="en-US" dirty="0"/>
              <a:t> </a:t>
            </a:r>
            <a:r>
              <a:rPr lang="en-US" dirty="0" err="1"/>
              <a:t>quả</a:t>
            </a:r>
            <a:endParaRPr lang="en-US" dirty="0"/>
          </a:p>
        </p:txBody>
      </p:sp>
      <p:sp>
        <p:nvSpPr>
          <p:cNvPr id="3" name="Content Placeholder 2">
            <a:extLst>
              <a:ext uri="{FF2B5EF4-FFF2-40B4-BE49-F238E27FC236}">
                <a16:creationId xmlns:a16="http://schemas.microsoft.com/office/drawing/2014/main" id="{5AB446A6-2A33-4C55-8E5D-465C224A5766}"/>
              </a:ext>
            </a:extLst>
          </p:cNvPr>
          <p:cNvSpPr>
            <a:spLocks noGrp="1"/>
          </p:cNvSpPr>
          <p:nvPr>
            <p:ph idx="1"/>
          </p:nvPr>
        </p:nvSpPr>
        <p:spPr>
          <a:xfrm>
            <a:off x="677334" y="2160589"/>
            <a:ext cx="3851122" cy="3880773"/>
          </a:xfrm>
        </p:spPr>
        <p:txBody>
          <a:bodyPr>
            <a:normAutofit/>
          </a:bodyPr>
          <a:lstStyle/>
          <a:p>
            <a:r>
              <a:rPr lang="en-US" dirty="0" err="1"/>
              <a:t>Đã</a:t>
            </a:r>
            <a:r>
              <a:rPr lang="en-US" dirty="0"/>
              <a:t> </a:t>
            </a:r>
            <a:r>
              <a:rPr lang="en-US" dirty="0" err="1"/>
              <a:t>kết</a:t>
            </a:r>
            <a:r>
              <a:rPr lang="en-US" dirty="0"/>
              <a:t> </a:t>
            </a:r>
            <a:r>
              <a:rPr lang="en-US" dirty="0" err="1"/>
              <a:t>nối</a:t>
            </a:r>
            <a:r>
              <a:rPr lang="en-US" dirty="0"/>
              <a:t> </a:t>
            </a:r>
            <a:r>
              <a:rPr lang="en-US" dirty="0" err="1"/>
              <a:t>được</a:t>
            </a:r>
            <a:r>
              <a:rPr lang="en-US" dirty="0"/>
              <a:t> Bluetooth </a:t>
            </a:r>
            <a:r>
              <a:rPr lang="en-US" dirty="0" err="1"/>
              <a:t>giữa</a:t>
            </a:r>
            <a:r>
              <a:rPr lang="en-US" dirty="0"/>
              <a:t> Pi vs </a:t>
            </a:r>
            <a:r>
              <a:rPr lang="en-US" dirty="0" err="1"/>
              <a:t>thiết</a:t>
            </a:r>
            <a:r>
              <a:rPr lang="en-US" dirty="0"/>
              <a:t> </a:t>
            </a:r>
            <a:r>
              <a:rPr lang="en-US" dirty="0" err="1"/>
              <a:t>bị</a:t>
            </a:r>
            <a:r>
              <a:rPr lang="en-US" dirty="0"/>
              <a:t>, </a:t>
            </a:r>
            <a:r>
              <a:rPr lang="en-US" dirty="0" err="1"/>
              <a:t>phát</a:t>
            </a:r>
            <a:r>
              <a:rPr lang="en-US" dirty="0"/>
              <a:t> </a:t>
            </a:r>
            <a:r>
              <a:rPr lang="en-US" dirty="0" err="1"/>
              <a:t>và</a:t>
            </a:r>
            <a:r>
              <a:rPr lang="en-US" dirty="0"/>
              <a:t> </a:t>
            </a:r>
            <a:r>
              <a:rPr lang="en-US" dirty="0" err="1"/>
              <a:t>điều</a:t>
            </a:r>
            <a:r>
              <a:rPr lang="en-US" dirty="0"/>
              <a:t> </a:t>
            </a:r>
            <a:r>
              <a:rPr lang="en-US" dirty="0" err="1"/>
              <a:t>khiển</a:t>
            </a:r>
            <a:r>
              <a:rPr lang="en-US" dirty="0"/>
              <a:t> media, </a:t>
            </a:r>
            <a:r>
              <a:rPr lang="en-US" dirty="0" err="1"/>
              <a:t>gửi</a:t>
            </a:r>
            <a:r>
              <a:rPr lang="en-US" dirty="0"/>
              <a:t> file </a:t>
            </a:r>
            <a:r>
              <a:rPr lang="en-US" dirty="0" err="1"/>
              <a:t>giữa</a:t>
            </a:r>
            <a:r>
              <a:rPr lang="en-US" dirty="0"/>
              <a:t> 2 </a:t>
            </a:r>
            <a:r>
              <a:rPr lang="en-US" dirty="0" err="1"/>
              <a:t>thiết</a:t>
            </a:r>
            <a:r>
              <a:rPr lang="en-US" dirty="0"/>
              <a:t> </a:t>
            </a:r>
            <a:r>
              <a:rPr lang="en-US" dirty="0" err="1"/>
              <a:t>bị</a:t>
            </a:r>
            <a:endParaRPr lang="en-US" dirty="0"/>
          </a:p>
          <a:p>
            <a:r>
              <a:rPr lang="en-US" dirty="0"/>
              <a:t>Giao </a:t>
            </a:r>
            <a:r>
              <a:rPr lang="en-US" dirty="0" err="1"/>
              <a:t>diện</a:t>
            </a:r>
            <a:r>
              <a:rPr lang="en-US" dirty="0"/>
              <a:t> </a:t>
            </a:r>
            <a:r>
              <a:rPr lang="en-US" dirty="0" err="1"/>
              <a:t>chưa</a:t>
            </a:r>
            <a:r>
              <a:rPr lang="en-US" dirty="0"/>
              <a:t> </a:t>
            </a:r>
            <a:r>
              <a:rPr lang="en-US" dirty="0" err="1"/>
              <a:t>bắt</a:t>
            </a:r>
            <a:r>
              <a:rPr lang="en-US" dirty="0"/>
              <a:t> </a:t>
            </a:r>
            <a:r>
              <a:rPr lang="en-US" dirty="0" err="1"/>
              <a:t>mắt</a:t>
            </a:r>
            <a:endParaRPr lang="en-US" dirty="0"/>
          </a:p>
          <a:p>
            <a:r>
              <a:rPr lang="en-US" dirty="0" err="1"/>
              <a:t>Thời</a:t>
            </a:r>
            <a:r>
              <a:rPr lang="en-US" dirty="0"/>
              <a:t> </a:t>
            </a:r>
            <a:r>
              <a:rPr lang="en-US" dirty="0" err="1"/>
              <a:t>gian</a:t>
            </a:r>
            <a:r>
              <a:rPr lang="en-US" dirty="0"/>
              <a:t> </a:t>
            </a:r>
            <a:r>
              <a:rPr lang="en-US" dirty="0" err="1"/>
              <a:t>chạy</a:t>
            </a:r>
            <a:r>
              <a:rPr lang="en-US" dirty="0"/>
              <a:t> </a:t>
            </a:r>
            <a:r>
              <a:rPr lang="en-US" dirty="0" err="1"/>
              <a:t>chưa</a:t>
            </a:r>
            <a:r>
              <a:rPr lang="en-US" dirty="0"/>
              <a:t> </a:t>
            </a:r>
            <a:r>
              <a:rPr lang="en-US" dirty="0" err="1"/>
              <a:t>được</a:t>
            </a:r>
            <a:r>
              <a:rPr lang="en-US" dirty="0"/>
              <a:t> </a:t>
            </a:r>
            <a:r>
              <a:rPr lang="en-US" dirty="0" err="1"/>
              <a:t>nhanh</a:t>
            </a:r>
            <a:endParaRPr lang="en-US" dirty="0"/>
          </a:p>
          <a:p>
            <a:endParaRPr lang="en-US"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9320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7D1D1-0852-40F5-BF7B-86EB3A5E075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Thank You</a:t>
            </a: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1154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9AFA7E6-D31E-4CA4-BDE5-A70947CDE6D2}"/>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I. Lý do chọn đề tài</a:t>
            </a:r>
          </a:p>
        </p:txBody>
      </p:sp>
      <p:sp>
        <p:nvSpPr>
          <p:cNvPr id="3" name="Content Placeholder 2">
            <a:extLst>
              <a:ext uri="{FF2B5EF4-FFF2-40B4-BE49-F238E27FC236}">
                <a16:creationId xmlns:a16="http://schemas.microsoft.com/office/drawing/2014/main" id="{D83185CE-D881-47B4-84AA-6664B1E8CB86}"/>
              </a:ext>
            </a:extLst>
          </p:cNvPr>
          <p:cNvSpPr>
            <a:spLocks noGrp="1"/>
          </p:cNvSpPr>
          <p:nvPr>
            <p:ph idx="1"/>
          </p:nvPr>
        </p:nvSpPr>
        <p:spPr>
          <a:xfrm>
            <a:off x="4974336" y="4514446"/>
            <a:ext cx="4299666" cy="871042"/>
          </a:xfrm>
        </p:spPr>
        <p:txBody>
          <a:bodyPr vert="horz" lIns="91440" tIns="45720" rIns="91440" bIns="45720" rtlCol="0" anchor="t">
            <a:normAutofit/>
          </a:bodyPr>
          <a:lstStyle/>
          <a:p>
            <a:pPr marL="0" indent="0">
              <a:buNone/>
            </a:pPr>
            <a:r>
              <a:rPr lang="en-US">
                <a:solidFill>
                  <a:schemeClr val="tx1">
                    <a:lumMod val="50000"/>
                    <a:lumOff val="50000"/>
                  </a:schemeClr>
                </a:solidFill>
              </a:rPr>
              <a:t>a</a:t>
            </a:r>
          </a:p>
        </p:txBody>
      </p:sp>
      <p:sp>
        <p:nvSpPr>
          <p:cNvPr id="24" name="Isosceles Triangle 23">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Diagram&#10;&#10;Description automatically generated">
            <a:extLst>
              <a:ext uri="{FF2B5EF4-FFF2-40B4-BE49-F238E27FC236}">
                <a16:creationId xmlns:a16="http://schemas.microsoft.com/office/drawing/2014/main" id="{81D8F748-52A5-4D2A-9212-15840EA6E711}"/>
              </a:ext>
            </a:extLst>
          </p:cNvPr>
          <p:cNvPicPr>
            <a:picLocks noChangeAspect="1"/>
          </p:cNvPicPr>
          <p:nvPr/>
        </p:nvPicPr>
        <p:blipFill>
          <a:blip r:embed="rId2"/>
          <a:stretch>
            <a:fillRect/>
          </a:stretch>
        </p:blipFill>
        <p:spPr>
          <a:xfrm>
            <a:off x="888604" y="2011436"/>
            <a:ext cx="3765692" cy="2843097"/>
          </a:xfrm>
          <a:prstGeom prst="rect">
            <a:avLst/>
          </a:prstGeom>
        </p:spPr>
      </p:pic>
    </p:spTree>
    <p:extLst>
      <p:ext uri="{BB962C8B-B14F-4D97-AF65-F5344CB8AC3E}">
        <p14:creationId xmlns:p14="http://schemas.microsoft.com/office/powerpoint/2010/main" val="333381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4E5F-2216-4B97-B6BF-813EEE1214B8}"/>
              </a:ext>
            </a:extLst>
          </p:cNvPr>
          <p:cNvSpPr>
            <a:spLocks noGrp="1"/>
          </p:cNvSpPr>
          <p:nvPr>
            <p:ph type="title"/>
          </p:nvPr>
        </p:nvSpPr>
        <p:spPr>
          <a:xfrm>
            <a:off x="677334" y="609600"/>
            <a:ext cx="8596668" cy="607255"/>
          </a:xfrm>
        </p:spPr>
        <p:txBody>
          <a:bodyPr anchor="t">
            <a:normAutofit fontScale="90000"/>
          </a:bodyPr>
          <a:lstStyle/>
          <a:p>
            <a:r>
              <a:rPr lang="en-US" dirty="0"/>
              <a:t>I. </a:t>
            </a:r>
            <a:r>
              <a:rPr lang="en-US" dirty="0" err="1"/>
              <a:t>Lý</a:t>
            </a:r>
            <a:r>
              <a:rPr lang="en-US" dirty="0"/>
              <a:t> do </a:t>
            </a:r>
            <a:r>
              <a:rPr lang="en-US" dirty="0" err="1"/>
              <a:t>chọn</a:t>
            </a:r>
            <a:r>
              <a:rPr lang="en-US" dirty="0"/>
              <a:t> </a:t>
            </a:r>
            <a:r>
              <a:rPr lang="en-US" dirty="0" err="1"/>
              <a:t>đề</a:t>
            </a:r>
            <a:r>
              <a:rPr lang="en-US" dirty="0"/>
              <a:t> </a:t>
            </a:r>
            <a:r>
              <a:rPr lang="en-US" dirty="0" err="1"/>
              <a:t>tài</a:t>
            </a:r>
            <a:endParaRPr lang="en-US" dirty="0"/>
          </a:p>
        </p:txBody>
      </p:sp>
      <p:sp>
        <p:nvSpPr>
          <p:cNvPr id="9" name="Content Placeholder 8">
            <a:extLst>
              <a:ext uri="{FF2B5EF4-FFF2-40B4-BE49-F238E27FC236}">
                <a16:creationId xmlns:a16="http://schemas.microsoft.com/office/drawing/2014/main" id="{0643B077-F415-4C55-B9DA-FA9B27E4BAE5}"/>
              </a:ext>
            </a:extLst>
          </p:cNvPr>
          <p:cNvSpPr>
            <a:spLocks noGrp="1"/>
          </p:cNvSpPr>
          <p:nvPr>
            <p:ph idx="1"/>
          </p:nvPr>
        </p:nvSpPr>
        <p:spPr>
          <a:xfrm>
            <a:off x="677334" y="2160589"/>
            <a:ext cx="5418666" cy="3880773"/>
          </a:xfrm>
        </p:spPr>
        <p:txBody>
          <a:bodyPr>
            <a:normAutofit/>
          </a:bodyPr>
          <a:lstStyle/>
          <a:p>
            <a:endParaRPr lang="en-US" dirty="0"/>
          </a:p>
        </p:txBody>
      </p:sp>
      <p:pic>
        <p:nvPicPr>
          <p:cNvPr id="5" name="Content Placeholder 4" descr="A picture containing text, electronics, circuit&#10;&#10;Description automatically generated">
            <a:extLst>
              <a:ext uri="{FF2B5EF4-FFF2-40B4-BE49-F238E27FC236}">
                <a16:creationId xmlns:a16="http://schemas.microsoft.com/office/drawing/2014/main" id="{C392CD78-895C-4BE8-B377-0B70E227E27A}"/>
              </a:ext>
            </a:extLst>
          </p:cNvPr>
          <p:cNvPicPr>
            <a:picLocks noChangeAspect="1"/>
          </p:cNvPicPr>
          <p:nvPr/>
        </p:nvPicPr>
        <p:blipFill rotWithShape="1">
          <a:blip r:embed="rId2"/>
          <a:srcRect l="5743" r="19269" b="2"/>
          <a:stretch/>
        </p:blipFill>
        <p:spPr>
          <a:xfrm>
            <a:off x="6344527" y="2160589"/>
            <a:ext cx="2801363" cy="3480556"/>
          </a:xfrm>
          <a:prstGeom prst="rect">
            <a:avLst/>
          </a:prstGeom>
        </p:spPr>
      </p:pic>
    </p:spTree>
    <p:extLst>
      <p:ext uri="{BB962C8B-B14F-4D97-AF65-F5344CB8AC3E}">
        <p14:creationId xmlns:p14="http://schemas.microsoft.com/office/powerpoint/2010/main" val="32695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CD53C477-383C-4720-AD6A-99EB6D132C00}"/>
              </a:ext>
            </a:extLst>
          </p:cNvPr>
          <p:cNvPicPr>
            <a:picLocks noChangeAspect="1"/>
          </p:cNvPicPr>
          <p:nvPr/>
        </p:nvPicPr>
        <p:blipFill rotWithShape="1">
          <a:blip r:embed="rId2"/>
          <a:srcRect l="612" r="1275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21CF7D88-244F-47D3-A39B-DBD58719F28D}"/>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II. Xây dựng hệ thống</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331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F184F-04F0-436B-9787-BC91CE03AA99}"/>
              </a:ext>
            </a:extLst>
          </p:cNvPr>
          <p:cNvSpPr>
            <a:spLocks noGrp="1"/>
          </p:cNvSpPr>
          <p:nvPr>
            <p:ph type="title"/>
          </p:nvPr>
        </p:nvSpPr>
        <p:spPr>
          <a:xfrm>
            <a:off x="676746" y="609600"/>
            <a:ext cx="3729076" cy="1320800"/>
          </a:xfrm>
        </p:spPr>
        <p:txBody>
          <a:bodyPr anchor="ctr">
            <a:normAutofit/>
          </a:bodyPr>
          <a:lstStyle/>
          <a:p>
            <a:r>
              <a:rPr lang="en-US"/>
              <a:t>II. Xây dựng hệ thống</a:t>
            </a:r>
            <a:endParaRPr lang="en-US" dirty="0"/>
          </a:p>
        </p:txBody>
      </p:sp>
      <p:sp>
        <p:nvSpPr>
          <p:cNvPr id="3" name="Content Placeholder 2">
            <a:extLst>
              <a:ext uri="{FF2B5EF4-FFF2-40B4-BE49-F238E27FC236}">
                <a16:creationId xmlns:a16="http://schemas.microsoft.com/office/drawing/2014/main" id="{20CD0EBA-E32A-4907-A16F-2F4F796066E2}"/>
              </a:ext>
            </a:extLst>
          </p:cNvPr>
          <p:cNvSpPr>
            <a:spLocks noGrp="1"/>
          </p:cNvSpPr>
          <p:nvPr>
            <p:ph idx="1"/>
          </p:nvPr>
        </p:nvSpPr>
        <p:spPr>
          <a:xfrm>
            <a:off x="685167" y="2160589"/>
            <a:ext cx="3720916" cy="3560733"/>
          </a:xfrm>
        </p:spPr>
        <p:txBody>
          <a:bodyPr>
            <a:normAutofit/>
          </a:bodyPr>
          <a:lstStyle/>
          <a:p>
            <a:pPr marL="0" indent="0">
              <a:buNone/>
            </a:pPr>
            <a:r>
              <a:rPr lang="en-US" dirty="0"/>
              <a:t>1. </a:t>
            </a:r>
            <a:r>
              <a:rPr lang="en-US" dirty="0" err="1"/>
              <a:t>Dbus</a:t>
            </a:r>
            <a:endParaRPr lang="en-US" dirty="0"/>
          </a:p>
          <a:p>
            <a:pPr marL="0" indent="0">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điện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toán</a:t>
            </a:r>
            <a:r>
              <a:rPr lang="en-US" dirty="0">
                <a:effectLst/>
                <a:latin typeface="Times New Roman" panose="02020603050405020304" pitchFamily="18" charset="0"/>
                <a:ea typeface="Arial" panose="020B0604020202020204" pitchFamily="34" charset="0"/>
                <a:cs typeface="Times New Roman" panose="02020603050405020304" pitchFamily="18" charset="0"/>
              </a:rPr>
              <a:t>, D-Bus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dirty="0">
                <a:effectLst/>
                <a:latin typeface="Times New Roman" panose="02020603050405020304" pitchFamily="18" charset="0"/>
                <a:ea typeface="Arial" panose="020B0604020202020204" pitchFamily="34" charset="0"/>
                <a:cs typeface="Times New Roman" panose="02020603050405020304" pitchFamily="18" charset="0"/>
              </a:rPr>
              <a:t> bus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phần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mềm</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giao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tiếp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giữa</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quá</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cơ</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chế</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gọi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thủ</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tục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xa</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phép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giao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tiếp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giữa</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nhiều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chương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máy</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tính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chạy</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đồng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thời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cùng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máy</a:t>
            </a: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a:effectLst/>
                <a:latin typeface="Times New Roman" panose="02020603050405020304" pitchFamily="18" charset="0"/>
                <a:ea typeface="Arial" panose="020B0604020202020204" pitchFamily="34" charset="0"/>
                <a:cs typeface="Times New Roman" panose="02020603050405020304" pitchFamily="18" charset="0"/>
              </a:rPr>
              <a:t>D-Bus </a:t>
            </a:r>
            <a:r>
              <a:rPr lang="en-US"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dùng</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để</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gọi</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tới</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các</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phương</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thức</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trong</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thư</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viện</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BlueZ</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với</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ngôn</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ngữ</a:t>
            </a:r>
            <a:r>
              <a:rPr lang="en-US">
                <a:effectLst/>
                <a:latin typeface="Times New Roman" panose="02020603050405020304" pitchFamily="18" charset="0"/>
                <a:ea typeface="Arial" panose="020B0604020202020204" pitchFamily="34" charset="0"/>
                <a:cs typeface="Times New Roman" panose="02020603050405020304" pitchFamily="18" charset="0"/>
              </a:rPr>
              <a:t> C </a:t>
            </a:r>
            <a:r>
              <a:rPr lang="en-US" err="1">
                <a:effectLst/>
                <a:latin typeface="Times New Roman" panose="02020603050405020304" pitchFamily="18" charset="0"/>
                <a:ea typeface="Arial" panose="020B0604020202020204" pitchFamily="34" charset="0"/>
                <a:cs typeface="Times New Roman" panose="02020603050405020304" pitchFamily="18" charset="0"/>
              </a:rPr>
              <a:t>và</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gọi</a:t>
            </a:r>
            <a:r>
              <a:rPr lang="en-US">
                <a:effectLst/>
                <a:latin typeface="Times New Roman" panose="02020603050405020304" pitchFamily="18" charset="0"/>
                <a:ea typeface="Arial" panose="020B0604020202020204" pitchFamily="34" charset="0"/>
                <a:cs typeface="Times New Roman" panose="02020603050405020304" pitchFamily="18" charset="0"/>
              </a:rPr>
              <a:t> </a:t>
            </a:r>
            <a:r>
              <a:rPr lang="en-US" err="1">
                <a:effectLst/>
                <a:latin typeface="Times New Roman" panose="02020603050405020304" pitchFamily="18" charset="0"/>
                <a:ea typeface="Arial" panose="020B0604020202020204" pitchFamily="34" charset="0"/>
                <a:cs typeface="Times New Roman" panose="02020603050405020304" pitchFamily="18" charset="0"/>
              </a:rPr>
              <a:t>từ</a:t>
            </a:r>
            <a:r>
              <a:rPr lang="en-US">
                <a:effectLst/>
                <a:latin typeface="Times New Roman" panose="02020603050405020304" pitchFamily="18" charset="0"/>
                <a:ea typeface="Arial" panose="020B0604020202020204" pitchFamily="34" charset="0"/>
                <a:cs typeface="Times New Roman" panose="02020603050405020304" pitchFamily="18" charset="0"/>
              </a:rPr>
              <a:t> Java.</a:t>
            </a:r>
          </a:p>
          <a:p>
            <a:pPr marL="0" indent="0">
              <a:buNone/>
            </a:pPr>
            <a:endParaRPr lang="en-US" dirty="0"/>
          </a:p>
        </p:txBody>
      </p:sp>
      <p:pic>
        <p:nvPicPr>
          <p:cNvPr id="4" name="Picture 3" descr="Processes with D-Bus">
            <a:extLst>
              <a:ext uri="{FF2B5EF4-FFF2-40B4-BE49-F238E27FC236}">
                <a16:creationId xmlns:a16="http://schemas.microsoft.com/office/drawing/2014/main" id="{C12E10F9-6510-4636-9AFB-853F54857C90}"/>
              </a:ext>
            </a:extLst>
          </p:cNvPr>
          <p:cNvPicPr/>
          <p:nvPr/>
        </p:nvPicPr>
        <p:blipFill rotWithShape="1">
          <a:blip r:embed="rId2">
            <a:extLst>
              <a:ext uri="{28A0092B-C50C-407E-A947-70E740481C1C}">
                <a14:useLocalDpi xmlns:a14="http://schemas.microsoft.com/office/drawing/2010/main" val="0"/>
              </a:ext>
            </a:extLst>
          </a:blip>
          <a:srcRect r="2217" b="3"/>
          <a:stretch/>
        </p:blipFill>
        <p:spPr bwMode="auto">
          <a:xfrm>
            <a:off x="4654035" y="1529298"/>
            <a:ext cx="4602747" cy="3294872"/>
          </a:xfrm>
          <a:prstGeom prst="rect">
            <a:avLst/>
          </a:prstGeom>
          <a:noFill/>
        </p:spPr>
      </p:pic>
    </p:spTree>
    <p:extLst>
      <p:ext uri="{BB962C8B-B14F-4D97-AF65-F5344CB8AC3E}">
        <p14:creationId xmlns:p14="http://schemas.microsoft.com/office/powerpoint/2010/main" val="60529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DA0A-8954-4DB1-B1DD-D034FE7DE510}"/>
              </a:ext>
            </a:extLst>
          </p:cNvPr>
          <p:cNvSpPr>
            <a:spLocks noGrp="1"/>
          </p:cNvSpPr>
          <p:nvPr>
            <p:ph type="title"/>
          </p:nvPr>
        </p:nvSpPr>
        <p:spPr>
          <a:xfrm>
            <a:off x="676746" y="609600"/>
            <a:ext cx="3729076" cy="1320800"/>
          </a:xfrm>
        </p:spPr>
        <p:txBody>
          <a:bodyPr anchor="ctr">
            <a:normAutofit/>
          </a:bodyPr>
          <a:lstStyle/>
          <a:p>
            <a:r>
              <a:rPr lang="en-US" dirty="0"/>
              <a:t>II. </a:t>
            </a:r>
            <a:r>
              <a:rPr lang="en-US" dirty="0" err="1"/>
              <a:t>Xây</a:t>
            </a:r>
            <a:r>
              <a:rPr lang="en-US" dirty="0"/>
              <a:t> </a:t>
            </a:r>
            <a:r>
              <a:rPr lang="en-US" dirty="0" err="1"/>
              <a:t>dựng</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A4ED20C3-1811-4D04-A448-F32406C081B7}"/>
              </a:ext>
            </a:extLst>
          </p:cNvPr>
          <p:cNvSpPr>
            <a:spLocks noGrp="1"/>
          </p:cNvSpPr>
          <p:nvPr>
            <p:ph idx="1"/>
          </p:nvPr>
        </p:nvSpPr>
        <p:spPr>
          <a:xfrm>
            <a:off x="685166" y="2160589"/>
            <a:ext cx="4815301" cy="3560733"/>
          </a:xfrm>
        </p:spPr>
        <p:txBody>
          <a:bodyPr>
            <a:normAutofit/>
          </a:bodyPr>
          <a:lstStyle/>
          <a:p>
            <a:pPr marL="0" indent="0">
              <a:buNone/>
            </a:pPr>
            <a:r>
              <a:rPr lang="en-US" dirty="0"/>
              <a:t>2. Java RMI</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RMI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tán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Java,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giữa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tán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hơn</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Arial" panose="020B0604020202020204" pitchFamily="34" charset="0"/>
              </a:rPr>
              <a:t>RMI </a:t>
            </a:r>
            <a:r>
              <a:rPr lang="en-US" sz="1800" dirty="0" err="1">
                <a:effectLst/>
                <a:latin typeface="Times New Roman" panose="02020603050405020304" pitchFamily="18" charset="0"/>
                <a:ea typeface="Arial" panose="020B0604020202020204" pitchFamily="34" charset="0"/>
              </a:rPr>
              <a:t>không</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những</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cho</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phép</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chúng</a:t>
            </a:r>
            <a:r>
              <a:rPr lang="en-US" sz="1800" dirty="0">
                <a:effectLst/>
                <a:latin typeface="Times New Roman" panose="02020603050405020304" pitchFamily="18" charset="0"/>
                <a:ea typeface="Arial" panose="020B0604020202020204" pitchFamily="34" charset="0"/>
              </a:rPr>
              <a:t> ta </a:t>
            </a:r>
            <a:r>
              <a:rPr lang="en-US" sz="1800" dirty="0" err="1">
                <a:effectLst/>
                <a:latin typeface="Times New Roman" panose="02020603050405020304" pitchFamily="18" charset="0"/>
                <a:ea typeface="Arial" panose="020B0604020202020204" pitchFamily="34" charset="0"/>
              </a:rPr>
              <a:t>truyền</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dữ</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liệu</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giữa</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các</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đối</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tượng</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trên</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các</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hệ</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thống</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máy</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tính</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khác</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nhau</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và</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còn</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gọi</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được</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các</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phương</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thức</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trong</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các</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đối</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tượng</a:t>
            </a:r>
            <a:r>
              <a:rPr lang="en-US" sz="1800" dirty="0">
                <a:effectLst/>
                <a:latin typeface="Times New Roman" panose="02020603050405020304" pitchFamily="18" charset="0"/>
                <a:ea typeface="Arial" panose="020B0604020202020204" pitchFamily="34" charset="0"/>
              </a:rPr>
              <a:t> ở </a:t>
            </a:r>
            <a:r>
              <a:rPr lang="en-US" sz="1800" dirty="0" err="1">
                <a:effectLst/>
                <a:latin typeface="Times New Roman" panose="02020603050405020304" pitchFamily="18" charset="0"/>
                <a:ea typeface="Arial" panose="020B0604020202020204" pitchFamily="34" charset="0"/>
              </a:rPr>
              <a:t>xa</a:t>
            </a:r>
            <a:endParaRPr lang="en-US" dirty="0"/>
          </a:p>
        </p:txBody>
      </p:sp>
      <p:pic>
        <p:nvPicPr>
          <p:cNvPr id="4" name="Picture 3">
            <a:extLst>
              <a:ext uri="{FF2B5EF4-FFF2-40B4-BE49-F238E27FC236}">
                <a16:creationId xmlns:a16="http://schemas.microsoft.com/office/drawing/2014/main" id="{10CAA6D0-B39A-4E54-ABB9-C0D5EC02307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643704" y="632144"/>
            <a:ext cx="3951600" cy="5089178"/>
          </a:xfrm>
          <a:prstGeom prst="rect">
            <a:avLst/>
          </a:prstGeom>
          <a:noFill/>
        </p:spPr>
      </p:pic>
    </p:spTree>
    <p:extLst>
      <p:ext uri="{BB962C8B-B14F-4D97-AF65-F5344CB8AC3E}">
        <p14:creationId xmlns:p14="http://schemas.microsoft.com/office/powerpoint/2010/main" val="2887070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6EE8-6094-4243-8028-25C238A92F33}"/>
              </a:ext>
            </a:extLst>
          </p:cNvPr>
          <p:cNvSpPr>
            <a:spLocks noGrp="1"/>
          </p:cNvSpPr>
          <p:nvPr>
            <p:ph type="title"/>
          </p:nvPr>
        </p:nvSpPr>
        <p:spPr>
          <a:xfrm>
            <a:off x="676746" y="609600"/>
            <a:ext cx="3729076" cy="1320800"/>
          </a:xfrm>
        </p:spPr>
        <p:txBody>
          <a:bodyPr anchor="ctr">
            <a:normAutofit/>
          </a:bodyPr>
          <a:lstStyle/>
          <a:p>
            <a:r>
              <a:rPr lang="en-US" dirty="0"/>
              <a:t>II. </a:t>
            </a:r>
            <a:r>
              <a:rPr lang="en-US" dirty="0" err="1"/>
              <a:t>Xây</a:t>
            </a:r>
            <a:r>
              <a:rPr lang="en-US" dirty="0"/>
              <a:t> </a:t>
            </a:r>
            <a:r>
              <a:rPr lang="en-US" dirty="0" err="1"/>
              <a:t>dựng</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9FDEC06E-D126-4181-A2B4-C0B299D10099}"/>
              </a:ext>
            </a:extLst>
          </p:cNvPr>
          <p:cNvSpPr>
            <a:spLocks noGrp="1"/>
          </p:cNvSpPr>
          <p:nvPr>
            <p:ph idx="1"/>
          </p:nvPr>
        </p:nvSpPr>
        <p:spPr>
          <a:xfrm>
            <a:off x="685167" y="2160589"/>
            <a:ext cx="3720916" cy="3560733"/>
          </a:xfrm>
        </p:spPr>
        <p:txBody>
          <a:bodyPr>
            <a:normAutofit/>
          </a:bodyPr>
          <a:lstStyle/>
          <a:p>
            <a:pPr marL="0" indent="0">
              <a:buNone/>
            </a:pPr>
            <a:r>
              <a:rPr lang="en-US" dirty="0"/>
              <a:t>3. </a:t>
            </a:r>
            <a:r>
              <a:rPr lang="en-US" dirty="0" err="1"/>
              <a:t>UIAutomator</a:t>
            </a:r>
            <a:endParaRPr lang="en-US" dirty="0"/>
          </a:p>
          <a:p>
            <a:pPr marL="0" indent="0">
              <a:buNone/>
            </a:pPr>
            <a:r>
              <a:rPr lang="vi-VN" b="0" i="0" dirty="0">
                <a:effectLst/>
                <a:latin typeface="Open Sans"/>
              </a:rPr>
              <a:t>UIAutomatorViewer là công cụ cung cấp GUI thuận tiện để phân tích các thành phần UI được hiển thị trên thiết bị Android. Bạn có thể sử dụng công cụ này để kiểm tra phân cấp bố cục và xem các thuộc tính của các thành phần hiển thị trên màn hình của thiết bị.</a:t>
            </a:r>
            <a:endParaRPr lang="en-US" dirty="0"/>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22D0CD6B-901B-4D37-BED9-53FE1332FCD9}"/>
              </a:ext>
            </a:extLst>
          </p:cNvPr>
          <p:cNvPicPr>
            <a:picLocks noChangeAspect="1"/>
          </p:cNvPicPr>
          <p:nvPr/>
        </p:nvPicPr>
        <p:blipFill>
          <a:blip r:embed="rId2"/>
          <a:stretch>
            <a:fillRect/>
          </a:stretch>
        </p:blipFill>
        <p:spPr>
          <a:xfrm>
            <a:off x="4654035" y="1427690"/>
            <a:ext cx="4602747" cy="3498087"/>
          </a:xfrm>
          <a:prstGeom prst="rect">
            <a:avLst/>
          </a:prstGeom>
        </p:spPr>
      </p:pic>
    </p:spTree>
    <p:extLst>
      <p:ext uri="{BB962C8B-B14F-4D97-AF65-F5344CB8AC3E}">
        <p14:creationId xmlns:p14="http://schemas.microsoft.com/office/powerpoint/2010/main" val="186679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93022-1839-4C5E-AC66-9FBE3C0F7AA4}"/>
              </a:ext>
            </a:extLst>
          </p:cNvPr>
          <p:cNvSpPr>
            <a:spLocks noGrp="1"/>
          </p:cNvSpPr>
          <p:nvPr>
            <p:ph type="title"/>
          </p:nvPr>
        </p:nvSpPr>
        <p:spPr>
          <a:xfrm>
            <a:off x="677334" y="609600"/>
            <a:ext cx="8596668" cy="614289"/>
          </a:xfrm>
        </p:spPr>
        <p:txBody>
          <a:bodyPr>
            <a:normAutofit fontScale="90000"/>
          </a:bodyPr>
          <a:lstStyle/>
          <a:p>
            <a:r>
              <a:rPr lang="en-US" dirty="0"/>
              <a:t>II. </a:t>
            </a:r>
            <a:r>
              <a:rPr lang="en-US" dirty="0" err="1"/>
              <a:t>Xây</a:t>
            </a:r>
            <a:r>
              <a:rPr lang="en-US" dirty="0"/>
              <a:t> </a:t>
            </a:r>
            <a:r>
              <a:rPr lang="en-US" dirty="0" err="1"/>
              <a:t>dựng</a:t>
            </a:r>
            <a:r>
              <a:rPr lang="en-US" dirty="0"/>
              <a:t> </a:t>
            </a:r>
            <a:r>
              <a:rPr lang="en-US" dirty="0" err="1"/>
              <a:t>hệ</a:t>
            </a:r>
            <a:r>
              <a:rPr lang="en-US" dirty="0"/>
              <a:t> </a:t>
            </a:r>
            <a:r>
              <a:rPr lang="en-US" dirty="0" err="1"/>
              <a:t>thống</a:t>
            </a:r>
            <a:endParaRPr lang="en-US" dirty="0"/>
          </a:p>
        </p:txBody>
      </p:sp>
      <p:pic>
        <p:nvPicPr>
          <p:cNvPr id="5" name="Content Placeholder 4" descr="Graphical user interface&#10;&#10;Description automatically generated with medium confidence">
            <a:extLst>
              <a:ext uri="{FF2B5EF4-FFF2-40B4-BE49-F238E27FC236}">
                <a16:creationId xmlns:a16="http://schemas.microsoft.com/office/drawing/2014/main" id="{25D3341F-CA66-4707-A84B-071895671C92}"/>
              </a:ext>
            </a:extLst>
          </p:cNvPr>
          <p:cNvPicPr>
            <a:picLocks noGrp="1" noChangeAspect="1"/>
          </p:cNvPicPr>
          <p:nvPr>
            <p:ph idx="1"/>
          </p:nvPr>
        </p:nvPicPr>
        <p:blipFill>
          <a:blip r:embed="rId2"/>
          <a:stretch>
            <a:fillRect/>
          </a:stretch>
        </p:blipFill>
        <p:spPr>
          <a:xfrm>
            <a:off x="1727994" y="2429669"/>
            <a:ext cx="6496050" cy="3343275"/>
          </a:xfrm>
        </p:spPr>
      </p:pic>
    </p:spTree>
    <p:extLst>
      <p:ext uri="{BB962C8B-B14F-4D97-AF65-F5344CB8AC3E}">
        <p14:creationId xmlns:p14="http://schemas.microsoft.com/office/powerpoint/2010/main" val="246984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4" name="Picture 4">
            <a:extLst>
              <a:ext uri="{FF2B5EF4-FFF2-40B4-BE49-F238E27FC236}">
                <a16:creationId xmlns:a16="http://schemas.microsoft.com/office/drawing/2014/main" id="{60339CC4-38A6-4533-A5D3-86D54752978C}"/>
              </a:ext>
            </a:extLst>
          </p:cNvPr>
          <p:cNvPicPr>
            <a:picLocks noChangeAspect="1"/>
          </p:cNvPicPr>
          <p:nvPr/>
        </p:nvPicPr>
        <p:blipFill rotWithShape="1">
          <a:blip r:embed="rId2"/>
          <a:srcRect l="5132" r="8230"/>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060FE7EC-6CD7-4B22-B326-2258E8E0D17D}"/>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III. Chạy demo</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98944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TotalTime>
  <Words>315</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Open Sans</vt:lpstr>
      <vt:lpstr>Times New Roman</vt:lpstr>
      <vt:lpstr>Trebuchet MS</vt:lpstr>
      <vt:lpstr>Wingdings 3</vt:lpstr>
      <vt:lpstr>Facet</vt:lpstr>
      <vt:lpstr>XÂY DỰNG VÀ PHÁT TRIỂN ỨNG DỤNG TỰ ĐỘNG KIỂM TRA SÓNG BLUETOOTH CỰ LY NGẮN CHO THIẾT BỊ DI ĐỘNG </vt:lpstr>
      <vt:lpstr>I. Lý do chọn đề tài</vt:lpstr>
      <vt:lpstr>I. Lý do chọn đề tài</vt:lpstr>
      <vt:lpstr>II. Xây dựng hệ thống</vt:lpstr>
      <vt:lpstr>II. Xây dựng hệ thống</vt:lpstr>
      <vt:lpstr>II. Xây dựng hệ thống</vt:lpstr>
      <vt:lpstr>II. Xây dựng hệ thống</vt:lpstr>
      <vt:lpstr>II. Xây dựng hệ thống</vt:lpstr>
      <vt:lpstr>III. Chạy demo</vt:lpstr>
      <vt:lpstr>IV. Đánh giá kết quả</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VÀ PHÁT TRIỂN ỨNG DỤNG TỰ ĐỘNG KIỂM TRA SÓNG BLUETOOTH CỰ LY NGẮN CHO THIẾT BỊ DI ĐỘNG </dc:title>
  <dc:creator>Huy Pham</dc:creator>
  <cp:lastModifiedBy>Huy Pham</cp:lastModifiedBy>
  <cp:revision>1</cp:revision>
  <dcterms:created xsi:type="dcterms:W3CDTF">2020-12-22T16:12:21Z</dcterms:created>
  <dcterms:modified xsi:type="dcterms:W3CDTF">2020-12-22T16:17:05Z</dcterms:modified>
</cp:coreProperties>
</file>