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7"/>
  </p:notesMasterIdLst>
  <p:sldIdLst>
    <p:sldId id="256" r:id="rId2"/>
    <p:sldId id="278" r:id="rId3"/>
    <p:sldId id="306" r:id="rId4"/>
    <p:sldId id="307" r:id="rId5"/>
    <p:sldId id="310" r:id="rId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101"/>
    <a:srgbClr val="EAEAEA"/>
    <a:srgbClr val="996600"/>
    <a:srgbClr val="FF9900"/>
    <a:srgbClr val="663300"/>
    <a:srgbClr val="894400"/>
    <a:srgbClr val="A45100"/>
    <a:srgbClr val="B75B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46" autoAdjust="0"/>
    <p:restoredTop sz="94660"/>
  </p:normalViewPr>
  <p:slideViewPr>
    <p:cSldViewPr>
      <p:cViewPr varScale="1">
        <p:scale>
          <a:sx n="78" d="100"/>
          <a:sy n="78" d="100"/>
        </p:scale>
        <p:origin x="1459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9348045A-83F9-4E90-A25A-00504185AD4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E20364C1-B510-466C-8A00-1E1E849232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B5DB6604-88E4-4EF6-8D9A-6136B8A029E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DD5441E4-736B-4169-953E-17EE60605D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126FF9A2-4AF9-45FF-90C6-571C106C9E7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139DA140-A220-47B1-B4F1-F6FB45A667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3F8B7853-86A3-4595-8B84-B9FE81E4B67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38D44D70-6CC2-47E9-AE1C-6DDF5CF9B1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421C7C9F-BC8B-4978-9DC8-3F8A25A319D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431C3822-FB70-456A-AF55-1189842BAD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">
            <a:extLst>
              <a:ext uri="{FF2B5EF4-FFF2-40B4-BE49-F238E27FC236}">
                <a16:creationId xmlns:a16="http://schemas.microsoft.com/office/drawing/2014/main" id="{69BEC73A-D7E4-4484-92B2-21F758DE881F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1905000"/>
            <a:ext cx="8153400" cy="1600200"/>
            <a:chOff x="288" y="1489"/>
            <a:chExt cx="5136" cy="1008"/>
          </a:xfrm>
        </p:grpSpPr>
        <p:sp>
          <p:nvSpPr>
            <p:cNvPr id="5" name="Arc 2">
              <a:extLst>
                <a:ext uri="{FF2B5EF4-FFF2-40B4-BE49-F238E27FC236}">
                  <a16:creationId xmlns:a16="http://schemas.microsoft.com/office/drawing/2014/main" id="{9FD60D3B-98C4-48F0-8015-7A3E3B8300C7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3595" y="1489"/>
              <a:ext cx="1829" cy="1008"/>
            </a:xfrm>
            <a:custGeom>
              <a:avLst/>
              <a:gdLst>
                <a:gd name="T0" fmla="*/ 0 w 21912"/>
                <a:gd name="T1" fmla="*/ 0 h 43200"/>
                <a:gd name="T2" fmla="*/ 0 w 21912"/>
                <a:gd name="T3" fmla="*/ 0 h 43200"/>
                <a:gd name="T4" fmla="*/ 0 w 21912"/>
                <a:gd name="T5" fmla="*/ 0 h 432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912" h="43200" fill="none" extrusionOk="0">
                  <a:moveTo>
                    <a:pt x="300" y="0"/>
                  </a:moveTo>
                  <a:cubicBezTo>
                    <a:pt x="304" y="0"/>
                    <a:pt x="308" y="-1"/>
                    <a:pt x="312" y="0"/>
                  </a:cubicBezTo>
                  <a:cubicBezTo>
                    <a:pt x="12241" y="0"/>
                    <a:pt x="21912" y="9670"/>
                    <a:pt x="21912" y="21600"/>
                  </a:cubicBezTo>
                  <a:cubicBezTo>
                    <a:pt x="21912" y="33529"/>
                    <a:pt x="12241" y="43200"/>
                    <a:pt x="312" y="43200"/>
                  </a:cubicBezTo>
                  <a:cubicBezTo>
                    <a:pt x="207" y="43200"/>
                    <a:pt x="103" y="43199"/>
                    <a:pt x="0" y="43197"/>
                  </a:cubicBezTo>
                </a:path>
                <a:path w="21912" h="43200" stroke="0" extrusionOk="0">
                  <a:moveTo>
                    <a:pt x="300" y="0"/>
                  </a:moveTo>
                  <a:cubicBezTo>
                    <a:pt x="304" y="0"/>
                    <a:pt x="308" y="-1"/>
                    <a:pt x="312" y="0"/>
                  </a:cubicBezTo>
                  <a:cubicBezTo>
                    <a:pt x="12241" y="0"/>
                    <a:pt x="21912" y="9670"/>
                    <a:pt x="21912" y="21600"/>
                  </a:cubicBezTo>
                  <a:cubicBezTo>
                    <a:pt x="21912" y="33529"/>
                    <a:pt x="12241" y="43200"/>
                    <a:pt x="312" y="43200"/>
                  </a:cubicBezTo>
                  <a:cubicBezTo>
                    <a:pt x="207" y="43200"/>
                    <a:pt x="103" y="43199"/>
                    <a:pt x="0" y="43197"/>
                  </a:cubicBezTo>
                  <a:lnTo>
                    <a:pt x="312" y="21600"/>
                  </a:lnTo>
                  <a:lnTo>
                    <a:pt x="30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rgbClr val="66330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Arc 3">
              <a:extLst>
                <a:ext uri="{FF2B5EF4-FFF2-40B4-BE49-F238E27FC236}">
                  <a16:creationId xmlns:a16="http://schemas.microsoft.com/office/drawing/2014/main" id="{ADD1005D-F664-4598-9983-42EA9AA2008D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3548" y="1593"/>
              <a:ext cx="1831" cy="800"/>
            </a:xfrm>
            <a:custGeom>
              <a:avLst/>
              <a:gdLst>
                <a:gd name="T0" fmla="*/ 0 w 21924"/>
                <a:gd name="T1" fmla="*/ 0 h 43200"/>
                <a:gd name="T2" fmla="*/ 0 w 21924"/>
                <a:gd name="T3" fmla="*/ 0 h 43200"/>
                <a:gd name="T4" fmla="*/ 0 w 21924"/>
                <a:gd name="T5" fmla="*/ 0 h 432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924" h="43200" fill="none" extrusionOk="0">
                  <a:moveTo>
                    <a:pt x="312" y="0"/>
                  </a:moveTo>
                  <a:cubicBezTo>
                    <a:pt x="316" y="0"/>
                    <a:pt x="320" y="-1"/>
                    <a:pt x="324" y="0"/>
                  </a:cubicBezTo>
                  <a:cubicBezTo>
                    <a:pt x="12253" y="0"/>
                    <a:pt x="21924" y="9670"/>
                    <a:pt x="21924" y="21600"/>
                  </a:cubicBezTo>
                  <a:cubicBezTo>
                    <a:pt x="21924" y="33529"/>
                    <a:pt x="12253" y="43200"/>
                    <a:pt x="324" y="43200"/>
                  </a:cubicBezTo>
                  <a:cubicBezTo>
                    <a:pt x="215" y="43200"/>
                    <a:pt x="107" y="43199"/>
                    <a:pt x="0" y="43197"/>
                  </a:cubicBezTo>
                </a:path>
                <a:path w="21924" h="43200" stroke="0" extrusionOk="0">
                  <a:moveTo>
                    <a:pt x="312" y="0"/>
                  </a:moveTo>
                  <a:cubicBezTo>
                    <a:pt x="316" y="0"/>
                    <a:pt x="320" y="-1"/>
                    <a:pt x="324" y="0"/>
                  </a:cubicBezTo>
                  <a:cubicBezTo>
                    <a:pt x="12253" y="0"/>
                    <a:pt x="21924" y="9670"/>
                    <a:pt x="21924" y="21600"/>
                  </a:cubicBezTo>
                  <a:cubicBezTo>
                    <a:pt x="21924" y="33529"/>
                    <a:pt x="12253" y="43200"/>
                    <a:pt x="324" y="43200"/>
                  </a:cubicBezTo>
                  <a:cubicBezTo>
                    <a:pt x="215" y="43200"/>
                    <a:pt x="107" y="43199"/>
                    <a:pt x="0" y="43197"/>
                  </a:cubicBezTo>
                  <a:lnTo>
                    <a:pt x="324" y="21600"/>
                  </a:lnTo>
                  <a:lnTo>
                    <a:pt x="312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rgbClr val="89440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Arc 4">
              <a:extLst>
                <a:ext uri="{FF2B5EF4-FFF2-40B4-BE49-F238E27FC236}">
                  <a16:creationId xmlns:a16="http://schemas.microsoft.com/office/drawing/2014/main" id="{84B9D070-55C0-4972-B2DD-3D663DE59258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3521" y="1732"/>
              <a:ext cx="1830" cy="522"/>
            </a:xfrm>
            <a:custGeom>
              <a:avLst/>
              <a:gdLst>
                <a:gd name="T0" fmla="*/ 0 w 21925"/>
                <a:gd name="T1" fmla="*/ 0 h 43200"/>
                <a:gd name="T2" fmla="*/ 0 w 21925"/>
                <a:gd name="T3" fmla="*/ 0 h 43200"/>
                <a:gd name="T4" fmla="*/ 0 w 21925"/>
                <a:gd name="T5" fmla="*/ 0 h 432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925" h="43200" fill="none" extrusionOk="0">
                  <a:moveTo>
                    <a:pt x="313" y="0"/>
                  </a:moveTo>
                  <a:cubicBezTo>
                    <a:pt x="317" y="0"/>
                    <a:pt x="321" y="-1"/>
                    <a:pt x="325" y="0"/>
                  </a:cubicBezTo>
                  <a:cubicBezTo>
                    <a:pt x="12254" y="0"/>
                    <a:pt x="21925" y="9670"/>
                    <a:pt x="21925" y="21600"/>
                  </a:cubicBezTo>
                  <a:cubicBezTo>
                    <a:pt x="21925" y="33529"/>
                    <a:pt x="12254" y="43200"/>
                    <a:pt x="325" y="43200"/>
                  </a:cubicBezTo>
                  <a:cubicBezTo>
                    <a:pt x="216" y="43200"/>
                    <a:pt x="108" y="43199"/>
                    <a:pt x="0" y="43197"/>
                  </a:cubicBezTo>
                </a:path>
                <a:path w="21925" h="43200" stroke="0" extrusionOk="0">
                  <a:moveTo>
                    <a:pt x="313" y="0"/>
                  </a:moveTo>
                  <a:cubicBezTo>
                    <a:pt x="317" y="0"/>
                    <a:pt x="321" y="-1"/>
                    <a:pt x="325" y="0"/>
                  </a:cubicBezTo>
                  <a:cubicBezTo>
                    <a:pt x="12254" y="0"/>
                    <a:pt x="21925" y="9670"/>
                    <a:pt x="21925" y="21600"/>
                  </a:cubicBezTo>
                  <a:cubicBezTo>
                    <a:pt x="21925" y="33529"/>
                    <a:pt x="12254" y="43200"/>
                    <a:pt x="325" y="43200"/>
                  </a:cubicBezTo>
                  <a:cubicBezTo>
                    <a:pt x="216" y="43200"/>
                    <a:pt x="108" y="43199"/>
                    <a:pt x="0" y="43197"/>
                  </a:cubicBezTo>
                  <a:lnTo>
                    <a:pt x="325" y="21600"/>
                  </a:lnTo>
                  <a:lnTo>
                    <a:pt x="313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rgbClr val="B75B0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AutoShape 5">
              <a:extLst>
                <a:ext uri="{FF2B5EF4-FFF2-40B4-BE49-F238E27FC236}">
                  <a16:creationId xmlns:a16="http://schemas.microsoft.com/office/drawing/2014/main" id="{95B68768-2693-4CC9-9D4C-C966C5FD5942}"/>
                </a:ext>
              </a:extLst>
            </p:cNvPr>
            <p:cNvSpPr>
              <a:spLocks noChangeArrowheads="1"/>
            </p:cNvSpPr>
            <p:nvPr/>
          </p:nvSpPr>
          <p:spPr bwMode="invGray">
            <a:xfrm>
              <a:off x="288" y="1940"/>
              <a:ext cx="4988" cy="104"/>
            </a:xfrm>
            <a:prstGeom prst="roundRect">
              <a:avLst>
                <a:gd name="adj" fmla="val 49995"/>
              </a:avLst>
            </a:prstGeom>
            <a:gradFill rotWithShape="0">
              <a:gsLst>
                <a:gs pos="0">
                  <a:srgbClr val="000000"/>
                </a:gs>
                <a:gs pos="20000">
                  <a:srgbClr val="000040"/>
                </a:gs>
                <a:gs pos="50000">
                  <a:srgbClr val="400040"/>
                </a:gs>
                <a:gs pos="75000">
                  <a:srgbClr val="8F0040"/>
                </a:gs>
                <a:gs pos="89999">
                  <a:srgbClr val="F27300"/>
                </a:gs>
                <a:gs pos="100000">
                  <a:srgbClr val="FFBF0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</p:grpSp>
      <p:sp>
        <p:nvSpPr>
          <p:cNvPr id="3079" name="Rectangle 7"/>
          <p:cNvSpPr>
            <a:spLocks noGrp="1" noChangeArrowheads="1"/>
          </p:cNvSpPr>
          <p:nvPr>
            <p:ph type="ctrTitle" sz="quarter"/>
          </p:nvPr>
        </p:nvSpPr>
        <p:spPr>
          <a:xfrm>
            <a:off x="533400" y="1524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080" name="Rectangle 8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2438400"/>
            <a:ext cx="6400800" cy="30480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82392AFC-488D-4715-B9AB-21A5CE765381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Rectangle 10">
            <a:extLst>
              <a:ext uri="{FF2B5EF4-FFF2-40B4-BE49-F238E27FC236}">
                <a16:creationId xmlns:a16="http://schemas.microsoft.com/office/drawing/2014/main" id="{6698F0E0-6ED2-4605-A79E-F3DD0DC841D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BIT 142: Intermediate Programming</a:t>
            </a:r>
          </a:p>
        </p:txBody>
      </p:sp>
      <p:sp>
        <p:nvSpPr>
          <p:cNvPr id="11" name="Rectangle 11">
            <a:extLst>
              <a:ext uri="{FF2B5EF4-FFF2-40B4-BE49-F238E27FC236}">
                <a16:creationId xmlns:a16="http://schemas.microsoft.com/office/drawing/2014/main" id="{E78DBD9C-F344-4DA0-8A51-E4F6C5D6846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01C3A2-6D95-4A9A-A0C3-B67BA7E3E48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00358496"/>
      </p:ext>
    </p:extLst>
  </p:cSld>
  <p:clrMapOvr>
    <a:overrideClrMapping bg1="dk2" tx1="lt1" bg2="dk1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C3B13D6B-9DD9-427C-8DA7-DE597BBE651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B96323B5-33E3-4A5C-A4AA-8D009FAC0DF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BIT 142: Intermediate Programming</a:t>
            </a:r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67D25C36-9C8C-40F7-85C3-A35F8904D6C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C9251B-7009-401D-95FD-73B0245892F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32616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381000"/>
            <a:ext cx="1943100" cy="5791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81000"/>
            <a:ext cx="5676900" cy="5791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A28F3866-4385-4272-ACAE-4FA6447D961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D29D6661-7E98-4969-BA78-C2C246C9419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BIT 142: Intermediate Programming</a:t>
            </a:r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90C24FCB-5A1D-4799-ADD7-E5B578B71AC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3235B7-1831-4DE9-BB36-8EFB406E807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8383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2820ABE4-5810-4D37-BD43-2D41E51DD5A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C50AA31E-811B-4853-AD68-6617499FBEE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BIT 142: Intermediate Programming</a:t>
            </a:r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096A9634-731D-45D4-9257-FDF5F4A4886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AE488D-8CCC-496B-A091-B93E2B39F60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64870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64DA1D55-1D67-4AE5-BF4C-F504625B904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6F3E4C89-BECB-477C-B625-88ED18FB919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BIT 142: Intermediate Programming</a:t>
            </a:r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144A8D0A-D6D7-4DEC-A8B5-10EC219CE3E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BAD3DC-A407-4D48-92F6-F7C197D0A5D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64076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6A1DA462-FEE3-45D8-A056-C36D2B3EB65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1B01A825-9C3E-4B23-94C1-FEBCDE85E1E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BIT 142: Intermediate Programming</a:t>
            </a:r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98729F6B-89E8-4407-8F6A-F4130F10FE7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8E5470-0120-4B4E-B01B-658FCBA0981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18621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7A2EAB32-EEF7-4A1D-9612-1029F29DC6C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0">
            <a:extLst>
              <a:ext uri="{FF2B5EF4-FFF2-40B4-BE49-F238E27FC236}">
                <a16:creationId xmlns:a16="http://schemas.microsoft.com/office/drawing/2014/main" id="{FB595104-37C1-4271-A71C-2B0FEE65E04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BIT 142: Intermediate Programming</a:t>
            </a:r>
          </a:p>
        </p:txBody>
      </p:sp>
      <p:sp>
        <p:nvSpPr>
          <p:cNvPr id="9" name="Rectangle 11">
            <a:extLst>
              <a:ext uri="{FF2B5EF4-FFF2-40B4-BE49-F238E27FC236}">
                <a16:creationId xmlns:a16="http://schemas.microsoft.com/office/drawing/2014/main" id="{5653BB68-7DC2-48C0-BEAE-64E5DFE1F14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331A0D-7AA5-49DC-9DE9-D477A87DDE0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1451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id="{0D65F2A9-5995-4C56-892A-696E0AE359F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09C2BA5F-B601-415B-B5F4-4B76CFF72D4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BIT 142: Intermediate Programming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10E8A7AA-7D07-4AF0-BFA4-C06EC93A7EA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256242-6699-4199-951B-C9FCF5C0946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80989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>
            <a:extLst>
              <a:ext uri="{FF2B5EF4-FFF2-40B4-BE49-F238E27FC236}">
                <a16:creationId xmlns:a16="http://schemas.microsoft.com/office/drawing/2014/main" id="{E8013363-8438-4C04-8137-C726BC07BFC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0">
            <a:extLst>
              <a:ext uri="{FF2B5EF4-FFF2-40B4-BE49-F238E27FC236}">
                <a16:creationId xmlns:a16="http://schemas.microsoft.com/office/drawing/2014/main" id="{F3561FF7-CBA4-4F0B-84D6-F6FFBB83204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BIT 142: Intermediate Programming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1D0E6597-6643-4819-B4AC-583C05E6CB3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D713E4-F7D0-4719-A539-A5E1A9CC2FB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26687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58CBDCBA-4B01-42CB-A2D1-F40EB1E560B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14C0C7CA-90F9-451C-AF58-F31F898B27A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BIT 142: Intermediate Programming</a:t>
            </a:r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20C11974-1033-4B63-B6F7-618564BEF54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15549E-4860-4B8E-BEB0-23569B57C50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81132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F5405DBC-850B-4987-8B59-9E84D7FA804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3474BA05-E958-40AF-AB74-71CC72AB051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BIT 142: Intermediate Programming</a:t>
            </a:r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B5B1768B-B8D3-4B37-8DFF-761A246D0F9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A7FC40-8D83-4677-947D-A797BC0C69A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31357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7">
            <a:extLst>
              <a:ext uri="{FF2B5EF4-FFF2-40B4-BE49-F238E27FC236}">
                <a16:creationId xmlns:a16="http://schemas.microsoft.com/office/drawing/2014/main" id="{DDC3C90F-EE07-47B6-BE39-DDF10AC2DB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810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8">
            <a:extLst>
              <a:ext uri="{FF2B5EF4-FFF2-40B4-BE49-F238E27FC236}">
                <a16:creationId xmlns:a16="http://schemas.microsoft.com/office/drawing/2014/main" id="{D7CEEF7E-FFB8-42F2-82EE-D24BB0EDAB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33" name="Rectangle 9">
            <a:extLst>
              <a:ext uri="{FF2B5EF4-FFF2-40B4-BE49-F238E27FC236}">
                <a16:creationId xmlns:a16="http://schemas.microsoft.com/office/drawing/2014/main" id="{0AEF0368-6EBF-480C-93B0-D9B4912B1FB2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4" name="Rectangle 10">
            <a:extLst>
              <a:ext uri="{FF2B5EF4-FFF2-40B4-BE49-F238E27FC236}">
                <a16:creationId xmlns:a16="http://schemas.microsoft.com/office/drawing/2014/main" id="{90274990-524A-4AFF-81B8-0A86E2C962B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246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BIT 142: Intermediate Programming</a:t>
            </a:r>
          </a:p>
        </p:txBody>
      </p:sp>
      <p:sp>
        <p:nvSpPr>
          <p:cNvPr id="1035" name="Rectangle 11">
            <a:extLst>
              <a:ext uri="{FF2B5EF4-FFF2-40B4-BE49-F238E27FC236}">
                <a16:creationId xmlns:a16="http://schemas.microsoft.com/office/drawing/2014/main" id="{CAAFD7F4-790A-45EF-898F-88088323715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03540EC0-E5EA-4262-B574-4A71FC24B4A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39" r:id="rId1"/>
    <p:sldLayoutId id="2147484129" r:id="rId2"/>
    <p:sldLayoutId id="2147484130" r:id="rId3"/>
    <p:sldLayoutId id="2147484131" r:id="rId4"/>
    <p:sldLayoutId id="2147484132" r:id="rId5"/>
    <p:sldLayoutId id="2147484133" r:id="rId6"/>
    <p:sldLayoutId id="2147484134" r:id="rId7"/>
    <p:sldLayoutId id="2147484135" r:id="rId8"/>
    <p:sldLayoutId id="2147484136" r:id="rId9"/>
    <p:sldLayoutId id="2147484137" r:id="rId10"/>
    <p:sldLayoutId id="2147484138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1"/>
          </a:solidFill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1"/>
          </a:solidFill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1"/>
          </a:solidFill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1"/>
          </a:solidFill>
          <a:latin typeface="Times New Roman" pitchFamily="18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1"/>
          </a:solidFill>
          <a:latin typeface="Times New Roman" pitchFamily="18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1"/>
          </a:solidFill>
          <a:latin typeface="Times New Roman" pitchFamily="18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1"/>
          </a:solidFill>
          <a:latin typeface="Times New Roman" pitchFamily="18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1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0A64367B-0958-4B2E-AE9F-BBAEFC8E707C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09600" y="685800"/>
            <a:ext cx="7772400" cy="1143000"/>
          </a:xfrm>
        </p:spPr>
        <p:txBody>
          <a:bodyPr/>
          <a:lstStyle/>
          <a:p>
            <a:r>
              <a:rPr lang="en-US" altLang="en-US"/>
              <a:t>BIT 142:Programming &amp; Data Structures in C#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A626B7ED-7D78-4F9F-A66D-357854F61B8D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457200" y="4038600"/>
            <a:ext cx="8382000" cy="2819400"/>
          </a:xfrm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ooter Placeholder 4">
            <a:extLst>
              <a:ext uri="{FF2B5EF4-FFF2-40B4-BE49-F238E27FC236}">
                <a16:creationId xmlns:a16="http://schemas.microsoft.com/office/drawing/2014/main" id="{FBD3461C-1037-40F3-A8D3-CE6B75559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BIT 142: Intermediate Programming</a:t>
            </a:r>
          </a:p>
        </p:txBody>
      </p:sp>
      <p:sp>
        <p:nvSpPr>
          <p:cNvPr id="5123" name="Slide Number Placeholder 5">
            <a:extLst>
              <a:ext uri="{FF2B5EF4-FFF2-40B4-BE49-F238E27FC236}">
                <a16:creationId xmlns:a16="http://schemas.microsoft.com/office/drawing/2014/main" id="{DA4BA40D-0F1E-43C2-B090-DC29D5217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4121939-7C41-4D0B-9713-767F2200176A}" type="slidenum">
              <a:rPr lang="en-US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sp>
        <p:nvSpPr>
          <p:cNvPr id="5124" name="Rectangle 2">
            <a:extLst>
              <a:ext uri="{FF2B5EF4-FFF2-40B4-BE49-F238E27FC236}">
                <a16:creationId xmlns:a16="http://schemas.microsoft.com/office/drawing/2014/main" id="{21B3C85A-D125-4C81-A2C3-40E326B7F1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762000"/>
          </a:xfrm>
        </p:spPr>
        <p:txBody>
          <a:bodyPr/>
          <a:lstStyle/>
          <a:p>
            <a:pPr algn="r"/>
            <a:r>
              <a:rPr lang="en-US" altLang="en-US"/>
              <a:t>Today</a:t>
            </a:r>
          </a:p>
        </p:txBody>
      </p:sp>
      <p:sp>
        <p:nvSpPr>
          <p:cNvPr id="5125" name="Rectangle 3">
            <a:extLst>
              <a:ext uri="{FF2B5EF4-FFF2-40B4-BE49-F238E27FC236}">
                <a16:creationId xmlns:a16="http://schemas.microsoft.com/office/drawing/2014/main" id="{E7A0114F-B266-4C54-B469-90BC8C78742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381000"/>
            <a:ext cx="8001000" cy="5715000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endParaRPr lang="en-US" altLang="en-US" dirty="0"/>
          </a:p>
          <a:p>
            <a:pPr>
              <a:lnSpc>
                <a:spcPct val="90000"/>
              </a:lnSpc>
              <a:defRPr/>
            </a:pPr>
            <a:r>
              <a:rPr lang="en-US" altLang="en-US" b="1" dirty="0">
                <a:solidFill>
                  <a:srgbClr val="7030A0"/>
                </a:solidFill>
              </a:rPr>
              <a:t>PLEASE UPLOAD A SEPARATE ‘INSTRUCTORFEEDBACK’ FILE!!!</a:t>
            </a:r>
          </a:p>
          <a:p>
            <a:pPr>
              <a:lnSpc>
                <a:spcPct val="90000"/>
              </a:lnSpc>
              <a:defRPr/>
            </a:pPr>
            <a:endParaRPr lang="en-US" altLang="en-US" dirty="0"/>
          </a:p>
          <a:p>
            <a:pPr>
              <a:lnSpc>
                <a:spcPct val="90000"/>
              </a:lnSpc>
              <a:defRPr/>
            </a:pPr>
            <a:r>
              <a:rPr lang="en-US" altLang="en-US" dirty="0"/>
              <a:t>Q+A?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en-US" dirty="0"/>
              <a:t>A1 Q+A?</a:t>
            </a:r>
          </a:p>
          <a:p>
            <a:pPr>
              <a:lnSpc>
                <a:spcPct val="90000"/>
              </a:lnSpc>
              <a:defRPr/>
            </a:pPr>
            <a:endParaRPr lang="en-US" altLang="en-US" dirty="0"/>
          </a:p>
          <a:p>
            <a:pPr marL="571500" indent="-514350">
              <a:lnSpc>
                <a:spcPct val="90000"/>
              </a:lnSpc>
              <a:defRPr/>
            </a:pPr>
            <a:r>
              <a:rPr lang="en-US" altLang="en-US" dirty="0"/>
              <a:t>Lecture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en-US" dirty="0"/>
              <a:t>Arrays (basics)	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en-US" dirty="0"/>
              <a:t>Arrays as parameters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en-US" dirty="0"/>
              <a:t>Arrays as return values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en-US" dirty="0"/>
              <a:t>Parameters / Return values</a:t>
            </a:r>
          </a:p>
          <a:p>
            <a:pPr lvl="1">
              <a:lnSpc>
                <a:spcPct val="90000"/>
              </a:lnSpc>
              <a:defRPr/>
            </a:pPr>
            <a:endParaRPr lang="en-US" altLang="en-US" dirty="0"/>
          </a:p>
          <a:p>
            <a:pPr marL="1200150" lvl="2" indent="-342900">
              <a:lnSpc>
                <a:spcPct val="90000"/>
              </a:lnSpc>
              <a:defRPr/>
            </a:pPr>
            <a:endParaRPr lang="en-US" altLang="en-US" dirty="0"/>
          </a:p>
          <a:p>
            <a:pPr>
              <a:lnSpc>
                <a:spcPct val="90000"/>
              </a:lnSpc>
              <a:defRPr/>
            </a:pPr>
            <a:endParaRPr lang="en-US" altLang="en-US" dirty="0"/>
          </a:p>
        </p:txBody>
      </p:sp>
      <p:sp>
        <p:nvSpPr>
          <p:cNvPr id="5126" name="Rectangle 6">
            <a:extLst>
              <a:ext uri="{FF2B5EF4-FFF2-40B4-BE49-F238E27FC236}">
                <a16:creationId xmlns:a16="http://schemas.microsoft.com/office/drawing/2014/main" id="{1BC5DF27-CC46-4BD2-B9BD-C513CD2191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1524000"/>
            <a:ext cx="41148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</a:pPr>
            <a:endParaRPr lang="en-US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4">
            <a:extLst>
              <a:ext uri="{FF2B5EF4-FFF2-40B4-BE49-F238E27FC236}">
                <a16:creationId xmlns:a16="http://schemas.microsoft.com/office/drawing/2014/main" id="{5D7B2B00-87B7-45FE-A4E1-25EDEE2F6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BIT 142: Intermediate Programming</a:t>
            </a:r>
          </a:p>
        </p:txBody>
      </p:sp>
      <p:sp>
        <p:nvSpPr>
          <p:cNvPr id="7171" name="Slide Number Placeholder 5">
            <a:extLst>
              <a:ext uri="{FF2B5EF4-FFF2-40B4-BE49-F238E27FC236}">
                <a16:creationId xmlns:a16="http://schemas.microsoft.com/office/drawing/2014/main" id="{C1F4EAC0-B04C-44A9-8476-9502EB4E4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96BED00-BCD8-48A8-8C0A-2333E843EA4F}" type="slidenum">
              <a:rPr lang="en-US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sp>
        <p:nvSpPr>
          <p:cNvPr id="7172" name="Rectangle 2">
            <a:extLst>
              <a:ext uri="{FF2B5EF4-FFF2-40B4-BE49-F238E27FC236}">
                <a16:creationId xmlns:a16="http://schemas.microsoft.com/office/drawing/2014/main" id="{C5D548D0-1298-43CA-9FC9-B09B7EAD2C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524000"/>
          </a:xfrm>
        </p:spPr>
        <p:txBody>
          <a:bodyPr/>
          <a:lstStyle/>
          <a:p>
            <a:pPr algn="r"/>
            <a:r>
              <a:rPr lang="en-US" altLang="en-US" dirty="0"/>
              <a:t>Due today, 11am</a:t>
            </a:r>
            <a:br>
              <a:rPr lang="en-US" altLang="en-US" dirty="0"/>
            </a:br>
            <a:r>
              <a:rPr lang="en-US" altLang="en-US" dirty="0"/>
              <a:t>: Lesson 03</a:t>
            </a:r>
          </a:p>
        </p:txBody>
      </p:sp>
      <p:sp>
        <p:nvSpPr>
          <p:cNvPr id="9221" name="Rectangle 3">
            <a:extLst>
              <a:ext uri="{FF2B5EF4-FFF2-40B4-BE49-F238E27FC236}">
                <a16:creationId xmlns:a16="http://schemas.microsoft.com/office/drawing/2014/main" id="{F4D8E2DE-F5D8-42CE-B489-FD816175D4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2133600"/>
            <a:ext cx="8077200" cy="4038600"/>
          </a:xfrm>
        </p:spPr>
        <p:txBody>
          <a:bodyPr/>
          <a:lstStyle/>
          <a:p>
            <a:pPr>
              <a:defRPr/>
            </a:pPr>
            <a:r>
              <a:rPr lang="en-US" altLang="en-US" sz="2800" dirty="0">
                <a:sym typeface="Wingdings" panose="05000000000000000000" pitchFamily="2" charset="2"/>
              </a:rPr>
              <a:t>Lesson 03 PCEs include:</a:t>
            </a:r>
          </a:p>
          <a:p>
            <a:pPr lvl="1">
              <a:defRPr/>
            </a:pPr>
            <a:r>
              <a:rPr lang="en-US" altLang="en-US" sz="1600" dirty="0">
                <a:sym typeface="Wingdings" panose="05000000000000000000" pitchFamily="2" charset="2"/>
              </a:rPr>
              <a:t>Video Viewing Quiz  </a:t>
            </a:r>
            <a:r>
              <a:rPr lang="en-US" altLang="en-US" sz="1600" b="1" u="sng" dirty="0">
                <a:sym typeface="Wingdings" panose="05000000000000000000" pitchFamily="2" charset="2"/>
              </a:rPr>
              <a:t>XOR</a:t>
            </a:r>
            <a:r>
              <a:rPr lang="en-US" altLang="en-US" sz="1600" dirty="0">
                <a:sym typeface="Wingdings" panose="05000000000000000000" pitchFamily="2" charset="2"/>
              </a:rPr>
              <a:t> Video Outline</a:t>
            </a:r>
          </a:p>
          <a:p>
            <a:pPr lvl="1">
              <a:defRPr/>
            </a:pPr>
            <a:r>
              <a:rPr lang="en-US" altLang="en-US" sz="2000" dirty="0">
                <a:sym typeface="Wingdings" panose="05000000000000000000" pitchFamily="2" charset="2"/>
              </a:rPr>
              <a:t>Please put both into a single .ZIP file, and upload to "PCE03"</a:t>
            </a:r>
          </a:p>
          <a:p>
            <a:pPr lvl="1">
              <a:defRPr/>
            </a:pPr>
            <a:r>
              <a:rPr lang="en-US" altLang="en-US" sz="2000" dirty="0">
                <a:sym typeface="Wingdings" panose="05000000000000000000" pitchFamily="2" charset="2"/>
              </a:rPr>
              <a:t>If you've finished the viewing quiz but not the PCEs you can hand in the viewing quiz without </a:t>
            </a:r>
            <a:r>
              <a:rPr lang="en-US" altLang="en-US" sz="2000">
                <a:sym typeface="Wingdings" panose="05000000000000000000" pitchFamily="2" charset="2"/>
              </a:rPr>
              <a:t>the PCEs</a:t>
            </a:r>
          </a:p>
          <a:p>
            <a:pPr lvl="1">
              <a:defRPr/>
            </a:pPr>
            <a:endParaRPr lang="en-US" altLang="en-US" sz="2000">
              <a:sym typeface="Wingdings" panose="05000000000000000000" pitchFamily="2" charset="2"/>
            </a:endParaRPr>
          </a:p>
          <a:p>
            <a:pPr>
              <a:defRPr/>
            </a:pPr>
            <a:r>
              <a:rPr lang="en-US" altLang="en-US" sz="2400" b="1" dirty="0">
                <a:solidFill>
                  <a:srgbClr val="FF0000"/>
                </a:solidFill>
                <a:sym typeface="Wingdings" panose="05000000000000000000" pitchFamily="2" charset="2"/>
              </a:rPr>
              <a:t>Assignment 1</a:t>
            </a:r>
          </a:p>
          <a:p>
            <a:pPr lvl="1">
              <a:defRPr/>
            </a:pPr>
            <a:endParaRPr lang="en-US" altLang="en-US" sz="2000" dirty="0">
              <a:sym typeface="Wingdings" panose="05000000000000000000" pitchFamily="2" charset="2"/>
            </a:endParaRPr>
          </a:p>
          <a:p>
            <a:pPr>
              <a:defRPr/>
            </a:pPr>
            <a:endParaRPr lang="en-US" altLang="en-US" sz="2400" dirty="0">
              <a:sym typeface="Wingdings" panose="05000000000000000000" pitchFamily="2" charset="2"/>
            </a:endParaRPr>
          </a:p>
          <a:p>
            <a:pPr>
              <a:defRPr/>
            </a:pPr>
            <a:endParaRPr lang="en-US" altLang="en-US" sz="2400" dirty="0">
              <a:sym typeface="Wingdings" panose="05000000000000000000" pitchFamily="2" charset="2"/>
            </a:endParaRPr>
          </a:p>
          <a:p>
            <a:pPr marL="0" indent="0">
              <a:buFontTx/>
              <a:buNone/>
              <a:defRPr/>
            </a:pPr>
            <a:endParaRPr lang="en-US" altLang="en-US" sz="2400" dirty="0">
              <a:sym typeface="Wingdings" panose="05000000000000000000" pitchFamily="2" charset="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ooter Placeholder 4">
            <a:extLst>
              <a:ext uri="{FF2B5EF4-FFF2-40B4-BE49-F238E27FC236}">
                <a16:creationId xmlns:a16="http://schemas.microsoft.com/office/drawing/2014/main" id="{CEB42E28-A9D4-4531-8742-E556B6177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BIT 142: Intermediate Programming</a:t>
            </a:r>
          </a:p>
        </p:txBody>
      </p:sp>
      <p:sp>
        <p:nvSpPr>
          <p:cNvPr id="9219" name="Slide Number Placeholder 5">
            <a:extLst>
              <a:ext uri="{FF2B5EF4-FFF2-40B4-BE49-F238E27FC236}">
                <a16:creationId xmlns:a16="http://schemas.microsoft.com/office/drawing/2014/main" id="{35568F41-0544-4633-92FD-7DCA32220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9B589EE-33E8-4AAB-A95A-83F2FED7D5B4}" type="slidenum">
              <a:rPr lang="en-US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sp>
        <p:nvSpPr>
          <p:cNvPr id="9220" name="Rectangle 2">
            <a:extLst>
              <a:ext uri="{FF2B5EF4-FFF2-40B4-BE49-F238E27FC236}">
                <a16:creationId xmlns:a16="http://schemas.microsoft.com/office/drawing/2014/main" id="{4A044890-182D-4AE2-B865-D2FE8CD59A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381000"/>
            <a:ext cx="8686800" cy="990600"/>
          </a:xfrm>
        </p:spPr>
        <p:txBody>
          <a:bodyPr/>
          <a:lstStyle/>
          <a:p>
            <a:pPr algn="r"/>
            <a:r>
              <a:rPr lang="en-US" altLang="en-US"/>
              <a:t>Due next week</a:t>
            </a:r>
          </a:p>
        </p:txBody>
      </p:sp>
      <p:sp>
        <p:nvSpPr>
          <p:cNvPr id="9221" name="Rectangle 3">
            <a:extLst>
              <a:ext uri="{FF2B5EF4-FFF2-40B4-BE49-F238E27FC236}">
                <a16:creationId xmlns:a16="http://schemas.microsoft.com/office/drawing/2014/main" id="{F2FAC3AE-89D6-4D04-9F9E-05713308B63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772400" cy="4876800"/>
          </a:xfrm>
        </p:spPr>
        <p:txBody>
          <a:bodyPr/>
          <a:lstStyle/>
          <a:p>
            <a:r>
              <a:rPr lang="en-US" altLang="en-US" sz="2800" dirty="0">
                <a:sym typeface="Wingdings" panose="05000000000000000000" pitchFamily="2" charset="2"/>
              </a:rPr>
              <a:t>Lesson 04 PCEs, Video Viewing Quiz/Outline will be due 1 week from now</a:t>
            </a:r>
          </a:p>
          <a:p>
            <a:endParaRPr lang="en-US" altLang="en-US" sz="2800" dirty="0">
              <a:sym typeface="Wingdings" panose="05000000000000000000" pitchFamily="2" charset="2"/>
            </a:endParaRPr>
          </a:p>
          <a:p>
            <a:endParaRPr lang="en-US" altLang="en-US" sz="2800" b="1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endParaRPr lang="en-US" altLang="en-US" sz="2800" b="1" dirty="0">
              <a:solidFill>
                <a:srgbClr val="FF0000"/>
              </a:solidFill>
              <a:sym typeface="Wingdings" panose="05000000000000000000" pitchFamily="2" charset="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4">
            <a:extLst>
              <a:ext uri="{FF2B5EF4-FFF2-40B4-BE49-F238E27FC236}">
                <a16:creationId xmlns:a16="http://schemas.microsoft.com/office/drawing/2014/main" id="{E58B6F9A-D077-4E3C-B602-D94C49205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BIT 142: Intermediate Programming</a:t>
            </a:r>
          </a:p>
        </p:txBody>
      </p:sp>
      <p:sp>
        <p:nvSpPr>
          <p:cNvPr id="11267" name="Slide Number Placeholder 5">
            <a:extLst>
              <a:ext uri="{FF2B5EF4-FFF2-40B4-BE49-F238E27FC236}">
                <a16:creationId xmlns:a16="http://schemas.microsoft.com/office/drawing/2014/main" id="{DD19E912-EE5F-4F91-8EB8-844DE896A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57B3406-C8E9-43A6-8079-EEF9C3B7987E}" type="slidenum">
              <a:rPr lang="en-US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sp>
        <p:nvSpPr>
          <p:cNvPr id="11268" name="Rectangle 2">
            <a:extLst>
              <a:ext uri="{FF2B5EF4-FFF2-40B4-BE49-F238E27FC236}">
                <a16:creationId xmlns:a16="http://schemas.microsoft.com/office/drawing/2014/main" id="{EFD46D17-B225-4F65-B9B1-69CDA8ACDB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762000"/>
          </a:xfrm>
        </p:spPr>
        <p:txBody>
          <a:bodyPr/>
          <a:lstStyle/>
          <a:p>
            <a:pPr algn="r"/>
            <a:r>
              <a:rPr lang="en-US" altLang="en-US"/>
              <a:t>Due later</a:t>
            </a:r>
          </a:p>
        </p:txBody>
      </p:sp>
      <p:sp>
        <p:nvSpPr>
          <p:cNvPr id="11269" name="Rectangle 3">
            <a:extLst>
              <a:ext uri="{FF2B5EF4-FFF2-40B4-BE49-F238E27FC236}">
                <a16:creationId xmlns:a16="http://schemas.microsoft.com/office/drawing/2014/main" id="{C32E1D57-4B75-43FE-B241-DC99086482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772400" cy="4876800"/>
          </a:xfrm>
        </p:spPr>
        <p:txBody>
          <a:bodyPr/>
          <a:lstStyle/>
          <a:p>
            <a:r>
              <a:rPr lang="en-US" altLang="en-US" sz="2800" dirty="0">
                <a:sym typeface="Wingdings" panose="05000000000000000000" pitchFamily="2" charset="2"/>
              </a:rPr>
              <a:t>The midterm is two </a:t>
            </a:r>
            <a:r>
              <a:rPr lang="en-US" altLang="en-US" sz="2800">
                <a:sym typeface="Wingdings" panose="05000000000000000000" pitchFamily="2" charset="2"/>
              </a:rPr>
              <a:t>weeks away</a:t>
            </a:r>
            <a:endParaRPr lang="en-US" altLang="en-US" sz="2800" dirty="0">
              <a:sym typeface="Wingdings" panose="05000000000000000000" pitchFamily="2" charset="2"/>
            </a:endParaRPr>
          </a:p>
          <a:p>
            <a:endParaRPr lang="en-US" altLang="en-US" sz="2800" dirty="0">
              <a:sym typeface="Wingdings" panose="05000000000000000000" pitchFamily="2" charset="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ireball">
  <a:themeElements>
    <a:clrScheme name="Fireball 2">
      <a:dk1>
        <a:srgbClr val="000000"/>
      </a:dk1>
      <a:lt1>
        <a:srgbClr val="FFFFFF"/>
      </a:lt1>
      <a:dk2>
        <a:srgbClr val="FF9900"/>
      </a:dk2>
      <a:lt2>
        <a:srgbClr val="5F5F5F"/>
      </a:lt2>
      <a:accent1>
        <a:srgbClr val="FF9933"/>
      </a:accent1>
      <a:accent2>
        <a:srgbClr val="CC0066"/>
      </a:accent2>
      <a:accent3>
        <a:srgbClr val="FFFFFF"/>
      </a:accent3>
      <a:accent4>
        <a:srgbClr val="000000"/>
      </a:accent4>
      <a:accent5>
        <a:srgbClr val="FFCAAD"/>
      </a:accent5>
      <a:accent6>
        <a:srgbClr val="B9005C"/>
      </a:accent6>
      <a:hlink>
        <a:srgbClr val="CC00CC"/>
      </a:hlink>
      <a:folHlink>
        <a:srgbClr val="990099"/>
      </a:folHlink>
    </a:clrScheme>
    <a:fontScheme name="Fireball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Fireball 1">
        <a:dk1>
          <a:srgbClr val="5F5F5F"/>
        </a:dk1>
        <a:lt1>
          <a:srgbClr val="FFFFCC"/>
        </a:lt1>
        <a:dk2>
          <a:srgbClr val="000000"/>
        </a:dk2>
        <a:lt2>
          <a:srgbClr val="FFCC66"/>
        </a:lt2>
        <a:accent1>
          <a:srgbClr val="FF9933"/>
        </a:accent1>
        <a:accent2>
          <a:srgbClr val="CC0066"/>
        </a:accent2>
        <a:accent3>
          <a:srgbClr val="AAAAAA"/>
        </a:accent3>
        <a:accent4>
          <a:srgbClr val="DADAAE"/>
        </a:accent4>
        <a:accent5>
          <a:srgbClr val="FFCAAD"/>
        </a:accent5>
        <a:accent6>
          <a:srgbClr val="B9005C"/>
        </a:accent6>
        <a:hlink>
          <a:srgbClr val="CC00CC"/>
        </a:hlink>
        <a:folHlink>
          <a:srgbClr val="9900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reball 2">
        <a:dk1>
          <a:srgbClr val="000000"/>
        </a:dk1>
        <a:lt1>
          <a:srgbClr val="FFFFFF"/>
        </a:lt1>
        <a:dk2>
          <a:srgbClr val="FF9900"/>
        </a:dk2>
        <a:lt2>
          <a:srgbClr val="5F5F5F"/>
        </a:lt2>
        <a:accent1>
          <a:srgbClr val="FF9933"/>
        </a:accent1>
        <a:accent2>
          <a:srgbClr val="CC0066"/>
        </a:accent2>
        <a:accent3>
          <a:srgbClr val="FFFFFF"/>
        </a:accent3>
        <a:accent4>
          <a:srgbClr val="000000"/>
        </a:accent4>
        <a:accent5>
          <a:srgbClr val="FFCAAD"/>
        </a:accent5>
        <a:accent6>
          <a:srgbClr val="B9005C"/>
        </a:accent6>
        <a:hlink>
          <a:srgbClr val="CC00CC"/>
        </a:hlink>
        <a:folHlink>
          <a:srgbClr val="99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reball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Fireball 1">
    <a:dk1>
      <a:srgbClr val="5F5F5F"/>
    </a:dk1>
    <a:lt1>
      <a:srgbClr val="FFFFCC"/>
    </a:lt1>
    <a:dk2>
      <a:srgbClr val="000000"/>
    </a:dk2>
    <a:lt2>
      <a:srgbClr val="FFCC66"/>
    </a:lt2>
    <a:accent1>
      <a:srgbClr val="FF9933"/>
    </a:accent1>
    <a:accent2>
      <a:srgbClr val="CC0066"/>
    </a:accent2>
    <a:accent3>
      <a:srgbClr val="AAAAAA"/>
    </a:accent3>
    <a:accent4>
      <a:srgbClr val="DADAAE"/>
    </a:accent4>
    <a:accent5>
      <a:srgbClr val="FFCAAD"/>
    </a:accent5>
    <a:accent6>
      <a:srgbClr val="B9005C"/>
    </a:accent6>
    <a:hlink>
      <a:srgbClr val="CC00CC"/>
    </a:hlink>
    <a:folHlink>
      <a:srgbClr val="990099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Designs\FIREBALL.POT</Template>
  <TotalTime>2192</TotalTime>
  <Words>154</Words>
  <Application>Microsoft Office PowerPoint</Application>
  <PresentationFormat>On-screen Show (4:3)</PresentationFormat>
  <Paragraphs>36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Times New Roman</vt:lpstr>
      <vt:lpstr>Fireball</vt:lpstr>
      <vt:lpstr>BIT 142:Programming &amp; Data Structures in C#</vt:lpstr>
      <vt:lpstr>Today</vt:lpstr>
      <vt:lpstr>Due today, 11am : Lesson 03</vt:lpstr>
      <vt:lpstr>Due next week</vt:lpstr>
      <vt:lpstr>Due later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BIT 143:       C++ Programming:  Data Structures</dc:title>
  <dc:creator>Mike W. Panitz</dc:creator>
  <dc:description>Copyright 2002, Mike Panitz,_x000d_
All Rights Reserved, 2002, Mike Panitz</dc:description>
  <cp:lastModifiedBy>Michael Panitz</cp:lastModifiedBy>
  <cp:revision>395</cp:revision>
  <dcterms:created xsi:type="dcterms:W3CDTF">2001-06-15T01:31:23Z</dcterms:created>
  <dcterms:modified xsi:type="dcterms:W3CDTF">2020-01-27T19:03:08Z</dcterms:modified>
</cp:coreProperties>
</file>