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97" r:id="rId3"/>
    <p:sldId id="316" r:id="rId4"/>
    <p:sldId id="318" r:id="rId5"/>
    <p:sldId id="309" r:id="rId6"/>
    <p:sldId id="317" r:id="rId7"/>
    <p:sldId id="288" r:id="rId8"/>
    <p:sldId id="28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0"/>
  </p:normalViewPr>
  <p:slideViewPr>
    <p:cSldViewPr>
      <p:cViewPr varScale="1">
        <p:scale>
          <a:sx n="54" d="100"/>
          <a:sy n="54" d="100"/>
        </p:scale>
        <p:origin x="96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5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8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6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4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5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33400" y="1905000"/>
            <a:ext cx="8153400" cy="1600200"/>
            <a:chOff x="288" y="1489"/>
            <a:chExt cx="5136" cy="1008"/>
          </a:xfrm>
        </p:grpSpPr>
        <p:sp>
          <p:nvSpPr>
            <p:cNvPr id="5" name="Arc 2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T0" fmla="*/ 2 w 21912"/>
                <a:gd name="T1" fmla="*/ 0 h 43200"/>
                <a:gd name="T2" fmla="*/ 0 w 21912"/>
                <a:gd name="T3" fmla="*/ 24 h 43200"/>
                <a:gd name="T4" fmla="*/ 2 w 21912"/>
                <a:gd name="T5" fmla="*/ 1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3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T0" fmla="*/ 2 w 21924"/>
                <a:gd name="T1" fmla="*/ 0 h 43200"/>
                <a:gd name="T2" fmla="*/ 0 w 21924"/>
                <a:gd name="T3" fmla="*/ 15 h 43200"/>
                <a:gd name="T4" fmla="*/ 2 w 21924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4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T0" fmla="*/ 2 w 21925"/>
                <a:gd name="T1" fmla="*/ 0 h 43200"/>
                <a:gd name="T2" fmla="*/ 0 w 21925"/>
                <a:gd name="T3" fmla="*/ 6 h 43200"/>
                <a:gd name="T4" fmla="*/ 2 w 21925"/>
                <a:gd name="T5" fmla="*/ 3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52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438400"/>
            <a:ext cx="6400800" cy="304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26C9-461B-47D1-9C8A-94FA1979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800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0A61A-031B-43A9-B138-A402A7DC6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3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59269-0D9F-427A-86D4-3E44D1816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8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E0F12-3912-4739-9B99-E14DD66E4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F28BC-3A75-4533-96C5-42DCD9E0E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1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DF1F0-34DA-4E4C-A04E-3AF46BB39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7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C6973-FFA2-4E8B-9D28-2C706FCAF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B5F5-1F2C-4089-A98A-59EDFECE4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68272-D8B7-41CB-A0D4-EC413003B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7F484-C29C-4D16-9423-B0A5A8840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863F-35C8-4AA2-AC7C-70730D95B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BIT 142: Intermediate Programming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Arial" charset="0"/>
              </a:defRPr>
            </a:lvl1pPr>
          </a:lstStyle>
          <a:p>
            <a:pPr>
              <a:defRPr/>
            </a:pPr>
            <a:fld id="{912D048D-860E-4A95-A3B9-0A84E0588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r>
              <a:rPr lang="en-US"/>
              <a:t>BIT 142: Intermediate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572000"/>
            <a:ext cx="8382000" cy="2286000"/>
          </a:xfrm>
        </p:spPr>
        <p:txBody>
          <a:bodyPr/>
          <a:lstStyle/>
          <a:p>
            <a:r>
              <a:rPr lang="en-US"/>
              <a:t>Instructor: Mike Panitz</a:t>
            </a:r>
          </a:p>
          <a:p>
            <a:r>
              <a:rPr lang="en-US"/>
              <a:t>(mpanitz@cascadia.edu)</a:t>
            </a:r>
          </a:p>
          <a:p>
            <a:pPr marL="457200" lvl="1" indent="0" algn="ctr">
              <a:buFontTx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  <a:p>
            <a:pPr marL="457200" lvl="1" indent="0" algn="ctr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0">
                <a:latin typeface="Arial" charset="0"/>
              </a:rPr>
              <a:t>BIT 142: Intermediate Programming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69A38E-5E59-420A-8AB1-37EC1CAC3138}" type="slidenum">
              <a:rPr lang="en-US" sz="1400" i="0" smtClean="0">
                <a:latin typeface="Arial" charset="0"/>
              </a:rPr>
              <a:pPr/>
              <a:t>2</a:t>
            </a:fld>
            <a:endParaRPr lang="en-US" sz="1400" i="0">
              <a:latin typeface="Arial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algn="r"/>
            <a:r>
              <a:rPr lang="en-US" dirty="0"/>
              <a:t>Rules for handing stuff in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876800"/>
          </a:xfrm>
        </p:spPr>
        <p:txBody>
          <a:bodyPr/>
          <a:lstStyle/>
          <a:p>
            <a:r>
              <a:rPr lang="en-US" sz="2400" dirty="0">
                <a:sym typeface="Wingdings" pitchFamily="2" charset="2"/>
              </a:rPr>
              <a:t>You can </a:t>
            </a:r>
            <a:r>
              <a:rPr lang="en-US" sz="2400" b="1" u="sng" dirty="0">
                <a:sym typeface="Wingdings" pitchFamily="2" charset="2"/>
              </a:rPr>
              <a:t>upload </a:t>
            </a:r>
            <a:r>
              <a:rPr lang="en-US" sz="2400" dirty="0">
                <a:sym typeface="Wingdings" pitchFamily="2" charset="2"/>
              </a:rPr>
              <a:t>as many times as you want</a:t>
            </a:r>
          </a:p>
          <a:p>
            <a:pPr lvl="1"/>
            <a:r>
              <a:rPr lang="en-US" sz="2000" dirty="0">
                <a:sym typeface="Wingdings" pitchFamily="2" charset="2"/>
              </a:rPr>
              <a:t>I only grade the most recent  Hand in a </a:t>
            </a:r>
            <a:r>
              <a:rPr lang="en-US" sz="2000" u="sng" dirty="0">
                <a:sym typeface="Wingdings" pitchFamily="2" charset="2"/>
              </a:rPr>
              <a:t>complete </a:t>
            </a:r>
            <a:r>
              <a:rPr lang="en-US" sz="2000" dirty="0">
                <a:sym typeface="Wingdings" pitchFamily="2" charset="2"/>
              </a:rPr>
              <a:t>copy each time!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No late penalty until I go to grade them &amp; find them missing.</a:t>
            </a:r>
          </a:p>
          <a:p>
            <a:pPr lvl="1"/>
            <a:r>
              <a:rPr lang="en-US" sz="2000" dirty="0">
                <a:sym typeface="Wingdings" pitchFamily="2" charset="2"/>
              </a:rPr>
              <a:t>If you don't have them done you can still upload them after class. </a:t>
            </a:r>
          </a:p>
          <a:p>
            <a:pPr lvl="1"/>
            <a:endParaRPr lang="en-US" sz="20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If you're not done: I'd recommend uploading what you've got, then upload again when you get each exercise done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highlight>
                  <a:srgbClr val="FFFF00"/>
                </a:highlight>
                <a:sym typeface="Wingdings" pitchFamily="2" charset="2"/>
              </a:rPr>
              <a:t>There’s </a:t>
            </a:r>
            <a:r>
              <a:rPr lang="en-US" sz="2400">
                <a:highlight>
                  <a:srgbClr val="FFFF00"/>
                </a:highlight>
                <a:sym typeface="Wingdings" pitchFamily="2" charset="2"/>
              </a:rPr>
              <a:t>a link </a:t>
            </a:r>
            <a:r>
              <a:rPr lang="en-US" sz="2400" dirty="0">
                <a:highlight>
                  <a:srgbClr val="FFFF00"/>
                </a:highlight>
                <a:sym typeface="Wingdings" pitchFamily="2" charset="2"/>
              </a:rPr>
              <a:t>to a video that explains all this in Lesson 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0">
                <a:latin typeface="Arial" charset="0"/>
              </a:rPr>
              <a:t>BIT 142: Intermediate Programming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69A38E-5E59-420A-8AB1-37EC1CAC3138}" type="slidenum">
              <a:rPr lang="en-US" sz="1400" i="0" smtClean="0">
                <a:latin typeface="Arial" charset="0"/>
              </a:rPr>
              <a:pPr/>
              <a:t>3</a:t>
            </a:fld>
            <a:endParaRPr lang="en-US" sz="1400" i="0">
              <a:latin typeface="Arial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pPr algn="r"/>
            <a:r>
              <a:rPr lang="en-US" dirty="0"/>
              <a:t>Due today, 11am:</a:t>
            </a:r>
            <a:br>
              <a:rPr lang="en-US" dirty="0"/>
            </a:br>
            <a:r>
              <a:rPr lang="en-US" dirty="0"/>
              <a:t> Lesson 01 work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876800"/>
          </a:xfrm>
        </p:spPr>
        <p:txBody>
          <a:bodyPr/>
          <a:lstStyle/>
          <a:p>
            <a:r>
              <a:rPr lang="en-US" sz="2400" dirty="0">
                <a:sym typeface="Wingdings" pitchFamily="2" charset="2"/>
              </a:rPr>
              <a:t>Lesson 01 PCEs </a:t>
            </a:r>
          </a:p>
          <a:p>
            <a:r>
              <a:rPr lang="en-US" sz="2400" dirty="0">
                <a:sym typeface="Wingdings" pitchFamily="2" charset="2"/>
              </a:rPr>
              <a:t>Video Viewing Quiz  </a:t>
            </a:r>
            <a:r>
              <a:rPr lang="en-US" sz="2400" b="1" u="sng" dirty="0">
                <a:sym typeface="Wingdings" pitchFamily="2" charset="2"/>
              </a:rPr>
              <a:t>XOR</a:t>
            </a:r>
            <a:r>
              <a:rPr lang="en-US" sz="2400" dirty="0">
                <a:sym typeface="Wingdings" pitchFamily="2" charset="2"/>
              </a:rPr>
              <a:t> Video Outline</a:t>
            </a:r>
          </a:p>
          <a:p>
            <a:pPr lvl="1"/>
            <a:r>
              <a:rPr lang="en-US" sz="2000" dirty="0">
                <a:sym typeface="Wingdings" pitchFamily="2" charset="2"/>
              </a:rPr>
              <a:t>Please put both into a single .ZIP file, and upload to "PCE01“</a:t>
            </a:r>
          </a:p>
          <a:p>
            <a:pPr lvl="1"/>
            <a:endParaRPr lang="en-US" sz="20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I’ll grade it, then email you the results.</a:t>
            </a:r>
          </a:p>
          <a:p>
            <a:r>
              <a:rPr lang="en-US" sz="2400" dirty="0">
                <a:sym typeface="Wingdings" pitchFamily="2" charset="2"/>
              </a:rPr>
              <a:t>If you didn’t hand in something (including the whole thing) then you’ve got 24 hours to upload the missing work to </a:t>
            </a:r>
            <a:r>
              <a:rPr lang="en-US" sz="2400" dirty="0" err="1">
                <a:sym typeface="Wingdings" pitchFamily="2" charset="2"/>
              </a:rPr>
              <a:t>StudentTracker</a:t>
            </a:r>
            <a:r>
              <a:rPr lang="en-US" sz="2400" dirty="0">
                <a:sym typeface="Wingdings" pitchFamily="2" charset="2"/>
              </a:rPr>
              <a:t> (this uses up one of your two extensions for the quarter)</a:t>
            </a:r>
          </a:p>
          <a:p>
            <a:pPr lvl="1"/>
            <a:endParaRPr lang="en-US" sz="2000" dirty="0">
              <a:sym typeface="Wingdings" pitchFamily="2" charset="2"/>
            </a:endParaRPr>
          </a:p>
          <a:p>
            <a:pPr lvl="1"/>
            <a:endParaRPr lang="en-US" sz="2000" dirty="0">
              <a:sym typeface="Wingdings" pitchFamily="2" charset="2"/>
            </a:endParaRPr>
          </a:p>
          <a:p>
            <a:r>
              <a:rPr lang="en-US" sz="2400" b="1" dirty="0" err="1">
                <a:solidFill>
                  <a:srgbClr val="FF0000"/>
                </a:solidFill>
              </a:rPr>
              <a:t>StudentTracker</a:t>
            </a:r>
            <a:r>
              <a:rPr lang="en-US" sz="2400" b="1" dirty="0">
                <a:solidFill>
                  <a:srgbClr val="FF0000"/>
                </a:solidFill>
              </a:rPr>
              <a:t> has a 1 MB limit on your .ZIP file</a:t>
            </a:r>
          </a:p>
          <a:p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24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for email from </a:t>
            </a:r>
            <a:r>
              <a:rPr lang="en-US" dirty="0" err="1"/>
              <a:t>StudentTracker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PCE 01 should be graded about a day or so after the deadline</a:t>
            </a:r>
          </a:p>
          <a:p>
            <a:r>
              <a:rPr lang="en-US" dirty="0"/>
              <a:t>WATCH FOR STUDENTTRACKER EMAIL THAT GOES TO YOUR ‘JUNK EMAIL’ FOLDER!!!!</a:t>
            </a:r>
          </a:p>
          <a:p>
            <a:pPr lvl="1"/>
            <a:r>
              <a:rPr lang="en-US" dirty="0"/>
              <a:t>I’ll post a Canvas announcement when I’m done grading this week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 143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2A534-7AC9-44D4-989F-4F9ECB874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8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0">
                <a:latin typeface="Arial" charset="0"/>
              </a:rPr>
              <a:t>BIT 142: Intermediate Programming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69A38E-5E59-420A-8AB1-37EC1CAC3138}" type="slidenum">
              <a:rPr lang="en-US" sz="1400" i="0" smtClean="0">
                <a:latin typeface="Arial" charset="0"/>
              </a:rPr>
              <a:pPr/>
              <a:t>5</a:t>
            </a:fld>
            <a:endParaRPr lang="en-US" sz="1400" i="0">
              <a:latin typeface="Arial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r"/>
            <a:r>
              <a:rPr lang="en-US" dirty="0"/>
              <a:t>Due next week: Lesson 02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876800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Lesson 02 PCEs will be due 1 week from now, </a:t>
            </a:r>
            <a:endParaRPr lang="en-US" sz="2800" strike="sngStrike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Get started early – it shouldn’t be difficult, but there may be technical hang-ups along the way</a:t>
            </a:r>
          </a:p>
          <a:p>
            <a:pPr lvl="1"/>
            <a:r>
              <a:rPr lang="en-US" sz="2400" dirty="0">
                <a:sym typeface="Wingdings" pitchFamily="2" charset="2"/>
              </a:rPr>
              <a:t>Hang-ups: both yours and mine Make sure to post to the discussion forum ASAP if you run into trouble!</a:t>
            </a:r>
          </a:p>
          <a:p>
            <a:pPr lvl="1"/>
            <a:endParaRPr lang="en-US" sz="2400" dirty="0">
              <a:sym typeface="Wingdings" pitchFamily="2" charset="2"/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StudentTracker</a:t>
            </a:r>
            <a:r>
              <a:rPr lang="en-US" b="1" dirty="0">
                <a:solidFill>
                  <a:srgbClr val="FF0000"/>
                </a:solidFill>
              </a:rPr>
              <a:t> has a 1 MB limit on your .ZIP file</a:t>
            </a:r>
          </a:p>
        </p:txBody>
      </p:sp>
    </p:spTree>
    <p:extLst>
      <p:ext uri="{BB962C8B-B14F-4D97-AF65-F5344CB8AC3E}">
        <p14:creationId xmlns:p14="http://schemas.microsoft.com/office/powerpoint/2010/main" val="378903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0">
                <a:latin typeface="Arial" charset="0"/>
              </a:rPr>
              <a:t>BIT 142: Intermediate Programming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69A38E-5E59-420A-8AB1-37EC1CAC3138}" type="slidenum">
              <a:rPr lang="en-US" sz="1400" i="0" smtClean="0">
                <a:latin typeface="Arial" charset="0"/>
              </a:rPr>
              <a:pPr/>
              <a:t>6</a:t>
            </a:fld>
            <a:endParaRPr lang="en-US" sz="1400" i="0">
              <a:latin typeface="Arial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r"/>
            <a:r>
              <a:rPr lang="en-US" dirty="0"/>
              <a:t>Keep your eye on: A1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Homework Assignment #1 ("A1")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due for a while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you can get started now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Don't forget this – it's worth a lot of points!!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A1 was posted before the quarter began</a:t>
            </a:r>
            <a:endParaRPr lang="en-US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193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0">
                <a:latin typeface="Arial" charset="0"/>
              </a:rPr>
              <a:t>BIT 142: Intermediate Programming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F4D19B-3CA5-4A6B-8F94-4708D394A69D}" type="slidenum">
              <a:rPr lang="en-US" sz="1400" i="0" smtClean="0">
                <a:latin typeface="Arial" charset="0"/>
              </a:rPr>
              <a:pPr/>
              <a:t>7</a:t>
            </a:fld>
            <a:endParaRPr lang="en-US" sz="1400" i="0">
              <a:latin typeface="Arial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ctr"/>
            <a:r>
              <a:rPr lang="en-US"/>
              <a:t>Textbook Warning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r>
              <a:rPr lang="en-US" dirty="0"/>
              <a:t>Skip Section 7.13 (“Recursion”) – we’ll be doing a lot of that in BIT 143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0">
                <a:latin typeface="Arial" charset="0"/>
              </a:rPr>
              <a:t>BIT 142: Intermediate Programming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EAAE48-0C66-44BF-9BF7-FB56C7BB6586}" type="slidenum">
              <a:rPr lang="en-US" sz="1400" i="0" smtClean="0">
                <a:latin typeface="Arial" charset="0"/>
              </a:rPr>
              <a:pPr/>
              <a:t>8</a:t>
            </a:fld>
            <a:endParaRPr lang="en-US" sz="1400" i="0">
              <a:latin typeface="Arial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 For Today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724400"/>
          </a:xfrm>
        </p:spPr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dirty="0"/>
              <a:t>Lesson 01 Q + A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dirty="0"/>
              <a:t>Quiz</a:t>
            </a:r>
          </a:p>
          <a:p>
            <a:pPr>
              <a:defRPr/>
            </a:pPr>
            <a:r>
              <a:rPr lang="en-US" dirty="0"/>
              <a:t>Technical Material:</a:t>
            </a:r>
          </a:p>
          <a:p>
            <a:pPr lvl="1">
              <a:defRPr/>
            </a:pPr>
            <a:r>
              <a:rPr lang="en-US" dirty="0"/>
              <a:t>Integer division</a:t>
            </a:r>
          </a:p>
          <a:p>
            <a:pPr lvl="1">
              <a:defRPr/>
            </a:pPr>
            <a:r>
              <a:rPr lang="en-US" dirty="0"/>
              <a:t>Modul</a:t>
            </a:r>
            <a:r>
              <a:rPr lang="en-US" b="1" u="sng" dirty="0">
                <a:solidFill>
                  <a:srgbClr val="7030A0"/>
                </a:solidFill>
              </a:rPr>
              <a:t>o</a:t>
            </a:r>
            <a:r>
              <a:rPr lang="en-US" dirty="0"/>
              <a:t> operat</a:t>
            </a:r>
            <a:r>
              <a:rPr lang="en-US" b="1" u="sng" dirty="0">
                <a:solidFill>
                  <a:srgbClr val="7030A0"/>
                </a:solidFill>
              </a:rPr>
              <a:t>ion</a:t>
            </a:r>
            <a:r>
              <a:rPr lang="en-US" dirty="0"/>
              <a:t> </a:t>
            </a:r>
          </a:p>
          <a:p>
            <a:pPr lvl="2">
              <a:defRPr/>
            </a:pPr>
            <a:r>
              <a:rPr lang="en-US" dirty="0"/>
              <a:t>This is done using the modul</a:t>
            </a:r>
            <a:r>
              <a:rPr lang="en-US" b="1" u="sng" dirty="0">
                <a:solidFill>
                  <a:srgbClr val="7030A0"/>
                </a:solidFill>
              </a:rPr>
              <a:t>us</a:t>
            </a:r>
            <a:r>
              <a:rPr lang="en-US" dirty="0"/>
              <a:t> operat</a:t>
            </a:r>
            <a:r>
              <a:rPr lang="en-US" b="1" u="sng" dirty="0">
                <a:solidFill>
                  <a:srgbClr val="7030A0"/>
                </a:solidFill>
              </a:rPr>
              <a:t>or</a:t>
            </a:r>
          </a:p>
          <a:p>
            <a:pPr lvl="2">
              <a:defRPr/>
            </a:pPr>
            <a:r>
              <a:rPr lang="en-US" dirty="0"/>
              <a:t>Aka the </a:t>
            </a:r>
            <a:r>
              <a:rPr lang="en-US" b="1" dirty="0">
                <a:solidFill>
                  <a:srgbClr val="7030A0"/>
                </a:solidFill>
              </a:rPr>
              <a:t>'remainder operator‘</a:t>
            </a:r>
          </a:p>
          <a:p>
            <a:pPr lvl="1">
              <a:defRPr/>
            </a:pPr>
            <a:r>
              <a:rPr lang="en-US" dirty="0"/>
              <a:t>conditional statements (if, if/else, switch)</a:t>
            </a:r>
          </a:p>
          <a:p>
            <a:pPr lvl="1">
              <a:defRPr/>
            </a:pP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reball">
  <a:themeElements>
    <a:clrScheme name="Fireball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reball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2708</TotalTime>
  <Words>446</Words>
  <Application>Microsoft Office PowerPoint</Application>
  <PresentationFormat>On-screen Show (4:3)</PresentationFormat>
  <Paragraphs>65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Fireball</vt:lpstr>
      <vt:lpstr>BIT 142: Intermediate Programming</vt:lpstr>
      <vt:lpstr>Rules for handing stuff in</vt:lpstr>
      <vt:lpstr>Due today, 11am:  Lesson 01 work</vt:lpstr>
      <vt:lpstr>Watch for email from StudentTracker!</vt:lpstr>
      <vt:lpstr>Due next week: Lesson 02</vt:lpstr>
      <vt:lpstr>Keep your eye on: A1</vt:lpstr>
      <vt:lpstr>Textbook Warning</vt:lpstr>
      <vt:lpstr>Material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143:       C++ Programming:  Data Structures</dc:title>
  <dc:creator>Mike W. Panitz</dc:creator>
  <dc:description>Copyright 2002, Mike Panitz,_x000d_
All Rights Reserved, 2002, Mike Panitz</dc:description>
  <cp:lastModifiedBy>Michael Panitz</cp:lastModifiedBy>
  <cp:revision>358</cp:revision>
  <dcterms:created xsi:type="dcterms:W3CDTF">2001-06-15T01:31:23Z</dcterms:created>
  <dcterms:modified xsi:type="dcterms:W3CDTF">2019-04-08T20:12:09Z</dcterms:modified>
</cp:coreProperties>
</file>