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Baloo" charset="1" panose="03080902040302020200"/>
      <p:regular r:id="rId14"/>
    </p:embeddedFont>
    <p:embeddedFont>
      <p:font typeface="Clear Sans" charset="1" panose="020B0503030202020304"/>
      <p:regular r:id="rId15"/>
    </p:embeddedFont>
    <p:embeddedFont>
      <p:font typeface="Clear Sans Bold" charset="1" panose="020B08030302020203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39760" y="3423920"/>
            <a:ext cx="15808480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004AAD"/>
                </a:solidFill>
                <a:latin typeface="Baloo"/>
                <a:ea typeface="Baloo"/>
                <a:cs typeface="Baloo"/>
                <a:sym typeface="Baloo"/>
              </a:rPr>
              <a:t>ỨNG DỤNG CÔNG NGHỆ HỖ TRỢ ÔN THI TỐT NGHIỆP</a:t>
            </a:r>
          </a:p>
          <a:p>
            <a:pPr algn="ctr">
              <a:lnSpc>
                <a:spcPts val="96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017459" y="6704965"/>
            <a:ext cx="8253083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2A285E"/>
                </a:solidFill>
                <a:latin typeface="Clear Sans"/>
                <a:ea typeface="Clear Sans"/>
                <a:cs typeface="Clear Sans"/>
                <a:sym typeface="Clear Sans"/>
              </a:rPr>
              <a:t>Đặng Văn Quốc Bảo - 22520099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17459" y="7991475"/>
            <a:ext cx="8253083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2A285E"/>
                </a:solidFill>
                <a:latin typeface="Clear Sans"/>
                <a:ea typeface="Clear Sans"/>
                <a:cs typeface="Clear Sans"/>
                <a:sym typeface="Clear Sans"/>
              </a:rPr>
              <a:t>Phạm Quang Dinh - 22520252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75637" y="2956923"/>
            <a:ext cx="14180962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-776060">
            <a:off x="12219516" y="-1981356"/>
            <a:ext cx="8338090" cy="7254138"/>
          </a:xfrm>
          <a:custGeom>
            <a:avLst/>
            <a:gdLst/>
            <a:ahLst/>
            <a:cxnLst/>
            <a:rect r="r" b="b" t="t" l="l"/>
            <a:pathLst>
              <a:path h="7254138" w="8338090">
                <a:moveTo>
                  <a:pt x="0" y="0"/>
                </a:moveTo>
                <a:lnTo>
                  <a:pt x="8338090" y="0"/>
                </a:lnTo>
                <a:lnTo>
                  <a:pt x="8338090" y="7254138"/>
                </a:lnTo>
                <a:lnTo>
                  <a:pt x="0" y="72541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011045">
            <a:off x="-2376872" y="5782043"/>
            <a:ext cx="8338090" cy="7254138"/>
          </a:xfrm>
          <a:custGeom>
            <a:avLst/>
            <a:gdLst/>
            <a:ahLst/>
            <a:cxnLst/>
            <a:rect r="r" b="b" t="t" l="l"/>
            <a:pathLst>
              <a:path h="7254138" w="8338090">
                <a:moveTo>
                  <a:pt x="0" y="0"/>
                </a:moveTo>
                <a:lnTo>
                  <a:pt x="8338089" y="0"/>
                </a:lnTo>
                <a:lnTo>
                  <a:pt x="8338089" y="7254139"/>
                </a:lnTo>
                <a:lnTo>
                  <a:pt x="0" y="72541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259300" y="9191625"/>
            <a:ext cx="152400" cy="2190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64034" b="46739"/>
          <a:stretch>
            <a:fillRect/>
          </a:stretch>
        </p:blipFill>
        <p:spPr>
          <a:xfrm flipH="true" flipV="false" rot="-5400000">
            <a:off x="-4815703" y="-1693918"/>
            <a:ext cx="4331879" cy="6415001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-1016799">
            <a:off x="12535165" y="-3598063"/>
            <a:ext cx="10525072" cy="9156812"/>
          </a:xfrm>
          <a:custGeom>
            <a:avLst/>
            <a:gdLst/>
            <a:ahLst/>
            <a:cxnLst/>
            <a:rect r="r" b="b" t="t" l="l"/>
            <a:pathLst>
              <a:path h="9156812" w="10525072">
                <a:moveTo>
                  <a:pt x="0" y="0"/>
                </a:moveTo>
                <a:lnTo>
                  <a:pt x="10525072" y="0"/>
                </a:lnTo>
                <a:lnTo>
                  <a:pt x="10525072" y="9156812"/>
                </a:lnTo>
                <a:lnTo>
                  <a:pt x="0" y="91568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06810" y="723546"/>
            <a:ext cx="4498757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400"/>
              </a:lnSpc>
            </a:pPr>
            <a:r>
              <a:rPr lang="en-US" sz="9500">
                <a:solidFill>
                  <a:srgbClr val="004AAD"/>
                </a:solidFill>
                <a:latin typeface="Baloo"/>
                <a:ea typeface="Baloo"/>
                <a:cs typeface="Baloo"/>
                <a:sym typeface="Baloo"/>
              </a:rPr>
              <a:t>Tóm tắt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43860" y="2480256"/>
            <a:ext cx="10599812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4E4E4E"/>
                </a:solidFill>
                <a:latin typeface="Baloo"/>
                <a:ea typeface="Baloo"/>
                <a:cs typeface="Baloo"/>
                <a:sym typeface="Baloo"/>
              </a:rPr>
              <a:t>Lớp: CS519.P11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3860" y="3459741"/>
            <a:ext cx="6262862" cy="65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4000">
                <a:solidFill>
                  <a:srgbClr val="4E4E4E"/>
                </a:solidFill>
                <a:latin typeface="Baloo"/>
                <a:ea typeface="Baloo"/>
                <a:cs typeface="Baloo"/>
                <a:sym typeface="Baloo"/>
              </a:rPr>
              <a:t>Link Github của nhóm: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191625"/>
            <a:ext cx="152400" cy="2190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3860" y="4447166"/>
            <a:ext cx="7911760" cy="65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4000">
                <a:solidFill>
                  <a:srgbClr val="4E4E4E"/>
                </a:solidFill>
                <a:latin typeface="Baloo"/>
                <a:ea typeface="Baloo"/>
                <a:cs typeface="Baloo"/>
                <a:sym typeface="Baloo"/>
              </a:rPr>
              <a:t>Link Video Youtube của nhóm: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896620" y="5508126"/>
            <a:ext cx="2746117" cy="2863502"/>
            <a:chOff x="0" y="0"/>
            <a:chExt cx="486912" cy="50772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6912" cy="507726"/>
            </a:xfrm>
            <a:custGeom>
              <a:avLst/>
              <a:gdLst/>
              <a:ahLst/>
              <a:cxnLst/>
              <a:rect r="r" b="b" t="t" l="l"/>
              <a:pathLst>
                <a:path h="507726" w="486912">
                  <a:moveTo>
                    <a:pt x="64842" y="0"/>
                  </a:moveTo>
                  <a:lnTo>
                    <a:pt x="422070" y="0"/>
                  </a:lnTo>
                  <a:cubicBezTo>
                    <a:pt x="457881" y="0"/>
                    <a:pt x="486912" y="29031"/>
                    <a:pt x="486912" y="64842"/>
                  </a:cubicBezTo>
                  <a:lnTo>
                    <a:pt x="486912" y="442884"/>
                  </a:lnTo>
                  <a:cubicBezTo>
                    <a:pt x="486912" y="478695"/>
                    <a:pt x="457881" y="507726"/>
                    <a:pt x="422070" y="507726"/>
                  </a:cubicBezTo>
                  <a:lnTo>
                    <a:pt x="64842" y="507726"/>
                  </a:lnTo>
                  <a:cubicBezTo>
                    <a:pt x="29031" y="507726"/>
                    <a:pt x="0" y="478695"/>
                    <a:pt x="0" y="442884"/>
                  </a:cubicBezTo>
                  <a:lnTo>
                    <a:pt x="0" y="64842"/>
                  </a:lnTo>
                  <a:cubicBezTo>
                    <a:pt x="0" y="29031"/>
                    <a:pt x="29031" y="0"/>
                    <a:pt x="64842" y="0"/>
                  </a:cubicBezTo>
                  <a:close/>
                </a:path>
              </a:pathLst>
            </a:custGeom>
            <a:blipFill>
              <a:blip r:embed="rId5"/>
              <a:stretch>
                <a:fillRect l="-15886" t="0" r="-15886" b="-28712"/>
              </a:stretch>
            </a:blipFill>
            <a:ln w="38100" cap="rnd">
              <a:solidFill>
                <a:srgbClr val="F7F9FC"/>
              </a:solidFill>
              <a:prstDash val="solid"/>
              <a:round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4557483" y="5508126"/>
            <a:ext cx="2626359" cy="2863502"/>
            <a:chOff x="0" y="0"/>
            <a:chExt cx="465678" cy="5077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5678" cy="507726"/>
            </a:xfrm>
            <a:custGeom>
              <a:avLst/>
              <a:gdLst/>
              <a:ahLst/>
              <a:cxnLst/>
              <a:rect r="r" b="b" t="t" l="l"/>
              <a:pathLst>
                <a:path h="507726" w="465678">
                  <a:moveTo>
                    <a:pt x="67799" y="0"/>
                  </a:moveTo>
                  <a:lnTo>
                    <a:pt x="397879" y="0"/>
                  </a:lnTo>
                  <a:cubicBezTo>
                    <a:pt x="435324" y="0"/>
                    <a:pt x="465678" y="30355"/>
                    <a:pt x="465678" y="67799"/>
                  </a:cubicBezTo>
                  <a:lnTo>
                    <a:pt x="465678" y="439927"/>
                  </a:lnTo>
                  <a:cubicBezTo>
                    <a:pt x="465678" y="477371"/>
                    <a:pt x="435324" y="507726"/>
                    <a:pt x="397879" y="507726"/>
                  </a:cubicBezTo>
                  <a:lnTo>
                    <a:pt x="67799" y="507726"/>
                  </a:lnTo>
                  <a:cubicBezTo>
                    <a:pt x="30355" y="507726"/>
                    <a:pt x="0" y="477371"/>
                    <a:pt x="0" y="439927"/>
                  </a:cubicBezTo>
                  <a:lnTo>
                    <a:pt x="0" y="67799"/>
                  </a:lnTo>
                  <a:cubicBezTo>
                    <a:pt x="0" y="30355"/>
                    <a:pt x="30355" y="0"/>
                    <a:pt x="67799" y="0"/>
                  </a:cubicBezTo>
                  <a:close/>
                </a:path>
              </a:pathLst>
            </a:custGeom>
            <a:blipFill>
              <a:blip r:embed="rId6"/>
              <a:stretch>
                <a:fillRect l="-16284" t="0" r="-16284" b="0"/>
              </a:stretch>
            </a:blipFill>
            <a:ln w="38100" cap="rnd">
              <a:solidFill>
                <a:srgbClr val="F7F9FC"/>
              </a:solidFill>
              <a:prstDash val="solid"/>
              <a:round/>
            </a:ln>
          </p:spPr>
        </p:sp>
      </p:grpSp>
      <p:sp>
        <p:nvSpPr>
          <p:cNvPr name="TextBox 13" id="13"/>
          <p:cNvSpPr txBox="true"/>
          <p:nvPr/>
        </p:nvSpPr>
        <p:spPr>
          <a:xfrm rot="0">
            <a:off x="4344614" y="8864507"/>
            <a:ext cx="3121906" cy="850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4"/>
              </a:lnSpc>
            </a:pPr>
            <a:r>
              <a:rPr lang="en-US" sz="2496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PHẠM QUANG DINH</a:t>
            </a:r>
          </a:p>
          <a:p>
            <a:pPr algn="ctr">
              <a:lnSpc>
                <a:spcPts val="3494"/>
              </a:lnSpc>
              <a:spcBef>
                <a:spcPct val="0"/>
              </a:spcBef>
            </a:pPr>
            <a:r>
              <a:rPr lang="en-US" sz="2496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22520252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07348" y="8864507"/>
            <a:ext cx="3272649" cy="850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4"/>
              </a:lnSpc>
            </a:pPr>
            <a:r>
              <a:rPr lang="en-US" sz="2496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ĐẶNG VĂN QUỐC BẢO</a:t>
            </a:r>
          </a:p>
          <a:p>
            <a:pPr algn="ctr">
              <a:lnSpc>
                <a:spcPts val="3494"/>
              </a:lnSpc>
              <a:spcBef>
                <a:spcPct val="0"/>
              </a:spcBef>
            </a:pPr>
            <a:r>
              <a:rPr lang="en-US" sz="2496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22520099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28188" y="4670425"/>
            <a:ext cx="8461468" cy="504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Wrong-Answer Searching</a:t>
            </a:r>
          </a:p>
          <a:p>
            <a:pPr algn="l" marL="863599" indent="-431800" lvl="1">
              <a:lnSpc>
                <a:spcPts val="91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Practice Test Recommendation</a:t>
            </a:r>
          </a:p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Graph &amp; Chart</a:t>
            </a:r>
          </a:p>
          <a:p>
            <a:pPr algn="l" marL="863599" indent="-431800" lvl="1">
              <a:lnSpc>
                <a:spcPts val="9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Mindmap &amp; Chatbot</a:t>
            </a:r>
          </a:p>
          <a:p>
            <a:pPr algn="l">
              <a:lnSpc>
                <a:spcPts val="5199"/>
              </a:lnSpc>
            </a:pPr>
          </a:p>
          <a:p>
            <a:pPr algn="l">
              <a:lnSpc>
                <a:spcPts val="519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1016799">
            <a:off x="11996764" y="-3549706"/>
            <a:ext cx="10525072" cy="9156812"/>
          </a:xfrm>
          <a:custGeom>
            <a:avLst/>
            <a:gdLst/>
            <a:ahLst/>
            <a:cxnLst/>
            <a:rect r="r" b="b" t="t" l="l"/>
            <a:pathLst>
              <a:path h="9156812" w="10525072">
                <a:moveTo>
                  <a:pt x="0" y="0"/>
                </a:moveTo>
                <a:lnTo>
                  <a:pt x="10525072" y="0"/>
                </a:lnTo>
                <a:lnTo>
                  <a:pt x="10525072" y="9156812"/>
                </a:lnTo>
                <a:lnTo>
                  <a:pt x="0" y="915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011045">
            <a:off x="-2594974" y="5996810"/>
            <a:ext cx="8338090" cy="7254138"/>
          </a:xfrm>
          <a:custGeom>
            <a:avLst/>
            <a:gdLst/>
            <a:ahLst/>
            <a:cxnLst/>
            <a:rect r="r" b="b" t="t" l="l"/>
            <a:pathLst>
              <a:path h="7254138" w="8338090">
                <a:moveTo>
                  <a:pt x="0" y="0"/>
                </a:moveTo>
                <a:lnTo>
                  <a:pt x="8338089" y="0"/>
                </a:lnTo>
                <a:lnTo>
                  <a:pt x="8338089" y="7254138"/>
                </a:lnTo>
                <a:lnTo>
                  <a:pt x="0" y="72541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59300" y="9191625"/>
            <a:ext cx="152400" cy="2190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91519"/>
            <a:ext cx="849129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</a:pPr>
            <a:r>
              <a:rPr lang="en-US" sz="450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4 tính năng chính của ứng dụng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019175"/>
            <a:ext cx="7045094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400"/>
              </a:lnSpc>
            </a:pPr>
            <a:r>
              <a:rPr lang="en-US" sz="9500">
                <a:solidFill>
                  <a:srgbClr val="004AAD"/>
                </a:solidFill>
                <a:latin typeface="Baloo"/>
                <a:ea typeface="Baloo"/>
                <a:cs typeface="Baloo"/>
                <a:sym typeface="Baloo"/>
              </a:rPr>
              <a:t>Giới thiệu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916487" y="3372519"/>
            <a:ext cx="5441516" cy="5441516"/>
            <a:chOff x="0" y="0"/>
            <a:chExt cx="12700000" cy="1270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11430" y="857250"/>
              <a:ext cx="13009880" cy="11644630"/>
            </a:xfrm>
            <a:custGeom>
              <a:avLst/>
              <a:gdLst/>
              <a:ahLst/>
              <a:cxnLst/>
              <a:rect r="r" b="b" t="t" l="l"/>
              <a:pathLst>
                <a:path h="11644630" w="1300988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20" y="11470640"/>
                  </a:cubicBezTo>
                  <a:cubicBezTo>
                    <a:pt x="9123680" y="11334750"/>
                    <a:pt x="10237470" y="10519410"/>
                    <a:pt x="11071860" y="9767570"/>
                  </a:cubicBezTo>
                  <a:cubicBezTo>
                    <a:pt x="11625580" y="9268460"/>
                    <a:pt x="11971020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blipFill>
              <a:blip r:embed="rId4"/>
              <a:stretch>
                <a:fillRect l="-22091" t="0" r="-22091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375604"/>
            <a:ext cx="11811866" cy="393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Cá nhân hóa lộ trình ôn tập</a:t>
            </a:r>
          </a:p>
          <a:p>
            <a:pPr algn="l">
              <a:lnSpc>
                <a:spcPts val="5199"/>
              </a:lnSpc>
            </a:pPr>
          </a:p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Tăng cường tương tác và ghi nhớ kiến thức</a:t>
            </a:r>
          </a:p>
          <a:p>
            <a:pPr algn="l">
              <a:lnSpc>
                <a:spcPts val="5199"/>
              </a:lnSpc>
            </a:pPr>
          </a:p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Nâng cao hiệu quả đánh giá và theo dõi tiến độ</a:t>
            </a:r>
          </a:p>
          <a:p>
            <a:pPr algn="l">
              <a:lnSpc>
                <a:spcPts val="519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1016799">
            <a:off x="11996764" y="-3549706"/>
            <a:ext cx="10525072" cy="9156812"/>
          </a:xfrm>
          <a:custGeom>
            <a:avLst/>
            <a:gdLst/>
            <a:ahLst/>
            <a:cxnLst/>
            <a:rect r="r" b="b" t="t" l="l"/>
            <a:pathLst>
              <a:path h="9156812" w="10525072">
                <a:moveTo>
                  <a:pt x="0" y="0"/>
                </a:moveTo>
                <a:lnTo>
                  <a:pt x="10525072" y="0"/>
                </a:lnTo>
                <a:lnTo>
                  <a:pt x="10525072" y="9156812"/>
                </a:lnTo>
                <a:lnTo>
                  <a:pt x="0" y="915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011045">
            <a:off x="-2594974" y="5996810"/>
            <a:ext cx="8338090" cy="7254138"/>
          </a:xfrm>
          <a:custGeom>
            <a:avLst/>
            <a:gdLst/>
            <a:ahLst/>
            <a:cxnLst/>
            <a:rect r="r" b="b" t="t" l="l"/>
            <a:pathLst>
              <a:path h="7254138" w="8338090">
                <a:moveTo>
                  <a:pt x="0" y="0"/>
                </a:moveTo>
                <a:lnTo>
                  <a:pt x="8338089" y="0"/>
                </a:lnTo>
                <a:lnTo>
                  <a:pt x="8338089" y="7254138"/>
                </a:lnTo>
                <a:lnTo>
                  <a:pt x="0" y="72541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577048" y="2663143"/>
            <a:ext cx="5441516" cy="5441516"/>
            <a:chOff x="0" y="0"/>
            <a:chExt cx="12700000" cy="1270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1430" y="857250"/>
              <a:ext cx="13009880" cy="11644630"/>
            </a:xfrm>
            <a:custGeom>
              <a:avLst/>
              <a:gdLst/>
              <a:ahLst/>
              <a:cxnLst/>
              <a:rect r="r" b="b" t="t" l="l"/>
              <a:pathLst>
                <a:path h="11644630" w="1300988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20" y="11470640"/>
                  </a:cubicBezTo>
                  <a:cubicBezTo>
                    <a:pt x="9123680" y="11334750"/>
                    <a:pt x="10237470" y="10519410"/>
                    <a:pt x="11071860" y="9767570"/>
                  </a:cubicBezTo>
                  <a:cubicBezTo>
                    <a:pt x="11625580" y="9268460"/>
                    <a:pt x="11971020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blipFill>
              <a:blip r:embed="rId4"/>
              <a:stretch>
                <a:fillRect l="-32559" t="0" r="-32559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7259300" y="9191625"/>
            <a:ext cx="152400" cy="2190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3425" y="2937920"/>
            <a:ext cx="8090575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</a:pPr>
            <a:r>
              <a:rPr lang="en-US" sz="450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3 mục tiêu chính của ứng dụng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5182" y="1019175"/>
            <a:ext cx="8378818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400"/>
              </a:lnSpc>
            </a:pPr>
            <a:r>
              <a:rPr lang="en-US" sz="9500">
                <a:solidFill>
                  <a:srgbClr val="004AAD"/>
                </a:solidFill>
                <a:latin typeface="Baloo"/>
                <a:ea typeface="Baloo"/>
                <a:cs typeface="Baloo"/>
                <a:sym typeface="Baloo"/>
              </a:rPr>
              <a:t>MỤC TIÊU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07598" y="1019175"/>
            <a:ext cx="13682607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004AAD"/>
                </a:solidFill>
                <a:latin typeface="Baloo"/>
                <a:ea typeface="Baloo"/>
                <a:cs typeface="Baloo"/>
                <a:sym typeface="Baloo"/>
              </a:rPr>
              <a:t>NỘI DUNG VÀ PHƯƠNG PHÁP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011045">
            <a:off x="-3140345" y="6267524"/>
            <a:ext cx="8338090" cy="7254138"/>
          </a:xfrm>
          <a:custGeom>
            <a:avLst/>
            <a:gdLst/>
            <a:ahLst/>
            <a:cxnLst/>
            <a:rect r="r" b="b" t="t" l="l"/>
            <a:pathLst>
              <a:path h="7254138" w="8338090">
                <a:moveTo>
                  <a:pt x="0" y="0"/>
                </a:moveTo>
                <a:lnTo>
                  <a:pt x="8338090" y="0"/>
                </a:lnTo>
                <a:lnTo>
                  <a:pt x="8338090" y="7254138"/>
                </a:lnTo>
                <a:lnTo>
                  <a:pt x="0" y="72541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22560" y="3116623"/>
            <a:ext cx="12131801" cy="5080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99"/>
              </a:lnSpc>
            </a:pPr>
            <a:r>
              <a:rPr lang="en-US" sz="3999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1. Thu thập và xử lý dữ liệu</a:t>
            </a:r>
          </a:p>
          <a:p>
            <a:pPr algn="l">
              <a:lnSpc>
                <a:spcPts val="6799"/>
              </a:lnSpc>
            </a:pPr>
            <a:r>
              <a:rPr lang="en-US" sz="3999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2. Phát triển “Wrong-Answer Searching”</a:t>
            </a:r>
          </a:p>
          <a:p>
            <a:pPr algn="l">
              <a:lnSpc>
                <a:spcPts val="6799"/>
              </a:lnSpc>
            </a:pPr>
            <a:r>
              <a:rPr lang="en-US" sz="3999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3. Xây dựng “Practice Test Recommendation”</a:t>
            </a:r>
          </a:p>
          <a:p>
            <a:pPr algn="l">
              <a:lnSpc>
                <a:spcPts val="6799"/>
              </a:lnSpc>
            </a:pPr>
            <a:r>
              <a:rPr lang="en-US" sz="3999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4. Tính năng “Graph &amp; Chart” và phân tích kết quả</a:t>
            </a:r>
          </a:p>
          <a:p>
            <a:pPr algn="l">
              <a:lnSpc>
                <a:spcPts val="6799"/>
              </a:lnSpc>
            </a:pPr>
            <a:r>
              <a:rPr lang="en-US" sz="3999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5. Tích hợp “Mindmap &amp; Chatbot”</a:t>
            </a:r>
          </a:p>
          <a:p>
            <a:pPr algn="l">
              <a:lnSpc>
                <a:spcPts val="6799"/>
              </a:lnSpc>
            </a:pPr>
            <a:r>
              <a:rPr lang="en-US" sz="3999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6. Quy trình sử dụng (App Flow)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016799">
            <a:off x="12209390" y="-4031290"/>
            <a:ext cx="10525072" cy="9156812"/>
          </a:xfrm>
          <a:custGeom>
            <a:avLst/>
            <a:gdLst/>
            <a:ahLst/>
            <a:cxnLst/>
            <a:rect r="r" b="b" t="t" l="l"/>
            <a:pathLst>
              <a:path h="9156812" w="10525072">
                <a:moveTo>
                  <a:pt x="0" y="0"/>
                </a:moveTo>
                <a:lnTo>
                  <a:pt x="10525072" y="0"/>
                </a:lnTo>
                <a:lnTo>
                  <a:pt x="10525072" y="9156812"/>
                </a:lnTo>
                <a:lnTo>
                  <a:pt x="0" y="915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54361" y="3686519"/>
            <a:ext cx="3917565" cy="3889074"/>
          </a:xfrm>
          <a:custGeom>
            <a:avLst/>
            <a:gdLst/>
            <a:ahLst/>
            <a:cxnLst/>
            <a:rect r="r" b="b" t="t" l="l"/>
            <a:pathLst>
              <a:path h="3889074" w="3917565">
                <a:moveTo>
                  <a:pt x="0" y="0"/>
                </a:moveTo>
                <a:lnTo>
                  <a:pt x="3917565" y="0"/>
                </a:lnTo>
                <a:lnTo>
                  <a:pt x="3917565" y="3889074"/>
                </a:lnTo>
                <a:lnTo>
                  <a:pt x="0" y="38890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191625"/>
            <a:ext cx="152400" cy="2190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04980"/>
            <a:ext cx="811530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004AAD"/>
                </a:solidFill>
                <a:latin typeface="Baloo"/>
                <a:ea typeface="Baloo"/>
                <a:cs typeface="Baloo"/>
                <a:sym typeface="Baloo"/>
              </a:rPr>
              <a:t>KẾT QUẢ DỰ KIẾN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8832" y="3848183"/>
            <a:ext cx="14236702" cy="524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Cải thiện điểm số và giảm thời gian ôn tập</a:t>
            </a:r>
          </a:p>
          <a:p>
            <a:pPr algn="just">
              <a:lnSpc>
                <a:spcPts val="5199"/>
              </a:lnSpc>
            </a:pPr>
          </a:p>
          <a:p>
            <a:pPr algn="just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Tăng tính chủ động</a:t>
            </a:r>
          </a:p>
          <a:p>
            <a:pPr algn="just">
              <a:lnSpc>
                <a:spcPts val="5199"/>
              </a:lnSpc>
            </a:pPr>
          </a:p>
          <a:p>
            <a:pPr algn="just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Nâng cao trải nghiệm người dùng</a:t>
            </a:r>
          </a:p>
          <a:p>
            <a:pPr algn="just">
              <a:lnSpc>
                <a:spcPts val="5199"/>
              </a:lnSpc>
            </a:pPr>
          </a:p>
          <a:p>
            <a:pPr algn="just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Xây dựng định hướng mở rộng ứng dụng</a:t>
            </a:r>
          </a:p>
          <a:p>
            <a:pPr algn="just">
              <a:lnSpc>
                <a:spcPts val="519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1016799">
            <a:off x="12187115" y="-3549706"/>
            <a:ext cx="10525072" cy="9156812"/>
          </a:xfrm>
          <a:custGeom>
            <a:avLst/>
            <a:gdLst/>
            <a:ahLst/>
            <a:cxnLst/>
            <a:rect r="r" b="b" t="t" l="l"/>
            <a:pathLst>
              <a:path h="9156812" w="10525072">
                <a:moveTo>
                  <a:pt x="0" y="0"/>
                </a:moveTo>
                <a:lnTo>
                  <a:pt x="10525072" y="0"/>
                </a:lnTo>
                <a:lnTo>
                  <a:pt x="10525072" y="9156812"/>
                </a:lnTo>
                <a:lnTo>
                  <a:pt x="0" y="915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59300" y="9191625"/>
            <a:ext cx="152400" cy="2190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04980"/>
            <a:ext cx="9690367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004AAD"/>
                </a:solidFill>
                <a:latin typeface="Baloo"/>
                <a:ea typeface="Baloo"/>
                <a:cs typeface="Baloo"/>
                <a:sym typeface="Baloo"/>
              </a:rPr>
              <a:t>TÀI LIỆU THAM KHẢO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1972" y="3208312"/>
            <a:ext cx="17017679" cy="590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B. J. Zimmerman. Becoming a Self-Regulated Learner: An Overview. ResearchGate, 2002</a:t>
            </a:r>
          </a:p>
          <a:p>
            <a:pPr algn="just">
              <a:lnSpc>
                <a:spcPts val="5199"/>
              </a:lnSpc>
            </a:pPr>
          </a:p>
          <a:p>
            <a:pPr algn="just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R. Radford, et al. Learning Transferable Visual Models from Natural Language Supervision. arXiv preprint arXiv:2103.00020, 2021</a:t>
            </a:r>
          </a:p>
          <a:p>
            <a:pPr algn="just">
              <a:lnSpc>
                <a:spcPts val="5199"/>
              </a:lnSpc>
            </a:pPr>
          </a:p>
          <a:p>
            <a:pPr algn="just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A. Vaswani, et al. Attention is All You Need. Proceedings of the 31st International Conference on Neural Information Processing Systems (NIPS 2017), Long Beach, CA, USA, 2017, pp. 6000-6010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16799">
            <a:off x="12187115" y="-3549706"/>
            <a:ext cx="10525072" cy="9156812"/>
          </a:xfrm>
          <a:custGeom>
            <a:avLst/>
            <a:gdLst/>
            <a:ahLst/>
            <a:cxnLst/>
            <a:rect r="r" b="b" t="t" l="l"/>
            <a:pathLst>
              <a:path h="9156812" w="10525072">
                <a:moveTo>
                  <a:pt x="0" y="0"/>
                </a:moveTo>
                <a:lnTo>
                  <a:pt x="10525072" y="0"/>
                </a:lnTo>
                <a:lnTo>
                  <a:pt x="10525072" y="9156812"/>
                </a:lnTo>
                <a:lnTo>
                  <a:pt x="0" y="915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59300" y="9191625"/>
            <a:ext cx="152400" cy="2190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97070" y="3914775"/>
            <a:ext cx="16407561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004AAD"/>
                </a:solidFill>
                <a:latin typeface="Baloo"/>
                <a:ea typeface="Baloo"/>
                <a:cs typeface="Baloo"/>
                <a:sym typeface="Baloo"/>
              </a:rPr>
              <a:t>CẢM ƠN THẦY ĐÃ LẮNG NGHE PHẦN THUYẾT TRÌNH CỦA NHÓM 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949196" y="6909483"/>
            <a:ext cx="11988550" cy="503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191625"/>
            <a:ext cx="152400" cy="2190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8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0011045">
            <a:off x="-2224472" y="5934443"/>
            <a:ext cx="8338090" cy="7254138"/>
          </a:xfrm>
          <a:custGeom>
            <a:avLst/>
            <a:gdLst/>
            <a:ahLst/>
            <a:cxnLst/>
            <a:rect r="r" b="b" t="t" l="l"/>
            <a:pathLst>
              <a:path h="7254138" w="8338090">
                <a:moveTo>
                  <a:pt x="0" y="0"/>
                </a:moveTo>
                <a:lnTo>
                  <a:pt x="8338089" y="0"/>
                </a:lnTo>
                <a:lnTo>
                  <a:pt x="8338089" y="7254139"/>
                </a:lnTo>
                <a:lnTo>
                  <a:pt x="0" y="72541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16799">
            <a:off x="12687565" y="-3423339"/>
            <a:ext cx="10525072" cy="9156812"/>
          </a:xfrm>
          <a:custGeom>
            <a:avLst/>
            <a:gdLst/>
            <a:ahLst/>
            <a:cxnLst/>
            <a:rect r="r" b="b" t="t" l="l"/>
            <a:pathLst>
              <a:path h="9156812" w="10525072">
                <a:moveTo>
                  <a:pt x="0" y="0"/>
                </a:moveTo>
                <a:lnTo>
                  <a:pt x="10525072" y="0"/>
                </a:lnTo>
                <a:lnTo>
                  <a:pt x="10525072" y="9156812"/>
                </a:lnTo>
                <a:lnTo>
                  <a:pt x="0" y="915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DAGZwtxN0vA</dc:identifier>
  <dcterms:modified xsi:type="dcterms:W3CDTF">2011-08-01T06:04:30Z</dcterms:modified>
  <cp:revision>1</cp:revision>
  <dc:title>Bản sao của Honne và Tatemae</dc:title>
</cp:coreProperties>
</file>