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70" r:id="rId4"/>
    <p:sldId id="271" r:id="rId5"/>
    <p:sldId id="272" r:id="rId6"/>
    <p:sldId id="280" r:id="rId7"/>
    <p:sldId id="259" r:id="rId8"/>
    <p:sldId id="274" r:id="rId9"/>
    <p:sldId id="275" r:id="rId10"/>
    <p:sldId id="273" r:id="rId11"/>
    <p:sldId id="283" r:id="rId12"/>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H KHOAT HOANG ANH#" initials="#A" lastIdx="9" clrIdx="0">
    <p:extLst>
      <p:ext uri="{19B8F6BF-5375-455C-9EA6-DF929625EA0E}">
        <p15:presenceInfo xmlns:p15="http://schemas.microsoft.com/office/powerpoint/2012/main" userId="S::dinh0012@e.ntu.edu.sg::a82b0708-1053-4c15-a97f-f59e35c21f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D1"/>
    <a:srgbClr val="FCB1B1"/>
    <a:srgbClr val="FBFCB1"/>
    <a:srgbClr val="BDF5B0"/>
    <a:srgbClr val="FFF0E0"/>
    <a:srgbClr val="FCEAD7"/>
    <a:srgbClr val="FFE4C9"/>
    <a:srgbClr val="FFE6BD"/>
    <a:srgbClr val="F5E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480" dt="2021-04-16T06:29:25.990"/>
    <p1510:client id="{104C2447-3FF8-578C-5F4A-A2F3996638EA}" v="60" vWet="61" dt="2021-04-16T05:24:47.384"/>
    <p1510:client id="{24274C3C-48E3-41DC-B5FD-F83F2E793541}" v="550" dt="2021-04-16T15:58:44.381"/>
    <p1510:client id="{51E40D5F-747A-7D79-2815-5814DA0FDA25}" v="581" dt="2021-04-16T04:51:34.166"/>
    <p1510:client id="{600C921F-8980-410B-87EF-1B86445AFEDB}" v="126" dt="2021-04-24T12:48:33.994"/>
    <p1510:client id="{8971AC59-D280-49FF-B4C8-A3D1440B29A5}" v="37" dt="2021-04-16T03:09:25.469"/>
    <p1510:client id="{8AEE1D7B-F57E-46F6-AB20-0A66BAFDA1D0}" v="200" dt="2021-04-25T05:28:34.277"/>
    <p1510:client id="{9EEB1D8A-0E37-4084-AEDF-3D6508F146C4}" v="351" dt="2021-04-21T06:58:25.380"/>
    <p1510:client id="{DB0709BD-205B-8FE0-0DD5-A18F9520E756}" v="371" dt="2021-04-16T05:56:54.530"/>
    <p1510:client id="{DC32C331-149A-D1FA-5DBB-25DBF7E2C985}" v="4" dt="2021-04-16T06:38:49.010"/>
    <p1510:client id="{EC491191-7BEC-3D7C-6CEC-D27F4D98B570}" v="2" dt="2021-04-23T11:50:14.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74" autoAdjust="0"/>
  </p:normalViewPr>
  <p:slideViewPr>
    <p:cSldViewPr snapToGrid="0">
      <p:cViewPr varScale="1">
        <p:scale>
          <a:sx n="32" d="100"/>
          <a:sy n="32"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5616B-0217-4E76-8B2B-FAD075D424B2}" type="doc">
      <dgm:prSet loTypeId="urn:microsoft.com/office/officeart/2005/8/layout/arrow2" loCatId="process" qsTypeId="urn:microsoft.com/office/officeart/2005/8/quickstyle/simple1" qsCatId="simple" csTypeId="urn:microsoft.com/office/officeart/2005/8/colors/accent1_2" csCatId="accent1" phldr="1"/>
      <dgm:spPr/>
    </dgm:pt>
    <dgm:pt modelId="{100C708F-388B-43B8-85EF-49C9810CD7A5}">
      <dgm:prSet phldrT="[Text]" phldr="0" custT="1"/>
      <dgm:spPr/>
      <dgm:t>
        <a:bodyPr/>
        <a:lstStyle/>
        <a:p>
          <a:pPr rtl="0"/>
          <a:r>
            <a:rPr lang="en-US" sz="1800" dirty="0">
              <a:latin typeface="Gill Sans MT" panose="020B0502020104020203"/>
            </a:rPr>
            <a:t>Literature Review</a:t>
          </a:r>
        </a:p>
      </dgm:t>
    </dgm:pt>
    <dgm:pt modelId="{61795ABC-E252-4573-B9E3-A7BEAD743263}" type="parTrans" cxnId="{98A2B72F-6B00-44DA-A63A-DCC0B9BA8526}">
      <dgm:prSet/>
      <dgm:spPr/>
      <dgm:t>
        <a:bodyPr/>
        <a:lstStyle/>
        <a:p>
          <a:endParaRPr lang="en-US"/>
        </a:p>
      </dgm:t>
    </dgm:pt>
    <dgm:pt modelId="{E6D945A5-C930-4A4E-B443-4BE560C6D847}" type="sibTrans" cxnId="{98A2B72F-6B00-44DA-A63A-DCC0B9BA8526}">
      <dgm:prSet/>
      <dgm:spPr/>
      <dgm:t>
        <a:bodyPr/>
        <a:lstStyle/>
        <a:p>
          <a:endParaRPr lang="en-US"/>
        </a:p>
      </dgm:t>
    </dgm:pt>
    <dgm:pt modelId="{9DD7488E-9DCD-4A65-93DA-FABA68956F5D}">
      <dgm:prSet phldrT="[Text]" phldr="0" custT="1"/>
      <dgm:spPr/>
      <dgm:t>
        <a:bodyPr/>
        <a:lstStyle/>
        <a:p>
          <a:r>
            <a:rPr lang="en-US" sz="1800" dirty="0">
              <a:latin typeface="Gill Sans MT" panose="020B0502020104020203"/>
            </a:rPr>
            <a:t>Implementation</a:t>
          </a:r>
          <a:endParaRPr lang="en-US" sz="1800" dirty="0"/>
        </a:p>
      </dgm:t>
    </dgm:pt>
    <dgm:pt modelId="{AA82D2D8-6ACE-4272-8D41-C955824EAB42}" type="parTrans" cxnId="{A3663442-8CA0-4E4A-B6F4-CA3EB9394877}">
      <dgm:prSet/>
      <dgm:spPr/>
      <dgm:t>
        <a:bodyPr/>
        <a:lstStyle/>
        <a:p>
          <a:endParaRPr lang="en-US"/>
        </a:p>
      </dgm:t>
    </dgm:pt>
    <dgm:pt modelId="{3E73AACB-3C94-4385-A250-70ABA0849B72}" type="sibTrans" cxnId="{A3663442-8CA0-4E4A-B6F4-CA3EB9394877}">
      <dgm:prSet/>
      <dgm:spPr/>
      <dgm:t>
        <a:bodyPr/>
        <a:lstStyle/>
        <a:p>
          <a:endParaRPr lang="en-US"/>
        </a:p>
      </dgm:t>
    </dgm:pt>
    <dgm:pt modelId="{626CEEC9-7720-498F-8004-C7072ABE53B2}">
      <dgm:prSet phldr="0" custT="1"/>
      <dgm:spPr/>
      <dgm:t>
        <a:bodyPr/>
        <a:lstStyle/>
        <a:p>
          <a:pPr rtl="0"/>
          <a:r>
            <a:rPr lang="en-US" sz="1800" dirty="0">
              <a:latin typeface="Gill Sans MT" panose="020B0502020104020203"/>
            </a:rPr>
            <a:t>Discussion  </a:t>
          </a:r>
        </a:p>
      </dgm:t>
    </dgm:pt>
    <dgm:pt modelId="{E7EB835D-001E-47DC-B286-6B9D714BAA51}" type="parTrans" cxnId="{9D28BEE7-C57E-4FBD-A717-B21FD150D88D}">
      <dgm:prSet/>
      <dgm:spPr/>
      <dgm:t>
        <a:bodyPr/>
        <a:lstStyle/>
        <a:p>
          <a:endParaRPr lang="en-US"/>
        </a:p>
      </dgm:t>
    </dgm:pt>
    <dgm:pt modelId="{4F31FEEA-5A87-4E91-A772-D5F8BF9BBDEE}" type="sibTrans" cxnId="{9D28BEE7-C57E-4FBD-A717-B21FD150D88D}">
      <dgm:prSet/>
      <dgm:spPr/>
      <dgm:t>
        <a:bodyPr/>
        <a:lstStyle/>
        <a:p>
          <a:endParaRPr lang="en-US"/>
        </a:p>
      </dgm:t>
    </dgm:pt>
    <dgm:pt modelId="{41135396-CB65-4414-B83F-E6541828ADD1}">
      <dgm:prSet phldrT="[Text]" phldr="0" custT="1"/>
      <dgm:spPr/>
      <dgm:t>
        <a:bodyPr/>
        <a:lstStyle/>
        <a:p>
          <a:r>
            <a:rPr lang="en-US" sz="1800" dirty="0">
              <a:latin typeface="Gill Sans MT" panose="020B0502020104020203"/>
            </a:rPr>
            <a:t>Results</a:t>
          </a:r>
          <a:endParaRPr lang="en-US" sz="1800" dirty="0"/>
        </a:p>
      </dgm:t>
    </dgm:pt>
    <dgm:pt modelId="{0EBA4404-D9EE-4E7D-BF77-0834675BE551}" type="parTrans" cxnId="{D4223A73-DB1A-4301-B65E-573C502EBA4F}">
      <dgm:prSet/>
      <dgm:spPr/>
      <dgm:t>
        <a:bodyPr/>
        <a:lstStyle/>
        <a:p>
          <a:endParaRPr lang="en-US"/>
        </a:p>
      </dgm:t>
    </dgm:pt>
    <dgm:pt modelId="{5AD804D2-23D3-4EC1-90B7-00D22A48186F}" type="sibTrans" cxnId="{D4223A73-DB1A-4301-B65E-573C502EBA4F}">
      <dgm:prSet/>
      <dgm:spPr/>
      <dgm:t>
        <a:bodyPr/>
        <a:lstStyle/>
        <a:p>
          <a:endParaRPr lang="en-US"/>
        </a:p>
      </dgm:t>
    </dgm:pt>
    <dgm:pt modelId="{7100F96D-691E-4769-8A36-03E6C7F54ABA}">
      <dgm:prSet phldrT="[Text]" phldr="0" custT="1"/>
      <dgm:spPr/>
      <dgm:t>
        <a:bodyPr/>
        <a:lstStyle/>
        <a:p>
          <a:pPr rtl="0"/>
          <a:r>
            <a:rPr lang="en-US" sz="1800" dirty="0">
              <a:latin typeface="Gill Sans MT" panose="020B0502020104020203"/>
            </a:rPr>
            <a:t>Methodology</a:t>
          </a:r>
        </a:p>
      </dgm:t>
    </dgm:pt>
    <dgm:pt modelId="{5E9013D2-B6D0-4BD2-9840-DFE714B80993}" type="parTrans" cxnId="{6BCAF53F-2A7E-466B-8A0B-0B083EEFDEED}">
      <dgm:prSet/>
      <dgm:spPr/>
      <dgm:t>
        <a:bodyPr/>
        <a:lstStyle/>
        <a:p>
          <a:endParaRPr lang="en-US"/>
        </a:p>
      </dgm:t>
    </dgm:pt>
    <dgm:pt modelId="{2990816D-CFFC-441C-AD75-5E28BE00BB4C}" type="sibTrans" cxnId="{6BCAF53F-2A7E-466B-8A0B-0B083EEFDEED}">
      <dgm:prSet/>
      <dgm:spPr/>
      <dgm:t>
        <a:bodyPr/>
        <a:lstStyle/>
        <a:p>
          <a:endParaRPr lang="en-US"/>
        </a:p>
      </dgm:t>
    </dgm:pt>
    <dgm:pt modelId="{07D73BF4-4C8E-4969-B204-43B577C6ED79}" type="pres">
      <dgm:prSet presAssocID="{9EB5616B-0217-4E76-8B2B-FAD075D424B2}" presName="arrowDiagram" presStyleCnt="0">
        <dgm:presLayoutVars>
          <dgm:chMax val="5"/>
          <dgm:dir/>
          <dgm:resizeHandles val="exact"/>
        </dgm:presLayoutVars>
      </dgm:prSet>
      <dgm:spPr/>
    </dgm:pt>
    <dgm:pt modelId="{5C211562-0F2F-4EDB-9D00-B75C14DCD65D}" type="pres">
      <dgm:prSet presAssocID="{9EB5616B-0217-4E76-8B2B-FAD075D424B2}" presName="arrow" presStyleLbl="bgShp" presStyleIdx="0" presStyleCnt="1"/>
      <dgm:spPr/>
    </dgm:pt>
    <dgm:pt modelId="{F05066DA-CEBD-469B-9F9C-5F9F9FD0F71B}" type="pres">
      <dgm:prSet presAssocID="{9EB5616B-0217-4E76-8B2B-FAD075D424B2}" presName="arrowDiagram5" presStyleCnt="0"/>
      <dgm:spPr/>
    </dgm:pt>
    <dgm:pt modelId="{D6FB1E7A-04E4-47FA-A456-791C49879EF6}" type="pres">
      <dgm:prSet presAssocID="{100C708F-388B-43B8-85EF-49C9810CD7A5}" presName="bullet5a" presStyleLbl="node1" presStyleIdx="0" presStyleCnt="5"/>
      <dgm:spPr/>
    </dgm:pt>
    <dgm:pt modelId="{02A0B0DB-DA22-486C-A4A5-2E7DAC115357}" type="pres">
      <dgm:prSet presAssocID="{100C708F-388B-43B8-85EF-49C9810CD7A5}" presName="textBox5a" presStyleLbl="revTx" presStyleIdx="0" presStyleCnt="5" custScaleX="247413" custLinFactNeighborX="88036" custLinFactNeighborY="-3022">
        <dgm:presLayoutVars>
          <dgm:bulletEnabled val="1"/>
        </dgm:presLayoutVars>
      </dgm:prSet>
      <dgm:spPr/>
    </dgm:pt>
    <dgm:pt modelId="{F0957156-D04A-4A0A-86C2-D0D88F6E4EBC}" type="pres">
      <dgm:prSet presAssocID="{7100F96D-691E-4769-8A36-03E6C7F54ABA}" presName="bullet5b" presStyleLbl="node1" presStyleIdx="1" presStyleCnt="5"/>
      <dgm:spPr/>
    </dgm:pt>
    <dgm:pt modelId="{3730BB8E-9555-49B4-885F-FDB526829537}" type="pres">
      <dgm:prSet presAssocID="{7100F96D-691E-4769-8A36-03E6C7F54ABA}" presName="textBox5b" presStyleLbl="revTx" presStyleIdx="1" presStyleCnt="5" custScaleX="184532" custLinFactNeighborX="51192" custLinFactNeighborY="-1159">
        <dgm:presLayoutVars>
          <dgm:bulletEnabled val="1"/>
        </dgm:presLayoutVars>
      </dgm:prSet>
      <dgm:spPr/>
    </dgm:pt>
    <dgm:pt modelId="{19D80420-58A0-42BD-BE44-336D6D2F93E2}" type="pres">
      <dgm:prSet presAssocID="{9DD7488E-9DCD-4A65-93DA-FABA68956F5D}" presName="bullet5c" presStyleLbl="node1" presStyleIdx="2" presStyleCnt="5"/>
      <dgm:spPr/>
    </dgm:pt>
    <dgm:pt modelId="{6998CE5B-7AAC-4E0B-BE95-2B101312F6BF}" type="pres">
      <dgm:prSet presAssocID="{9DD7488E-9DCD-4A65-93DA-FABA68956F5D}" presName="textBox5c" presStyleLbl="revTx" presStyleIdx="2" presStyleCnt="5" custScaleX="199146" custLinFactNeighborX="59194" custLinFactNeighborY="-2592">
        <dgm:presLayoutVars>
          <dgm:bulletEnabled val="1"/>
        </dgm:presLayoutVars>
      </dgm:prSet>
      <dgm:spPr/>
    </dgm:pt>
    <dgm:pt modelId="{97C8407B-5637-41AA-8EE8-42C6A0CC76C2}" type="pres">
      <dgm:prSet presAssocID="{41135396-CB65-4414-B83F-E6541828ADD1}" presName="bullet5d" presStyleLbl="node1" presStyleIdx="3" presStyleCnt="5"/>
      <dgm:spPr/>
    </dgm:pt>
    <dgm:pt modelId="{3A94823C-66BF-4278-860F-CFE1709E02CB}" type="pres">
      <dgm:prSet presAssocID="{41135396-CB65-4414-B83F-E6541828ADD1}" presName="textBox5d" presStyleLbl="revTx" presStyleIdx="3" presStyleCnt="5" custScaleX="156527" custLinFactNeighborX="36419" custLinFactNeighborY="-3104">
        <dgm:presLayoutVars>
          <dgm:bulletEnabled val="1"/>
        </dgm:presLayoutVars>
      </dgm:prSet>
      <dgm:spPr/>
    </dgm:pt>
    <dgm:pt modelId="{FE23B8C9-ADCB-4C30-9EB9-C50DD1FFF907}" type="pres">
      <dgm:prSet presAssocID="{626CEEC9-7720-498F-8004-C7072ABE53B2}" presName="bullet5e" presStyleLbl="node1" presStyleIdx="4" presStyleCnt="5"/>
      <dgm:spPr/>
    </dgm:pt>
    <dgm:pt modelId="{BE42B453-055C-42D5-BD31-60A22565A031}" type="pres">
      <dgm:prSet presAssocID="{626CEEC9-7720-498F-8004-C7072ABE53B2}" presName="textBox5e" presStyleLbl="revTx" presStyleIdx="4" presStyleCnt="5" custScaleX="130124" custScaleY="94379" custLinFactNeighborX="22763" custLinFactNeighborY="-5742">
        <dgm:presLayoutVars>
          <dgm:bulletEnabled val="1"/>
        </dgm:presLayoutVars>
      </dgm:prSet>
      <dgm:spPr/>
    </dgm:pt>
  </dgm:ptLst>
  <dgm:cxnLst>
    <dgm:cxn modelId="{D1F83B1B-2606-4D9B-A364-3EEB30A0474E}" type="presOf" srcId="{9DD7488E-9DCD-4A65-93DA-FABA68956F5D}" destId="{6998CE5B-7AAC-4E0B-BE95-2B101312F6BF}" srcOrd="0" destOrd="0" presId="urn:microsoft.com/office/officeart/2005/8/layout/arrow2"/>
    <dgm:cxn modelId="{98A2B72F-6B00-44DA-A63A-DCC0B9BA8526}" srcId="{9EB5616B-0217-4E76-8B2B-FAD075D424B2}" destId="{100C708F-388B-43B8-85EF-49C9810CD7A5}" srcOrd="0" destOrd="0" parTransId="{61795ABC-E252-4573-B9E3-A7BEAD743263}" sibTransId="{E6D945A5-C930-4A4E-B443-4BE560C6D847}"/>
    <dgm:cxn modelId="{6BCAF53F-2A7E-466B-8A0B-0B083EEFDEED}" srcId="{9EB5616B-0217-4E76-8B2B-FAD075D424B2}" destId="{7100F96D-691E-4769-8A36-03E6C7F54ABA}" srcOrd="1" destOrd="0" parTransId="{5E9013D2-B6D0-4BD2-9840-DFE714B80993}" sibTransId="{2990816D-CFFC-441C-AD75-5E28BE00BB4C}"/>
    <dgm:cxn modelId="{8C77BD5F-D58C-44AB-82B5-FB052A9A3C02}" type="presOf" srcId="{41135396-CB65-4414-B83F-E6541828ADD1}" destId="{3A94823C-66BF-4278-860F-CFE1709E02CB}" srcOrd="0" destOrd="0" presId="urn:microsoft.com/office/officeart/2005/8/layout/arrow2"/>
    <dgm:cxn modelId="{A3663442-8CA0-4E4A-B6F4-CA3EB9394877}" srcId="{9EB5616B-0217-4E76-8B2B-FAD075D424B2}" destId="{9DD7488E-9DCD-4A65-93DA-FABA68956F5D}" srcOrd="2" destOrd="0" parTransId="{AA82D2D8-6ACE-4272-8D41-C955824EAB42}" sibTransId="{3E73AACB-3C94-4385-A250-70ABA0849B72}"/>
    <dgm:cxn modelId="{5B7AAD44-8899-4E66-AD87-437AD2EEF7F1}" type="presOf" srcId="{100C708F-388B-43B8-85EF-49C9810CD7A5}" destId="{02A0B0DB-DA22-486C-A4A5-2E7DAC115357}" srcOrd="0" destOrd="0" presId="urn:microsoft.com/office/officeart/2005/8/layout/arrow2"/>
    <dgm:cxn modelId="{E37D6069-B0AE-42CF-982F-CD1ED43A01D7}" type="presOf" srcId="{7100F96D-691E-4769-8A36-03E6C7F54ABA}" destId="{3730BB8E-9555-49B4-885F-FDB526829537}" srcOrd="0" destOrd="0" presId="urn:microsoft.com/office/officeart/2005/8/layout/arrow2"/>
    <dgm:cxn modelId="{D4223A73-DB1A-4301-B65E-573C502EBA4F}" srcId="{9EB5616B-0217-4E76-8B2B-FAD075D424B2}" destId="{41135396-CB65-4414-B83F-E6541828ADD1}" srcOrd="3" destOrd="0" parTransId="{0EBA4404-D9EE-4E7D-BF77-0834675BE551}" sibTransId="{5AD804D2-23D3-4EC1-90B7-00D22A48186F}"/>
    <dgm:cxn modelId="{526B3655-25DB-4F70-9281-297EFE10C12C}" type="presOf" srcId="{626CEEC9-7720-498F-8004-C7072ABE53B2}" destId="{BE42B453-055C-42D5-BD31-60A22565A031}" srcOrd="0" destOrd="0" presId="urn:microsoft.com/office/officeart/2005/8/layout/arrow2"/>
    <dgm:cxn modelId="{09A2EEB3-A419-424C-8A1B-28361C371AD4}" type="presOf" srcId="{9EB5616B-0217-4E76-8B2B-FAD075D424B2}" destId="{07D73BF4-4C8E-4969-B204-43B577C6ED79}" srcOrd="0" destOrd="0" presId="urn:microsoft.com/office/officeart/2005/8/layout/arrow2"/>
    <dgm:cxn modelId="{9D28BEE7-C57E-4FBD-A717-B21FD150D88D}" srcId="{9EB5616B-0217-4E76-8B2B-FAD075D424B2}" destId="{626CEEC9-7720-498F-8004-C7072ABE53B2}" srcOrd="4" destOrd="0" parTransId="{E7EB835D-001E-47DC-B286-6B9D714BAA51}" sibTransId="{4F31FEEA-5A87-4E91-A772-D5F8BF9BBDEE}"/>
    <dgm:cxn modelId="{DEFD3E73-AB18-4493-9AFB-36C0D0D90B2D}" type="presParOf" srcId="{07D73BF4-4C8E-4969-B204-43B577C6ED79}" destId="{5C211562-0F2F-4EDB-9D00-B75C14DCD65D}" srcOrd="0" destOrd="0" presId="urn:microsoft.com/office/officeart/2005/8/layout/arrow2"/>
    <dgm:cxn modelId="{185C3032-8049-4B9D-9E6E-6ACCBC163F0F}" type="presParOf" srcId="{07D73BF4-4C8E-4969-B204-43B577C6ED79}" destId="{F05066DA-CEBD-469B-9F9C-5F9F9FD0F71B}" srcOrd="1" destOrd="0" presId="urn:microsoft.com/office/officeart/2005/8/layout/arrow2"/>
    <dgm:cxn modelId="{358EE111-7F51-4BF5-B0E5-4E7FC5E648BF}" type="presParOf" srcId="{F05066DA-CEBD-469B-9F9C-5F9F9FD0F71B}" destId="{D6FB1E7A-04E4-47FA-A456-791C49879EF6}" srcOrd="0" destOrd="0" presId="urn:microsoft.com/office/officeart/2005/8/layout/arrow2"/>
    <dgm:cxn modelId="{948E7B61-7D03-4784-880A-A0482B9E42AB}" type="presParOf" srcId="{F05066DA-CEBD-469B-9F9C-5F9F9FD0F71B}" destId="{02A0B0DB-DA22-486C-A4A5-2E7DAC115357}" srcOrd="1" destOrd="0" presId="urn:microsoft.com/office/officeart/2005/8/layout/arrow2"/>
    <dgm:cxn modelId="{E192A8C4-55EB-4628-8BFB-3256D081CBC5}" type="presParOf" srcId="{F05066DA-CEBD-469B-9F9C-5F9F9FD0F71B}" destId="{F0957156-D04A-4A0A-86C2-D0D88F6E4EBC}" srcOrd="2" destOrd="0" presId="urn:microsoft.com/office/officeart/2005/8/layout/arrow2"/>
    <dgm:cxn modelId="{2263B691-CF62-4FC5-9AA9-6490AC82206B}" type="presParOf" srcId="{F05066DA-CEBD-469B-9F9C-5F9F9FD0F71B}" destId="{3730BB8E-9555-49B4-885F-FDB526829537}" srcOrd="3" destOrd="0" presId="urn:microsoft.com/office/officeart/2005/8/layout/arrow2"/>
    <dgm:cxn modelId="{EBB8E08F-BBDC-451C-8E68-6924E7F1F56E}" type="presParOf" srcId="{F05066DA-CEBD-469B-9F9C-5F9F9FD0F71B}" destId="{19D80420-58A0-42BD-BE44-336D6D2F93E2}" srcOrd="4" destOrd="0" presId="urn:microsoft.com/office/officeart/2005/8/layout/arrow2"/>
    <dgm:cxn modelId="{5342C820-97AC-4D09-A79E-5966ED3D888A}" type="presParOf" srcId="{F05066DA-CEBD-469B-9F9C-5F9F9FD0F71B}" destId="{6998CE5B-7AAC-4E0B-BE95-2B101312F6BF}" srcOrd="5" destOrd="0" presId="urn:microsoft.com/office/officeart/2005/8/layout/arrow2"/>
    <dgm:cxn modelId="{EBAF202F-4BCC-4C99-B4F7-D4709F47CA25}" type="presParOf" srcId="{F05066DA-CEBD-469B-9F9C-5F9F9FD0F71B}" destId="{97C8407B-5637-41AA-8EE8-42C6A0CC76C2}" srcOrd="6" destOrd="0" presId="urn:microsoft.com/office/officeart/2005/8/layout/arrow2"/>
    <dgm:cxn modelId="{8051BED9-01A5-4AC7-948B-EB4BCDC4CEF0}" type="presParOf" srcId="{F05066DA-CEBD-469B-9F9C-5F9F9FD0F71B}" destId="{3A94823C-66BF-4278-860F-CFE1709E02CB}" srcOrd="7" destOrd="0" presId="urn:microsoft.com/office/officeart/2005/8/layout/arrow2"/>
    <dgm:cxn modelId="{6FA5922E-25C0-4792-8666-83D4BB338A78}" type="presParOf" srcId="{F05066DA-CEBD-469B-9F9C-5F9F9FD0F71B}" destId="{FE23B8C9-ADCB-4C30-9EB9-C50DD1FFF907}" srcOrd="8" destOrd="0" presId="urn:microsoft.com/office/officeart/2005/8/layout/arrow2"/>
    <dgm:cxn modelId="{2AE808E8-E6F4-4A6F-91ED-640B2B1A5C1F}" type="presParOf" srcId="{F05066DA-CEBD-469B-9F9C-5F9F9FD0F71B}" destId="{BE42B453-055C-42D5-BD31-60A22565A031}"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2E55B-96A7-442A-9A30-A3F34810ADE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287BE10-4E84-4854-8BA4-240CAD0A143E}">
      <dgm:prSet phldrT="[Text]" phldr="0" custT="1"/>
      <dgm:spPr/>
      <dgm:t>
        <a:bodyPr/>
        <a:lstStyle/>
        <a:p>
          <a:pPr rtl="0"/>
          <a:r>
            <a:rPr lang="en-US" sz="2400">
              <a:latin typeface="Gill Sans MT" panose="020B0502020104020203"/>
            </a:rPr>
            <a:t>Domain Adaptation</a:t>
          </a:r>
          <a:endParaRPr lang="en-US" sz="2400"/>
        </a:p>
      </dgm:t>
    </dgm:pt>
    <dgm:pt modelId="{3A8C5E63-6B17-483F-9EC1-DE8E4819C249}" type="parTrans" cxnId="{52ABED9F-C8C5-448A-A658-E8BE9A2B0096}">
      <dgm:prSet/>
      <dgm:spPr/>
      <dgm:t>
        <a:bodyPr/>
        <a:lstStyle/>
        <a:p>
          <a:endParaRPr lang="en-US"/>
        </a:p>
      </dgm:t>
    </dgm:pt>
    <dgm:pt modelId="{87D93E2B-85EC-4F69-9224-810D7EAC1B07}" type="sibTrans" cxnId="{52ABED9F-C8C5-448A-A658-E8BE9A2B0096}">
      <dgm:prSet/>
      <dgm:spPr/>
      <dgm:t>
        <a:bodyPr/>
        <a:lstStyle/>
        <a:p>
          <a:endParaRPr lang="en-US"/>
        </a:p>
      </dgm:t>
    </dgm:pt>
    <dgm:pt modelId="{768F779B-64B8-49B1-9F02-7663A2CC30CD}">
      <dgm:prSet phldrT="[Text]" phldr="0" custT="1"/>
      <dgm:spPr/>
      <dgm:t>
        <a:bodyPr/>
        <a:lstStyle/>
        <a:p>
          <a:pPr rtl="0"/>
          <a:r>
            <a:rPr lang="en-US" sz="2800" dirty="0">
              <a:latin typeface="Gill Sans MT" panose="020B0502020104020203"/>
            </a:rPr>
            <a:t>Classifier adaptation</a:t>
          </a:r>
        </a:p>
      </dgm:t>
    </dgm:pt>
    <dgm:pt modelId="{EB85B857-CCAA-4A05-9364-DB21488F2E31}" type="parTrans" cxnId="{7E7E253A-2067-4933-8E03-351EA8573DD7}">
      <dgm:prSet/>
      <dgm:spPr/>
      <dgm:t>
        <a:bodyPr/>
        <a:lstStyle/>
        <a:p>
          <a:endParaRPr lang="en-US"/>
        </a:p>
      </dgm:t>
    </dgm:pt>
    <dgm:pt modelId="{D58E8AC9-15B0-4022-B028-BF157137EBA1}" type="sibTrans" cxnId="{7E7E253A-2067-4933-8E03-351EA8573DD7}">
      <dgm:prSet/>
      <dgm:spPr/>
      <dgm:t>
        <a:bodyPr/>
        <a:lstStyle/>
        <a:p>
          <a:endParaRPr lang="en-US"/>
        </a:p>
      </dgm:t>
    </dgm:pt>
    <dgm:pt modelId="{F126028F-E09D-40C8-BBCD-D1F775FC14BE}">
      <dgm:prSet phldrT="[Text]" phldr="0" custT="1"/>
      <dgm:spPr/>
      <dgm:t>
        <a:bodyPr/>
        <a:lstStyle/>
        <a:p>
          <a:pPr rtl="0"/>
          <a:r>
            <a:rPr lang="en-US" sz="2800">
              <a:latin typeface="Gill Sans MT" panose="020B0502020104020203"/>
            </a:rPr>
            <a:t>Feature-based transformation</a:t>
          </a:r>
          <a:endParaRPr lang="en-US" sz="2800"/>
        </a:p>
      </dgm:t>
    </dgm:pt>
    <dgm:pt modelId="{C17D3907-4274-4C37-B683-E4C1388BEF97}" type="parTrans" cxnId="{C3E35844-F213-49A3-95B6-D471626A380A}">
      <dgm:prSet/>
      <dgm:spPr/>
      <dgm:t>
        <a:bodyPr/>
        <a:lstStyle/>
        <a:p>
          <a:endParaRPr lang="en-US"/>
        </a:p>
      </dgm:t>
    </dgm:pt>
    <dgm:pt modelId="{91BB5E90-2059-4C53-B2F0-33F744FA6723}" type="sibTrans" cxnId="{C3E35844-F213-49A3-95B6-D471626A380A}">
      <dgm:prSet/>
      <dgm:spPr/>
      <dgm:t>
        <a:bodyPr/>
        <a:lstStyle/>
        <a:p>
          <a:endParaRPr lang="en-US"/>
        </a:p>
      </dgm:t>
    </dgm:pt>
    <dgm:pt modelId="{D298803F-7D2F-4F4A-91DA-72D1FF71838F}">
      <dgm:prSet phldr="0" custT="1"/>
      <dgm:spPr/>
      <dgm:t>
        <a:bodyPr/>
        <a:lstStyle/>
        <a:p>
          <a:pPr rtl="0"/>
          <a:r>
            <a:rPr lang="en-US" sz="2800" dirty="0">
              <a:latin typeface="Gill Sans MT" panose="020B0502020104020203"/>
            </a:rPr>
            <a:t>   Deep learning  </a:t>
          </a:r>
        </a:p>
      </dgm:t>
    </dgm:pt>
    <dgm:pt modelId="{962567DA-429C-47F4-93C7-5635FE5B1BC0}" type="parTrans" cxnId="{65C67087-19E8-4A3D-BD69-A29AF098A153}">
      <dgm:prSet/>
      <dgm:spPr/>
      <dgm:t>
        <a:bodyPr/>
        <a:lstStyle/>
        <a:p>
          <a:endParaRPr lang="en-US"/>
        </a:p>
      </dgm:t>
    </dgm:pt>
    <dgm:pt modelId="{050BAC53-A1F2-4D55-9000-F8DA35B2C5C4}" type="sibTrans" cxnId="{65C67087-19E8-4A3D-BD69-A29AF098A153}">
      <dgm:prSet/>
      <dgm:spPr/>
      <dgm:t>
        <a:bodyPr/>
        <a:lstStyle/>
        <a:p>
          <a:endParaRPr lang="en-US"/>
        </a:p>
      </dgm:t>
    </dgm:pt>
    <dgm:pt modelId="{8C245602-3801-4BB1-BE79-E9B8E7D33A59}">
      <dgm:prSet phldr="0" custT="1"/>
      <dgm:spPr/>
      <dgm:t>
        <a:bodyPr/>
        <a:lstStyle/>
        <a:p>
          <a:pPr rtl="0"/>
          <a:r>
            <a:rPr lang="en-US" sz="2800" dirty="0">
              <a:latin typeface="Gill Sans MT" panose="020B0502020104020203"/>
            </a:rPr>
            <a:t>       Reweighting       </a:t>
          </a:r>
          <a:endParaRPr lang="en-US" sz="2800" dirty="0"/>
        </a:p>
      </dgm:t>
    </dgm:pt>
    <dgm:pt modelId="{58A10AEF-DA9F-4934-8344-538C143C3048}" type="parTrans" cxnId="{DBE515DA-01A6-48A1-B1FB-3C2B76DF7994}">
      <dgm:prSet/>
      <dgm:spPr/>
      <dgm:t>
        <a:bodyPr/>
        <a:lstStyle/>
        <a:p>
          <a:endParaRPr lang="en-US"/>
        </a:p>
      </dgm:t>
    </dgm:pt>
    <dgm:pt modelId="{3C41E235-ADA5-4B55-AE7F-B4E86FDCAE9E}" type="sibTrans" cxnId="{DBE515DA-01A6-48A1-B1FB-3C2B76DF7994}">
      <dgm:prSet/>
      <dgm:spPr/>
      <dgm:t>
        <a:bodyPr/>
        <a:lstStyle/>
        <a:p>
          <a:endParaRPr lang="en-US"/>
        </a:p>
      </dgm:t>
    </dgm:pt>
    <dgm:pt modelId="{EC421C25-6D65-417C-9919-2B961EDEC549}" type="pres">
      <dgm:prSet presAssocID="{2242E55B-96A7-442A-9A30-A3F34810ADED}" presName="hierChild1" presStyleCnt="0">
        <dgm:presLayoutVars>
          <dgm:orgChart val="1"/>
          <dgm:chPref val="1"/>
          <dgm:dir/>
          <dgm:animOne val="branch"/>
          <dgm:animLvl val="lvl"/>
          <dgm:resizeHandles/>
        </dgm:presLayoutVars>
      </dgm:prSet>
      <dgm:spPr/>
    </dgm:pt>
    <dgm:pt modelId="{3FB01361-B306-4E83-A501-8FB822D56919}" type="pres">
      <dgm:prSet presAssocID="{5287BE10-4E84-4854-8BA4-240CAD0A143E}" presName="hierRoot1" presStyleCnt="0">
        <dgm:presLayoutVars>
          <dgm:hierBranch val="init"/>
        </dgm:presLayoutVars>
      </dgm:prSet>
      <dgm:spPr/>
    </dgm:pt>
    <dgm:pt modelId="{6674E13C-08F7-417C-B84E-68477821BFD1}" type="pres">
      <dgm:prSet presAssocID="{5287BE10-4E84-4854-8BA4-240CAD0A143E}" presName="rootComposite1" presStyleCnt="0"/>
      <dgm:spPr/>
    </dgm:pt>
    <dgm:pt modelId="{D96B4007-85BB-4D3F-B2B7-015E157D78E1}" type="pres">
      <dgm:prSet presAssocID="{5287BE10-4E84-4854-8BA4-240CAD0A143E}" presName="rootText1" presStyleLbl="node0" presStyleIdx="0" presStyleCnt="1">
        <dgm:presLayoutVars>
          <dgm:chPref val="3"/>
        </dgm:presLayoutVars>
      </dgm:prSet>
      <dgm:spPr/>
    </dgm:pt>
    <dgm:pt modelId="{F8B5F453-C3D6-433E-8A11-07AA783A3DD7}" type="pres">
      <dgm:prSet presAssocID="{5287BE10-4E84-4854-8BA4-240CAD0A143E}" presName="rootConnector1" presStyleLbl="node1" presStyleIdx="0" presStyleCnt="0"/>
      <dgm:spPr/>
    </dgm:pt>
    <dgm:pt modelId="{87833C95-FE43-4C23-B508-1EF11998E222}" type="pres">
      <dgm:prSet presAssocID="{5287BE10-4E84-4854-8BA4-240CAD0A143E}" presName="hierChild2" presStyleCnt="0"/>
      <dgm:spPr/>
    </dgm:pt>
    <dgm:pt modelId="{F421A075-9060-458C-A4ED-90F762D59BE0}" type="pres">
      <dgm:prSet presAssocID="{EB85B857-CCAA-4A05-9364-DB21488F2E31}" presName="Name37" presStyleLbl="parChTrans1D2" presStyleIdx="0" presStyleCnt="4"/>
      <dgm:spPr/>
    </dgm:pt>
    <dgm:pt modelId="{006B9948-3D7E-4FF5-B032-117FD638C7F6}" type="pres">
      <dgm:prSet presAssocID="{768F779B-64B8-49B1-9F02-7663A2CC30CD}" presName="hierRoot2" presStyleCnt="0">
        <dgm:presLayoutVars>
          <dgm:hierBranch val="init"/>
        </dgm:presLayoutVars>
      </dgm:prSet>
      <dgm:spPr/>
    </dgm:pt>
    <dgm:pt modelId="{D9E562C7-8B5B-4D4B-8EB0-2DC8679A5F31}" type="pres">
      <dgm:prSet presAssocID="{768F779B-64B8-49B1-9F02-7663A2CC30CD}" presName="rootComposite" presStyleCnt="0"/>
      <dgm:spPr/>
    </dgm:pt>
    <dgm:pt modelId="{E518E663-DECF-4F1D-915E-8372923C0F36}" type="pres">
      <dgm:prSet presAssocID="{768F779B-64B8-49B1-9F02-7663A2CC30CD}" presName="rootText" presStyleLbl="node2" presStyleIdx="0" presStyleCnt="4">
        <dgm:presLayoutVars>
          <dgm:chPref val="3"/>
        </dgm:presLayoutVars>
      </dgm:prSet>
      <dgm:spPr/>
    </dgm:pt>
    <dgm:pt modelId="{D7BE0187-1936-433B-B20E-19F2F909EC2D}" type="pres">
      <dgm:prSet presAssocID="{768F779B-64B8-49B1-9F02-7663A2CC30CD}" presName="rootConnector" presStyleLbl="node2" presStyleIdx="0" presStyleCnt="4"/>
      <dgm:spPr/>
    </dgm:pt>
    <dgm:pt modelId="{D50AF53A-D879-4C46-A1C1-B520F7B3D161}" type="pres">
      <dgm:prSet presAssocID="{768F779B-64B8-49B1-9F02-7663A2CC30CD}" presName="hierChild4" presStyleCnt="0"/>
      <dgm:spPr/>
    </dgm:pt>
    <dgm:pt modelId="{29F77392-93B3-4060-BDC5-D1389DBF300E}" type="pres">
      <dgm:prSet presAssocID="{768F779B-64B8-49B1-9F02-7663A2CC30CD}" presName="hierChild5" presStyleCnt="0"/>
      <dgm:spPr/>
    </dgm:pt>
    <dgm:pt modelId="{54A7176C-58B2-4BD1-8634-8C71F70A9DE0}" type="pres">
      <dgm:prSet presAssocID="{58A10AEF-DA9F-4934-8344-538C143C3048}" presName="Name37" presStyleLbl="parChTrans1D2" presStyleIdx="1" presStyleCnt="4"/>
      <dgm:spPr/>
    </dgm:pt>
    <dgm:pt modelId="{682A88D5-DD0F-4A9E-A045-AC9C3DDCB771}" type="pres">
      <dgm:prSet presAssocID="{8C245602-3801-4BB1-BE79-E9B8E7D33A59}" presName="hierRoot2" presStyleCnt="0">
        <dgm:presLayoutVars>
          <dgm:hierBranch val="init"/>
        </dgm:presLayoutVars>
      </dgm:prSet>
      <dgm:spPr/>
    </dgm:pt>
    <dgm:pt modelId="{7522CFDC-E463-449A-857C-5A9E5C44A509}" type="pres">
      <dgm:prSet presAssocID="{8C245602-3801-4BB1-BE79-E9B8E7D33A59}" presName="rootComposite" presStyleCnt="0"/>
      <dgm:spPr/>
    </dgm:pt>
    <dgm:pt modelId="{257B7B5C-9236-4E30-B4C4-BEB1D64E5D1A}" type="pres">
      <dgm:prSet presAssocID="{8C245602-3801-4BB1-BE79-E9B8E7D33A59}" presName="rootText" presStyleLbl="node2" presStyleIdx="1" presStyleCnt="4">
        <dgm:presLayoutVars>
          <dgm:chPref val="3"/>
        </dgm:presLayoutVars>
      </dgm:prSet>
      <dgm:spPr/>
    </dgm:pt>
    <dgm:pt modelId="{BB5E2BA1-7E4A-48BA-9DD7-BA2239B394B0}" type="pres">
      <dgm:prSet presAssocID="{8C245602-3801-4BB1-BE79-E9B8E7D33A59}" presName="rootConnector" presStyleLbl="node2" presStyleIdx="1" presStyleCnt="4"/>
      <dgm:spPr/>
    </dgm:pt>
    <dgm:pt modelId="{9EEF4F81-7E46-4BD4-BE3E-2D610293BCD2}" type="pres">
      <dgm:prSet presAssocID="{8C245602-3801-4BB1-BE79-E9B8E7D33A59}" presName="hierChild4" presStyleCnt="0"/>
      <dgm:spPr/>
    </dgm:pt>
    <dgm:pt modelId="{55510B7E-6509-48F4-A80D-F0C45072DF28}" type="pres">
      <dgm:prSet presAssocID="{8C245602-3801-4BB1-BE79-E9B8E7D33A59}" presName="hierChild5" presStyleCnt="0"/>
      <dgm:spPr/>
    </dgm:pt>
    <dgm:pt modelId="{C5ADF7B2-C63C-4FAC-8349-9CE7DDC5F9DF}" type="pres">
      <dgm:prSet presAssocID="{C17D3907-4274-4C37-B683-E4C1388BEF97}" presName="Name37" presStyleLbl="parChTrans1D2" presStyleIdx="2" presStyleCnt="4"/>
      <dgm:spPr/>
    </dgm:pt>
    <dgm:pt modelId="{829F1363-B166-4B6A-93F9-E5A80C8C1409}" type="pres">
      <dgm:prSet presAssocID="{F126028F-E09D-40C8-BBCD-D1F775FC14BE}" presName="hierRoot2" presStyleCnt="0">
        <dgm:presLayoutVars>
          <dgm:hierBranch val="init"/>
        </dgm:presLayoutVars>
      </dgm:prSet>
      <dgm:spPr/>
    </dgm:pt>
    <dgm:pt modelId="{34DB1221-FD4C-4E37-9072-373A8D779E0B}" type="pres">
      <dgm:prSet presAssocID="{F126028F-E09D-40C8-BBCD-D1F775FC14BE}" presName="rootComposite" presStyleCnt="0"/>
      <dgm:spPr/>
    </dgm:pt>
    <dgm:pt modelId="{5F9E5D52-BBD4-4C73-9164-3C94E9C0255B}" type="pres">
      <dgm:prSet presAssocID="{F126028F-E09D-40C8-BBCD-D1F775FC14BE}" presName="rootText" presStyleLbl="node2" presStyleIdx="2" presStyleCnt="4">
        <dgm:presLayoutVars>
          <dgm:chPref val="3"/>
        </dgm:presLayoutVars>
      </dgm:prSet>
      <dgm:spPr/>
    </dgm:pt>
    <dgm:pt modelId="{20BD8724-E362-4F38-A897-3E9AB7A16FFE}" type="pres">
      <dgm:prSet presAssocID="{F126028F-E09D-40C8-BBCD-D1F775FC14BE}" presName="rootConnector" presStyleLbl="node2" presStyleIdx="2" presStyleCnt="4"/>
      <dgm:spPr/>
    </dgm:pt>
    <dgm:pt modelId="{39C1E391-0CF8-4C71-AEEB-E72D93A5B688}" type="pres">
      <dgm:prSet presAssocID="{F126028F-E09D-40C8-BBCD-D1F775FC14BE}" presName="hierChild4" presStyleCnt="0"/>
      <dgm:spPr/>
    </dgm:pt>
    <dgm:pt modelId="{A8A49F6A-6C5B-4437-AC44-75A5FD376B75}" type="pres">
      <dgm:prSet presAssocID="{F126028F-E09D-40C8-BBCD-D1F775FC14BE}" presName="hierChild5" presStyleCnt="0"/>
      <dgm:spPr/>
    </dgm:pt>
    <dgm:pt modelId="{F2EA2BF7-789D-464F-B704-22D56D694F09}" type="pres">
      <dgm:prSet presAssocID="{962567DA-429C-47F4-93C7-5635FE5B1BC0}" presName="Name37" presStyleLbl="parChTrans1D2" presStyleIdx="3" presStyleCnt="4"/>
      <dgm:spPr/>
    </dgm:pt>
    <dgm:pt modelId="{F9E376F4-F491-4EE5-BBBD-A79C9E173101}" type="pres">
      <dgm:prSet presAssocID="{D298803F-7D2F-4F4A-91DA-72D1FF71838F}" presName="hierRoot2" presStyleCnt="0">
        <dgm:presLayoutVars>
          <dgm:hierBranch val="init"/>
        </dgm:presLayoutVars>
      </dgm:prSet>
      <dgm:spPr/>
    </dgm:pt>
    <dgm:pt modelId="{04A723CA-E053-4126-9D0C-99EE9F69BD5C}" type="pres">
      <dgm:prSet presAssocID="{D298803F-7D2F-4F4A-91DA-72D1FF71838F}" presName="rootComposite" presStyleCnt="0"/>
      <dgm:spPr/>
    </dgm:pt>
    <dgm:pt modelId="{C7BC3994-7923-485E-9708-71E8A114F3B9}" type="pres">
      <dgm:prSet presAssocID="{D298803F-7D2F-4F4A-91DA-72D1FF71838F}" presName="rootText" presStyleLbl="node2" presStyleIdx="3" presStyleCnt="4">
        <dgm:presLayoutVars>
          <dgm:chPref val="3"/>
        </dgm:presLayoutVars>
      </dgm:prSet>
      <dgm:spPr/>
    </dgm:pt>
    <dgm:pt modelId="{FE3E72CF-C6EF-408D-9CDB-6E262AAE384C}" type="pres">
      <dgm:prSet presAssocID="{D298803F-7D2F-4F4A-91DA-72D1FF71838F}" presName="rootConnector" presStyleLbl="node2" presStyleIdx="3" presStyleCnt="4"/>
      <dgm:spPr/>
    </dgm:pt>
    <dgm:pt modelId="{C55CAEEA-0579-438E-A412-AA5A18BB06A5}" type="pres">
      <dgm:prSet presAssocID="{D298803F-7D2F-4F4A-91DA-72D1FF71838F}" presName="hierChild4" presStyleCnt="0"/>
      <dgm:spPr/>
    </dgm:pt>
    <dgm:pt modelId="{10BCFAC3-B851-4FA1-A4AF-2DB1043FF4D7}" type="pres">
      <dgm:prSet presAssocID="{D298803F-7D2F-4F4A-91DA-72D1FF71838F}" presName="hierChild5" presStyleCnt="0"/>
      <dgm:spPr/>
    </dgm:pt>
    <dgm:pt modelId="{DF98D3DD-2259-42E6-AEEA-A753BC01205F}" type="pres">
      <dgm:prSet presAssocID="{5287BE10-4E84-4854-8BA4-240CAD0A143E}" presName="hierChild3" presStyleCnt="0"/>
      <dgm:spPr/>
    </dgm:pt>
  </dgm:ptLst>
  <dgm:cxnLst>
    <dgm:cxn modelId="{3DCD190B-476C-4852-B631-BE87F01960F5}" type="presOf" srcId="{D298803F-7D2F-4F4A-91DA-72D1FF71838F}" destId="{FE3E72CF-C6EF-408D-9CDB-6E262AAE384C}" srcOrd="1" destOrd="0" presId="urn:microsoft.com/office/officeart/2005/8/layout/orgChart1"/>
    <dgm:cxn modelId="{3DF17E0E-FB95-4616-A7ED-1B573CE4B93A}" type="presOf" srcId="{F126028F-E09D-40C8-BBCD-D1F775FC14BE}" destId="{20BD8724-E362-4F38-A897-3E9AB7A16FFE}" srcOrd="1" destOrd="0" presId="urn:microsoft.com/office/officeart/2005/8/layout/orgChart1"/>
    <dgm:cxn modelId="{227E4633-FB8B-4821-926E-5E802E1AC2CF}" type="presOf" srcId="{EB85B857-CCAA-4A05-9364-DB21488F2E31}" destId="{F421A075-9060-458C-A4ED-90F762D59BE0}" srcOrd="0" destOrd="0" presId="urn:microsoft.com/office/officeart/2005/8/layout/orgChart1"/>
    <dgm:cxn modelId="{7E7E253A-2067-4933-8E03-351EA8573DD7}" srcId="{5287BE10-4E84-4854-8BA4-240CAD0A143E}" destId="{768F779B-64B8-49B1-9F02-7663A2CC30CD}" srcOrd="0" destOrd="0" parTransId="{EB85B857-CCAA-4A05-9364-DB21488F2E31}" sibTransId="{D58E8AC9-15B0-4022-B028-BF157137EBA1}"/>
    <dgm:cxn modelId="{F049D53F-3845-414D-A004-A41F737A7CD5}" type="presOf" srcId="{962567DA-429C-47F4-93C7-5635FE5B1BC0}" destId="{F2EA2BF7-789D-464F-B704-22D56D694F09}" srcOrd="0" destOrd="0" presId="urn:microsoft.com/office/officeart/2005/8/layout/orgChart1"/>
    <dgm:cxn modelId="{C3479D5D-0C49-46AC-95ED-7E6D5252CD05}" type="presOf" srcId="{C17D3907-4274-4C37-B683-E4C1388BEF97}" destId="{C5ADF7B2-C63C-4FAC-8349-9CE7DDC5F9DF}" srcOrd="0" destOrd="0" presId="urn:microsoft.com/office/officeart/2005/8/layout/orgChart1"/>
    <dgm:cxn modelId="{B43F9542-E61D-4754-94AA-C059E72328D8}" type="presOf" srcId="{5287BE10-4E84-4854-8BA4-240CAD0A143E}" destId="{F8B5F453-C3D6-433E-8A11-07AA783A3DD7}" srcOrd="1" destOrd="0" presId="urn:microsoft.com/office/officeart/2005/8/layout/orgChart1"/>
    <dgm:cxn modelId="{F3A0BE63-5EC3-4175-BFFC-0AE741059DDE}" type="presOf" srcId="{D298803F-7D2F-4F4A-91DA-72D1FF71838F}" destId="{C7BC3994-7923-485E-9708-71E8A114F3B9}" srcOrd="0" destOrd="0" presId="urn:microsoft.com/office/officeart/2005/8/layout/orgChart1"/>
    <dgm:cxn modelId="{C3E35844-F213-49A3-95B6-D471626A380A}" srcId="{5287BE10-4E84-4854-8BA4-240CAD0A143E}" destId="{F126028F-E09D-40C8-BBCD-D1F775FC14BE}" srcOrd="2" destOrd="0" parTransId="{C17D3907-4274-4C37-B683-E4C1388BEF97}" sibTransId="{91BB5E90-2059-4C53-B2F0-33F744FA6723}"/>
    <dgm:cxn modelId="{EF968044-893C-4CCF-AC86-C9C63EE92484}" type="presOf" srcId="{768F779B-64B8-49B1-9F02-7663A2CC30CD}" destId="{D7BE0187-1936-433B-B20E-19F2F909EC2D}" srcOrd="1" destOrd="0" presId="urn:microsoft.com/office/officeart/2005/8/layout/orgChart1"/>
    <dgm:cxn modelId="{36ADDF46-3B3B-40D2-B406-2F07314F6B2D}" type="presOf" srcId="{8C245602-3801-4BB1-BE79-E9B8E7D33A59}" destId="{BB5E2BA1-7E4A-48BA-9DD7-BA2239B394B0}" srcOrd="1" destOrd="0" presId="urn:microsoft.com/office/officeart/2005/8/layout/orgChart1"/>
    <dgm:cxn modelId="{D3AF4E67-FBA3-440E-9AA8-3BF218BFA5C2}" type="presOf" srcId="{5287BE10-4E84-4854-8BA4-240CAD0A143E}" destId="{D96B4007-85BB-4D3F-B2B7-015E157D78E1}" srcOrd="0" destOrd="0" presId="urn:microsoft.com/office/officeart/2005/8/layout/orgChart1"/>
    <dgm:cxn modelId="{8392A17F-0828-4B82-A420-8E77B7A32DE8}" type="presOf" srcId="{768F779B-64B8-49B1-9F02-7663A2CC30CD}" destId="{E518E663-DECF-4F1D-915E-8372923C0F36}" srcOrd="0" destOrd="0" presId="urn:microsoft.com/office/officeart/2005/8/layout/orgChart1"/>
    <dgm:cxn modelId="{BFC61687-7D7D-42D6-ABD5-C1E5EA96D766}" type="presOf" srcId="{2242E55B-96A7-442A-9A30-A3F34810ADED}" destId="{EC421C25-6D65-417C-9919-2B961EDEC549}" srcOrd="0" destOrd="0" presId="urn:microsoft.com/office/officeart/2005/8/layout/orgChart1"/>
    <dgm:cxn modelId="{65C67087-19E8-4A3D-BD69-A29AF098A153}" srcId="{5287BE10-4E84-4854-8BA4-240CAD0A143E}" destId="{D298803F-7D2F-4F4A-91DA-72D1FF71838F}" srcOrd="3" destOrd="0" parTransId="{962567DA-429C-47F4-93C7-5635FE5B1BC0}" sibTransId="{050BAC53-A1F2-4D55-9000-F8DA35B2C5C4}"/>
    <dgm:cxn modelId="{C90B5798-36AE-4BA4-9062-254DBB15A8B0}" type="presOf" srcId="{F126028F-E09D-40C8-BBCD-D1F775FC14BE}" destId="{5F9E5D52-BBD4-4C73-9164-3C94E9C0255B}" srcOrd="0" destOrd="0" presId="urn:microsoft.com/office/officeart/2005/8/layout/orgChart1"/>
    <dgm:cxn modelId="{52ABED9F-C8C5-448A-A658-E8BE9A2B0096}" srcId="{2242E55B-96A7-442A-9A30-A3F34810ADED}" destId="{5287BE10-4E84-4854-8BA4-240CAD0A143E}" srcOrd="0" destOrd="0" parTransId="{3A8C5E63-6B17-483F-9EC1-DE8E4819C249}" sibTransId="{87D93E2B-85EC-4F69-9224-810D7EAC1B07}"/>
    <dgm:cxn modelId="{871F66B5-E342-4E73-AB32-EEA1DEE99705}" type="presOf" srcId="{58A10AEF-DA9F-4934-8344-538C143C3048}" destId="{54A7176C-58B2-4BD1-8634-8C71F70A9DE0}" srcOrd="0" destOrd="0" presId="urn:microsoft.com/office/officeart/2005/8/layout/orgChart1"/>
    <dgm:cxn modelId="{6851F1BB-DE5D-4A09-929C-B187D1D8A77F}" type="presOf" srcId="{8C245602-3801-4BB1-BE79-E9B8E7D33A59}" destId="{257B7B5C-9236-4E30-B4C4-BEB1D64E5D1A}" srcOrd="0" destOrd="0" presId="urn:microsoft.com/office/officeart/2005/8/layout/orgChart1"/>
    <dgm:cxn modelId="{DBE515DA-01A6-48A1-B1FB-3C2B76DF7994}" srcId="{5287BE10-4E84-4854-8BA4-240CAD0A143E}" destId="{8C245602-3801-4BB1-BE79-E9B8E7D33A59}" srcOrd="1" destOrd="0" parTransId="{58A10AEF-DA9F-4934-8344-538C143C3048}" sibTransId="{3C41E235-ADA5-4B55-AE7F-B4E86FDCAE9E}"/>
    <dgm:cxn modelId="{6E60FC64-AE80-4640-9F26-E4B894DD7BE5}" type="presParOf" srcId="{EC421C25-6D65-417C-9919-2B961EDEC549}" destId="{3FB01361-B306-4E83-A501-8FB822D56919}" srcOrd="0" destOrd="0" presId="urn:microsoft.com/office/officeart/2005/8/layout/orgChart1"/>
    <dgm:cxn modelId="{3C133B27-8445-46C8-ABC2-47E5C81D373C}" type="presParOf" srcId="{3FB01361-B306-4E83-A501-8FB822D56919}" destId="{6674E13C-08F7-417C-B84E-68477821BFD1}" srcOrd="0" destOrd="0" presId="urn:microsoft.com/office/officeart/2005/8/layout/orgChart1"/>
    <dgm:cxn modelId="{B1D13EA8-F5EB-4890-AD88-7A2A554E4D89}" type="presParOf" srcId="{6674E13C-08F7-417C-B84E-68477821BFD1}" destId="{D96B4007-85BB-4D3F-B2B7-015E157D78E1}" srcOrd="0" destOrd="0" presId="urn:microsoft.com/office/officeart/2005/8/layout/orgChart1"/>
    <dgm:cxn modelId="{C5C12649-7386-4490-9405-DE758F8B24DB}" type="presParOf" srcId="{6674E13C-08F7-417C-B84E-68477821BFD1}" destId="{F8B5F453-C3D6-433E-8A11-07AA783A3DD7}" srcOrd="1" destOrd="0" presId="urn:microsoft.com/office/officeart/2005/8/layout/orgChart1"/>
    <dgm:cxn modelId="{6E60CC19-DFD9-4C07-A79B-482CCDD0ABB3}" type="presParOf" srcId="{3FB01361-B306-4E83-A501-8FB822D56919}" destId="{87833C95-FE43-4C23-B508-1EF11998E222}" srcOrd="1" destOrd="0" presId="urn:microsoft.com/office/officeart/2005/8/layout/orgChart1"/>
    <dgm:cxn modelId="{08C8A991-D290-4E48-95C5-845D83028E2C}" type="presParOf" srcId="{87833C95-FE43-4C23-B508-1EF11998E222}" destId="{F421A075-9060-458C-A4ED-90F762D59BE0}" srcOrd="0" destOrd="0" presId="urn:microsoft.com/office/officeart/2005/8/layout/orgChart1"/>
    <dgm:cxn modelId="{DCECBD6D-4AF8-46FA-9805-34CFD65B4DFC}" type="presParOf" srcId="{87833C95-FE43-4C23-B508-1EF11998E222}" destId="{006B9948-3D7E-4FF5-B032-117FD638C7F6}" srcOrd="1" destOrd="0" presId="urn:microsoft.com/office/officeart/2005/8/layout/orgChart1"/>
    <dgm:cxn modelId="{834614FB-EA15-4FD7-8C63-C763BE0E015E}" type="presParOf" srcId="{006B9948-3D7E-4FF5-B032-117FD638C7F6}" destId="{D9E562C7-8B5B-4D4B-8EB0-2DC8679A5F31}" srcOrd="0" destOrd="0" presId="urn:microsoft.com/office/officeart/2005/8/layout/orgChart1"/>
    <dgm:cxn modelId="{A4BEB531-0C8A-4FF2-85A0-96F75AF017CF}" type="presParOf" srcId="{D9E562C7-8B5B-4D4B-8EB0-2DC8679A5F31}" destId="{E518E663-DECF-4F1D-915E-8372923C0F36}" srcOrd="0" destOrd="0" presId="urn:microsoft.com/office/officeart/2005/8/layout/orgChart1"/>
    <dgm:cxn modelId="{5358B7E2-5D6F-48BF-9417-82C8457F4737}" type="presParOf" srcId="{D9E562C7-8B5B-4D4B-8EB0-2DC8679A5F31}" destId="{D7BE0187-1936-433B-B20E-19F2F909EC2D}" srcOrd="1" destOrd="0" presId="urn:microsoft.com/office/officeart/2005/8/layout/orgChart1"/>
    <dgm:cxn modelId="{748A5DE0-4D96-453D-9074-DCAC3D4925D9}" type="presParOf" srcId="{006B9948-3D7E-4FF5-B032-117FD638C7F6}" destId="{D50AF53A-D879-4C46-A1C1-B520F7B3D161}" srcOrd="1" destOrd="0" presId="urn:microsoft.com/office/officeart/2005/8/layout/orgChart1"/>
    <dgm:cxn modelId="{97ABCAD6-26D0-4DC8-9A69-0B0265AB50D9}" type="presParOf" srcId="{006B9948-3D7E-4FF5-B032-117FD638C7F6}" destId="{29F77392-93B3-4060-BDC5-D1389DBF300E}" srcOrd="2" destOrd="0" presId="urn:microsoft.com/office/officeart/2005/8/layout/orgChart1"/>
    <dgm:cxn modelId="{32D0BA93-CF88-42FB-AAC0-606565F3EC65}" type="presParOf" srcId="{87833C95-FE43-4C23-B508-1EF11998E222}" destId="{54A7176C-58B2-4BD1-8634-8C71F70A9DE0}" srcOrd="2" destOrd="0" presId="urn:microsoft.com/office/officeart/2005/8/layout/orgChart1"/>
    <dgm:cxn modelId="{71B76A1A-5D3F-451E-AA21-7D4FD362496F}" type="presParOf" srcId="{87833C95-FE43-4C23-B508-1EF11998E222}" destId="{682A88D5-DD0F-4A9E-A045-AC9C3DDCB771}" srcOrd="3" destOrd="0" presId="urn:microsoft.com/office/officeart/2005/8/layout/orgChart1"/>
    <dgm:cxn modelId="{6B03A770-BCD1-4626-82FC-1D0ED6AA824E}" type="presParOf" srcId="{682A88D5-DD0F-4A9E-A045-AC9C3DDCB771}" destId="{7522CFDC-E463-449A-857C-5A9E5C44A509}" srcOrd="0" destOrd="0" presId="urn:microsoft.com/office/officeart/2005/8/layout/orgChart1"/>
    <dgm:cxn modelId="{4EC05131-3B30-4364-916A-62DBB36FAA31}" type="presParOf" srcId="{7522CFDC-E463-449A-857C-5A9E5C44A509}" destId="{257B7B5C-9236-4E30-B4C4-BEB1D64E5D1A}" srcOrd="0" destOrd="0" presId="urn:microsoft.com/office/officeart/2005/8/layout/orgChart1"/>
    <dgm:cxn modelId="{48BA892B-6FA3-46B5-8D71-8AC03F3D84AD}" type="presParOf" srcId="{7522CFDC-E463-449A-857C-5A9E5C44A509}" destId="{BB5E2BA1-7E4A-48BA-9DD7-BA2239B394B0}" srcOrd="1" destOrd="0" presId="urn:microsoft.com/office/officeart/2005/8/layout/orgChart1"/>
    <dgm:cxn modelId="{BDC0BEAD-1298-464C-8379-4FCECE0B6B69}" type="presParOf" srcId="{682A88D5-DD0F-4A9E-A045-AC9C3DDCB771}" destId="{9EEF4F81-7E46-4BD4-BE3E-2D610293BCD2}" srcOrd="1" destOrd="0" presId="urn:microsoft.com/office/officeart/2005/8/layout/orgChart1"/>
    <dgm:cxn modelId="{06B6BA92-B22C-46ED-BF7C-9D11A8D2AA2F}" type="presParOf" srcId="{682A88D5-DD0F-4A9E-A045-AC9C3DDCB771}" destId="{55510B7E-6509-48F4-A80D-F0C45072DF28}" srcOrd="2" destOrd="0" presId="urn:microsoft.com/office/officeart/2005/8/layout/orgChart1"/>
    <dgm:cxn modelId="{07EA6930-BD31-4AB7-AD82-2D98AF4530D3}" type="presParOf" srcId="{87833C95-FE43-4C23-B508-1EF11998E222}" destId="{C5ADF7B2-C63C-4FAC-8349-9CE7DDC5F9DF}" srcOrd="4" destOrd="0" presId="urn:microsoft.com/office/officeart/2005/8/layout/orgChart1"/>
    <dgm:cxn modelId="{E9273D80-9E21-4E35-8F82-191D55C2EEA3}" type="presParOf" srcId="{87833C95-FE43-4C23-B508-1EF11998E222}" destId="{829F1363-B166-4B6A-93F9-E5A80C8C1409}" srcOrd="5" destOrd="0" presId="urn:microsoft.com/office/officeart/2005/8/layout/orgChart1"/>
    <dgm:cxn modelId="{1E71834B-A5EC-486C-ADF4-8FAAF2910763}" type="presParOf" srcId="{829F1363-B166-4B6A-93F9-E5A80C8C1409}" destId="{34DB1221-FD4C-4E37-9072-373A8D779E0B}" srcOrd="0" destOrd="0" presId="urn:microsoft.com/office/officeart/2005/8/layout/orgChart1"/>
    <dgm:cxn modelId="{2E5E2D88-1356-48EB-A50A-3CF6537578A2}" type="presParOf" srcId="{34DB1221-FD4C-4E37-9072-373A8D779E0B}" destId="{5F9E5D52-BBD4-4C73-9164-3C94E9C0255B}" srcOrd="0" destOrd="0" presId="urn:microsoft.com/office/officeart/2005/8/layout/orgChart1"/>
    <dgm:cxn modelId="{56FAB3B7-3586-4AA0-869B-632003560CC5}" type="presParOf" srcId="{34DB1221-FD4C-4E37-9072-373A8D779E0B}" destId="{20BD8724-E362-4F38-A897-3E9AB7A16FFE}" srcOrd="1" destOrd="0" presId="urn:microsoft.com/office/officeart/2005/8/layout/orgChart1"/>
    <dgm:cxn modelId="{71150733-AA7C-4ACF-BD96-D98E291EDED6}" type="presParOf" srcId="{829F1363-B166-4B6A-93F9-E5A80C8C1409}" destId="{39C1E391-0CF8-4C71-AEEB-E72D93A5B688}" srcOrd="1" destOrd="0" presId="urn:microsoft.com/office/officeart/2005/8/layout/orgChart1"/>
    <dgm:cxn modelId="{92202696-637F-4ABA-B50A-51AEB9E0F19B}" type="presParOf" srcId="{829F1363-B166-4B6A-93F9-E5A80C8C1409}" destId="{A8A49F6A-6C5B-4437-AC44-75A5FD376B75}" srcOrd="2" destOrd="0" presId="urn:microsoft.com/office/officeart/2005/8/layout/orgChart1"/>
    <dgm:cxn modelId="{D35A87E3-70F7-4582-8BDF-23B0DF4DA384}" type="presParOf" srcId="{87833C95-FE43-4C23-B508-1EF11998E222}" destId="{F2EA2BF7-789D-464F-B704-22D56D694F09}" srcOrd="6" destOrd="0" presId="urn:microsoft.com/office/officeart/2005/8/layout/orgChart1"/>
    <dgm:cxn modelId="{5B1594C1-5A84-4D55-A396-90D88E08121A}" type="presParOf" srcId="{87833C95-FE43-4C23-B508-1EF11998E222}" destId="{F9E376F4-F491-4EE5-BBBD-A79C9E173101}" srcOrd="7" destOrd="0" presId="urn:microsoft.com/office/officeart/2005/8/layout/orgChart1"/>
    <dgm:cxn modelId="{56F0C423-7B54-46B1-9FD6-36273BA42C31}" type="presParOf" srcId="{F9E376F4-F491-4EE5-BBBD-A79C9E173101}" destId="{04A723CA-E053-4126-9D0C-99EE9F69BD5C}" srcOrd="0" destOrd="0" presId="urn:microsoft.com/office/officeart/2005/8/layout/orgChart1"/>
    <dgm:cxn modelId="{B9C1751A-4A5E-400F-9BDD-CA18EA9663CE}" type="presParOf" srcId="{04A723CA-E053-4126-9D0C-99EE9F69BD5C}" destId="{C7BC3994-7923-485E-9708-71E8A114F3B9}" srcOrd="0" destOrd="0" presId="urn:microsoft.com/office/officeart/2005/8/layout/orgChart1"/>
    <dgm:cxn modelId="{9A109A49-B482-4BA2-9024-B5B5CFB2C93D}" type="presParOf" srcId="{04A723CA-E053-4126-9D0C-99EE9F69BD5C}" destId="{FE3E72CF-C6EF-408D-9CDB-6E262AAE384C}" srcOrd="1" destOrd="0" presId="urn:microsoft.com/office/officeart/2005/8/layout/orgChart1"/>
    <dgm:cxn modelId="{9E45D0E9-3B4B-4A23-8F8B-70F440E54486}" type="presParOf" srcId="{F9E376F4-F491-4EE5-BBBD-A79C9E173101}" destId="{C55CAEEA-0579-438E-A412-AA5A18BB06A5}" srcOrd="1" destOrd="0" presId="urn:microsoft.com/office/officeart/2005/8/layout/orgChart1"/>
    <dgm:cxn modelId="{F4D40DEC-9099-4F6D-85F3-EA80A08795AC}" type="presParOf" srcId="{F9E376F4-F491-4EE5-BBBD-A79C9E173101}" destId="{10BCFAC3-B851-4FA1-A4AF-2DB1043FF4D7}" srcOrd="2" destOrd="0" presId="urn:microsoft.com/office/officeart/2005/8/layout/orgChart1"/>
    <dgm:cxn modelId="{B10B530B-C54C-4A3A-AF81-668F8358A7A0}" type="presParOf" srcId="{3FB01361-B306-4E83-A501-8FB822D56919}" destId="{DF98D3DD-2259-42E6-AEEA-A753BC01205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11562-0F2F-4EDB-9D00-B75C14DCD65D}">
      <dsp:nvSpPr>
        <dsp:cNvPr id="0" name=""/>
        <dsp:cNvSpPr/>
      </dsp:nvSpPr>
      <dsp:spPr>
        <a:xfrm>
          <a:off x="2663575" y="0"/>
          <a:ext cx="13390806" cy="836925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B1E7A-04E4-47FA-A456-791C49879EF6}">
      <dsp:nvSpPr>
        <dsp:cNvPr id="0" name=""/>
        <dsp:cNvSpPr/>
      </dsp:nvSpPr>
      <dsp:spPr>
        <a:xfrm>
          <a:off x="3982569" y="6223377"/>
          <a:ext cx="307988" cy="307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0B0DB-DA22-486C-A4A5-2E7DAC115357}">
      <dsp:nvSpPr>
        <dsp:cNvPr id="0" name=""/>
        <dsp:cNvSpPr/>
      </dsp:nvSpPr>
      <dsp:spPr>
        <a:xfrm>
          <a:off x="4387931" y="6317176"/>
          <a:ext cx="4340108" cy="199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97" tIns="0" rIns="0" bIns="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Gill Sans MT" panose="020B0502020104020203"/>
            </a:rPr>
            <a:t>Literature Review</a:t>
          </a:r>
        </a:p>
      </dsp:txBody>
      <dsp:txXfrm>
        <a:off x="4387931" y="6317176"/>
        <a:ext cx="4340108" cy="1991882"/>
      </dsp:txXfrm>
    </dsp:sp>
    <dsp:sp modelId="{F0957156-D04A-4A0A-86C2-D0D88F6E4EBC}">
      <dsp:nvSpPr>
        <dsp:cNvPr id="0" name=""/>
        <dsp:cNvSpPr/>
      </dsp:nvSpPr>
      <dsp:spPr>
        <a:xfrm>
          <a:off x="5649725" y="4621502"/>
          <a:ext cx="482069" cy="48206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0BB8E-9555-49B4-885F-FDB526829537}">
      <dsp:nvSpPr>
        <dsp:cNvPr id="0" name=""/>
        <dsp:cNvSpPr/>
      </dsp:nvSpPr>
      <dsp:spPr>
        <a:xfrm>
          <a:off x="6089173" y="4821893"/>
          <a:ext cx="4101913" cy="350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438" tIns="0" rIns="0" bIns="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Gill Sans MT" panose="020B0502020104020203"/>
            </a:rPr>
            <a:t>Methodology</a:t>
          </a:r>
        </a:p>
      </dsp:txBody>
      <dsp:txXfrm>
        <a:off x="6089173" y="4821893"/>
        <a:ext cx="4101913" cy="3506717"/>
      </dsp:txXfrm>
    </dsp:sp>
    <dsp:sp modelId="{19D80420-58A0-42BD-BE44-336D6D2F93E2}">
      <dsp:nvSpPr>
        <dsp:cNvPr id="0" name=""/>
        <dsp:cNvSpPr/>
      </dsp:nvSpPr>
      <dsp:spPr>
        <a:xfrm>
          <a:off x="7792254" y="3344353"/>
          <a:ext cx="642758" cy="6427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8CE5B-7AAC-4E0B-BE95-2B101312F6BF}">
      <dsp:nvSpPr>
        <dsp:cNvPr id="0" name=""/>
        <dsp:cNvSpPr/>
      </dsp:nvSpPr>
      <dsp:spPr>
        <a:xfrm>
          <a:off x="8362281" y="3543817"/>
          <a:ext cx="5146780" cy="470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585"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Gill Sans MT" panose="020B0502020104020203"/>
            </a:rPr>
            <a:t>Implementation</a:t>
          </a:r>
          <a:endParaRPr lang="en-US" sz="1800" kern="1200" dirty="0"/>
        </a:p>
      </dsp:txBody>
      <dsp:txXfrm>
        <a:off x="8362281" y="3543817"/>
        <a:ext cx="5146780" cy="4703520"/>
      </dsp:txXfrm>
    </dsp:sp>
    <dsp:sp modelId="{97C8407B-5637-41AA-8EE8-42C6A0CC76C2}">
      <dsp:nvSpPr>
        <dsp:cNvPr id="0" name=""/>
        <dsp:cNvSpPr/>
      </dsp:nvSpPr>
      <dsp:spPr>
        <a:xfrm>
          <a:off x="10282944" y="2346738"/>
          <a:ext cx="830229" cy="830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4823C-66BF-4278-860F-CFE1709E02CB}">
      <dsp:nvSpPr>
        <dsp:cNvPr id="0" name=""/>
        <dsp:cNvSpPr/>
      </dsp:nvSpPr>
      <dsp:spPr>
        <a:xfrm>
          <a:off x="10916476" y="2587800"/>
          <a:ext cx="4192045" cy="560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9922"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Gill Sans MT" panose="020B0502020104020203"/>
            </a:rPr>
            <a:t>Results</a:t>
          </a:r>
          <a:endParaRPr lang="en-US" sz="1800" kern="1200" dirty="0"/>
        </a:p>
      </dsp:txBody>
      <dsp:txXfrm>
        <a:off x="10916476" y="2587800"/>
        <a:ext cx="4192045" cy="5607400"/>
      </dsp:txXfrm>
    </dsp:sp>
    <dsp:sp modelId="{FE23B8C9-ADCB-4C30-9EB9-C50DD1FFF907}">
      <dsp:nvSpPr>
        <dsp:cNvPr id="0" name=""/>
        <dsp:cNvSpPr/>
      </dsp:nvSpPr>
      <dsp:spPr>
        <a:xfrm>
          <a:off x="12847283" y="1680546"/>
          <a:ext cx="1057873" cy="10578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2B453-055C-42D5-BD31-60A22565A031}">
      <dsp:nvSpPr>
        <dsp:cNvPr id="0" name=""/>
        <dsp:cNvSpPr/>
      </dsp:nvSpPr>
      <dsp:spPr>
        <a:xfrm>
          <a:off x="13582465" y="2028909"/>
          <a:ext cx="3484930" cy="5813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0545" tIns="0" rIns="0" bIns="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Gill Sans MT" panose="020B0502020104020203"/>
            </a:rPr>
            <a:t>Discussion  </a:t>
          </a:r>
        </a:p>
      </dsp:txBody>
      <dsp:txXfrm>
        <a:off x="13582465" y="2028909"/>
        <a:ext cx="3484930" cy="5813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A2BF7-789D-464F-B704-22D56D694F09}">
      <dsp:nvSpPr>
        <dsp:cNvPr id="0" name=""/>
        <dsp:cNvSpPr/>
      </dsp:nvSpPr>
      <dsp:spPr>
        <a:xfrm>
          <a:off x="10918892" y="1764183"/>
          <a:ext cx="6398687" cy="740344"/>
        </a:xfrm>
        <a:custGeom>
          <a:avLst/>
          <a:gdLst/>
          <a:ahLst/>
          <a:cxnLst/>
          <a:rect l="0" t="0" r="0" b="0"/>
          <a:pathLst>
            <a:path>
              <a:moveTo>
                <a:pt x="0" y="0"/>
              </a:moveTo>
              <a:lnTo>
                <a:pt x="0" y="370172"/>
              </a:lnTo>
              <a:lnTo>
                <a:pt x="6398687" y="370172"/>
              </a:lnTo>
              <a:lnTo>
                <a:pt x="6398687" y="7403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DF7B2-C63C-4FAC-8349-9CE7DDC5F9DF}">
      <dsp:nvSpPr>
        <dsp:cNvPr id="0" name=""/>
        <dsp:cNvSpPr/>
      </dsp:nvSpPr>
      <dsp:spPr>
        <a:xfrm>
          <a:off x="10918892" y="1764183"/>
          <a:ext cx="2132895" cy="740344"/>
        </a:xfrm>
        <a:custGeom>
          <a:avLst/>
          <a:gdLst/>
          <a:ahLst/>
          <a:cxnLst/>
          <a:rect l="0" t="0" r="0" b="0"/>
          <a:pathLst>
            <a:path>
              <a:moveTo>
                <a:pt x="0" y="0"/>
              </a:moveTo>
              <a:lnTo>
                <a:pt x="0" y="370172"/>
              </a:lnTo>
              <a:lnTo>
                <a:pt x="2132895" y="370172"/>
              </a:lnTo>
              <a:lnTo>
                <a:pt x="2132895" y="7403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A7176C-58B2-4BD1-8634-8C71F70A9DE0}">
      <dsp:nvSpPr>
        <dsp:cNvPr id="0" name=""/>
        <dsp:cNvSpPr/>
      </dsp:nvSpPr>
      <dsp:spPr>
        <a:xfrm>
          <a:off x="8785996" y="1764183"/>
          <a:ext cx="2132895" cy="740344"/>
        </a:xfrm>
        <a:custGeom>
          <a:avLst/>
          <a:gdLst/>
          <a:ahLst/>
          <a:cxnLst/>
          <a:rect l="0" t="0" r="0" b="0"/>
          <a:pathLst>
            <a:path>
              <a:moveTo>
                <a:pt x="2132895" y="0"/>
              </a:moveTo>
              <a:lnTo>
                <a:pt x="2132895" y="370172"/>
              </a:lnTo>
              <a:lnTo>
                <a:pt x="0" y="370172"/>
              </a:lnTo>
              <a:lnTo>
                <a:pt x="0" y="7403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1A075-9060-458C-A4ED-90F762D59BE0}">
      <dsp:nvSpPr>
        <dsp:cNvPr id="0" name=""/>
        <dsp:cNvSpPr/>
      </dsp:nvSpPr>
      <dsp:spPr>
        <a:xfrm>
          <a:off x="4520204" y="1764183"/>
          <a:ext cx="6398687" cy="740344"/>
        </a:xfrm>
        <a:custGeom>
          <a:avLst/>
          <a:gdLst/>
          <a:ahLst/>
          <a:cxnLst/>
          <a:rect l="0" t="0" r="0" b="0"/>
          <a:pathLst>
            <a:path>
              <a:moveTo>
                <a:pt x="6398687" y="0"/>
              </a:moveTo>
              <a:lnTo>
                <a:pt x="6398687" y="370172"/>
              </a:lnTo>
              <a:lnTo>
                <a:pt x="0" y="370172"/>
              </a:lnTo>
              <a:lnTo>
                <a:pt x="0" y="7403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B4007-85BB-4D3F-B2B7-015E157D78E1}">
      <dsp:nvSpPr>
        <dsp:cNvPr id="0" name=""/>
        <dsp:cNvSpPr/>
      </dsp:nvSpPr>
      <dsp:spPr>
        <a:xfrm>
          <a:off x="9156168" y="1460"/>
          <a:ext cx="3525447" cy="1762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ill Sans MT" panose="020B0502020104020203"/>
            </a:rPr>
            <a:t>Domain Adaptation</a:t>
          </a:r>
          <a:endParaRPr lang="en-US" sz="2400" kern="1200"/>
        </a:p>
      </dsp:txBody>
      <dsp:txXfrm>
        <a:off x="9156168" y="1460"/>
        <a:ext cx="3525447" cy="1762723"/>
      </dsp:txXfrm>
    </dsp:sp>
    <dsp:sp modelId="{E518E663-DECF-4F1D-915E-8372923C0F36}">
      <dsp:nvSpPr>
        <dsp:cNvPr id="0" name=""/>
        <dsp:cNvSpPr/>
      </dsp:nvSpPr>
      <dsp:spPr>
        <a:xfrm>
          <a:off x="2757480" y="2504528"/>
          <a:ext cx="3525447" cy="1762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Gill Sans MT" panose="020B0502020104020203"/>
            </a:rPr>
            <a:t>Classifier adaptation</a:t>
          </a:r>
        </a:p>
      </dsp:txBody>
      <dsp:txXfrm>
        <a:off x="2757480" y="2504528"/>
        <a:ext cx="3525447" cy="1762723"/>
      </dsp:txXfrm>
    </dsp:sp>
    <dsp:sp modelId="{257B7B5C-9236-4E30-B4C4-BEB1D64E5D1A}">
      <dsp:nvSpPr>
        <dsp:cNvPr id="0" name=""/>
        <dsp:cNvSpPr/>
      </dsp:nvSpPr>
      <dsp:spPr>
        <a:xfrm>
          <a:off x="7023272" y="2504528"/>
          <a:ext cx="3525447" cy="1762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Gill Sans MT" panose="020B0502020104020203"/>
            </a:rPr>
            <a:t>       Reweighting       </a:t>
          </a:r>
          <a:endParaRPr lang="en-US" sz="2800" kern="1200" dirty="0"/>
        </a:p>
      </dsp:txBody>
      <dsp:txXfrm>
        <a:off x="7023272" y="2504528"/>
        <a:ext cx="3525447" cy="1762723"/>
      </dsp:txXfrm>
    </dsp:sp>
    <dsp:sp modelId="{5F9E5D52-BBD4-4C73-9164-3C94E9C0255B}">
      <dsp:nvSpPr>
        <dsp:cNvPr id="0" name=""/>
        <dsp:cNvSpPr/>
      </dsp:nvSpPr>
      <dsp:spPr>
        <a:xfrm>
          <a:off x="11289064" y="2504528"/>
          <a:ext cx="3525447" cy="1762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Gill Sans MT" panose="020B0502020104020203"/>
            </a:rPr>
            <a:t>Feature-based transformation</a:t>
          </a:r>
          <a:endParaRPr lang="en-US" sz="2800" kern="1200"/>
        </a:p>
      </dsp:txBody>
      <dsp:txXfrm>
        <a:off x="11289064" y="2504528"/>
        <a:ext cx="3525447" cy="1762723"/>
      </dsp:txXfrm>
    </dsp:sp>
    <dsp:sp modelId="{C7BC3994-7923-485E-9708-71E8A114F3B9}">
      <dsp:nvSpPr>
        <dsp:cNvPr id="0" name=""/>
        <dsp:cNvSpPr/>
      </dsp:nvSpPr>
      <dsp:spPr>
        <a:xfrm>
          <a:off x="15554856" y="2504528"/>
          <a:ext cx="3525447" cy="1762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Gill Sans MT" panose="020B0502020104020203"/>
            </a:rPr>
            <a:t>   Deep learning  </a:t>
          </a:r>
        </a:p>
      </dsp:txBody>
      <dsp:txXfrm>
        <a:off x="15554856" y="2504528"/>
        <a:ext cx="3525447" cy="176272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D3BE8-0115-4FD7-8FAB-F03D9E792347}" type="datetimeFigureOut">
              <a:rPr lang="en-US"/>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BDB1-A0C6-400A-8829-A0B9E7DB0E69}" type="slidenum">
              <a:rPr lang="en-US"/>
              <a:t>‹#›</a:t>
            </a:fld>
            <a:endParaRPr lang="en-US"/>
          </a:p>
        </p:txBody>
      </p:sp>
    </p:spTree>
    <p:extLst>
      <p:ext uri="{BB962C8B-B14F-4D97-AF65-F5344CB8AC3E}">
        <p14:creationId xmlns:p14="http://schemas.microsoft.com/office/powerpoint/2010/main" val="3397850049"/>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Hello everyone, today our group will present on the topic of domain adaptation.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a:t>
            </a:fld>
            <a:endParaRPr lang="en-US"/>
          </a:p>
        </p:txBody>
      </p:sp>
    </p:spTree>
    <p:extLst>
      <p:ext uri="{BB962C8B-B14F-4D97-AF65-F5344CB8AC3E}">
        <p14:creationId xmlns:p14="http://schemas.microsoft.com/office/powerpoint/2010/main" val="2089054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err="1">
                <a:solidFill>
                  <a:srgbClr val="333333"/>
                </a:solidFill>
                <a:effectLst/>
                <a:latin typeface="Segoe UI" panose="020B0502040204020203" pitchFamily="34" charset="0"/>
              </a:rPr>
              <a:t>Visda</a:t>
            </a:r>
            <a:r>
              <a:rPr lang="en-US" sz="1800" b="0" i="0" dirty="0">
                <a:solidFill>
                  <a:srgbClr val="333333"/>
                </a:solidFill>
                <a:effectLst/>
                <a:latin typeface="Segoe UI" panose="020B0502040204020203" pitchFamily="34" charset="0"/>
              </a:rPr>
              <a:t> 18 dataset presents a challenging domain adaptation task. The source domain contains 78,222 synthetic images rendered from 3D CAD models, across 13 object categories, while the target domain contains 5,534 real images.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10</a:t>
            </a:fld>
            <a:endParaRPr lang="en-US"/>
          </a:p>
        </p:txBody>
      </p:sp>
    </p:spTree>
    <p:extLst>
      <p:ext uri="{BB962C8B-B14F-4D97-AF65-F5344CB8AC3E}">
        <p14:creationId xmlns:p14="http://schemas.microsoft.com/office/powerpoint/2010/main" val="282592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Here is the distribution of train, validation, and test dataset images. However, only train and validation has ground truth labels. When we analyze the label distributions, it is clear that there is a large bias in the data. Most of the data has a labeling of unknown category.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11</a:t>
            </a:fld>
            <a:endParaRPr lang="en-US"/>
          </a:p>
        </p:txBody>
      </p:sp>
    </p:spTree>
    <p:extLst>
      <p:ext uri="{BB962C8B-B14F-4D97-AF65-F5344CB8AC3E}">
        <p14:creationId xmlns:p14="http://schemas.microsoft.com/office/powerpoint/2010/main" val="23444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33333"/>
                </a:solidFill>
                <a:effectLst/>
                <a:latin typeface="Segoe UI" panose="020B0502040204020203" pitchFamily="34" charset="0"/>
              </a:rPr>
              <a:t>We will first start with literature review, then move on to methodology, implementation, experimental results, and finally, discuss pros and cons of different models.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2</a:t>
            </a:fld>
            <a:endParaRPr lang="en-US"/>
          </a:p>
        </p:txBody>
      </p:sp>
    </p:spTree>
    <p:extLst>
      <p:ext uri="{BB962C8B-B14F-4D97-AF65-F5344CB8AC3E}">
        <p14:creationId xmlns:p14="http://schemas.microsoft.com/office/powerpoint/2010/main" val="36014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The goal of domain adaptation is to make the model insensitive to data from both the source and target domains, which means minimizing the impact of domain change. This means the domain adaptation task will attempt to apply the learnt knowledge from a labeled source dataset to a different unlabeled target dataset, while maintaining the same goal.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This project examines the Visual Domain Adaptation Challenge domain adaptation problem. The source domain contains synthetic images rendered from 3D models across 13 object categories, while the target domain contains real images of these objects. This project therefore aims to study different model variations’ effectiveness on the synthetic to real life domain adaptation problem and benchmark them on the same basis of comparison. </a:t>
            </a:r>
            <a:endParaRPr lang="en-US" b="0" i="0" dirty="0">
              <a:solidFill>
                <a:srgbClr val="000000"/>
              </a:solidFill>
              <a:effectLst/>
              <a:latin typeface="Segoe UI" panose="020B0502040204020203" pitchFamily="34" charset="0"/>
            </a:endParaRPr>
          </a:p>
          <a:p>
            <a:endParaRPr lang="en-US" dirty="0">
              <a:cs typeface="Calibri"/>
            </a:endParaRPr>
          </a:p>
        </p:txBody>
      </p:sp>
      <p:sp>
        <p:nvSpPr>
          <p:cNvPr id="4" name="Slide Number Placeholder 3"/>
          <p:cNvSpPr>
            <a:spLocks noGrp="1"/>
          </p:cNvSpPr>
          <p:nvPr>
            <p:ph type="sldNum" sz="quarter" idx="5"/>
          </p:nvPr>
        </p:nvSpPr>
        <p:spPr/>
        <p:txBody>
          <a:bodyPr/>
          <a:lstStyle/>
          <a:p>
            <a:fld id="{8867BDB1-A0C6-400A-8829-A0B9E7DB0E69}" type="slidenum">
              <a:rPr lang="en-US"/>
              <a:t>3</a:t>
            </a:fld>
            <a:endParaRPr lang="en-US"/>
          </a:p>
        </p:txBody>
      </p:sp>
    </p:spTree>
    <p:extLst>
      <p:ext uri="{BB962C8B-B14F-4D97-AF65-F5344CB8AC3E}">
        <p14:creationId xmlns:p14="http://schemas.microsoft.com/office/powerpoint/2010/main" val="379055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i="0" dirty="0">
                <a:solidFill>
                  <a:srgbClr val="FF0000"/>
                </a:solidFill>
                <a:effectLst/>
                <a:latin typeface="Times New Roman" panose="02020603050405020304" pitchFamily="18" charset="0"/>
              </a:rPr>
              <a:t>For literature review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4</a:t>
            </a:fld>
            <a:endParaRPr lang="en-US"/>
          </a:p>
        </p:txBody>
      </p:sp>
    </p:spTree>
    <p:extLst>
      <p:ext uri="{BB962C8B-B14F-4D97-AF65-F5344CB8AC3E}">
        <p14:creationId xmlns:p14="http://schemas.microsoft.com/office/powerpoint/2010/main" val="4507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Transfer Learning is a technique for using the information learned from a source task to apply in a different but related target task.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The three main types of transfer learning are inductive transfer learning, </a:t>
            </a:r>
            <a:r>
              <a:rPr lang="en-US" sz="1800" b="0" i="0" dirty="0" err="1">
                <a:solidFill>
                  <a:srgbClr val="333333"/>
                </a:solidFill>
                <a:effectLst/>
                <a:latin typeface="Segoe UI" panose="020B0502040204020203" pitchFamily="34" charset="0"/>
              </a:rPr>
              <a:t>transductive</a:t>
            </a:r>
            <a:r>
              <a:rPr lang="en-US" sz="1800" b="0" i="0" dirty="0">
                <a:solidFill>
                  <a:srgbClr val="333333"/>
                </a:solidFill>
                <a:effectLst/>
                <a:latin typeface="Segoe UI" panose="020B0502040204020203" pitchFamily="34" charset="0"/>
              </a:rPr>
              <a:t> transfer learning and unsupervised transfer learning.  </a:t>
            </a:r>
          </a:p>
          <a:p>
            <a:pPr algn="just" rtl="0" fontAlgn="base"/>
            <a:endParaRPr lang="en-US" sz="1800" b="0" i="0" dirty="0">
              <a:solidFill>
                <a:srgbClr val="333333"/>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Domain adaptation is a subset of transfer learning. Given a source domain and a target domain, where the two domains and learning tasks are distinct, the goal is to improve the learning of the target predictive function in target using the knowledge learnt in source.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The following table therefore summarizes the differences between standard machine learning, transfer learning and domain adaptation. </a:t>
            </a:r>
            <a:endParaRPr lang="en-US" b="0" i="0" dirty="0">
              <a:solidFill>
                <a:srgbClr val="000000"/>
              </a:solidFill>
              <a:effectLst/>
              <a:latin typeface="Segoe UI" panose="020B0502040204020203" pitchFamily="34" charset="0"/>
            </a:endParaRPr>
          </a:p>
          <a:p>
            <a:pPr algn="just" rtl="0" fontAlgn="base"/>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5</a:t>
            </a:fld>
            <a:endParaRPr lang="en-US"/>
          </a:p>
        </p:txBody>
      </p:sp>
    </p:spTree>
    <p:extLst>
      <p:ext uri="{BB962C8B-B14F-4D97-AF65-F5344CB8AC3E}">
        <p14:creationId xmlns:p14="http://schemas.microsoft.com/office/powerpoint/2010/main" val="254688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There have been many proposed methods for domain adaptation.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The traditional domain adaptation techniques can be broadly categorized into three types: classifier adaptation approach, reweighting approach, and feature transformation-based approach. </a:t>
            </a:r>
            <a:endParaRPr lang="en-US" b="0" i="0" dirty="0">
              <a:solidFill>
                <a:srgbClr val="000000"/>
              </a:solidFill>
              <a:effectLst/>
              <a:latin typeface="Segoe UI" panose="020B0502040204020203" pitchFamily="34" charset="0"/>
            </a:endParaRPr>
          </a:p>
          <a:p>
            <a:pPr algn="just"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Recently, there is a rising attention in deep learning approach that offers a positive result in many state of the art papers.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6</a:t>
            </a:fld>
            <a:endParaRPr lang="en-US"/>
          </a:p>
        </p:txBody>
      </p:sp>
    </p:spTree>
    <p:extLst>
      <p:ext uri="{BB962C8B-B14F-4D97-AF65-F5344CB8AC3E}">
        <p14:creationId xmlns:p14="http://schemas.microsoft.com/office/powerpoint/2010/main" val="182417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i="0" dirty="0">
                <a:solidFill>
                  <a:srgbClr val="FF0000"/>
                </a:solidFill>
                <a:effectLst/>
                <a:latin typeface="Times New Roman" panose="02020603050405020304" pitchFamily="18" charset="0"/>
              </a:rPr>
              <a:t>Coming to methodology </a:t>
            </a:r>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7</a:t>
            </a:fld>
            <a:endParaRPr lang="en-US"/>
          </a:p>
        </p:txBody>
      </p:sp>
    </p:spTree>
    <p:extLst>
      <p:ext uri="{BB962C8B-B14F-4D97-AF65-F5344CB8AC3E}">
        <p14:creationId xmlns:p14="http://schemas.microsoft.com/office/powerpoint/2010/main" val="359671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This project implements five different models, Shot, Mean Teacher, cycle </a:t>
            </a:r>
            <a:r>
              <a:rPr lang="en-US" sz="1800" b="0" i="0" dirty="0" err="1">
                <a:solidFill>
                  <a:srgbClr val="333333"/>
                </a:solidFill>
                <a:effectLst/>
                <a:latin typeface="Segoe UI" panose="020B0502040204020203" pitchFamily="34" charset="0"/>
              </a:rPr>
              <a:t>gan</a:t>
            </a:r>
            <a:r>
              <a:rPr lang="en-US" sz="1800" b="0" i="0" dirty="0">
                <a:solidFill>
                  <a:srgbClr val="333333"/>
                </a:solidFill>
                <a:effectLst/>
                <a:latin typeface="Segoe UI" panose="020B0502040204020203" pitchFamily="34" charset="0"/>
              </a:rPr>
              <a:t>, </a:t>
            </a:r>
            <a:r>
              <a:rPr lang="en-US" sz="1800" b="0" i="0" dirty="0" err="1">
                <a:solidFill>
                  <a:srgbClr val="333333"/>
                </a:solidFill>
                <a:effectLst/>
                <a:latin typeface="Segoe UI" panose="020B0502040204020203" pitchFamily="34" charset="0"/>
              </a:rPr>
              <a:t>cyca</a:t>
            </a:r>
            <a:r>
              <a:rPr lang="en-US" sz="1800" b="0" i="0" dirty="0">
                <a:solidFill>
                  <a:srgbClr val="333333"/>
                </a:solidFill>
                <a:effectLst/>
                <a:latin typeface="Segoe UI" panose="020B0502040204020203" pitchFamily="34" charset="0"/>
              </a:rPr>
              <a:t> da and pixel da.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Each model is representative of various categories of domain adaptation techniques and are in general state-of-the-art publications in the domain adaptation fields. We especially focus on the Generative Adversarial Methods as each model here builds up on one another.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8</a:t>
            </a:fld>
            <a:endParaRPr lang="en-US"/>
          </a:p>
        </p:txBody>
      </p:sp>
    </p:spTree>
    <p:extLst>
      <p:ext uri="{BB962C8B-B14F-4D97-AF65-F5344CB8AC3E}">
        <p14:creationId xmlns:p14="http://schemas.microsoft.com/office/powerpoint/2010/main" val="233403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800" b="0" i="0" dirty="0">
                <a:solidFill>
                  <a:srgbClr val="333333"/>
                </a:solidFill>
                <a:effectLst/>
                <a:latin typeface="Segoe UI" panose="020B0502040204020203" pitchFamily="34" charset="0"/>
              </a:rPr>
              <a:t>These models are then benchmarked to find its performance in the synthetic to real life adaptation classification task using </a:t>
            </a:r>
            <a:r>
              <a:rPr lang="en-US" sz="1800" b="0" i="0" dirty="0" err="1">
                <a:solidFill>
                  <a:srgbClr val="333333"/>
                </a:solidFill>
                <a:effectLst/>
                <a:latin typeface="Segoe UI" panose="020B0502040204020203" pitchFamily="34" charset="0"/>
              </a:rPr>
              <a:t>Visda</a:t>
            </a:r>
            <a:r>
              <a:rPr lang="en-US" sz="1800" b="0" i="0" dirty="0">
                <a:solidFill>
                  <a:srgbClr val="333333"/>
                </a:solidFill>
                <a:effectLst/>
                <a:latin typeface="Segoe UI" panose="020B0502040204020203" pitchFamily="34" charset="0"/>
              </a:rPr>
              <a:t> 18 dataset.  </a:t>
            </a:r>
            <a:endParaRPr lang="en-US" b="0" i="0" dirty="0">
              <a:solidFill>
                <a:srgbClr val="000000"/>
              </a:solidFill>
              <a:effectLst/>
              <a:latin typeface="Segoe UI" panose="020B0502040204020203" pitchFamily="34" charset="0"/>
            </a:endParaRPr>
          </a:p>
          <a:p>
            <a:pPr algn="just" rtl="0" fontAlgn="base"/>
            <a:r>
              <a:rPr lang="en-US" sz="1800" b="0" i="0" dirty="0">
                <a:solidFill>
                  <a:srgbClr val="333333"/>
                </a:solidFill>
                <a:effectLst/>
                <a:latin typeface="Segoe UI" panose="020B0502040204020203" pitchFamily="34" charset="0"/>
              </a:rPr>
              <a:t>As the ground truth labels of data in the test set are not made known, and they require submission to the evaluation server for evaluation, we decided to use source domain as train dataset, and target domain for evaluation as validation dataset.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867BDB1-A0C6-400A-8829-A0B9E7DB0E69}" type="slidenum">
              <a:rPr lang="en-US" smtClean="0"/>
              <a:t>9</a:t>
            </a:fld>
            <a:endParaRPr lang="en-US"/>
          </a:p>
        </p:txBody>
      </p:sp>
    </p:spTree>
    <p:extLst>
      <p:ext uri="{BB962C8B-B14F-4D97-AF65-F5344CB8AC3E}">
        <p14:creationId xmlns:p14="http://schemas.microsoft.com/office/powerpoint/2010/main" val="123721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200400" y="4773488"/>
            <a:ext cx="17983200" cy="3291840"/>
          </a:xfrm>
          <a:solidFill>
            <a:srgbClr val="FFFFFF"/>
          </a:solidFill>
          <a:ln w="38100">
            <a:solidFill>
              <a:srgbClr val="404040"/>
            </a:solidFill>
          </a:ln>
        </p:spPr>
        <p:txBody>
          <a:bodyPr lIns="274320" rIns="274320" anchor="ctr" anchorCtr="1">
            <a:normAutofit/>
          </a:bodyPr>
          <a:lstStyle>
            <a:lvl1pPr algn="ctr">
              <a:defRPr sz="76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5390388" y="8705088"/>
            <a:ext cx="13603224" cy="2479788"/>
          </a:xfrm>
          <a:noFill/>
        </p:spPr>
        <p:txBody>
          <a:bodyPr>
            <a:normAutofit/>
          </a:bodyPr>
          <a:lstStyle>
            <a:lvl1pPr marL="0" indent="0" algn="ctr">
              <a:buNone/>
              <a:defRPr sz="4000">
                <a:solidFill>
                  <a:schemeClr val="tx1">
                    <a:lumMod val="75000"/>
                    <a:lumOff val="25000"/>
                  </a:schemeClr>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12721093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653B2-03A2-402B-9CE9-5E9B64283B83}" type="datetimeFigureOut">
              <a:rPr lang="en-SG" smtClean="0"/>
              <a:t>25/4/2021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51490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306224" y="1874520"/>
            <a:ext cx="2597216" cy="99669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62273" y="1874520"/>
            <a:ext cx="12396978" cy="9966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653B2-03A2-402B-9CE9-5E9B64283B83}" type="datetimeFigureOut">
              <a:rPr lang="en-SG" smtClean="0"/>
              <a:t>25/4/2021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07282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62426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200400" y="4773488"/>
            <a:ext cx="17983200" cy="3291840"/>
          </a:xfrm>
          <a:solidFill>
            <a:srgbClr val="FFFFFF"/>
          </a:solidFill>
          <a:ln w="38100">
            <a:solidFill>
              <a:srgbClr val="404040"/>
            </a:solidFill>
          </a:ln>
        </p:spPr>
        <p:txBody>
          <a:bodyPr lIns="274320" rIns="274320" anchor="ctr" anchorCtr="1">
            <a:normAutofit/>
          </a:bodyPr>
          <a:lstStyle>
            <a:lvl1pPr>
              <a:defRPr sz="76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5390388" y="8704930"/>
            <a:ext cx="13603224" cy="2530164"/>
          </a:xfrm>
        </p:spPr>
        <p:txBody>
          <a:bodyPr anchor="t" anchorCtr="1">
            <a:normAutofit/>
          </a:bodyPr>
          <a:lstStyle>
            <a:lvl1pPr marL="0" indent="0">
              <a:buNone/>
              <a:defRPr sz="40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072079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63825" y="5276088"/>
            <a:ext cx="8543542" cy="620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676631" y="5276088"/>
            <a:ext cx="8540494" cy="620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05653B2-03A2-402B-9CE9-5E9B64283B83}" type="datetimeFigureOut">
              <a:rPr lang="en-SG" smtClean="0"/>
              <a:t>25/4/2021</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174663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66872" y="4626867"/>
            <a:ext cx="8540496" cy="1408174"/>
          </a:xfrm>
        </p:spPr>
        <p:txBody>
          <a:bodyPr anchor="b" anchorCtr="1">
            <a:normAutofit/>
          </a:bodyPr>
          <a:lstStyle>
            <a:lvl1pPr marL="0" indent="0" algn="ctr">
              <a:buNone/>
              <a:defRPr sz="3800" b="0" cap="all" spc="200" baseline="0">
                <a:solidFill>
                  <a:schemeClr val="accent2">
                    <a:lumMod val="75000"/>
                  </a:schemeClr>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3166872" y="6286500"/>
            <a:ext cx="8540496" cy="5193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12676632" y="6286500"/>
            <a:ext cx="8506968" cy="519355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12676632" y="4626867"/>
            <a:ext cx="8540496" cy="1408174"/>
          </a:xfrm>
        </p:spPr>
        <p:txBody>
          <a:bodyPr anchor="b" anchorCtr="1">
            <a:normAutofit/>
          </a:bodyPr>
          <a:lstStyle>
            <a:lvl1pPr marL="0" indent="0" algn="ctr">
              <a:buNone/>
              <a:defRPr sz="3800" b="0" cap="all" spc="200" baseline="0">
                <a:solidFill>
                  <a:schemeClr val="accent2">
                    <a:lumMod val="75000"/>
                  </a:schemeClr>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7" name="Date Placeholder 6"/>
          <p:cNvSpPr>
            <a:spLocks noGrp="1"/>
          </p:cNvSpPr>
          <p:nvPr>
            <p:ph type="dt" sz="half" idx="10"/>
          </p:nvPr>
        </p:nvSpPr>
        <p:spPr/>
        <p:txBody>
          <a:bodyPr/>
          <a:lstStyle/>
          <a:p>
            <a:fld id="{305653B2-03A2-402B-9CE9-5E9B64283B83}" type="datetimeFigureOut">
              <a:rPr lang="en-SG" smtClean="0"/>
              <a:t>25/4/2021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A288E1-7B94-4829-B1E0-DC6DD53FF35F}" type="slidenum">
              <a:rPr lang="en-SG" smtClean="0"/>
              <a:t>‹#›</a:t>
            </a:fld>
            <a:endParaRPr lang="en-SG"/>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856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653B2-03A2-402B-9CE9-5E9B64283B83}" type="datetimeFigureOut">
              <a:rPr lang="en-SG" smtClean="0"/>
              <a:t>25/4/2021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104825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53B2-03A2-402B-9CE9-5E9B64283B83}" type="datetimeFigureOut">
              <a:rPr lang="en-SG" smtClean="0"/>
              <a:t>25/4/2021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177599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2192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609344" y="4487657"/>
            <a:ext cx="8973312" cy="2282994"/>
          </a:xfrm>
          <a:solidFill>
            <a:srgbClr val="FFFFFF"/>
          </a:solidFill>
          <a:ln>
            <a:solidFill>
              <a:srgbClr val="404040"/>
            </a:solidFill>
          </a:ln>
        </p:spPr>
        <p:txBody>
          <a:bodyPr anchor="ctr" anchorCtr="1">
            <a:normAutofit/>
          </a:bodyPr>
          <a:lstStyle>
            <a:lvl1pPr>
              <a:defRPr sz="44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3472160" y="1609344"/>
            <a:ext cx="9631680" cy="10497312"/>
          </a:xfrm>
        </p:spPr>
        <p:txBody>
          <a:bodyPr>
            <a:normAutofit/>
          </a:bodyPr>
          <a:lstStyle>
            <a:lvl1pPr>
              <a:defRPr sz="3800">
                <a:solidFill>
                  <a:schemeClr val="tx1"/>
                </a:solidFill>
              </a:defRPr>
            </a:lvl1pPr>
            <a:lvl2pPr>
              <a:defRPr sz="3200">
                <a:solidFill>
                  <a:schemeClr val="tx1"/>
                </a:solidFill>
              </a:defRPr>
            </a:lvl2pPr>
            <a:lvl3pPr>
              <a:defRPr sz="3200">
                <a:solidFill>
                  <a:schemeClr val="tx1"/>
                </a:solidFill>
              </a:defRPr>
            </a:lvl3pPr>
            <a:lvl4pPr>
              <a:defRPr sz="3200">
                <a:solidFill>
                  <a:schemeClr val="tx1"/>
                </a:solidFill>
              </a:defRPr>
            </a:lvl4pPr>
            <a:lvl5pPr>
              <a:defRPr sz="3200">
                <a:solidFill>
                  <a:schemeClr val="tx1"/>
                </a:solidFill>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136" y="7099836"/>
            <a:ext cx="7589520" cy="4388072"/>
          </a:xfrm>
        </p:spPr>
        <p:txBody>
          <a:bodyPr anchor="t" anchorCtr="1">
            <a:normAutofit/>
          </a:bodyPr>
          <a:lstStyle>
            <a:lvl1pPr marL="0" indent="0" algn="ctr">
              <a:buNone/>
              <a:defRPr sz="3000">
                <a:solidFill>
                  <a:srgbClr val="FFFF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9" name="Date Placeholder 8"/>
          <p:cNvSpPr>
            <a:spLocks noGrp="1"/>
          </p:cNvSpPr>
          <p:nvPr>
            <p:ph type="dt" sz="half" idx="10"/>
          </p:nvPr>
        </p:nvSpPr>
        <p:spPr/>
        <p:txBody>
          <a:bodyPr/>
          <a:lstStyle/>
          <a:p>
            <a:fld id="{305653B2-03A2-402B-9CE9-5E9B64283B83}" type="datetimeFigureOut">
              <a:rPr lang="en-SG" smtClean="0"/>
              <a:t>25/4/2021</a:t>
            </a:fld>
            <a:endParaRPr lang="en-SG"/>
          </a:p>
        </p:txBody>
      </p:sp>
      <p:sp>
        <p:nvSpPr>
          <p:cNvPr id="10" name="Footer Placeholder 9"/>
          <p:cNvSpPr>
            <a:spLocks noGrp="1"/>
          </p:cNvSpPr>
          <p:nvPr>
            <p:ph type="ftr" sz="quarter" idx="11"/>
          </p:nvPr>
        </p:nvSpPr>
        <p:spPr>
          <a:xfrm>
            <a:off x="1609345" y="12472416"/>
            <a:ext cx="10249594" cy="640080"/>
          </a:xfrm>
        </p:spPr>
        <p:txBody>
          <a:bodyPr/>
          <a:lstStyle>
            <a:lvl1pPr>
              <a:defRPr>
                <a:solidFill>
                  <a:srgbClr val="FFFFFF">
                    <a:alpha val="70000"/>
                  </a:srgbClr>
                </a:solidFill>
              </a:defRPr>
            </a:lvl1pPr>
          </a:lstStyle>
          <a:p>
            <a:endParaRPr lang="en-SG"/>
          </a:p>
        </p:txBody>
      </p:sp>
      <p:sp>
        <p:nvSpPr>
          <p:cNvPr id="11" name="Slide Number Placeholder 10"/>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308867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12191998"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617046" y="4487656"/>
            <a:ext cx="8989996" cy="2269280"/>
          </a:xfrm>
          <a:solidFill>
            <a:srgbClr val="FFFFFF"/>
          </a:solidFill>
          <a:ln>
            <a:solidFill>
              <a:srgbClr val="404040"/>
            </a:solidFill>
          </a:ln>
        </p:spPr>
        <p:txBody>
          <a:bodyPr anchor="ctr" anchorCtr="1">
            <a:noAutofit/>
          </a:bodyPr>
          <a:lstStyle>
            <a:lvl1pPr>
              <a:defRPr sz="44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91999" y="0"/>
            <a:ext cx="12204194" cy="13716000"/>
          </a:xfrm>
          <a:solidFill>
            <a:schemeClr val="bg1">
              <a:lumMod val="75000"/>
            </a:schemeClr>
          </a:solidFill>
        </p:spPr>
        <p:txBody>
          <a:bodyPr anchor="t"/>
          <a:lstStyle>
            <a:lvl1pPr marL="0" indent="0">
              <a:buNone/>
              <a:defRPr sz="6400">
                <a:solidFill>
                  <a:schemeClr val="bg1">
                    <a:lumMod val="85000"/>
                    <a:lumOff val="15000"/>
                  </a:schemeClr>
                </a:solidFill>
              </a:defRPr>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2231136" y="7099837"/>
            <a:ext cx="7589520" cy="4388074"/>
          </a:xfrm>
        </p:spPr>
        <p:txBody>
          <a:bodyPr anchor="t" anchorCtr="1">
            <a:normAutofit/>
          </a:bodyPr>
          <a:lstStyle>
            <a:lvl1pPr marL="0" indent="0" algn="ctr">
              <a:buNone/>
              <a:defRPr sz="3000">
                <a:solidFill>
                  <a:srgbClr val="FFFF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05653B2-03A2-402B-9CE9-5E9B64283B83}" type="datetimeFigureOut">
              <a:rPr lang="en-SG" smtClean="0"/>
              <a:t>25/4/2021</a:t>
            </a:fld>
            <a:endParaRPr lang="en-SG"/>
          </a:p>
        </p:txBody>
      </p:sp>
      <p:sp>
        <p:nvSpPr>
          <p:cNvPr id="9" name="Footer Placeholder 8"/>
          <p:cNvSpPr>
            <a:spLocks noGrp="1"/>
          </p:cNvSpPr>
          <p:nvPr>
            <p:ph type="ftr" sz="quarter" idx="11"/>
          </p:nvPr>
        </p:nvSpPr>
        <p:spPr>
          <a:xfrm>
            <a:off x="1609345" y="12472416"/>
            <a:ext cx="10249594" cy="640080"/>
          </a:xfrm>
        </p:spPr>
        <p:txBody>
          <a:bodyPr/>
          <a:lstStyle>
            <a:lvl1pPr>
              <a:defRPr>
                <a:solidFill>
                  <a:srgbClr val="FFFFFF">
                    <a:alpha val="70000"/>
                  </a:srgbClr>
                </a:solidFill>
              </a:defRPr>
            </a:lvl1pPr>
          </a:lstStyle>
          <a:p>
            <a:endParaRPr lang="en-SG"/>
          </a:p>
        </p:txBody>
      </p:sp>
      <p:sp>
        <p:nvSpPr>
          <p:cNvPr id="10" name="Slide Number Placeholder 9"/>
          <p:cNvSpPr>
            <a:spLocks noGrp="1"/>
          </p:cNvSpPr>
          <p:nvPr>
            <p:ph type="sldNum" sz="quarter" idx="12"/>
          </p:nvPr>
        </p:nvSpPr>
        <p:spPr/>
        <p:txBody>
          <a:bodyPr/>
          <a:lstStyle/>
          <a:p>
            <a:fld id="{E3A288E1-7B94-4829-B1E0-DC6DD53FF35F}" type="slidenum">
              <a:rPr lang="en-SG" smtClean="0"/>
              <a:t>‹#›</a:t>
            </a:fld>
            <a:endParaRPr lang="en-SG"/>
          </a:p>
        </p:txBody>
      </p:sp>
    </p:spTree>
    <p:extLst>
      <p:ext uri="{BB962C8B-B14F-4D97-AF65-F5344CB8AC3E}">
        <p14:creationId xmlns:p14="http://schemas.microsoft.com/office/powerpoint/2010/main" val="225712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462272" y="1929384"/>
            <a:ext cx="15459456" cy="23774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62272" y="5276089"/>
            <a:ext cx="15459456" cy="6203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42858" y="12477632"/>
            <a:ext cx="5507492" cy="647936"/>
          </a:xfrm>
          <a:prstGeom prst="rect">
            <a:avLst/>
          </a:prstGeom>
        </p:spPr>
        <p:txBody>
          <a:bodyPr vert="horz" lIns="91440" tIns="45720" rIns="91440" bIns="45720" rtlCol="0" anchor="ctr"/>
          <a:lstStyle>
            <a:lvl1pPr algn="r">
              <a:defRPr sz="2100">
                <a:solidFill>
                  <a:schemeClr val="tx1">
                    <a:alpha val="70000"/>
                  </a:schemeClr>
                </a:solidFill>
              </a:defRPr>
            </a:lvl1pPr>
          </a:lstStyle>
          <a:p>
            <a:fld id="{305653B2-03A2-402B-9CE9-5E9B64283B83}" type="datetimeFigureOut">
              <a:rPr lang="en-SG" smtClean="0"/>
              <a:t>25/4/2021</a:t>
            </a:fld>
            <a:endParaRPr lang="en-SG"/>
          </a:p>
        </p:txBody>
      </p:sp>
      <p:sp>
        <p:nvSpPr>
          <p:cNvPr id="5" name="Footer Placeholder 4"/>
          <p:cNvSpPr>
            <a:spLocks noGrp="1"/>
          </p:cNvSpPr>
          <p:nvPr>
            <p:ph type="ftr" sz="quarter" idx="3"/>
          </p:nvPr>
        </p:nvSpPr>
        <p:spPr>
          <a:xfrm>
            <a:off x="3200401" y="12472416"/>
            <a:ext cx="11802378" cy="640080"/>
          </a:xfrm>
          <a:prstGeom prst="rect">
            <a:avLst/>
          </a:prstGeom>
        </p:spPr>
        <p:txBody>
          <a:bodyPr vert="horz" lIns="91440" tIns="45720" rIns="91440" bIns="45720" rtlCol="0" anchor="ctr"/>
          <a:lstStyle>
            <a:lvl1pPr algn="l">
              <a:defRPr sz="2100">
                <a:solidFill>
                  <a:schemeClr val="tx1">
                    <a:alpha val="70000"/>
                  </a:schemeClr>
                </a:solidFill>
              </a:defRPr>
            </a:lvl1pPr>
          </a:lstStyle>
          <a:p>
            <a:endParaRPr lang="en-SG"/>
          </a:p>
        </p:txBody>
      </p:sp>
      <p:sp>
        <p:nvSpPr>
          <p:cNvPr id="6" name="Slide Number Placeholder 5"/>
          <p:cNvSpPr>
            <a:spLocks noGrp="1"/>
          </p:cNvSpPr>
          <p:nvPr>
            <p:ph type="sldNum" sz="quarter" idx="4"/>
          </p:nvPr>
        </p:nvSpPr>
        <p:spPr>
          <a:xfrm>
            <a:off x="21517844" y="12435840"/>
            <a:ext cx="731520" cy="731520"/>
          </a:xfrm>
          <a:prstGeom prst="ellipse">
            <a:avLst/>
          </a:prstGeom>
          <a:solidFill>
            <a:srgbClr val="1D1D1D">
              <a:alpha val="70000"/>
            </a:srgbClr>
          </a:solidFill>
        </p:spPr>
        <p:txBody>
          <a:bodyPr vert="horz" lIns="18288" tIns="45720" rIns="18288" bIns="45720" rtlCol="0" anchor="ctr">
            <a:noAutofit/>
          </a:bodyPr>
          <a:lstStyle>
            <a:lvl1pPr algn="ctr">
              <a:defRPr sz="2200" spc="0" baseline="0">
                <a:solidFill>
                  <a:srgbClr val="FFFFFF"/>
                </a:solidFill>
              </a:defRPr>
            </a:lvl1pPr>
          </a:lstStyle>
          <a:p>
            <a:fld id="{E3A288E1-7B94-4829-B1E0-DC6DD53FF35F}" type="slidenum">
              <a:rPr lang="en-SG" smtClean="0"/>
              <a:t>‹#›</a:t>
            </a:fld>
            <a:endParaRPr lang="en-SG"/>
          </a:p>
        </p:txBody>
      </p:sp>
    </p:spTree>
    <p:extLst>
      <p:ext uri="{BB962C8B-B14F-4D97-AF65-F5344CB8AC3E}">
        <p14:creationId xmlns:p14="http://schemas.microsoft.com/office/powerpoint/2010/main" val="255798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828800" rtl="0" eaLnBrk="1" latinLnBrk="0" hangingPunct="1">
        <a:lnSpc>
          <a:spcPct val="90000"/>
        </a:lnSpc>
        <a:spcBef>
          <a:spcPct val="0"/>
        </a:spcBef>
        <a:buNone/>
        <a:defRPr sz="5600" kern="1200" cap="all" spc="400" baseline="0">
          <a:solidFill>
            <a:srgbClr val="262626"/>
          </a:solidFill>
          <a:latin typeface="+mj-lt"/>
          <a:ea typeface="+mj-ea"/>
          <a:cs typeface="+mj-cs"/>
        </a:defRPr>
      </a:lvl1pPr>
    </p:titleStyle>
    <p:bodyStyle>
      <a:lvl1pPr marL="457200" indent="-457200" algn="l" defTabSz="1828800" rtl="0" eaLnBrk="1" latinLnBrk="0" hangingPunct="1">
        <a:lnSpc>
          <a:spcPct val="100000"/>
        </a:lnSpc>
        <a:spcBef>
          <a:spcPts val="2000"/>
        </a:spcBef>
        <a:buClr>
          <a:schemeClr val="accent2"/>
        </a:buClr>
        <a:buFont typeface="Arial" panose="020B0604020202020204" pitchFamily="34" charset="0"/>
        <a:buChar char="•"/>
        <a:defRPr sz="3600" kern="1200">
          <a:solidFill>
            <a:schemeClr val="tx1">
              <a:lumMod val="85000"/>
              <a:lumOff val="15000"/>
            </a:schemeClr>
          </a:solidFill>
          <a:latin typeface="+mn-lt"/>
          <a:ea typeface="+mn-ea"/>
          <a:cs typeface="+mn-cs"/>
        </a:defRPr>
      </a:lvl1pPr>
      <a:lvl2pPr marL="9144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2pPr>
      <a:lvl3pPr marL="13716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3pPr>
      <a:lvl4pPr marL="18288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4pPr>
      <a:lvl5pPr marL="22860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5pPr>
      <a:lvl6pPr marL="2625726"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solidFill>
          <a:latin typeface="+mn-lt"/>
          <a:ea typeface="+mn-ea"/>
          <a:cs typeface="+mn-cs"/>
        </a:defRPr>
      </a:lvl6pPr>
      <a:lvl7pPr marL="2968626"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a:solidFill>
            <a:schemeClr val="tx1"/>
          </a:solidFill>
          <a:latin typeface="+mn-lt"/>
          <a:ea typeface="+mn-ea"/>
          <a:cs typeface="+mn-cs"/>
        </a:defRPr>
      </a:lvl7pPr>
      <a:lvl8pPr marL="331470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baseline="0">
          <a:solidFill>
            <a:schemeClr val="tx1"/>
          </a:solidFill>
          <a:latin typeface="+mn-lt"/>
          <a:ea typeface="+mn-ea"/>
          <a:cs typeface="+mn-cs"/>
        </a:defRPr>
      </a:lvl8pPr>
      <a:lvl9pPr marL="3765550" indent="-457200" algn="l" defTabSz="1828800" rtl="0" eaLnBrk="1" latinLnBrk="0" hangingPunct="1">
        <a:lnSpc>
          <a:spcPct val="100000"/>
        </a:lnSpc>
        <a:spcBef>
          <a:spcPts val="2000"/>
        </a:spcBef>
        <a:buClr>
          <a:schemeClr val="accent2"/>
        </a:buClr>
        <a:buFont typeface="Arial" panose="020B0604020202020204" pitchFamily="34" charset="0"/>
        <a:buChar char="•"/>
        <a:defRPr sz="3200" kern="1200" baseline="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4B29-16AB-4E43-B55E-A5F2B9057FE4}"/>
              </a:ext>
            </a:extLst>
          </p:cNvPr>
          <p:cNvSpPr>
            <a:spLocks noGrp="1"/>
          </p:cNvSpPr>
          <p:nvPr>
            <p:ph type="ctrTitle"/>
          </p:nvPr>
        </p:nvSpPr>
        <p:spPr>
          <a:xfrm>
            <a:off x="3200400" y="2882739"/>
            <a:ext cx="17983200" cy="4369790"/>
          </a:xfrm>
        </p:spPr>
        <p:txBody>
          <a:bodyPr>
            <a:normAutofit/>
          </a:bodyPr>
          <a:lstStyle/>
          <a:p>
            <a:pPr>
              <a:lnSpc>
                <a:spcPct val="120000"/>
              </a:lnSpc>
            </a:pPr>
            <a:r>
              <a:rPr lang="en-SG" sz="4000" dirty="0"/>
              <a:t>CZ4041 Research Presentation</a:t>
            </a:r>
            <a:br>
              <a:rPr lang="en-SG" sz="4800" dirty="0"/>
            </a:br>
            <a:r>
              <a:rPr lang="en-SG" sz="9600" dirty="0"/>
              <a:t>Domain Adaptation</a:t>
            </a:r>
            <a:endParaRPr lang="en-US" sz="9600" dirty="0"/>
          </a:p>
        </p:txBody>
      </p:sp>
      <p:sp>
        <p:nvSpPr>
          <p:cNvPr id="3" name="Subtitle 2">
            <a:extLst>
              <a:ext uri="{FF2B5EF4-FFF2-40B4-BE49-F238E27FC236}">
                <a16:creationId xmlns:a16="http://schemas.microsoft.com/office/drawing/2014/main" id="{0B456B15-5AD3-4A3F-BE8B-743514D6A912}"/>
              </a:ext>
            </a:extLst>
          </p:cNvPr>
          <p:cNvSpPr>
            <a:spLocks noGrp="1"/>
          </p:cNvSpPr>
          <p:nvPr>
            <p:ph type="subTitle" idx="1"/>
          </p:nvPr>
        </p:nvSpPr>
        <p:spPr>
          <a:xfrm>
            <a:off x="5390388" y="7892288"/>
            <a:ext cx="13603224" cy="3882504"/>
          </a:xfrm>
        </p:spPr>
        <p:txBody>
          <a:bodyPr>
            <a:normAutofit fontScale="92500" lnSpcReduction="10000"/>
          </a:bodyPr>
          <a:lstStyle/>
          <a:p>
            <a:r>
              <a:rPr lang="en-SG" dirty="0"/>
              <a:t>Wong </a:t>
            </a:r>
            <a:r>
              <a:rPr lang="en-SG" dirty="0" err="1"/>
              <a:t>Yuh</a:t>
            </a:r>
            <a:r>
              <a:rPr lang="en-SG" dirty="0"/>
              <a:t> Sheng Reuben</a:t>
            </a:r>
          </a:p>
          <a:p>
            <a:r>
              <a:rPr lang="en-SG" dirty="0"/>
              <a:t>Wee Chin Ho Andrew</a:t>
            </a:r>
          </a:p>
          <a:p>
            <a:r>
              <a:rPr lang="en-SG" dirty="0" err="1"/>
              <a:t>Dinh</a:t>
            </a:r>
            <a:r>
              <a:rPr lang="en-SG" dirty="0"/>
              <a:t> </a:t>
            </a:r>
            <a:r>
              <a:rPr lang="en-SG" dirty="0" err="1"/>
              <a:t>Khoat</a:t>
            </a:r>
            <a:r>
              <a:rPr lang="en-SG" dirty="0"/>
              <a:t> Hoang Anh</a:t>
            </a:r>
          </a:p>
          <a:p>
            <a:r>
              <a:rPr lang="en-SG" dirty="0"/>
              <a:t>Tan Yi Zhuang</a:t>
            </a:r>
          </a:p>
          <a:p>
            <a:r>
              <a:rPr lang="en-SG" dirty="0"/>
              <a:t>Alvin Woo</a:t>
            </a:r>
          </a:p>
        </p:txBody>
      </p:sp>
    </p:spTree>
    <p:extLst>
      <p:ext uri="{BB962C8B-B14F-4D97-AF65-F5344CB8AC3E}">
        <p14:creationId xmlns:p14="http://schemas.microsoft.com/office/powerpoint/2010/main" val="297978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dirty="0"/>
              <a:t>DATA Exploration</a:t>
            </a:r>
          </a:p>
        </p:txBody>
      </p:sp>
      <p:graphicFrame>
        <p:nvGraphicFramePr>
          <p:cNvPr id="10" name="Table 4">
            <a:extLst>
              <a:ext uri="{FF2B5EF4-FFF2-40B4-BE49-F238E27FC236}">
                <a16:creationId xmlns:a16="http://schemas.microsoft.com/office/drawing/2014/main" id="{65DEBB8F-635A-4C34-86BA-BC757F07FDA7}"/>
              </a:ext>
            </a:extLst>
          </p:cNvPr>
          <p:cNvGraphicFramePr>
            <a:graphicFrameLocks noGrp="1"/>
          </p:cNvGraphicFramePr>
          <p:nvPr>
            <p:extLst>
              <p:ext uri="{D42A27DB-BD31-4B8C-83A1-F6EECF244321}">
                <p14:modId xmlns:p14="http://schemas.microsoft.com/office/powerpoint/2010/main" val="3488522190"/>
              </p:ext>
            </p:extLst>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pic>
        <p:nvPicPr>
          <p:cNvPr id="4" name="Picture 4" descr="A picture containing text, aircraft, airplane, transport&#10;&#10;Description automatically generated">
            <a:extLst>
              <a:ext uri="{FF2B5EF4-FFF2-40B4-BE49-F238E27FC236}">
                <a16:creationId xmlns:a16="http://schemas.microsoft.com/office/drawing/2014/main" id="{4FDE74C0-CCE3-48B3-9024-DCB69DD0869F}"/>
              </a:ext>
            </a:extLst>
          </p:cNvPr>
          <p:cNvPicPr>
            <a:picLocks noChangeAspect="1"/>
          </p:cNvPicPr>
          <p:nvPr/>
        </p:nvPicPr>
        <p:blipFill>
          <a:blip r:embed="rId3"/>
          <a:stretch>
            <a:fillRect/>
          </a:stretch>
        </p:blipFill>
        <p:spPr>
          <a:xfrm>
            <a:off x="7177465" y="5141080"/>
            <a:ext cx="10077450" cy="251460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17D8E6A-FA00-4974-836A-975401A32F23}"/>
              </a:ext>
            </a:extLst>
          </p:cNvPr>
          <p:cNvPicPr>
            <a:picLocks noChangeAspect="1"/>
          </p:cNvPicPr>
          <p:nvPr/>
        </p:nvPicPr>
        <p:blipFill>
          <a:blip r:embed="rId4"/>
          <a:stretch>
            <a:fillRect/>
          </a:stretch>
        </p:blipFill>
        <p:spPr>
          <a:xfrm>
            <a:off x="7175952" y="7524295"/>
            <a:ext cx="10080472" cy="4207026"/>
          </a:xfrm>
          <a:prstGeom prst="rect">
            <a:avLst/>
          </a:prstGeom>
        </p:spPr>
      </p:pic>
    </p:spTree>
    <p:extLst>
      <p:ext uri="{BB962C8B-B14F-4D97-AF65-F5344CB8AC3E}">
        <p14:creationId xmlns:p14="http://schemas.microsoft.com/office/powerpoint/2010/main" val="297490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DATA Exploration</a:t>
            </a:r>
          </a:p>
        </p:txBody>
      </p:sp>
      <p:graphicFrame>
        <p:nvGraphicFramePr>
          <p:cNvPr id="10" name="Table 4">
            <a:extLst>
              <a:ext uri="{FF2B5EF4-FFF2-40B4-BE49-F238E27FC236}">
                <a16:creationId xmlns:a16="http://schemas.microsoft.com/office/drawing/2014/main" id="{65DEBB8F-635A-4C34-86BA-BC757F07FDA7}"/>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grpSp>
        <p:nvGrpSpPr>
          <p:cNvPr id="9" name="Group 8">
            <a:extLst>
              <a:ext uri="{FF2B5EF4-FFF2-40B4-BE49-F238E27FC236}">
                <a16:creationId xmlns:a16="http://schemas.microsoft.com/office/drawing/2014/main" id="{92279235-2A14-4413-9244-FD9306BE649E}"/>
              </a:ext>
            </a:extLst>
          </p:cNvPr>
          <p:cNvGrpSpPr/>
          <p:nvPr/>
        </p:nvGrpSpPr>
        <p:grpSpPr>
          <a:xfrm>
            <a:off x="2235653" y="4646655"/>
            <a:ext cx="19915494" cy="8034774"/>
            <a:chOff x="1057350" y="2287041"/>
            <a:chExt cx="9957747" cy="4017387"/>
          </a:xfrm>
        </p:grpSpPr>
        <p:pic>
          <p:nvPicPr>
            <p:cNvPr id="3" name="Picture 5" descr="Chart, pie chart&#10;&#10;Description automatically generated">
              <a:extLst>
                <a:ext uri="{FF2B5EF4-FFF2-40B4-BE49-F238E27FC236}">
                  <a16:creationId xmlns:a16="http://schemas.microsoft.com/office/drawing/2014/main" id="{C7AA5CEB-4475-4B26-8E2D-F28AA0B88F73}"/>
                </a:ext>
              </a:extLst>
            </p:cNvPr>
            <p:cNvPicPr>
              <a:picLocks noChangeAspect="1"/>
            </p:cNvPicPr>
            <p:nvPr/>
          </p:nvPicPr>
          <p:blipFill rotWithShape="1">
            <a:blip r:embed="rId3"/>
            <a:srcRect l="2517" r="-458" b="-606"/>
            <a:stretch/>
          </p:blipFill>
          <p:spPr>
            <a:xfrm>
              <a:off x="1057350" y="2287041"/>
              <a:ext cx="5182137" cy="4017387"/>
            </a:xfrm>
            <a:prstGeom prst="rect">
              <a:avLst/>
            </a:prstGeom>
          </p:spPr>
        </p:pic>
        <p:pic>
          <p:nvPicPr>
            <p:cNvPr id="6" name="Picture 6">
              <a:extLst>
                <a:ext uri="{FF2B5EF4-FFF2-40B4-BE49-F238E27FC236}">
                  <a16:creationId xmlns:a16="http://schemas.microsoft.com/office/drawing/2014/main" id="{E1AD945F-C906-4651-9D25-97E738340E81}"/>
                </a:ext>
              </a:extLst>
            </p:cNvPr>
            <p:cNvPicPr>
              <a:picLocks noChangeAspect="1"/>
            </p:cNvPicPr>
            <p:nvPr/>
          </p:nvPicPr>
          <p:blipFill rotWithShape="1">
            <a:blip r:embed="rId4"/>
            <a:srcRect r="7253" b="-617"/>
            <a:stretch/>
          </p:blipFill>
          <p:spPr>
            <a:xfrm>
              <a:off x="5894010" y="2287435"/>
              <a:ext cx="5108682" cy="1980804"/>
            </a:xfrm>
            <a:prstGeom prst="rect">
              <a:avLst/>
            </a:prstGeom>
          </p:spPr>
        </p:pic>
        <p:pic>
          <p:nvPicPr>
            <p:cNvPr id="7" name="Picture 7">
              <a:extLst>
                <a:ext uri="{FF2B5EF4-FFF2-40B4-BE49-F238E27FC236}">
                  <a16:creationId xmlns:a16="http://schemas.microsoft.com/office/drawing/2014/main" id="{41A8EBB0-D233-4C67-B645-99C5DEA0FB4A}"/>
                </a:ext>
              </a:extLst>
            </p:cNvPr>
            <p:cNvPicPr>
              <a:picLocks noChangeAspect="1"/>
            </p:cNvPicPr>
            <p:nvPr/>
          </p:nvPicPr>
          <p:blipFill rotWithShape="1">
            <a:blip r:embed="rId5"/>
            <a:srcRect t="673" r="7028" b="-1931"/>
            <a:stretch/>
          </p:blipFill>
          <p:spPr>
            <a:xfrm>
              <a:off x="5894010" y="4272398"/>
              <a:ext cx="5121087" cy="2030152"/>
            </a:xfrm>
            <a:prstGeom prst="rect">
              <a:avLst/>
            </a:prstGeom>
          </p:spPr>
        </p:pic>
      </p:grpSp>
    </p:spTree>
    <p:extLst>
      <p:ext uri="{BB962C8B-B14F-4D97-AF65-F5344CB8AC3E}">
        <p14:creationId xmlns:p14="http://schemas.microsoft.com/office/powerpoint/2010/main" val="145179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3D72-3BFB-44E3-9BCA-1D36E798342A}"/>
              </a:ext>
            </a:extLst>
          </p:cNvPr>
          <p:cNvSpPr>
            <a:spLocks noGrp="1"/>
          </p:cNvSpPr>
          <p:nvPr>
            <p:ph type="title"/>
          </p:nvPr>
        </p:nvSpPr>
        <p:spPr/>
        <p:txBody>
          <a:bodyPr/>
          <a:lstStyle/>
          <a:p>
            <a:r>
              <a:rPr lang="en-SG"/>
              <a:t>Overview</a:t>
            </a:r>
          </a:p>
        </p:txBody>
      </p:sp>
      <p:graphicFrame>
        <p:nvGraphicFramePr>
          <p:cNvPr id="4" name="Diagram 4">
            <a:extLst>
              <a:ext uri="{FF2B5EF4-FFF2-40B4-BE49-F238E27FC236}">
                <a16:creationId xmlns:a16="http://schemas.microsoft.com/office/drawing/2014/main" id="{1E043E79-28F0-4814-8134-CD9BD0DF80ED}"/>
              </a:ext>
            </a:extLst>
          </p:cNvPr>
          <p:cNvGraphicFramePr/>
          <p:nvPr>
            <p:extLst>
              <p:ext uri="{D42A27DB-BD31-4B8C-83A1-F6EECF244321}">
                <p14:modId xmlns:p14="http://schemas.microsoft.com/office/powerpoint/2010/main" val="3964769497"/>
              </p:ext>
            </p:extLst>
          </p:nvPr>
        </p:nvGraphicFramePr>
        <p:xfrm>
          <a:off x="3262273" y="4473497"/>
          <a:ext cx="19121342" cy="8369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676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641E-8629-4880-9AED-41DC4A2B857A}"/>
              </a:ext>
            </a:extLst>
          </p:cNvPr>
          <p:cNvSpPr>
            <a:spLocks noGrp="1"/>
          </p:cNvSpPr>
          <p:nvPr>
            <p:ph type="title"/>
          </p:nvPr>
        </p:nvSpPr>
        <p:spPr/>
        <p:txBody>
          <a:bodyPr/>
          <a:lstStyle/>
          <a:p>
            <a:r>
              <a:rPr lang="en-US"/>
              <a:t>DOMAIN ADAPTATION</a:t>
            </a:r>
          </a:p>
        </p:txBody>
      </p:sp>
      <p:sp>
        <p:nvSpPr>
          <p:cNvPr id="3" name="Content Placeholder 2">
            <a:extLst>
              <a:ext uri="{FF2B5EF4-FFF2-40B4-BE49-F238E27FC236}">
                <a16:creationId xmlns:a16="http://schemas.microsoft.com/office/drawing/2014/main" id="{37D5C776-210E-4352-BA84-F2E507841171}"/>
              </a:ext>
            </a:extLst>
          </p:cNvPr>
          <p:cNvSpPr>
            <a:spLocks noGrp="1"/>
          </p:cNvSpPr>
          <p:nvPr>
            <p:ph idx="1"/>
          </p:nvPr>
        </p:nvSpPr>
        <p:spPr>
          <a:xfrm>
            <a:off x="4462272" y="9896468"/>
            <a:ext cx="18092928" cy="2212536"/>
          </a:xfrm>
        </p:spPr>
        <p:txBody>
          <a:bodyPr vert="horz" lIns="182880" tIns="91440" rIns="182880" bIns="91440" rtlCol="0" anchor="t">
            <a:normAutofit/>
          </a:bodyPr>
          <a:lstStyle/>
          <a:p>
            <a:r>
              <a:rPr lang="en-US" dirty="0"/>
              <a:t>Aim to make model insensitive to data from </a:t>
            </a:r>
            <a:r>
              <a:rPr lang="en-US" b="1" dirty="0"/>
              <a:t>source and target domains</a:t>
            </a:r>
          </a:p>
          <a:p>
            <a:r>
              <a:rPr lang="en-US" dirty="0"/>
              <a:t>VisDA18 dataset: </a:t>
            </a:r>
            <a:r>
              <a:rPr lang="en-US" b="1" dirty="0"/>
              <a:t>synthetic to real images</a:t>
            </a:r>
          </a:p>
        </p:txBody>
      </p:sp>
      <p:pic>
        <p:nvPicPr>
          <p:cNvPr id="4" name="Picture 4" descr="A picture containing text, aircraft, airplane, transport&#10;&#10;Description automatically generated">
            <a:extLst>
              <a:ext uri="{FF2B5EF4-FFF2-40B4-BE49-F238E27FC236}">
                <a16:creationId xmlns:a16="http://schemas.microsoft.com/office/drawing/2014/main" id="{B196263F-D04F-450A-B8B5-248813F00341}"/>
              </a:ext>
            </a:extLst>
          </p:cNvPr>
          <p:cNvPicPr>
            <a:picLocks noChangeAspect="1"/>
          </p:cNvPicPr>
          <p:nvPr/>
        </p:nvPicPr>
        <p:blipFill>
          <a:blip r:embed="rId3"/>
          <a:stretch>
            <a:fillRect/>
          </a:stretch>
        </p:blipFill>
        <p:spPr>
          <a:xfrm>
            <a:off x="4468131" y="5673273"/>
            <a:ext cx="15496118" cy="3845078"/>
          </a:xfrm>
          <a:prstGeom prst="rect">
            <a:avLst/>
          </a:prstGeom>
        </p:spPr>
      </p:pic>
    </p:spTree>
    <p:extLst>
      <p:ext uri="{BB962C8B-B14F-4D97-AF65-F5344CB8AC3E}">
        <p14:creationId xmlns:p14="http://schemas.microsoft.com/office/powerpoint/2010/main" val="269129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A27-955B-4E27-9FD8-5B0071648D78}"/>
              </a:ext>
            </a:extLst>
          </p:cNvPr>
          <p:cNvSpPr>
            <a:spLocks noGrp="1"/>
          </p:cNvSpPr>
          <p:nvPr>
            <p:ph type="title"/>
          </p:nvPr>
        </p:nvSpPr>
        <p:spPr/>
        <p:txBody>
          <a:bodyPr/>
          <a:lstStyle/>
          <a:p>
            <a:r>
              <a:rPr lang="en-US"/>
              <a:t>LITERATURE REVIEW</a:t>
            </a:r>
          </a:p>
        </p:txBody>
      </p:sp>
    </p:spTree>
    <p:extLst>
      <p:ext uri="{BB962C8B-B14F-4D97-AF65-F5344CB8AC3E}">
        <p14:creationId xmlns:p14="http://schemas.microsoft.com/office/powerpoint/2010/main" val="364404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E3BD-4E78-456F-9867-E6BE9F87DBC0}"/>
              </a:ext>
            </a:extLst>
          </p:cNvPr>
          <p:cNvSpPr>
            <a:spLocks noGrp="1"/>
          </p:cNvSpPr>
          <p:nvPr>
            <p:ph type="title"/>
          </p:nvPr>
        </p:nvSpPr>
        <p:spPr/>
        <p:txBody>
          <a:bodyPr>
            <a:normAutofit/>
          </a:bodyPr>
          <a:lstStyle/>
          <a:p>
            <a:r>
              <a:rPr lang="en-US" sz="4000"/>
              <a:t>Transfer learning &amp; Domain adaptation</a:t>
            </a:r>
          </a:p>
        </p:txBody>
      </p:sp>
      <p:graphicFrame>
        <p:nvGraphicFramePr>
          <p:cNvPr id="12" name="Content Placeholder 11">
            <a:extLst>
              <a:ext uri="{FF2B5EF4-FFF2-40B4-BE49-F238E27FC236}">
                <a16:creationId xmlns:a16="http://schemas.microsoft.com/office/drawing/2014/main" id="{33FFF86B-A987-4D31-BD43-EE9A268981E5}"/>
              </a:ext>
            </a:extLst>
          </p:cNvPr>
          <p:cNvGraphicFramePr>
            <a:graphicFrameLocks noGrp="1"/>
          </p:cNvGraphicFramePr>
          <p:nvPr>
            <p:ph idx="1"/>
            <p:extLst>
              <p:ext uri="{D42A27DB-BD31-4B8C-83A1-F6EECF244321}">
                <p14:modId xmlns:p14="http://schemas.microsoft.com/office/powerpoint/2010/main" val="1966786083"/>
              </p:ext>
            </p:extLst>
          </p:nvPr>
        </p:nvGraphicFramePr>
        <p:xfrm>
          <a:off x="4460876" y="5276851"/>
          <a:ext cx="15462228" cy="6160134"/>
        </p:xfrm>
        <a:graphic>
          <a:graphicData uri="http://schemas.openxmlformats.org/drawingml/2006/table">
            <a:tbl>
              <a:tblPr firstRow="1" bandRow="1">
                <a:tableStyleId>{5C22544A-7EE6-4342-B048-85BDC9FD1C3A}</a:tableStyleId>
              </a:tblPr>
              <a:tblGrid>
                <a:gridCol w="4223654">
                  <a:extLst>
                    <a:ext uri="{9D8B030D-6E8A-4147-A177-3AD203B41FA5}">
                      <a16:colId xmlns:a16="http://schemas.microsoft.com/office/drawing/2014/main" val="4005155806"/>
                    </a:ext>
                  </a:extLst>
                </a:gridCol>
                <a:gridCol w="4376050">
                  <a:extLst>
                    <a:ext uri="{9D8B030D-6E8A-4147-A177-3AD203B41FA5}">
                      <a16:colId xmlns:a16="http://schemas.microsoft.com/office/drawing/2014/main" val="3456285593"/>
                    </a:ext>
                  </a:extLst>
                </a:gridCol>
                <a:gridCol w="3461656">
                  <a:extLst>
                    <a:ext uri="{9D8B030D-6E8A-4147-A177-3AD203B41FA5}">
                      <a16:colId xmlns:a16="http://schemas.microsoft.com/office/drawing/2014/main" val="1148119049"/>
                    </a:ext>
                  </a:extLst>
                </a:gridCol>
                <a:gridCol w="3400868">
                  <a:extLst>
                    <a:ext uri="{9D8B030D-6E8A-4147-A177-3AD203B41FA5}">
                      <a16:colId xmlns:a16="http://schemas.microsoft.com/office/drawing/2014/main" val="1370478433"/>
                    </a:ext>
                  </a:extLst>
                </a:gridCol>
              </a:tblGrid>
              <a:tr h="1613910">
                <a:tc>
                  <a:txBody>
                    <a:bodyPr/>
                    <a:lstStyle/>
                    <a:p>
                      <a:pPr algn="ctr" rtl="0" fontAlgn="t">
                        <a:spcBef>
                          <a:spcPts val="300"/>
                        </a:spcBef>
                        <a:spcAft>
                          <a:spcPts val="300"/>
                        </a:spcAft>
                      </a:pPr>
                      <a:r>
                        <a:rPr lang="en-US" sz="3600" dirty="0">
                          <a:effectLst/>
                        </a:rPr>
                        <a:t>Present Elements</a:t>
                      </a:r>
                    </a:p>
                  </a:txBody>
                  <a:tcPr marL="127000" marR="127000" marT="127000" marB="127000" anchor="ctr"/>
                </a:tc>
                <a:tc>
                  <a:txBody>
                    <a:bodyPr/>
                    <a:lstStyle/>
                    <a:p>
                      <a:pPr algn="ctr" rtl="0" fontAlgn="t">
                        <a:spcBef>
                          <a:spcPts val="300"/>
                        </a:spcBef>
                        <a:spcAft>
                          <a:spcPts val="300"/>
                        </a:spcAft>
                      </a:pPr>
                      <a:r>
                        <a:rPr lang="en-US" sz="3600" dirty="0">
                          <a:effectLst/>
                        </a:rPr>
                        <a:t>Standard Machine Learning</a:t>
                      </a:r>
                    </a:p>
                  </a:txBody>
                  <a:tcPr marL="127000" marR="127000" marT="127000" marB="127000" anchor="ctr"/>
                </a:tc>
                <a:tc>
                  <a:txBody>
                    <a:bodyPr/>
                    <a:lstStyle/>
                    <a:p>
                      <a:pPr algn="ctr" rtl="0" fontAlgn="t">
                        <a:spcBef>
                          <a:spcPts val="300"/>
                        </a:spcBef>
                        <a:spcAft>
                          <a:spcPts val="300"/>
                        </a:spcAft>
                      </a:pPr>
                      <a:r>
                        <a:rPr lang="en-US" sz="3600" dirty="0">
                          <a:effectLst/>
                        </a:rPr>
                        <a:t>Transfer Learning</a:t>
                      </a:r>
                    </a:p>
                  </a:txBody>
                  <a:tcPr marL="127000" marR="127000" marT="127000" marB="127000" anchor="ctr"/>
                </a:tc>
                <a:tc>
                  <a:txBody>
                    <a:bodyPr/>
                    <a:lstStyle/>
                    <a:p>
                      <a:pPr algn="ctr" rtl="0" fontAlgn="t">
                        <a:spcBef>
                          <a:spcPts val="300"/>
                        </a:spcBef>
                        <a:spcAft>
                          <a:spcPts val="300"/>
                        </a:spcAft>
                      </a:pPr>
                      <a:r>
                        <a:rPr lang="en-US" sz="3600" dirty="0">
                          <a:effectLst/>
                        </a:rPr>
                        <a:t>Domain Adaptation</a:t>
                      </a:r>
                    </a:p>
                  </a:txBody>
                  <a:tcPr marL="127000" marR="127000" marT="127000" marB="127000" anchor="ctr"/>
                </a:tc>
                <a:extLst>
                  <a:ext uri="{0D108BD9-81ED-4DB2-BD59-A6C34878D82A}">
                    <a16:rowId xmlns:a16="http://schemas.microsoft.com/office/drawing/2014/main" val="3054653037"/>
                  </a:ext>
                </a:extLst>
              </a:tr>
              <a:tr h="977438">
                <a:tc>
                  <a:txBody>
                    <a:bodyPr/>
                    <a:lstStyle/>
                    <a:p>
                      <a:pPr rtl="0" fontAlgn="t">
                        <a:spcBef>
                          <a:spcPts val="0"/>
                        </a:spcBef>
                        <a:spcAft>
                          <a:spcPts val="0"/>
                        </a:spcAft>
                      </a:pPr>
                      <a:r>
                        <a:rPr lang="en-US" sz="3600" dirty="0">
                          <a:effectLst/>
                        </a:rPr>
                        <a:t>Domain mismatch</a:t>
                      </a:r>
                    </a:p>
                  </a:txBody>
                  <a:tcPr marL="127000" marR="127000" marT="127000" marB="127000" anchor="ctr"/>
                </a:tc>
                <a:tc>
                  <a:txBody>
                    <a:bodyPr/>
                    <a:lstStyle/>
                    <a:p>
                      <a:pPr algn="ctr" rtl="0" fontAlgn="t">
                        <a:spcBef>
                          <a:spcPts val="0"/>
                        </a:spcBef>
                        <a:spcAft>
                          <a:spcPts val="0"/>
                        </a:spcAft>
                      </a:pPr>
                      <a:r>
                        <a:rPr lang="en-US" sz="3600">
                          <a:effectLst/>
                        </a:rPr>
                        <a:t>No</a:t>
                      </a:r>
                    </a:p>
                  </a:txBody>
                  <a:tcPr marL="127000" marR="127000" marT="127000" marB="127000" anchor="ctr">
                    <a:solidFill>
                      <a:srgbClr val="FFD1D1"/>
                    </a:solidFill>
                  </a:tcPr>
                </a:tc>
                <a:tc>
                  <a:txBody>
                    <a:bodyPr/>
                    <a:lstStyle/>
                    <a:p>
                      <a:pPr algn="ctr" rtl="0" fontAlgn="t">
                        <a:spcBef>
                          <a:spcPts val="0"/>
                        </a:spcBef>
                        <a:spcAft>
                          <a:spcPts val="0"/>
                        </a:spcAft>
                      </a:pPr>
                      <a:r>
                        <a:rPr lang="en-US" sz="3600">
                          <a:effectLst/>
                        </a:rPr>
                        <a:t>Yes</a:t>
                      </a:r>
                    </a:p>
                  </a:txBody>
                  <a:tcPr marL="127000" marR="127000" marT="127000" marB="127000" anchor="ctr">
                    <a:solidFill>
                      <a:srgbClr val="BDF5B0"/>
                    </a:solidFill>
                  </a:tcPr>
                </a:tc>
                <a:tc>
                  <a:txBody>
                    <a:bodyPr/>
                    <a:lstStyle/>
                    <a:p>
                      <a:pPr algn="ctr" rtl="0" fontAlgn="t">
                        <a:spcBef>
                          <a:spcPts val="0"/>
                        </a:spcBef>
                        <a:spcAft>
                          <a:spcPts val="0"/>
                        </a:spcAft>
                      </a:pPr>
                      <a:r>
                        <a:rPr lang="en-US" sz="3600">
                          <a:effectLst/>
                        </a:rPr>
                        <a:t>Yes</a:t>
                      </a:r>
                    </a:p>
                  </a:txBody>
                  <a:tcPr marL="127000" marR="127000" marT="127000" marB="127000" anchor="ctr">
                    <a:solidFill>
                      <a:srgbClr val="BDF5B0"/>
                    </a:solidFill>
                  </a:tcPr>
                </a:tc>
                <a:extLst>
                  <a:ext uri="{0D108BD9-81ED-4DB2-BD59-A6C34878D82A}">
                    <a16:rowId xmlns:a16="http://schemas.microsoft.com/office/drawing/2014/main" val="2135008792"/>
                  </a:ext>
                </a:extLst>
              </a:tr>
              <a:tr h="977438">
                <a:tc>
                  <a:txBody>
                    <a:bodyPr/>
                    <a:lstStyle/>
                    <a:p>
                      <a:pPr rtl="0" fontAlgn="t">
                        <a:spcBef>
                          <a:spcPts val="0"/>
                        </a:spcBef>
                        <a:spcAft>
                          <a:spcPts val="0"/>
                        </a:spcAft>
                      </a:pPr>
                      <a:r>
                        <a:rPr lang="en-US" sz="3600">
                          <a:effectLst/>
                        </a:rPr>
                        <a:t>Multiple sources</a:t>
                      </a:r>
                    </a:p>
                  </a:txBody>
                  <a:tcPr marL="127000" marR="127000" marT="127000" marB="127000" anchor="ctr"/>
                </a:tc>
                <a:tc>
                  <a:txBody>
                    <a:bodyPr/>
                    <a:lstStyle/>
                    <a:p>
                      <a:pPr algn="ctr" rtl="0" fontAlgn="t">
                        <a:spcBef>
                          <a:spcPts val="0"/>
                        </a:spcBef>
                        <a:spcAft>
                          <a:spcPts val="0"/>
                        </a:spcAft>
                      </a:pPr>
                      <a:r>
                        <a:rPr lang="en-US" sz="3600">
                          <a:effectLst/>
                        </a:rPr>
                        <a:t>No</a:t>
                      </a:r>
                    </a:p>
                  </a:txBody>
                  <a:tcPr marL="127000" marR="127000" marT="127000" marB="127000" anchor="ctr">
                    <a:solidFill>
                      <a:srgbClr val="FFD1D1"/>
                    </a:solidFill>
                  </a:tcPr>
                </a:tc>
                <a:tc>
                  <a:txBody>
                    <a:bodyPr/>
                    <a:lstStyle/>
                    <a:p>
                      <a:pPr algn="ctr" rtl="0" fontAlgn="t">
                        <a:spcBef>
                          <a:spcPts val="0"/>
                        </a:spcBef>
                        <a:spcAft>
                          <a:spcPts val="0"/>
                        </a:spcAft>
                      </a:pPr>
                      <a:r>
                        <a:rPr lang="en-US" sz="3600">
                          <a:effectLst/>
                        </a:rPr>
                        <a:t>Yes/No</a:t>
                      </a:r>
                    </a:p>
                  </a:txBody>
                  <a:tcPr marL="127000" marR="127000" marT="127000" marB="127000" anchor="ctr">
                    <a:solidFill>
                      <a:srgbClr val="FBFCB1"/>
                    </a:solidFill>
                  </a:tcPr>
                </a:tc>
                <a:tc>
                  <a:txBody>
                    <a:bodyPr/>
                    <a:lstStyle/>
                    <a:p>
                      <a:pPr algn="ctr" rtl="0" fontAlgn="t">
                        <a:spcBef>
                          <a:spcPts val="0"/>
                        </a:spcBef>
                        <a:spcAft>
                          <a:spcPts val="0"/>
                        </a:spcAft>
                      </a:pPr>
                      <a:r>
                        <a:rPr lang="en-US" sz="3600">
                          <a:effectLst/>
                        </a:rPr>
                        <a:t>No</a:t>
                      </a:r>
                    </a:p>
                  </a:txBody>
                  <a:tcPr marL="127000" marR="127000" marT="127000" marB="127000" anchor="ctr">
                    <a:solidFill>
                      <a:srgbClr val="FFD1D1"/>
                    </a:solidFill>
                  </a:tcPr>
                </a:tc>
                <a:extLst>
                  <a:ext uri="{0D108BD9-81ED-4DB2-BD59-A6C34878D82A}">
                    <a16:rowId xmlns:a16="http://schemas.microsoft.com/office/drawing/2014/main" val="3072643259"/>
                  </a:ext>
                </a:extLst>
              </a:tr>
              <a:tr h="977438">
                <a:tc>
                  <a:txBody>
                    <a:bodyPr/>
                    <a:lstStyle/>
                    <a:p>
                      <a:pPr rtl="0" fontAlgn="t">
                        <a:spcBef>
                          <a:spcPts val="0"/>
                        </a:spcBef>
                        <a:spcAft>
                          <a:spcPts val="0"/>
                        </a:spcAft>
                      </a:pPr>
                      <a:r>
                        <a:rPr lang="en-US" sz="3600">
                          <a:effectLst/>
                        </a:rPr>
                        <a:t>Target domain</a:t>
                      </a:r>
                    </a:p>
                  </a:txBody>
                  <a:tcPr marL="127000" marR="127000" marT="127000" marB="127000" anchor="ctr"/>
                </a:tc>
                <a:tc>
                  <a:txBody>
                    <a:bodyPr/>
                    <a:lstStyle/>
                    <a:p>
                      <a:pPr algn="ctr" rtl="0" fontAlgn="t">
                        <a:spcBef>
                          <a:spcPts val="0"/>
                        </a:spcBef>
                        <a:spcAft>
                          <a:spcPts val="0"/>
                        </a:spcAft>
                      </a:pPr>
                      <a:r>
                        <a:rPr lang="en-US" sz="3600">
                          <a:effectLst/>
                        </a:rPr>
                        <a:t>No</a:t>
                      </a:r>
                    </a:p>
                  </a:txBody>
                  <a:tcPr marL="127000" marR="127000" marT="127000" marB="127000" anchor="ctr">
                    <a:solidFill>
                      <a:srgbClr val="FFD1D1"/>
                    </a:solidFill>
                  </a:tcPr>
                </a:tc>
                <a:tc>
                  <a:txBody>
                    <a:bodyPr/>
                    <a:lstStyle/>
                    <a:p>
                      <a:pPr algn="ctr" rtl="0" fontAlgn="t">
                        <a:spcBef>
                          <a:spcPts val="0"/>
                        </a:spcBef>
                        <a:spcAft>
                          <a:spcPts val="0"/>
                        </a:spcAft>
                      </a:pPr>
                      <a:r>
                        <a:rPr lang="en-US" sz="3600">
                          <a:effectLst/>
                        </a:rPr>
                        <a:t>Yes</a:t>
                      </a:r>
                    </a:p>
                  </a:txBody>
                  <a:tcPr marL="127000" marR="127000" marT="127000" marB="127000" anchor="ctr">
                    <a:solidFill>
                      <a:srgbClr val="BDF5B0"/>
                    </a:solidFill>
                  </a:tcPr>
                </a:tc>
                <a:tc>
                  <a:txBody>
                    <a:bodyPr/>
                    <a:lstStyle/>
                    <a:p>
                      <a:pPr algn="ctr" rtl="0" fontAlgn="t">
                        <a:spcBef>
                          <a:spcPts val="0"/>
                        </a:spcBef>
                        <a:spcAft>
                          <a:spcPts val="0"/>
                        </a:spcAft>
                      </a:pPr>
                      <a:r>
                        <a:rPr lang="en-US" sz="3600">
                          <a:effectLst/>
                        </a:rPr>
                        <a:t>Yes</a:t>
                      </a:r>
                    </a:p>
                  </a:txBody>
                  <a:tcPr marL="127000" marR="127000" marT="127000" marB="127000" anchor="ctr">
                    <a:solidFill>
                      <a:srgbClr val="BDF5B0"/>
                    </a:solidFill>
                  </a:tcPr>
                </a:tc>
                <a:extLst>
                  <a:ext uri="{0D108BD9-81ED-4DB2-BD59-A6C34878D82A}">
                    <a16:rowId xmlns:a16="http://schemas.microsoft.com/office/drawing/2014/main" val="1451506207"/>
                  </a:ext>
                </a:extLst>
              </a:tr>
              <a:tr h="1613910">
                <a:tc>
                  <a:txBody>
                    <a:bodyPr/>
                    <a:lstStyle/>
                    <a:p>
                      <a:pPr rtl="0" fontAlgn="t">
                        <a:spcBef>
                          <a:spcPts val="0"/>
                        </a:spcBef>
                        <a:spcAft>
                          <a:spcPts val="0"/>
                        </a:spcAft>
                      </a:pPr>
                      <a:r>
                        <a:rPr lang="en-US" sz="3600">
                          <a:effectLst/>
                        </a:rPr>
                        <a:t>Similar source-target task</a:t>
                      </a:r>
                    </a:p>
                  </a:txBody>
                  <a:tcPr marL="127000" marR="127000" marT="127000" marB="127000" anchor="ctr"/>
                </a:tc>
                <a:tc>
                  <a:txBody>
                    <a:bodyPr/>
                    <a:lstStyle/>
                    <a:p>
                      <a:pPr algn="ctr" rtl="0" fontAlgn="t">
                        <a:spcBef>
                          <a:spcPts val="0"/>
                        </a:spcBef>
                        <a:spcAft>
                          <a:spcPts val="0"/>
                        </a:spcAft>
                      </a:pPr>
                      <a:r>
                        <a:rPr lang="en-US" sz="3600">
                          <a:effectLst/>
                        </a:rPr>
                        <a:t>Yes</a:t>
                      </a:r>
                    </a:p>
                  </a:txBody>
                  <a:tcPr marL="127000" marR="127000" marT="127000" marB="127000" anchor="ctr">
                    <a:solidFill>
                      <a:srgbClr val="BDF5B0"/>
                    </a:solidFill>
                  </a:tcPr>
                </a:tc>
                <a:tc>
                  <a:txBody>
                    <a:bodyPr/>
                    <a:lstStyle/>
                    <a:p>
                      <a:pPr algn="ctr" rtl="0" fontAlgn="t">
                        <a:spcBef>
                          <a:spcPts val="0"/>
                        </a:spcBef>
                        <a:spcAft>
                          <a:spcPts val="0"/>
                        </a:spcAft>
                      </a:pPr>
                      <a:r>
                        <a:rPr lang="en-US" sz="3600">
                          <a:effectLst/>
                        </a:rPr>
                        <a:t>Yes/No</a:t>
                      </a:r>
                    </a:p>
                  </a:txBody>
                  <a:tcPr marL="127000" marR="127000" marT="127000" marB="127000" anchor="ctr">
                    <a:solidFill>
                      <a:srgbClr val="FBFCB1"/>
                    </a:solidFill>
                  </a:tcPr>
                </a:tc>
                <a:tc>
                  <a:txBody>
                    <a:bodyPr/>
                    <a:lstStyle/>
                    <a:p>
                      <a:pPr algn="ctr" rtl="0" fontAlgn="t">
                        <a:spcBef>
                          <a:spcPts val="0"/>
                        </a:spcBef>
                        <a:spcAft>
                          <a:spcPts val="0"/>
                        </a:spcAft>
                      </a:pPr>
                      <a:r>
                        <a:rPr lang="en-US" sz="3600" dirty="0">
                          <a:effectLst/>
                        </a:rPr>
                        <a:t>Yes</a:t>
                      </a:r>
                    </a:p>
                  </a:txBody>
                  <a:tcPr marL="127000" marR="127000" marT="127000" marB="127000" anchor="ctr">
                    <a:solidFill>
                      <a:srgbClr val="BDF5B0"/>
                    </a:solidFill>
                  </a:tcPr>
                </a:tc>
                <a:extLst>
                  <a:ext uri="{0D108BD9-81ED-4DB2-BD59-A6C34878D82A}">
                    <a16:rowId xmlns:a16="http://schemas.microsoft.com/office/drawing/2014/main" val="2499992814"/>
                  </a:ext>
                </a:extLst>
              </a:tr>
            </a:tbl>
          </a:graphicData>
        </a:graphic>
      </p:graphicFrame>
      <p:graphicFrame>
        <p:nvGraphicFramePr>
          <p:cNvPr id="5" name="Table 4">
            <a:extLst>
              <a:ext uri="{FF2B5EF4-FFF2-40B4-BE49-F238E27FC236}">
                <a16:creationId xmlns:a16="http://schemas.microsoft.com/office/drawing/2014/main" id="{498B036B-4482-44E0-9D87-1D4ABD0ED1A8}"/>
              </a:ext>
            </a:extLst>
          </p:cNvPr>
          <p:cNvGraphicFramePr>
            <a:graphicFrameLocks noGrp="1"/>
          </p:cNvGraphicFramePr>
          <p:nvPr>
            <p:extLst>
              <p:ext uri="{D42A27DB-BD31-4B8C-83A1-F6EECF244321}">
                <p14:modId xmlns:p14="http://schemas.microsoft.com/office/powerpoint/2010/main" val="1029409936"/>
              </p:ext>
            </p:extLst>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50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Tree>
    <p:extLst>
      <p:ext uri="{BB962C8B-B14F-4D97-AF65-F5344CB8AC3E}">
        <p14:creationId xmlns:p14="http://schemas.microsoft.com/office/powerpoint/2010/main" val="21090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Related Works</a:t>
            </a:r>
          </a:p>
        </p:txBody>
      </p:sp>
      <p:graphicFrame>
        <p:nvGraphicFramePr>
          <p:cNvPr id="4" name="Diagram 4">
            <a:extLst>
              <a:ext uri="{FF2B5EF4-FFF2-40B4-BE49-F238E27FC236}">
                <a16:creationId xmlns:a16="http://schemas.microsoft.com/office/drawing/2014/main" id="{51ECC63D-B5E8-4828-B15D-A7051F65CDD0}"/>
              </a:ext>
            </a:extLst>
          </p:cNvPr>
          <p:cNvGraphicFramePr>
            <a:graphicFrameLocks noGrp="1"/>
          </p:cNvGraphicFramePr>
          <p:nvPr>
            <p:ph idx="1"/>
            <p:extLst>
              <p:ext uri="{D42A27DB-BD31-4B8C-83A1-F6EECF244321}">
                <p14:modId xmlns:p14="http://schemas.microsoft.com/office/powerpoint/2010/main" val="1827820057"/>
              </p:ext>
            </p:extLst>
          </p:nvPr>
        </p:nvGraphicFramePr>
        <p:xfrm>
          <a:off x="1278484" y="5252660"/>
          <a:ext cx="21837784" cy="426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Table 4">
            <a:extLst>
              <a:ext uri="{FF2B5EF4-FFF2-40B4-BE49-F238E27FC236}">
                <a16:creationId xmlns:a16="http://schemas.microsoft.com/office/drawing/2014/main" id="{65DEBB8F-635A-4C34-86BA-BC757F07FDA7}"/>
              </a:ext>
            </a:extLst>
          </p:cNvPr>
          <p:cNvGraphicFramePr>
            <a:graphicFrameLocks noGrp="1"/>
          </p:cNvGraphicFramePr>
          <p:nvPr>
            <p:extLst>
              <p:ext uri="{D42A27DB-BD31-4B8C-83A1-F6EECF244321}">
                <p14:modId xmlns:p14="http://schemas.microsoft.com/office/powerpoint/2010/main" val="2053677943"/>
              </p:ext>
            </p:extLst>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50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dirty="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grpSp>
        <p:nvGrpSpPr>
          <p:cNvPr id="510" name="Group 509">
            <a:extLst>
              <a:ext uri="{FF2B5EF4-FFF2-40B4-BE49-F238E27FC236}">
                <a16:creationId xmlns:a16="http://schemas.microsoft.com/office/drawing/2014/main" id="{8DC11C19-CA15-4AAC-9F8F-2A49DC6A151C}"/>
              </a:ext>
            </a:extLst>
          </p:cNvPr>
          <p:cNvGrpSpPr/>
          <p:nvPr/>
        </p:nvGrpSpPr>
        <p:grpSpPr>
          <a:xfrm>
            <a:off x="3533262" y="9654791"/>
            <a:ext cx="18331536" cy="1107998"/>
            <a:chOff x="1705671" y="4587946"/>
            <a:chExt cx="9165768" cy="553999"/>
          </a:xfrm>
        </p:grpSpPr>
        <p:sp>
          <p:nvSpPr>
            <p:cNvPr id="456" name="TextBox 455">
              <a:extLst>
                <a:ext uri="{FF2B5EF4-FFF2-40B4-BE49-F238E27FC236}">
                  <a16:creationId xmlns:a16="http://schemas.microsoft.com/office/drawing/2014/main" id="{A367F3F9-9CDD-415E-B698-EC5F6229FBA0}"/>
                </a:ext>
              </a:extLst>
            </p:cNvPr>
            <p:cNvSpPr txBox="1"/>
            <p:nvPr/>
          </p:nvSpPr>
          <p:spPr>
            <a:xfrm>
              <a:off x="1705671" y="4587949"/>
              <a:ext cx="2452914" cy="400110"/>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lvl="1">
                <a:buChar char="•"/>
              </a:pPr>
              <a:r>
                <a:rPr lang="en-US" sz="2000" dirty="0">
                  <a:solidFill>
                    <a:srgbClr val="000000"/>
                  </a:solidFill>
                  <a:cs typeface="Arial"/>
                </a:rPr>
                <a:t>Adaptive SVM</a:t>
              </a:r>
            </a:p>
            <a:p>
              <a:pPr lvl="1">
                <a:buChar char="•"/>
              </a:pPr>
              <a:r>
                <a:rPr lang="en-US" sz="2000" dirty="0">
                  <a:solidFill>
                    <a:srgbClr val="000000"/>
                  </a:solidFill>
                  <a:cs typeface="Arial"/>
                </a:rPr>
                <a:t>Domain Adaptation Machine</a:t>
              </a:r>
            </a:p>
          </p:txBody>
        </p:sp>
        <p:sp>
          <p:nvSpPr>
            <p:cNvPr id="507" name="TextBox 506">
              <a:extLst>
                <a:ext uri="{FF2B5EF4-FFF2-40B4-BE49-F238E27FC236}">
                  <a16:creationId xmlns:a16="http://schemas.microsoft.com/office/drawing/2014/main" id="{E2CCB2F9-30AD-40A5-AC8C-DB150CE1E50C}"/>
                </a:ext>
              </a:extLst>
            </p:cNvPr>
            <p:cNvSpPr txBox="1"/>
            <p:nvPr/>
          </p:nvSpPr>
          <p:spPr>
            <a:xfrm>
              <a:off x="3846527" y="4587948"/>
              <a:ext cx="2452914" cy="400110"/>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lvl="1">
                <a:buFont typeface="Arial"/>
                <a:buChar char="•"/>
              </a:pPr>
              <a:r>
                <a:rPr lang="en-US" sz="2000" err="1">
                  <a:solidFill>
                    <a:srgbClr val="000000"/>
                  </a:solidFill>
                  <a:cs typeface="Arial"/>
                </a:rPr>
                <a:t>TrAdaBoost</a:t>
              </a:r>
              <a:endParaRPr lang="en-US" sz="2000">
                <a:solidFill>
                  <a:srgbClr val="000000"/>
                </a:solidFill>
                <a:cs typeface="Arial"/>
              </a:endParaRPr>
            </a:p>
            <a:p>
              <a:pPr lvl="1">
                <a:buFont typeface="Arial"/>
                <a:buChar char="•"/>
              </a:pPr>
              <a:r>
                <a:rPr lang="en-US" sz="2000">
                  <a:cs typeface="Arial"/>
                </a:rPr>
                <a:t>Double weighted DA</a:t>
              </a:r>
            </a:p>
          </p:txBody>
        </p:sp>
        <p:sp>
          <p:nvSpPr>
            <p:cNvPr id="508" name="TextBox 507">
              <a:extLst>
                <a:ext uri="{FF2B5EF4-FFF2-40B4-BE49-F238E27FC236}">
                  <a16:creationId xmlns:a16="http://schemas.microsoft.com/office/drawing/2014/main" id="{0A88EC84-251F-48CD-820C-46AD359FCCD9}"/>
                </a:ext>
              </a:extLst>
            </p:cNvPr>
            <p:cNvSpPr txBox="1"/>
            <p:nvPr/>
          </p:nvSpPr>
          <p:spPr>
            <a:xfrm>
              <a:off x="5975288" y="4587947"/>
              <a:ext cx="2561771" cy="553998"/>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lvl="1">
                <a:buFont typeface="Arial"/>
                <a:buChar char="•"/>
              </a:pPr>
              <a:r>
                <a:rPr lang="en-US" sz="2000">
                  <a:cs typeface="Arial"/>
                </a:rPr>
                <a:t>Transfer Component Analysis</a:t>
              </a:r>
            </a:p>
            <a:p>
              <a:pPr lvl="1">
                <a:buFont typeface="Arial"/>
                <a:buChar char="•"/>
              </a:pPr>
              <a:r>
                <a:rPr lang="en-US" sz="2000">
                  <a:cs typeface="Arial"/>
                </a:rPr>
                <a:t>Geodesic Flow Kernel</a:t>
              </a:r>
            </a:p>
            <a:p>
              <a:pPr lvl="1">
                <a:buFont typeface="Arial"/>
                <a:buChar char="•"/>
              </a:pPr>
              <a:r>
                <a:rPr lang="en-US" sz="2000">
                  <a:cs typeface="Arial"/>
                </a:rPr>
                <a:t>PCA subspace</a:t>
              </a:r>
            </a:p>
          </p:txBody>
        </p:sp>
        <p:sp>
          <p:nvSpPr>
            <p:cNvPr id="509" name="TextBox 508">
              <a:extLst>
                <a:ext uri="{FF2B5EF4-FFF2-40B4-BE49-F238E27FC236}">
                  <a16:creationId xmlns:a16="http://schemas.microsoft.com/office/drawing/2014/main" id="{647786C8-F060-4316-9223-4F7CE64825FE}"/>
                </a:ext>
              </a:extLst>
            </p:cNvPr>
            <p:cNvSpPr txBox="1"/>
            <p:nvPr/>
          </p:nvSpPr>
          <p:spPr>
            <a:xfrm>
              <a:off x="8152430" y="4587946"/>
              <a:ext cx="2719009" cy="553998"/>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lvl="1">
                <a:buFont typeface="Arial"/>
                <a:buChar char="•"/>
              </a:pPr>
              <a:r>
                <a:rPr lang="en-US" sz="2000" dirty="0">
                  <a:solidFill>
                    <a:srgbClr val="000000"/>
                  </a:solidFill>
                  <a:cs typeface="Arial"/>
                </a:rPr>
                <a:t>Deep Domain Confusion</a:t>
              </a:r>
              <a:endParaRPr lang="en-US" sz="6600" dirty="0"/>
            </a:p>
            <a:p>
              <a:pPr lvl="1">
                <a:buFont typeface="Arial"/>
                <a:buChar char="•"/>
              </a:pPr>
              <a:r>
                <a:rPr lang="en-US" sz="2000" dirty="0">
                  <a:solidFill>
                    <a:srgbClr val="000000"/>
                  </a:solidFill>
                  <a:cs typeface="Arial"/>
                </a:rPr>
                <a:t>Deep Adaptation Network</a:t>
              </a:r>
            </a:p>
            <a:p>
              <a:pPr lvl="1">
                <a:buFont typeface="Arial"/>
                <a:buChar char="•"/>
              </a:pPr>
              <a:r>
                <a:rPr lang="en-US" sz="2000" dirty="0">
                  <a:solidFill>
                    <a:srgbClr val="000000"/>
                  </a:solidFill>
                  <a:cs typeface="Arial"/>
                </a:rPr>
                <a:t>Generative Adversarial Network</a:t>
              </a:r>
            </a:p>
          </p:txBody>
        </p:sp>
      </p:grpSp>
    </p:spTree>
    <p:extLst>
      <p:ext uri="{BB962C8B-B14F-4D97-AF65-F5344CB8AC3E}">
        <p14:creationId xmlns:p14="http://schemas.microsoft.com/office/powerpoint/2010/main" val="33036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A27-955B-4E27-9FD8-5B0071648D78}"/>
              </a:ext>
            </a:extLst>
          </p:cNvPr>
          <p:cNvSpPr>
            <a:spLocks noGrp="1"/>
          </p:cNvSpPr>
          <p:nvPr>
            <p:ph type="ctrTitle"/>
          </p:nvPr>
        </p:nvSpPr>
        <p:spPr/>
        <p:txBody>
          <a:bodyPr/>
          <a:lstStyle/>
          <a:p>
            <a:r>
              <a:rPr lang="en-US"/>
              <a:t>Methodology</a:t>
            </a:r>
          </a:p>
        </p:txBody>
      </p:sp>
    </p:spTree>
    <p:extLst>
      <p:ext uri="{BB962C8B-B14F-4D97-AF65-F5344CB8AC3E}">
        <p14:creationId xmlns:p14="http://schemas.microsoft.com/office/powerpoint/2010/main" val="348072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METHODOLOGY OVERVIEW</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4462272" y="4719711"/>
            <a:ext cx="15459456" cy="7631198"/>
          </a:xfrm>
        </p:spPr>
        <p:txBody>
          <a:bodyPr vert="horz" lIns="182880" tIns="91440" rIns="182880" bIns="91440" rtlCol="0" anchor="t">
            <a:normAutofit/>
          </a:bodyPr>
          <a:lstStyle/>
          <a:p>
            <a:r>
              <a:rPr lang="en-US" sz="4000" dirty="0"/>
              <a:t>Five baseline models:</a:t>
            </a:r>
          </a:p>
          <a:p>
            <a:pPr lvl="1"/>
            <a:r>
              <a:rPr lang="en-US" sz="3400" dirty="0">
                <a:solidFill>
                  <a:schemeClr val="tx1">
                    <a:lumMod val="65000"/>
                    <a:lumOff val="35000"/>
                  </a:schemeClr>
                </a:solidFill>
              </a:rPr>
              <a:t>Source Hypothesis Transfer (</a:t>
            </a:r>
            <a:r>
              <a:rPr lang="en-US" sz="3400" b="1" dirty="0">
                <a:solidFill>
                  <a:schemeClr val="tx1">
                    <a:lumMod val="65000"/>
                    <a:lumOff val="35000"/>
                  </a:schemeClr>
                </a:solidFill>
              </a:rPr>
              <a:t>SHOT</a:t>
            </a:r>
            <a:r>
              <a:rPr lang="en-US" sz="3400" dirty="0">
                <a:solidFill>
                  <a:schemeClr val="tx1">
                    <a:lumMod val="65000"/>
                    <a:lumOff val="35000"/>
                  </a:schemeClr>
                </a:solidFill>
              </a:rPr>
              <a:t>)</a:t>
            </a:r>
          </a:p>
          <a:p>
            <a:pPr lvl="1"/>
            <a:r>
              <a:rPr lang="en-US" sz="3400" dirty="0">
                <a:solidFill>
                  <a:schemeClr val="tx1">
                    <a:lumMod val="65000"/>
                    <a:lumOff val="35000"/>
                  </a:schemeClr>
                </a:solidFill>
              </a:rPr>
              <a:t>Self-</a:t>
            </a:r>
            <a:r>
              <a:rPr lang="en-US" sz="3400" dirty="0" err="1">
                <a:solidFill>
                  <a:schemeClr val="tx1">
                    <a:lumMod val="65000"/>
                    <a:lumOff val="35000"/>
                  </a:schemeClr>
                </a:solidFill>
              </a:rPr>
              <a:t>ensembling</a:t>
            </a:r>
            <a:r>
              <a:rPr lang="en-US" sz="3400" dirty="0">
                <a:solidFill>
                  <a:schemeClr val="tx1">
                    <a:lumMod val="65000"/>
                    <a:lumOff val="35000"/>
                  </a:schemeClr>
                </a:solidFill>
              </a:rPr>
              <a:t> Mean Teacher Variant (</a:t>
            </a:r>
            <a:r>
              <a:rPr lang="en-US" sz="3400" b="1" dirty="0">
                <a:solidFill>
                  <a:schemeClr val="tx1">
                    <a:lumMod val="65000"/>
                    <a:lumOff val="35000"/>
                  </a:schemeClr>
                </a:solidFill>
              </a:rPr>
              <a:t>Mean Teacher</a:t>
            </a:r>
            <a:r>
              <a:rPr lang="en-US" sz="3400" dirty="0">
                <a:solidFill>
                  <a:schemeClr val="tx1">
                    <a:lumMod val="65000"/>
                    <a:lumOff val="35000"/>
                  </a:schemeClr>
                </a:solidFill>
              </a:rPr>
              <a:t>)</a:t>
            </a:r>
          </a:p>
          <a:p>
            <a:pPr lvl="1"/>
            <a:r>
              <a:rPr lang="en-US" sz="3400" b="1" dirty="0" err="1">
                <a:solidFill>
                  <a:schemeClr val="tx1">
                    <a:lumMod val="65000"/>
                    <a:lumOff val="35000"/>
                  </a:schemeClr>
                </a:solidFill>
              </a:rPr>
              <a:t>CycleGAN</a:t>
            </a:r>
            <a:r>
              <a:rPr lang="en-US" sz="3400" b="1" dirty="0">
                <a:solidFill>
                  <a:schemeClr val="tx1">
                    <a:lumMod val="65000"/>
                    <a:lumOff val="35000"/>
                  </a:schemeClr>
                </a:solidFill>
              </a:rPr>
              <a:t> </a:t>
            </a:r>
          </a:p>
          <a:p>
            <a:pPr lvl="1"/>
            <a:r>
              <a:rPr lang="en-US" sz="3400" b="1">
                <a:solidFill>
                  <a:schemeClr val="tx1">
                    <a:lumMod val="65000"/>
                    <a:lumOff val="35000"/>
                  </a:schemeClr>
                </a:solidFill>
              </a:rPr>
              <a:t>CyCADA</a:t>
            </a:r>
            <a:endParaRPr lang="en-US">
              <a:solidFill>
                <a:schemeClr val="tx1">
                  <a:lumMod val="65000"/>
                  <a:lumOff val="35000"/>
                </a:schemeClr>
              </a:solidFill>
            </a:endParaRPr>
          </a:p>
          <a:p>
            <a:pPr lvl="1"/>
            <a:r>
              <a:rPr lang="en-US" sz="3400" dirty="0">
                <a:solidFill>
                  <a:schemeClr val="tx1">
                    <a:lumMod val="65000"/>
                    <a:lumOff val="35000"/>
                  </a:schemeClr>
                </a:solidFill>
              </a:rPr>
              <a:t>Unsupervised Pixel-Level Domain Adaptation (</a:t>
            </a:r>
            <a:r>
              <a:rPr lang="en-US" sz="3400" b="1" dirty="0" err="1">
                <a:solidFill>
                  <a:schemeClr val="tx1">
                    <a:lumMod val="65000"/>
                    <a:lumOff val="35000"/>
                  </a:schemeClr>
                </a:solidFill>
              </a:rPr>
              <a:t>pixelDA</a:t>
            </a:r>
            <a:r>
              <a:rPr lang="en-US" sz="3400" dirty="0">
                <a:solidFill>
                  <a:schemeClr val="tx1">
                    <a:lumMod val="65000"/>
                    <a:lumOff val="35000"/>
                  </a:schemeClr>
                </a:solidFill>
              </a:rPr>
              <a:t>)</a:t>
            </a:r>
          </a:p>
          <a:p>
            <a:endParaRPr lang="en-US" sz="4000">
              <a:solidFill>
                <a:srgbClr val="262626"/>
              </a:solidFill>
            </a:endParaRPr>
          </a:p>
        </p:txBody>
      </p:sp>
      <p:graphicFrame>
        <p:nvGraphicFramePr>
          <p:cNvPr id="10" name="Table 4">
            <a:extLst>
              <a:ext uri="{FF2B5EF4-FFF2-40B4-BE49-F238E27FC236}">
                <a16:creationId xmlns:a16="http://schemas.microsoft.com/office/drawing/2014/main" id="{65DEBB8F-635A-4C34-86BA-BC757F07FDA7}"/>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Tree>
    <p:extLst>
      <p:ext uri="{BB962C8B-B14F-4D97-AF65-F5344CB8AC3E}">
        <p14:creationId xmlns:p14="http://schemas.microsoft.com/office/powerpoint/2010/main" val="197367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5B2-813E-464A-ACD6-154BCE091A84}"/>
              </a:ext>
            </a:extLst>
          </p:cNvPr>
          <p:cNvSpPr>
            <a:spLocks noGrp="1"/>
          </p:cNvSpPr>
          <p:nvPr>
            <p:ph type="title"/>
          </p:nvPr>
        </p:nvSpPr>
        <p:spPr/>
        <p:txBody>
          <a:bodyPr/>
          <a:lstStyle/>
          <a:p>
            <a:r>
              <a:rPr lang="en-US"/>
              <a:t>METHODOLOGY OVERVIEW</a:t>
            </a:r>
          </a:p>
        </p:txBody>
      </p:sp>
      <p:sp>
        <p:nvSpPr>
          <p:cNvPr id="3" name="Content Placeholder 2">
            <a:extLst>
              <a:ext uri="{FF2B5EF4-FFF2-40B4-BE49-F238E27FC236}">
                <a16:creationId xmlns:a16="http://schemas.microsoft.com/office/drawing/2014/main" id="{2C06C0B8-7A82-4BDC-AD80-C2D08F0272CF}"/>
              </a:ext>
            </a:extLst>
          </p:cNvPr>
          <p:cNvSpPr>
            <a:spLocks noGrp="1"/>
          </p:cNvSpPr>
          <p:nvPr>
            <p:ph idx="1"/>
          </p:nvPr>
        </p:nvSpPr>
        <p:spPr>
          <a:xfrm>
            <a:off x="4462272" y="4719711"/>
            <a:ext cx="15459456" cy="7631198"/>
          </a:xfrm>
        </p:spPr>
        <p:txBody>
          <a:bodyPr vert="horz" lIns="182880" tIns="91440" rIns="182880" bIns="91440" rtlCol="0" anchor="t">
            <a:normAutofit lnSpcReduction="10000"/>
          </a:bodyPr>
          <a:lstStyle/>
          <a:p>
            <a:r>
              <a:rPr lang="en-US" sz="4000" dirty="0"/>
              <a:t>Five baseline models:</a:t>
            </a:r>
          </a:p>
          <a:p>
            <a:pPr lvl="1"/>
            <a:r>
              <a:rPr lang="en-US" sz="3400" dirty="0">
                <a:solidFill>
                  <a:schemeClr val="tx1">
                    <a:lumMod val="65000"/>
                    <a:lumOff val="35000"/>
                  </a:schemeClr>
                </a:solidFill>
              </a:rPr>
              <a:t>Source Hypothesis Transfer (</a:t>
            </a:r>
            <a:r>
              <a:rPr lang="en-US" sz="3400" b="1" dirty="0">
                <a:solidFill>
                  <a:schemeClr val="tx1">
                    <a:lumMod val="65000"/>
                    <a:lumOff val="35000"/>
                  </a:schemeClr>
                </a:solidFill>
              </a:rPr>
              <a:t>SHOT</a:t>
            </a:r>
            <a:r>
              <a:rPr lang="en-US" sz="3400" dirty="0">
                <a:solidFill>
                  <a:schemeClr val="tx1">
                    <a:lumMod val="65000"/>
                    <a:lumOff val="35000"/>
                  </a:schemeClr>
                </a:solidFill>
              </a:rPr>
              <a:t>)</a:t>
            </a:r>
          </a:p>
          <a:p>
            <a:pPr lvl="1"/>
            <a:r>
              <a:rPr lang="en-US" sz="3400" dirty="0">
                <a:solidFill>
                  <a:schemeClr val="tx1">
                    <a:lumMod val="65000"/>
                    <a:lumOff val="35000"/>
                  </a:schemeClr>
                </a:solidFill>
              </a:rPr>
              <a:t>Self-</a:t>
            </a:r>
            <a:r>
              <a:rPr lang="en-US" sz="3400" dirty="0" err="1">
                <a:solidFill>
                  <a:schemeClr val="tx1">
                    <a:lumMod val="65000"/>
                    <a:lumOff val="35000"/>
                  </a:schemeClr>
                </a:solidFill>
              </a:rPr>
              <a:t>ensembling</a:t>
            </a:r>
            <a:r>
              <a:rPr lang="en-US" sz="3400" dirty="0">
                <a:solidFill>
                  <a:schemeClr val="tx1">
                    <a:lumMod val="65000"/>
                    <a:lumOff val="35000"/>
                  </a:schemeClr>
                </a:solidFill>
              </a:rPr>
              <a:t> Mean Teacher Variant (</a:t>
            </a:r>
            <a:r>
              <a:rPr lang="en-US" sz="3400" b="1" dirty="0">
                <a:solidFill>
                  <a:schemeClr val="tx1">
                    <a:lumMod val="65000"/>
                    <a:lumOff val="35000"/>
                  </a:schemeClr>
                </a:solidFill>
              </a:rPr>
              <a:t>Mean Teacher</a:t>
            </a:r>
            <a:r>
              <a:rPr lang="en-US" sz="3400" dirty="0">
                <a:solidFill>
                  <a:schemeClr val="tx1">
                    <a:lumMod val="65000"/>
                    <a:lumOff val="35000"/>
                  </a:schemeClr>
                </a:solidFill>
              </a:rPr>
              <a:t>)</a:t>
            </a:r>
          </a:p>
          <a:p>
            <a:pPr lvl="1"/>
            <a:r>
              <a:rPr lang="en-US" sz="3400" b="1" err="1">
                <a:solidFill>
                  <a:schemeClr val="tx1">
                    <a:lumMod val="65000"/>
                    <a:lumOff val="35000"/>
                  </a:schemeClr>
                </a:solidFill>
              </a:rPr>
              <a:t>CycleGAN</a:t>
            </a:r>
            <a:r>
              <a:rPr lang="en-US" sz="3400" b="1" dirty="0">
                <a:solidFill>
                  <a:schemeClr val="tx1">
                    <a:lumMod val="65000"/>
                    <a:lumOff val="35000"/>
                  </a:schemeClr>
                </a:solidFill>
              </a:rPr>
              <a:t> </a:t>
            </a:r>
          </a:p>
          <a:p>
            <a:pPr lvl="1"/>
            <a:r>
              <a:rPr lang="en-US" sz="3400" b="1">
                <a:solidFill>
                  <a:schemeClr val="tx1">
                    <a:lumMod val="65000"/>
                    <a:lumOff val="35000"/>
                  </a:schemeClr>
                </a:solidFill>
              </a:rPr>
              <a:t>CyCADA</a:t>
            </a:r>
            <a:endParaRPr lang="en-US" dirty="0" err="1">
              <a:solidFill>
                <a:schemeClr val="tx1">
                  <a:lumMod val="65000"/>
                  <a:lumOff val="35000"/>
                </a:schemeClr>
              </a:solidFill>
            </a:endParaRPr>
          </a:p>
          <a:p>
            <a:pPr lvl="1"/>
            <a:r>
              <a:rPr lang="en-US" sz="3400" dirty="0">
                <a:solidFill>
                  <a:schemeClr val="tx1">
                    <a:lumMod val="65000"/>
                    <a:lumOff val="35000"/>
                  </a:schemeClr>
                </a:solidFill>
              </a:rPr>
              <a:t>Unsupervised Pixel-Level Domain Adaptation (</a:t>
            </a:r>
            <a:r>
              <a:rPr lang="en-US" sz="3400" b="1" dirty="0" err="1">
                <a:solidFill>
                  <a:schemeClr val="tx1">
                    <a:lumMod val="65000"/>
                    <a:lumOff val="35000"/>
                  </a:schemeClr>
                </a:solidFill>
              </a:rPr>
              <a:t>pixelDA</a:t>
            </a:r>
            <a:r>
              <a:rPr lang="en-US" sz="3400" dirty="0">
                <a:solidFill>
                  <a:schemeClr val="tx1">
                    <a:lumMod val="65000"/>
                    <a:lumOff val="35000"/>
                  </a:schemeClr>
                </a:solidFill>
              </a:rPr>
              <a:t>)</a:t>
            </a:r>
          </a:p>
          <a:p>
            <a:r>
              <a:rPr lang="en-US" sz="4000"/>
              <a:t>Benchmark using VisDA18 dataset</a:t>
            </a:r>
          </a:p>
          <a:p>
            <a:pPr lvl="1"/>
            <a:r>
              <a:rPr lang="en-US" sz="3400" b="1" dirty="0">
                <a:solidFill>
                  <a:schemeClr val="tx1">
                    <a:lumMod val="65000"/>
                    <a:lumOff val="35000"/>
                  </a:schemeClr>
                </a:solidFill>
              </a:rPr>
              <a:t>Source</a:t>
            </a:r>
            <a:r>
              <a:rPr lang="en-US" sz="3400" dirty="0">
                <a:solidFill>
                  <a:schemeClr val="tx1">
                    <a:lumMod val="65000"/>
                    <a:lumOff val="35000"/>
                  </a:schemeClr>
                </a:solidFill>
              </a:rPr>
              <a:t>: train dataset</a:t>
            </a:r>
          </a:p>
          <a:p>
            <a:pPr lvl="1"/>
            <a:r>
              <a:rPr lang="en-US" sz="3400" b="1" dirty="0">
                <a:solidFill>
                  <a:schemeClr val="tx1">
                    <a:lumMod val="65000"/>
                    <a:lumOff val="35000"/>
                  </a:schemeClr>
                </a:solidFill>
              </a:rPr>
              <a:t>Target</a:t>
            </a:r>
            <a:r>
              <a:rPr lang="en-US" sz="3400" dirty="0">
                <a:solidFill>
                  <a:schemeClr val="tx1">
                    <a:lumMod val="65000"/>
                    <a:lumOff val="35000"/>
                  </a:schemeClr>
                </a:solidFill>
              </a:rPr>
              <a:t>: validation dataset</a:t>
            </a:r>
          </a:p>
          <a:p>
            <a:pPr lvl="1"/>
            <a:r>
              <a:rPr lang="en-US" sz="3400" dirty="0">
                <a:solidFill>
                  <a:schemeClr val="tx1">
                    <a:lumMod val="65000"/>
                    <a:lumOff val="35000"/>
                  </a:schemeClr>
                </a:solidFill>
              </a:rPr>
              <a:t>Test dataset labeling is not available</a:t>
            </a:r>
          </a:p>
        </p:txBody>
      </p:sp>
      <p:graphicFrame>
        <p:nvGraphicFramePr>
          <p:cNvPr id="10" name="Table 4">
            <a:extLst>
              <a:ext uri="{FF2B5EF4-FFF2-40B4-BE49-F238E27FC236}">
                <a16:creationId xmlns:a16="http://schemas.microsoft.com/office/drawing/2014/main" id="{65DEBB8F-635A-4C34-86BA-BC757F07FDA7}"/>
              </a:ext>
            </a:extLst>
          </p:cNvPr>
          <p:cNvGraphicFramePr>
            <a:graphicFrameLocks noGrp="1"/>
          </p:cNvGraphicFramePr>
          <p:nvPr/>
        </p:nvGraphicFramePr>
        <p:xfrm>
          <a:off x="1977570" y="12990284"/>
          <a:ext cx="20553100" cy="548640"/>
        </p:xfrm>
        <a:graphic>
          <a:graphicData uri="http://schemas.openxmlformats.org/drawingml/2006/table">
            <a:tbl>
              <a:tblPr firstRow="1" bandRow="1">
                <a:tableStyleId>{5C22544A-7EE6-4342-B048-85BDC9FD1C3A}</a:tableStyleId>
              </a:tblPr>
              <a:tblGrid>
                <a:gridCol w="4110620">
                  <a:extLst>
                    <a:ext uri="{9D8B030D-6E8A-4147-A177-3AD203B41FA5}">
                      <a16:colId xmlns:a16="http://schemas.microsoft.com/office/drawing/2014/main" val="1854227851"/>
                    </a:ext>
                  </a:extLst>
                </a:gridCol>
                <a:gridCol w="4110620">
                  <a:extLst>
                    <a:ext uri="{9D8B030D-6E8A-4147-A177-3AD203B41FA5}">
                      <a16:colId xmlns:a16="http://schemas.microsoft.com/office/drawing/2014/main" val="3868838999"/>
                    </a:ext>
                  </a:extLst>
                </a:gridCol>
                <a:gridCol w="4110620">
                  <a:extLst>
                    <a:ext uri="{9D8B030D-6E8A-4147-A177-3AD203B41FA5}">
                      <a16:colId xmlns:a16="http://schemas.microsoft.com/office/drawing/2014/main" val="639941465"/>
                    </a:ext>
                  </a:extLst>
                </a:gridCol>
                <a:gridCol w="4110620">
                  <a:extLst>
                    <a:ext uri="{9D8B030D-6E8A-4147-A177-3AD203B41FA5}">
                      <a16:colId xmlns:a16="http://schemas.microsoft.com/office/drawing/2014/main" val="38159573"/>
                    </a:ext>
                  </a:extLst>
                </a:gridCol>
                <a:gridCol w="4110620">
                  <a:extLst>
                    <a:ext uri="{9D8B030D-6E8A-4147-A177-3AD203B41FA5}">
                      <a16:colId xmlns:a16="http://schemas.microsoft.com/office/drawing/2014/main" val="1256626548"/>
                    </a:ext>
                  </a:extLst>
                </a:gridCol>
              </a:tblGrid>
              <a:tr h="548640">
                <a:tc>
                  <a:txBody>
                    <a:bodyPr/>
                    <a:lstStyle/>
                    <a:p>
                      <a:pPr lvl="0" algn="ctr">
                        <a:buNone/>
                      </a:pPr>
                      <a:r>
                        <a:rPr lang="en-US" sz="2400" b="0">
                          <a:solidFill>
                            <a:schemeClr val="bg1">
                              <a:lumMod val="85000"/>
                            </a:schemeClr>
                          </a:solidFill>
                          <a:latin typeface="Gill Sans"/>
                        </a:rPr>
                        <a:t>Literature Review</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50000"/>
                            </a:schemeClr>
                          </a:solidFill>
                          <a:latin typeface="Gill Sans"/>
                        </a:rPr>
                        <a:t>Methodology</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Implementation</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Results</a:t>
                      </a:r>
                    </a:p>
                  </a:txBody>
                  <a:tcPr marL="182880" marR="182880" marT="91440" marB="91440">
                    <a:lnL w="0">
                      <a:noFill/>
                    </a:lnL>
                    <a:lnR w="0">
                      <a:noFill/>
                    </a:lnR>
                    <a:lnT w="0">
                      <a:noFill/>
                    </a:lnT>
                    <a:lnB w="0">
                      <a:noFill/>
                    </a:lnB>
                    <a:noFill/>
                  </a:tcPr>
                </a:tc>
                <a:tc>
                  <a:txBody>
                    <a:bodyPr/>
                    <a:lstStyle/>
                    <a:p>
                      <a:pPr algn="ctr"/>
                      <a:r>
                        <a:rPr lang="en-US" sz="2400" b="0">
                          <a:solidFill>
                            <a:schemeClr val="bg1">
                              <a:lumMod val="85000"/>
                            </a:schemeClr>
                          </a:solidFill>
                          <a:latin typeface="Gill Sans"/>
                        </a:rPr>
                        <a:t>Discussion</a:t>
                      </a:r>
                    </a:p>
                  </a:txBody>
                  <a:tcPr marL="182880" marR="182880" marT="91440" marB="91440">
                    <a:lnL w="0">
                      <a:noFill/>
                    </a:lnL>
                    <a:lnR w="0">
                      <a:noFill/>
                    </a:lnR>
                    <a:lnT w="0">
                      <a:noFill/>
                    </a:lnT>
                    <a:lnB w="0">
                      <a:noFill/>
                    </a:lnB>
                    <a:noFill/>
                  </a:tcPr>
                </a:tc>
                <a:extLst>
                  <a:ext uri="{0D108BD9-81ED-4DB2-BD59-A6C34878D82A}">
                    <a16:rowId xmlns:a16="http://schemas.microsoft.com/office/drawing/2014/main" val="1976849917"/>
                  </a:ext>
                </a:extLst>
              </a:tr>
            </a:tbl>
          </a:graphicData>
        </a:graphic>
      </p:graphicFrame>
    </p:spTree>
    <p:extLst>
      <p:ext uri="{BB962C8B-B14F-4D97-AF65-F5344CB8AC3E}">
        <p14:creationId xmlns:p14="http://schemas.microsoft.com/office/powerpoint/2010/main" val="19740862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72</TotalTime>
  <Words>845</Words>
  <Application>Microsoft Office PowerPoint</Application>
  <PresentationFormat>Custom</PresentationFormat>
  <Paragraphs>138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vt:lpstr>
      <vt:lpstr>Gill Sans MT</vt:lpstr>
      <vt:lpstr>Segoe UI</vt:lpstr>
      <vt:lpstr>Times New Roman</vt:lpstr>
      <vt:lpstr>Parcel</vt:lpstr>
      <vt:lpstr>CZ4041 Research Presentation Domain Adaptation</vt:lpstr>
      <vt:lpstr>Overview</vt:lpstr>
      <vt:lpstr>DOMAIN ADAPTATION</vt:lpstr>
      <vt:lpstr>LITERATURE REVIEW</vt:lpstr>
      <vt:lpstr>Transfer learning &amp; Domain adaptation</vt:lpstr>
      <vt:lpstr>Related Works</vt:lpstr>
      <vt:lpstr>Methodology</vt:lpstr>
      <vt:lpstr>METHODOLOGY OVERVIEW</vt:lpstr>
      <vt:lpstr>METHODOLOGY OVERVIEW</vt:lpstr>
      <vt:lpstr>DATA Exploration</vt:lpstr>
      <vt:lpstr>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CZ4041 Research Presentation</dc:title>
  <dc:creator>#WONG YUH SHENG REUBEN#</dc:creator>
  <cp:lastModifiedBy>#DINH KHOAT HOANG ANH#</cp:lastModifiedBy>
  <cp:revision>222</cp:revision>
  <dcterms:created xsi:type="dcterms:W3CDTF">2021-04-16T02:31:21Z</dcterms:created>
  <dcterms:modified xsi:type="dcterms:W3CDTF">2021-04-25T06:05:05Z</dcterms:modified>
</cp:coreProperties>
</file>