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61" r:id="rId2"/>
    <p:sldId id="281" r:id="rId3"/>
    <p:sldId id="293" r:id="rId4"/>
    <p:sldId id="278" r:id="rId5"/>
    <p:sldId id="285" r:id="rId6"/>
    <p:sldId id="294" r:id="rId7"/>
    <p:sldId id="287" r:id="rId8"/>
    <p:sldId id="295" r:id="rId9"/>
    <p:sldId id="289" r:id="rId10"/>
    <p:sldId id="291" r:id="rId11"/>
    <p:sldId id="296" r:id="rId12"/>
    <p:sldId id="265" r:id="rId13"/>
    <p:sldId id="268" r:id="rId14"/>
    <p:sldId id="286" r:id="rId15"/>
    <p:sldId id="277" r:id="rId16"/>
    <p:sldId id="288" r:id="rId17"/>
    <p:sldId id="290" r:id="rId18"/>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H KHOAT HOANG ANH#" initials="#A" lastIdx="9" clrIdx="0">
    <p:extLst>
      <p:ext uri="{19B8F6BF-5375-455C-9EA6-DF929625EA0E}">
        <p15:presenceInfo xmlns:p15="http://schemas.microsoft.com/office/powerpoint/2012/main" userId="S::dinh0012@e.ntu.edu.sg::a82b0708-1053-4c15-a97f-f59e35c21f7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F5B0"/>
    <a:srgbClr val="FCB1B1"/>
    <a:srgbClr val="FFD1D1"/>
    <a:srgbClr val="FBFCB1"/>
    <a:srgbClr val="FFF0E0"/>
    <a:srgbClr val="FCEAD7"/>
    <a:srgbClr val="FFE4C9"/>
    <a:srgbClr val="FFE6BD"/>
    <a:srgbClr val="F5E5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274C3C-48E3-41DC-B5FD-F83F2E793541}" v="1352" dt="2021-04-25T06:36:49.756"/>
    <p1510:client id="{600C921F-8980-410B-87EF-1B86445AFEDB}" v="126" dt="2021-04-24T12:48:33.994"/>
    <p1510:client id="{8AEE1D7B-F57E-46F6-AB20-0A66BAFDA1D0}" v="200" dt="2021-04-25T05:28:34.2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5023" autoAdjust="0"/>
  </p:normalViewPr>
  <p:slideViewPr>
    <p:cSldViewPr snapToGrid="0">
      <p:cViewPr varScale="1">
        <p:scale>
          <a:sx n="29" d="100"/>
          <a:sy n="29" d="100"/>
        </p:scale>
        <p:origin x="138"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D3BE8-0115-4FD7-8FAB-F03D9E792347}" type="datetimeFigureOut">
              <a:rPr lang="en-US"/>
              <a:t>4/25/2021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7BDB1-A0C6-400A-8829-A0B9E7DB0E69}" type="slidenum">
              <a:rPr lang="en-US"/>
              <a:t>‹#›</a:t>
            </a:fld>
            <a:endParaRPr lang="en-US"/>
          </a:p>
        </p:txBody>
      </p:sp>
    </p:spTree>
    <p:extLst>
      <p:ext uri="{BB962C8B-B14F-4D97-AF65-F5344CB8AC3E}">
        <p14:creationId xmlns:p14="http://schemas.microsoft.com/office/powerpoint/2010/main" val="3397850049"/>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b="0" i="0" dirty="0">
                <a:solidFill>
                  <a:srgbClr val="333333"/>
                </a:solidFill>
                <a:effectLst/>
                <a:latin typeface="Segoe UI" panose="020B0502040204020203" pitchFamily="34" charset="0"/>
              </a:rPr>
              <a:t>Moving on to implementation of our models</a:t>
            </a:r>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1</a:t>
            </a:fld>
            <a:endParaRPr lang="en-US"/>
          </a:p>
        </p:txBody>
      </p:sp>
    </p:spTree>
    <p:extLst>
      <p:ext uri="{BB962C8B-B14F-4D97-AF65-F5344CB8AC3E}">
        <p14:creationId xmlns:p14="http://schemas.microsoft.com/office/powerpoint/2010/main" val="1928466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b="0" i="0" dirty="0">
                <a:solidFill>
                  <a:srgbClr val="000000"/>
                </a:solidFill>
                <a:effectLst/>
                <a:latin typeface="Times New Roman" panose="02020603050405020304" pitchFamily="18" charset="0"/>
              </a:rPr>
              <a:t>As will be discussed later, we found </a:t>
            </a:r>
            <a:r>
              <a:rPr lang="en-US" sz="1800" b="0" i="0" dirty="0" err="1">
                <a:solidFill>
                  <a:srgbClr val="333333"/>
                </a:solidFill>
                <a:effectLst/>
                <a:latin typeface="Times New Roman" panose="02020603050405020304" pitchFamily="18" charset="0"/>
              </a:rPr>
              <a:t>Cyca</a:t>
            </a:r>
            <a:r>
              <a:rPr lang="en-US" sz="1800" b="0" i="0" dirty="0">
                <a:solidFill>
                  <a:srgbClr val="333333"/>
                </a:solidFill>
                <a:effectLst/>
                <a:latin typeface="Times New Roman" panose="02020603050405020304" pitchFamily="18" charset="0"/>
              </a:rPr>
              <a:t> da</a:t>
            </a:r>
            <a:r>
              <a:rPr lang="en-SG" sz="1800" b="0" i="0" dirty="0">
                <a:solidFill>
                  <a:srgbClr val="000000"/>
                </a:solidFill>
                <a:effectLst/>
                <a:latin typeface="Times New Roman" panose="02020603050405020304" pitchFamily="18" charset="0"/>
              </a:rPr>
              <a:t> to have the best performance, and hence extend it in our novel approach. Furthermore, we believe the cycle consistency loss to be important and promising. We employ evolutionary approaches to fine-tune the loss functions for discriminators and generators. We then choose which </a:t>
            </a:r>
            <a:r>
              <a:rPr lang="en-SG" sz="1800" b="0" i="0" dirty="0" err="1">
                <a:solidFill>
                  <a:srgbClr val="000000"/>
                </a:solidFill>
                <a:effectLst/>
                <a:latin typeface="Times New Roman" panose="02020603050405020304" pitchFamily="18" charset="0"/>
              </a:rPr>
              <a:t>gans</a:t>
            </a:r>
            <a:r>
              <a:rPr lang="en-SG" sz="1800" b="0" i="0" dirty="0">
                <a:solidFill>
                  <a:srgbClr val="000000"/>
                </a:solidFill>
                <a:effectLst/>
                <a:latin typeface="Times New Roman" panose="02020603050405020304" pitchFamily="18" charset="0"/>
              </a:rPr>
              <a:t> to keep in the genetic pool by comparing their performances with a fitness function.</a:t>
            </a:r>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10</a:t>
            </a:fld>
            <a:endParaRPr lang="en-US"/>
          </a:p>
        </p:txBody>
      </p:sp>
    </p:spTree>
    <p:extLst>
      <p:ext uri="{BB962C8B-B14F-4D97-AF65-F5344CB8AC3E}">
        <p14:creationId xmlns:p14="http://schemas.microsoft.com/office/powerpoint/2010/main" val="2488654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b="0" i="0" dirty="0">
                <a:solidFill>
                  <a:srgbClr val="000000"/>
                </a:solidFill>
                <a:effectLst/>
                <a:latin typeface="Times New Roman" panose="02020603050405020304" pitchFamily="18" charset="0"/>
              </a:rPr>
              <a:t>While we believe this approach to be promising means to search the space of loss functions, it is unfortunately very computationally expensive since we would have to train many different </a:t>
            </a:r>
            <a:r>
              <a:rPr lang="en-SG" sz="1800" b="0" i="0" dirty="0" err="1">
                <a:solidFill>
                  <a:srgbClr val="000000"/>
                </a:solidFill>
                <a:effectLst/>
                <a:latin typeface="Times New Roman" panose="02020603050405020304" pitchFamily="18" charset="0"/>
              </a:rPr>
              <a:t>gans</a:t>
            </a:r>
            <a:r>
              <a:rPr lang="en-SG" sz="1800"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11</a:t>
            </a:fld>
            <a:endParaRPr lang="en-US"/>
          </a:p>
        </p:txBody>
      </p:sp>
    </p:spTree>
    <p:extLst>
      <p:ext uri="{BB962C8B-B14F-4D97-AF65-F5344CB8AC3E}">
        <p14:creationId xmlns:p14="http://schemas.microsoft.com/office/powerpoint/2010/main" val="3188516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the experimental results.</a:t>
            </a:r>
          </a:p>
        </p:txBody>
      </p:sp>
      <p:sp>
        <p:nvSpPr>
          <p:cNvPr id="4" name="Slide Number Placeholder 3"/>
          <p:cNvSpPr>
            <a:spLocks noGrp="1"/>
          </p:cNvSpPr>
          <p:nvPr>
            <p:ph type="sldNum" sz="quarter" idx="5"/>
          </p:nvPr>
        </p:nvSpPr>
        <p:spPr/>
        <p:txBody>
          <a:bodyPr/>
          <a:lstStyle/>
          <a:p>
            <a:fld id="{8867BDB1-A0C6-400A-8829-A0B9E7DB0E69}" type="slidenum">
              <a:rPr lang="en-US" smtClean="0"/>
              <a:t>12</a:t>
            </a:fld>
            <a:endParaRPr lang="en-US"/>
          </a:p>
        </p:txBody>
      </p:sp>
    </p:spTree>
    <p:extLst>
      <p:ext uri="{BB962C8B-B14F-4D97-AF65-F5344CB8AC3E}">
        <p14:creationId xmlns:p14="http://schemas.microsoft.com/office/powerpoint/2010/main" val="1587999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333333"/>
                </a:solidFill>
                <a:effectLst/>
                <a:latin typeface="Segoe UI" panose="020B0502040204020203" pitchFamily="34" charset="0"/>
              </a:rPr>
              <a:t>As the first step of the procedure, we first train the source classifier on source domain images. We can obtain good classification accuracy in the source domain. However, when we attempted to train the target domain feature extractor, we encountered degrading performance as training progressed. While we initially hypothesized that the presence of an “others” class could be responsible, we eventually found that performance was also poor when trained on the </a:t>
            </a:r>
            <a:r>
              <a:rPr lang="en-US" sz="1800" b="0" i="0" dirty="0" err="1">
                <a:solidFill>
                  <a:srgbClr val="333333"/>
                </a:solidFill>
                <a:effectLst/>
                <a:latin typeface="Segoe UI" panose="020B0502040204020203" pitchFamily="34" charset="0"/>
              </a:rPr>
              <a:t>Visda</a:t>
            </a:r>
            <a:r>
              <a:rPr lang="en-US" sz="1800" b="0" i="0" dirty="0">
                <a:solidFill>
                  <a:srgbClr val="333333"/>
                </a:solidFill>
                <a:effectLst/>
                <a:latin typeface="Segoe UI" panose="020B0502040204020203" pitchFamily="34" charset="0"/>
              </a:rPr>
              <a:t> 17 dataset, which did not have this class. </a:t>
            </a:r>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13</a:t>
            </a:fld>
            <a:endParaRPr lang="en-US"/>
          </a:p>
        </p:txBody>
      </p:sp>
    </p:spTree>
    <p:extLst>
      <p:ext uri="{BB962C8B-B14F-4D97-AF65-F5344CB8AC3E}">
        <p14:creationId xmlns:p14="http://schemas.microsoft.com/office/powerpoint/2010/main" val="660646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333333"/>
                </a:solidFill>
                <a:effectLst/>
                <a:latin typeface="Segoe UI" panose="020B0502040204020203" pitchFamily="34" charset="0"/>
              </a:rPr>
              <a:t>On the other hand, we were able to obtain fairly good performance with the mean-teacher model. </a:t>
            </a:r>
            <a:r>
              <a:rPr lang="en-US" sz="1800" b="0" i="0" dirty="0" err="1">
                <a:solidFill>
                  <a:srgbClr val="333333"/>
                </a:solidFill>
                <a:effectLst/>
                <a:latin typeface="Segoe UI" panose="020B0502040204020203" pitchFamily="34" charset="0"/>
              </a:rPr>
              <a:t>Utilising</a:t>
            </a:r>
            <a:r>
              <a:rPr lang="en-US" sz="1800" b="0" i="0" dirty="0">
                <a:solidFill>
                  <a:srgbClr val="333333"/>
                </a:solidFill>
                <a:effectLst/>
                <a:latin typeface="Segoe UI" panose="020B0502040204020203" pitchFamily="34" charset="0"/>
              </a:rPr>
              <a:t> a Res net 152 backbone, we trained the network for 8 hours on a K80 GPU, and were able to complete 3 epochs of training. Results were promising and we should have been able to obtain better performance should we have had more computational resources. Of note, accuracy in the “others” class decreased. We expect that the initial strong performance was probably more so due to random guessing from the network.  </a:t>
            </a:r>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14</a:t>
            </a:fld>
            <a:endParaRPr lang="en-US"/>
          </a:p>
        </p:txBody>
      </p:sp>
    </p:spTree>
    <p:extLst>
      <p:ext uri="{BB962C8B-B14F-4D97-AF65-F5344CB8AC3E}">
        <p14:creationId xmlns:p14="http://schemas.microsoft.com/office/powerpoint/2010/main" val="3412134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333333"/>
                </a:solidFill>
                <a:effectLst/>
                <a:latin typeface="Segoe UI" panose="020B0502040204020203" pitchFamily="34" charset="0"/>
              </a:rPr>
              <a:t>The model was trained on 30000 epochs with a batch size of 16. The training was done after roughly 3 hours. The resultant classifier had an average classification accuracy of about 72 percent on the last 100 epochs, when tested on the target domain images. </a:t>
            </a:r>
          </a:p>
          <a:p>
            <a:r>
              <a:rPr lang="en-US" sz="1800" b="0" i="0" dirty="0">
                <a:solidFill>
                  <a:srgbClr val="333333"/>
                </a:solidFill>
                <a:effectLst/>
                <a:latin typeface="Segoe UI" panose="020B0502040204020203" pitchFamily="34" charset="0"/>
              </a:rPr>
              <a:t>The original images and the translated images can be seen on the right hand side of the slide, with the original images being on the top row and the translated images on the bottom row. These sample images was taken from the model after 30000 epochs. Pixel domain adaptation seemed to perform faster and better generally than the other models. With a shorter training time and a higher classification accuracy. </a:t>
            </a:r>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15</a:t>
            </a:fld>
            <a:endParaRPr lang="en-US"/>
          </a:p>
        </p:txBody>
      </p:sp>
    </p:spTree>
    <p:extLst>
      <p:ext uri="{BB962C8B-B14F-4D97-AF65-F5344CB8AC3E}">
        <p14:creationId xmlns:p14="http://schemas.microsoft.com/office/powerpoint/2010/main" val="2373870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333333"/>
                </a:solidFill>
                <a:effectLst/>
                <a:latin typeface="Segoe UI" panose="020B0502040204020203" pitchFamily="34" charset="0"/>
              </a:rPr>
              <a:t>The left side of the slide shows some synthetic horse images from the source domain that are translated using cycle </a:t>
            </a:r>
            <a:r>
              <a:rPr lang="en-US" sz="1800" b="0" i="0" dirty="0" err="1">
                <a:solidFill>
                  <a:srgbClr val="333333"/>
                </a:solidFill>
                <a:effectLst/>
                <a:latin typeface="Segoe UI" panose="020B0502040204020203" pitchFamily="34" charset="0"/>
              </a:rPr>
              <a:t>gan</a:t>
            </a:r>
            <a:r>
              <a:rPr lang="en-US" sz="1800" b="0" i="0" dirty="0">
                <a:solidFill>
                  <a:srgbClr val="333333"/>
                </a:solidFill>
                <a:effectLst/>
                <a:latin typeface="Segoe UI" panose="020B0502040204020203" pitchFamily="34" charset="0"/>
              </a:rPr>
              <a:t>. A total of 1000 translated horse images are generated as the training dataset to train the image classification res net 101 model. The </a:t>
            </a:r>
            <a:r>
              <a:rPr lang="en-US" sz="1800" b="0" i="0" dirty="0" err="1">
                <a:solidFill>
                  <a:srgbClr val="333333"/>
                </a:solidFill>
                <a:effectLst/>
                <a:latin typeface="Segoe UI" panose="020B0502040204020203" pitchFamily="34" charset="0"/>
              </a:rPr>
              <a:t>Visda</a:t>
            </a:r>
            <a:r>
              <a:rPr lang="en-US" sz="1800" b="0" i="0" dirty="0">
                <a:solidFill>
                  <a:srgbClr val="333333"/>
                </a:solidFill>
                <a:effectLst/>
                <a:latin typeface="Segoe UI" panose="020B0502040204020203" pitchFamily="34" charset="0"/>
              </a:rPr>
              <a:t> validation dataset is used for validation of the model. The right side of the slide shows the graph of the accuracy over 10 epochs for the generated horse dataset. The model has achieved a training classification accuracy of 82 percent after 10 epochs.  </a:t>
            </a:r>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16</a:t>
            </a:fld>
            <a:endParaRPr lang="en-US"/>
          </a:p>
        </p:txBody>
      </p:sp>
    </p:spTree>
    <p:extLst>
      <p:ext uri="{BB962C8B-B14F-4D97-AF65-F5344CB8AC3E}">
        <p14:creationId xmlns:p14="http://schemas.microsoft.com/office/powerpoint/2010/main" val="3240969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333333"/>
                </a:solidFill>
                <a:effectLst/>
                <a:latin typeface="Times New Roman" panose="02020603050405020304" pitchFamily="18" charset="0"/>
              </a:rPr>
              <a:t>On the left we see some images of synthetic </a:t>
            </a:r>
            <a:r>
              <a:rPr lang="en-US" sz="1800" b="0" i="0" dirty="0" err="1">
                <a:solidFill>
                  <a:srgbClr val="333333"/>
                </a:solidFill>
                <a:effectLst/>
                <a:latin typeface="Times New Roman" panose="02020603050405020304" pitchFamily="18" charset="0"/>
              </a:rPr>
              <a:t>aeroplanes</a:t>
            </a:r>
            <a:r>
              <a:rPr lang="en-US" sz="1800" b="0" i="0" dirty="0">
                <a:solidFill>
                  <a:srgbClr val="333333"/>
                </a:solidFill>
                <a:effectLst/>
                <a:latin typeface="Times New Roman" panose="02020603050405020304" pitchFamily="18" charset="0"/>
              </a:rPr>
              <a:t> and horses generated by </a:t>
            </a:r>
            <a:r>
              <a:rPr lang="en-US" sz="1800" b="0" i="0" dirty="0" err="1">
                <a:solidFill>
                  <a:srgbClr val="333333"/>
                </a:solidFill>
                <a:effectLst/>
                <a:latin typeface="Times New Roman" panose="02020603050405020304" pitchFamily="18" charset="0"/>
              </a:rPr>
              <a:t>cyca</a:t>
            </a:r>
            <a:r>
              <a:rPr lang="en-US" sz="1800" b="0" i="0" dirty="0">
                <a:solidFill>
                  <a:srgbClr val="333333"/>
                </a:solidFill>
                <a:effectLst/>
                <a:latin typeface="Times New Roman" panose="02020603050405020304" pitchFamily="18" charset="0"/>
              </a:rPr>
              <a:t> da. From left to right, the first image is the generated image, the second is the mapping of the generated image back to source and the last image is the source image. Using the generated images, we train the task classifier with feature adaptation. The results are shown on the right. Notably, training with feature adaptation only outperforms the base classifier at 10 epochs, and only by a marginal amount at 50.18 percent. This suggests that feature adaptation does not lend significant performance improvements for classification tasks. </a:t>
            </a:r>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17</a:t>
            </a:fld>
            <a:endParaRPr lang="en-US"/>
          </a:p>
        </p:txBody>
      </p:sp>
    </p:spTree>
    <p:extLst>
      <p:ext uri="{BB962C8B-B14F-4D97-AF65-F5344CB8AC3E}">
        <p14:creationId xmlns:p14="http://schemas.microsoft.com/office/powerpoint/2010/main" val="1873932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r>
              <a:rPr lang="en-US" sz="1800" b="0" i="0" dirty="0">
                <a:solidFill>
                  <a:srgbClr val="333333"/>
                </a:solidFill>
                <a:effectLst/>
                <a:latin typeface="Segoe UI" panose="020B0502040204020203" pitchFamily="34" charset="0"/>
              </a:rPr>
              <a:t>We start with the source hypothesis transfer algorithm. For the model to be capable of learning expressive representations on complex visual input, the models used in SHOT </a:t>
            </a:r>
            <a:r>
              <a:rPr lang="en-US" sz="1800" b="0" i="0" dirty="0" err="1">
                <a:solidFill>
                  <a:srgbClr val="333333"/>
                </a:solidFill>
                <a:effectLst/>
                <a:latin typeface="Segoe UI" panose="020B0502040204020203" pitchFamily="34" charset="0"/>
              </a:rPr>
              <a:t>utilise</a:t>
            </a:r>
            <a:r>
              <a:rPr lang="en-US" sz="1800" b="0" i="0" dirty="0">
                <a:solidFill>
                  <a:srgbClr val="333333"/>
                </a:solidFill>
                <a:effectLst/>
                <a:latin typeface="Segoe UI" panose="020B0502040204020203" pitchFamily="34" charset="0"/>
              </a:rPr>
              <a:t> a Res net 101 as the backbone architecture.  </a:t>
            </a:r>
            <a:endParaRPr lang="en-US" b="0" i="0" dirty="0">
              <a:solidFill>
                <a:srgbClr val="000000"/>
              </a:solidFill>
              <a:effectLst/>
              <a:latin typeface="Segoe UI" panose="020B0502040204020203" pitchFamily="34" charset="0"/>
            </a:endParaRPr>
          </a:p>
          <a:p>
            <a:pPr algn="just" rtl="0" fontAlgn="base"/>
            <a:r>
              <a:rPr lang="en-US" sz="1800" b="0" i="0" dirty="0">
                <a:solidFill>
                  <a:srgbClr val="333333"/>
                </a:solidFill>
                <a:effectLst/>
                <a:latin typeface="Segoe UI" panose="020B0502040204020203" pitchFamily="34" charset="0"/>
              </a:rPr>
              <a:t>We first train the model to </a:t>
            </a:r>
            <a:r>
              <a:rPr lang="en-US" sz="1800" b="0" i="0" dirty="0" err="1">
                <a:solidFill>
                  <a:srgbClr val="333333"/>
                </a:solidFill>
                <a:effectLst/>
                <a:latin typeface="Segoe UI" panose="020B0502040204020203" pitchFamily="34" charset="0"/>
              </a:rPr>
              <a:t>minimise</a:t>
            </a:r>
            <a:r>
              <a:rPr lang="en-US" sz="1800" b="0" i="0" dirty="0">
                <a:solidFill>
                  <a:srgbClr val="333333"/>
                </a:solidFill>
                <a:effectLst/>
                <a:latin typeface="Segoe UI" panose="020B0502040204020203" pitchFamily="34" charset="0"/>
              </a:rPr>
              <a:t> the cross-entropy loss on source domain data. Once learnt, we freeze the topmost source classifier module, h s, as this encodes information about unseen data in the source domain. This classifier module will then later used to classify input images from the target domain as well.  </a:t>
            </a:r>
            <a:endParaRPr lang="en-US" b="0" i="0" dirty="0">
              <a:solidFill>
                <a:srgbClr val="000000"/>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2</a:t>
            </a:fld>
            <a:endParaRPr lang="en-US"/>
          </a:p>
        </p:txBody>
      </p:sp>
    </p:spTree>
    <p:extLst>
      <p:ext uri="{BB962C8B-B14F-4D97-AF65-F5344CB8AC3E}">
        <p14:creationId xmlns:p14="http://schemas.microsoft.com/office/powerpoint/2010/main" val="4228755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333333"/>
                </a:solidFill>
                <a:effectLst/>
                <a:latin typeface="Segoe UI" panose="020B0502040204020203" pitchFamily="34" charset="0"/>
              </a:rPr>
              <a:t>Hence, SHOT </a:t>
            </a:r>
            <a:r>
              <a:rPr lang="en-US" sz="1800" b="0" i="0" dirty="0" err="1">
                <a:solidFill>
                  <a:srgbClr val="333333"/>
                </a:solidFill>
                <a:effectLst/>
                <a:latin typeface="Segoe UI" panose="020B0502040204020203" pitchFamily="34" charset="0"/>
              </a:rPr>
              <a:t>minimises</a:t>
            </a:r>
            <a:r>
              <a:rPr lang="en-US" sz="1800" b="0" i="0" dirty="0">
                <a:solidFill>
                  <a:srgbClr val="333333"/>
                </a:solidFill>
                <a:effectLst/>
                <a:latin typeface="Segoe UI" panose="020B0502040204020203" pitchFamily="34" charset="0"/>
              </a:rPr>
              <a:t> the Information </a:t>
            </a:r>
            <a:r>
              <a:rPr lang="en-US" sz="1800" b="0" i="0" dirty="0" err="1">
                <a:solidFill>
                  <a:srgbClr val="333333"/>
                </a:solidFill>
                <a:effectLst/>
                <a:latin typeface="Segoe UI" panose="020B0502040204020203" pitchFamily="34" charset="0"/>
              </a:rPr>
              <a:t>Maximisation</a:t>
            </a:r>
            <a:r>
              <a:rPr lang="en-US" sz="1800" b="0" i="0" dirty="0">
                <a:solidFill>
                  <a:srgbClr val="333333"/>
                </a:solidFill>
                <a:effectLst/>
                <a:latin typeface="Segoe UI" panose="020B0502040204020203" pitchFamily="34" charset="0"/>
              </a:rPr>
              <a:t> Loss and employs self pseudo-labelling in order to train the network to extract features, with the feature extractor, g s, that have similar distributions to source domain features from target domain data, enabling the source domain trained classifier to be able to classify images from the target domain as well.  </a:t>
            </a:r>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3</a:t>
            </a:fld>
            <a:endParaRPr lang="en-US"/>
          </a:p>
        </p:txBody>
      </p:sp>
    </p:spTree>
    <p:extLst>
      <p:ext uri="{BB962C8B-B14F-4D97-AF65-F5344CB8AC3E}">
        <p14:creationId xmlns:p14="http://schemas.microsoft.com/office/powerpoint/2010/main" val="727503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333333"/>
                </a:solidFill>
                <a:effectLst/>
                <a:latin typeface="Segoe UI" panose="020B0502040204020203" pitchFamily="34" charset="0"/>
              </a:rPr>
              <a:t>Our next method is self-</a:t>
            </a:r>
            <a:r>
              <a:rPr lang="en-US" sz="1800" b="0" i="0" dirty="0" err="1">
                <a:solidFill>
                  <a:srgbClr val="333333"/>
                </a:solidFill>
                <a:effectLst/>
                <a:latin typeface="Segoe UI" panose="020B0502040204020203" pitchFamily="34" charset="0"/>
              </a:rPr>
              <a:t>ensembling</a:t>
            </a:r>
            <a:r>
              <a:rPr lang="en-US" sz="1800" b="0" i="0" dirty="0">
                <a:solidFill>
                  <a:srgbClr val="333333"/>
                </a:solidFill>
                <a:effectLst/>
                <a:latin typeface="Segoe UI" panose="020B0502040204020203" pitchFamily="34" charset="0"/>
              </a:rPr>
              <a:t> for visual domain adaptation, also termed mean-teacher. The key idea is that student network first </a:t>
            </a:r>
            <a:r>
              <a:rPr lang="en-US" sz="1800" b="0" i="0" dirty="0" err="1">
                <a:solidFill>
                  <a:srgbClr val="333333"/>
                </a:solidFill>
                <a:effectLst/>
                <a:latin typeface="Segoe UI" panose="020B0502040204020203" pitchFamily="34" charset="0"/>
              </a:rPr>
              <a:t>minimises</a:t>
            </a:r>
            <a:r>
              <a:rPr lang="en-US" sz="1800" b="0" i="0" dirty="0">
                <a:solidFill>
                  <a:srgbClr val="333333"/>
                </a:solidFill>
                <a:effectLst/>
                <a:latin typeface="Segoe UI" panose="020B0502040204020203" pitchFamily="34" charset="0"/>
              </a:rPr>
              <a:t> the cross-entropy loss when classifying labelled images. The teacher network is an exponential moving average of the student network, which is fed in images from the target domain. The student network then ultimately </a:t>
            </a:r>
            <a:r>
              <a:rPr lang="en-US" sz="1800" b="0" i="0" dirty="0" err="1">
                <a:solidFill>
                  <a:srgbClr val="333333"/>
                </a:solidFill>
                <a:effectLst/>
                <a:latin typeface="Segoe UI" panose="020B0502040204020203" pitchFamily="34" charset="0"/>
              </a:rPr>
              <a:t>minimises</a:t>
            </a:r>
            <a:r>
              <a:rPr lang="en-US" sz="1800" b="0" i="0" dirty="0">
                <a:solidFill>
                  <a:srgbClr val="333333"/>
                </a:solidFill>
                <a:effectLst/>
                <a:latin typeface="Segoe UI" panose="020B0502040204020203" pitchFamily="34" charset="0"/>
              </a:rPr>
              <a:t> a weighted sum of the cross-entropy loss and squared difference between its output and the teacher network’s output.  </a:t>
            </a:r>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4</a:t>
            </a:fld>
            <a:endParaRPr lang="en-US"/>
          </a:p>
        </p:txBody>
      </p:sp>
    </p:spTree>
    <p:extLst>
      <p:ext uri="{BB962C8B-B14F-4D97-AF65-F5344CB8AC3E}">
        <p14:creationId xmlns:p14="http://schemas.microsoft.com/office/powerpoint/2010/main" val="1082172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333333"/>
                </a:solidFill>
                <a:effectLst/>
                <a:latin typeface="Segoe UI" panose="020B0502040204020203" pitchFamily="34" charset="0"/>
              </a:rPr>
              <a:t>Pixel domain adaptation p</a:t>
            </a:r>
            <a:r>
              <a:rPr lang="en-US" sz="1800" b="0" i="0" dirty="0">
                <a:solidFill>
                  <a:srgbClr val="000000"/>
                </a:solidFill>
                <a:effectLst/>
                <a:latin typeface="Segoe UI" panose="020B0502040204020203" pitchFamily="34" charset="0"/>
              </a:rPr>
              <a:t>erforms pixel level transformation from one domain to another, adapting source-domain images to appear as if they were drawn from the target domain. It decouples the process of domain adaptation from the task-specific classification, such that any off-the-shelf classifier can be trained on the resultant dataset without having to perform domain adaptation. This is done by training the classifier with the translated images produced by the generator from the adversarial network.  </a:t>
            </a:r>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5</a:t>
            </a:fld>
            <a:endParaRPr lang="en-US"/>
          </a:p>
        </p:txBody>
      </p:sp>
    </p:spTree>
    <p:extLst>
      <p:ext uri="{BB962C8B-B14F-4D97-AF65-F5344CB8AC3E}">
        <p14:creationId xmlns:p14="http://schemas.microsoft.com/office/powerpoint/2010/main" val="1488809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Segoe UI" panose="020B0502040204020203" pitchFamily="34" charset="0"/>
              </a:rPr>
              <a:t>We used an Adam optimizer, mean squared error and categorical cross entropy loss function, and accuracy metrics.  </a:t>
            </a:r>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6</a:t>
            </a:fld>
            <a:endParaRPr lang="en-US"/>
          </a:p>
        </p:txBody>
      </p:sp>
    </p:spTree>
    <p:extLst>
      <p:ext uri="{BB962C8B-B14F-4D97-AF65-F5344CB8AC3E}">
        <p14:creationId xmlns:p14="http://schemas.microsoft.com/office/powerpoint/2010/main" val="174900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333333"/>
                </a:solidFill>
                <a:effectLst/>
                <a:latin typeface="Segoe UI" panose="020B0502040204020203" pitchFamily="34" charset="0"/>
              </a:rPr>
              <a:t>Cycle GAN is a generative adversarial network that uses 2 unpaired datasets for image translation. Cycle GAN consists of 1 generator to translate the image of one domain to look like the images from the other domain, and a second generator to translate the image back to look like its original image before the first translation. The discriminator in the model is trained to detect if the image is a real original image from the dataset or a generated fake image.  </a:t>
            </a:r>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7</a:t>
            </a:fld>
            <a:endParaRPr lang="en-US"/>
          </a:p>
        </p:txBody>
      </p:sp>
    </p:spTree>
    <p:extLst>
      <p:ext uri="{BB962C8B-B14F-4D97-AF65-F5344CB8AC3E}">
        <p14:creationId xmlns:p14="http://schemas.microsoft.com/office/powerpoint/2010/main" val="3915815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Segoe UI" panose="020B0502040204020203" pitchFamily="34" charset="0"/>
              </a:rPr>
              <a:t>Cycle GAN</a:t>
            </a:r>
            <a:r>
              <a:rPr lang="en-US" sz="1800" b="0" i="0" dirty="0">
                <a:solidFill>
                  <a:srgbClr val="333333"/>
                </a:solidFill>
                <a:effectLst/>
                <a:latin typeface="Segoe UI" panose="020B0502040204020203" pitchFamily="34" charset="0"/>
              </a:rPr>
              <a:t> uses the concept of cycle consistency loss, which is the calculated difference between the input photo and the second generated photo, to improve the generator in translating the image.  </a:t>
            </a:r>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8</a:t>
            </a:fld>
            <a:endParaRPr lang="en-US"/>
          </a:p>
        </p:txBody>
      </p:sp>
    </p:spTree>
    <p:extLst>
      <p:ext uri="{BB962C8B-B14F-4D97-AF65-F5344CB8AC3E}">
        <p14:creationId xmlns:p14="http://schemas.microsoft.com/office/powerpoint/2010/main" val="977519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err="1">
                <a:solidFill>
                  <a:srgbClr val="333333"/>
                </a:solidFill>
                <a:effectLst/>
                <a:latin typeface="Times New Roman" panose="02020603050405020304" pitchFamily="18" charset="0"/>
              </a:rPr>
              <a:t>Cyca</a:t>
            </a:r>
            <a:r>
              <a:rPr lang="en-US" sz="1800" b="0" i="0" dirty="0">
                <a:solidFill>
                  <a:srgbClr val="333333"/>
                </a:solidFill>
                <a:effectLst/>
                <a:latin typeface="Times New Roman" panose="02020603050405020304" pitchFamily="18" charset="0"/>
              </a:rPr>
              <a:t> da builds upon the cycle consistency offered by </a:t>
            </a:r>
            <a:r>
              <a:rPr lang="en-US" sz="1800" b="0" i="0" dirty="0" err="1">
                <a:solidFill>
                  <a:srgbClr val="333333"/>
                </a:solidFill>
                <a:effectLst/>
                <a:latin typeface="Times New Roman" panose="02020603050405020304" pitchFamily="18" charset="0"/>
              </a:rPr>
              <a:t>Cyca</a:t>
            </a:r>
            <a:r>
              <a:rPr lang="en-US" sz="1800" b="0" i="0" dirty="0">
                <a:solidFill>
                  <a:srgbClr val="333333"/>
                </a:solidFill>
                <a:effectLst/>
                <a:latin typeface="Times New Roman" panose="02020603050405020304" pitchFamily="18" charset="0"/>
              </a:rPr>
              <a:t> da , adding an additional layer of feature adaptation. This enforces semantic consistency, and allows the model to combine the interpretability and low-level structural consistency of prior image level approaches with </a:t>
            </a:r>
            <a:r>
              <a:rPr lang="en-US" sz="1800" b="0" i="0" dirty="0" err="1">
                <a:solidFill>
                  <a:srgbClr val="333333"/>
                </a:solidFill>
                <a:effectLst/>
                <a:latin typeface="Times New Roman" panose="02020603050405020304" pitchFamily="18" charset="0"/>
              </a:rPr>
              <a:t>regularisation</a:t>
            </a:r>
            <a:r>
              <a:rPr lang="en-US" sz="1800" b="0" i="0" dirty="0">
                <a:solidFill>
                  <a:srgbClr val="333333"/>
                </a:solidFill>
                <a:effectLst/>
                <a:latin typeface="Times New Roman" panose="02020603050405020304" pitchFamily="18" charset="0"/>
              </a:rPr>
              <a:t> and strong empirical performance of feature-level approaches. </a:t>
            </a:r>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9</a:t>
            </a:fld>
            <a:endParaRPr lang="en-US"/>
          </a:p>
        </p:txBody>
      </p:sp>
    </p:spTree>
    <p:extLst>
      <p:ext uri="{BB962C8B-B14F-4D97-AF65-F5344CB8AC3E}">
        <p14:creationId xmlns:p14="http://schemas.microsoft.com/office/powerpoint/2010/main" val="1314346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3200400" y="4773488"/>
            <a:ext cx="17983200" cy="3291840"/>
          </a:xfrm>
          <a:solidFill>
            <a:srgbClr val="FFFFFF"/>
          </a:solidFill>
          <a:ln w="38100">
            <a:solidFill>
              <a:srgbClr val="404040"/>
            </a:solidFill>
          </a:ln>
        </p:spPr>
        <p:txBody>
          <a:bodyPr lIns="274320" rIns="274320" anchor="ctr" anchorCtr="1">
            <a:normAutofit/>
          </a:bodyPr>
          <a:lstStyle>
            <a:lvl1pPr algn="ctr">
              <a:defRPr sz="76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5390388" y="8705088"/>
            <a:ext cx="13603224" cy="2479788"/>
          </a:xfrm>
          <a:noFill/>
        </p:spPr>
        <p:txBody>
          <a:bodyPr>
            <a:normAutofit/>
          </a:bodyPr>
          <a:lstStyle>
            <a:lvl1pPr marL="0" indent="0" algn="ctr">
              <a:buNone/>
              <a:defRPr sz="4000">
                <a:solidFill>
                  <a:schemeClr val="tx1">
                    <a:lumMod val="75000"/>
                    <a:lumOff val="25000"/>
                  </a:schemeClr>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05653B2-03A2-402B-9CE9-5E9B64283B83}" type="datetimeFigureOut">
              <a:rPr lang="en-SG" smtClean="0"/>
              <a:t>25/4/2021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3A288E1-7B94-4829-B1E0-DC6DD53FF35F}" type="slidenum">
              <a:rPr lang="en-SG" smtClean="0"/>
              <a:t>‹#›</a:t>
            </a:fld>
            <a:endParaRPr lang="en-SG"/>
          </a:p>
        </p:txBody>
      </p:sp>
    </p:spTree>
    <p:extLst>
      <p:ext uri="{BB962C8B-B14F-4D97-AF65-F5344CB8AC3E}">
        <p14:creationId xmlns:p14="http://schemas.microsoft.com/office/powerpoint/2010/main" val="5267227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653B2-03A2-402B-9CE9-5E9B64283B83}" type="datetimeFigureOut">
              <a:rPr lang="en-SG" smtClean="0"/>
              <a:t>25/4/2021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3A288E1-7B94-4829-B1E0-DC6DD53FF35F}" type="slidenum">
              <a:rPr lang="en-SG" smtClean="0"/>
              <a:t>‹#›</a:t>
            </a:fld>
            <a:endParaRPr lang="en-SG"/>
          </a:p>
        </p:txBody>
      </p:sp>
    </p:spTree>
    <p:extLst>
      <p:ext uri="{BB962C8B-B14F-4D97-AF65-F5344CB8AC3E}">
        <p14:creationId xmlns:p14="http://schemas.microsoft.com/office/powerpoint/2010/main" val="318979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306224" y="1874520"/>
            <a:ext cx="2597216" cy="99669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462273" y="1874520"/>
            <a:ext cx="12396978" cy="99669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653B2-03A2-402B-9CE9-5E9B64283B83}" type="datetimeFigureOut">
              <a:rPr lang="en-SG" smtClean="0"/>
              <a:t>25/4/2021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3A288E1-7B94-4829-B1E0-DC6DD53FF35F}" type="slidenum">
              <a:rPr lang="en-SG" smtClean="0"/>
              <a:t>‹#›</a:t>
            </a:fld>
            <a:endParaRPr lang="en-SG"/>
          </a:p>
        </p:txBody>
      </p:sp>
    </p:spTree>
    <p:extLst>
      <p:ext uri="{BB962C8B-B14F-4D97-AF65-F5344CB8AC3E}">
        <p14:creationId xmlns:p14="http://schemas.microsoft.com/office/powerpoint/2010/main" val="3471063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5653B2-03A2-402B-9CE9-5E9B64283B83}" type="datetimeFigureOut">
              <a:rPr lang="en-SG" smtClean="0"/>
              <a:t>25/4/2021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3A288E1-7B94-4829-B1E0-DC6DD53FF35F}" type="slidenum">
              <a:rPr lang="en-SG" smtClean="0"/>
              <a:t>‹#›</a:t>
            </a:fld>
            <a:endParaRPr lang="en-SG"/>
          </a:p>
        </p:txBody>
      </p:sp>
    </p:spTree>
    <p:extLst>
      <p:ext uri="{BB962C8B-B14F-4D97-AF65-F5344CB8AC3E}">
        <p14:creationId xmlns:p14="http://schemas.microsoft.com/office/powerpoint/2010/main" val="49500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3200400" y="4773488"/>
            <a:ext cx="17983200" cy="3291840"/>
          </a:xfrm>
          <a:solidFill>
            <a:srgbClr val="FFFFFF"/>
          </a:solidFill>
          <a:ln w="38100">
            <a:solidFill>
              <a:srgbClr val="404040"/>
            </a:solidFill>
          </a:ln>
        </p:spPr>
        <p:txBody>
          <a:bodyPr lIns="274320" rIns="274320" anchor="ctr" anchorCtr="1">
            <a:normAutofit/>
          </a:bodyPr>
          <a:lstStyle>
            <a:lvl1pPr>
              <a:defRPr sz="76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5390388" y="8704930"/>
            <a:ext cx="13603224" cy="2530164"/>
          </a:xfrm>
        </p:spPr>
        <p:txBody>
          <a:bodyPr anchor="t" anchorCtr="1">
            <a:normAutofit/>
          </a:bodyPr>
          <a:lstStyle>
            <a:lvl1pPr marL="0" indent="0">
              <a:buNone/>
              <a:defRPr sz="40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05653B2-03A2-402B-9CE9-5E9B64283B83}" type="datetimeFigureOut">
              <a:rPr lang="en-SG" smtClean="0"/>
              <a:t>25/4/2021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3A288E1-7B94-4829-B1E0-DC6DD53FF35F}" type="slidenum">
              <a:rPr lang="en-SG" smtClean="0"/>
              <a:t>‹#›</a:t>
            </a:fld>
            <a:endParaRPr lang="en-SG"/>
          </a:p>
        </p:txBody>
      </p:sp>
    </p:spTree>
    <p:extLst>
      <p:ext uri="{BB962C8B-B14F-4D97-AF65-F5344CB8AC3E}">
        <p14:creationId xmlns:p14="http://schemas.microsoft.com/office/powerpoint/2010/main" val="38850588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163825" y="5276088"/>
            <a:ext cx="8543542" cy="6203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676631" y="5276088"/>
            <a:ext cx="8540494" cy="6203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05653B2-03A2-402B-9CE9-5E9B64283B83}" type="datetimeFigureOut">
              <a:rPr lang="en-SG" smtClean="0"/>
              <a:t>25/4/2021</a:t>
            </a:fld>
            <a:endParaRPr lang="en-SG"/>
          </a:p>
        </p:txBody>
      </p:sp>
      <p:sp>
        <p:nvSpPr>
          <p:cNvPr id="9" name="Footer Placeholder 8"/>
          <p:cNvSpPr>
            <a:spLocks noGrp="1"/>
          </p:cNvSpPr>
          <p:nvPr>
            <p:ph type="ftr" sz="quarter" idx="11"/>
          </p:nvPr>
        </p:nvSpPr>
        <p:spPr/>
        <p:txBody>
          <a:bodyPr/>
          <a:lstStyle/>
          <a:p>
            <a:endParaRPr lang="en-SG"/>
          </a:p>
        </p:txBody>
      </p:sp>
      <p:sp>
        <p:nvSpPr>
          <p:cNvPr id="10" name="Slide Number Placeholder 9"/>
          <p:cNvSpPr>
            <a:spLocks noGrp="1"/>
          </p:cNvSpPr>
          <p:nvPr>
            <p:ph type="sldNum" sz="quarter" idx="12"/>
          </p:nvPr>
        </p:nvSpPr>
        <p:spPr/>
        <p:txBody>
          <a:bodyPr/>
          <a:lstStyle/>
          <a:p>
            <a:fld id="{E3A288E1-7B94-4829-B1E0-DC6DD53FF35F}" type="slidenum">
              <a:rPr lang="en-SG" smtClean="0"/>
              <a:t>‹#›</a:t>
            </a:fld>
            <a:endParaRPr lang="en-SG"/>
          </a:p>
        </p:txBody>
      </p:sp>
    </p:spTree>
    <p:extLst>
      <p:ext uri="{BB962C8B-B14F-4D97-AF65-F5344CB8AC3E}">
        <p14:creationId xmlns:p14="http://schemas.microsoft.com/office/powerpoint/2010/main" val="4156389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66872" y="4626867"/>
            <a:ext cx="8540496" cy="1408174"/>
          </a:xfrm>
        </p:spPr>
        <p:txBody>
          <a:bodyPr anchor="b" anchorCtr="1">
            <a:normAutofit/>
          </a:bodyPr>
          <a:lstStyle>
            <a:lvl1pPr marL="0" indent="0" algn="ctr">
              <a:buNone/>
              <a:defRPr sz="3800" b="0" cap="all" spc="200" baseline="0">
                <a:solidFill>
                  <a:schemeClr val="accent2">
                    <a:lumMod val="75000"/>
                  </a:schemeClr>
                </a:solidFill>
              </a:defRPr>
            </a:lvl1pPr>
            <a:lvl2pPr marL="914400" indent="0">
              <a:buNone/>
              <a:defRPr sz="38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3166872" y="6286500"/>
            <a:ext cx="8540496" cy="51935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12676632" y="6286500"/>
            <a:ext cx="8506968" cy="519355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12676632" y="4626867"/>
            <a:ext cx="8540496" cy="1408174"/>
          </a:xfrm>
        </p:spPr>
        <p:txBody>
          <a:bodyPr anchor="b" anchorCtr="1">
            <a:normAutofit/>
          </a:bodyPr>
          <a:lstStyle>
            <a:lvl1pPr marL="0" indent="0" algn="ctr">
              <a:buNone/>
              <a:defRPr sz="3800" b="0" cap="all" spc="200" baseline="0">
                <a:solidFill>
                  <a:schemeClr val="accent2">
                    <a:lumMod val="75000"/>
                  </a:schemeClr>
                </a:solidFill>
              </a:defRPr>
            </a:lvl1pPr>
            <a:lvl2pPr marL="914400" indent="0">
              <a:buNone/>
              <a:defRPr sz="38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7" name="Date Placeholder 6"/>
          <p:cNvSpPr>
            <a:spLocks noGrp="1"/>
          </p:cNvSpPr>
          <p:nvPr>
            <p:ph type="dt" sz="half" idx="10"/>
          </p:nvPr>
        </p:nvSpPr>
        <p:spPr/>
        <p:txBody>
          <a:bodyPr/>
          <a:lstStyle/>
          <a:p>
            <a:fld id="{305653B2-03A2-402B-9CE9-5E9B64283B83}" type="datetimeFigureOut">
              <a:rPr lang="en-SG" smtClean="0"/>
              <a:t>25/4/2021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3A288E1-7B94-4829-B1E0-DC6DD53FF35F}" type="slidenum">
              <a:rPr lang="en-SG" smtClean="0"/>
              <a:t>‹#›</a:t>
            </a:fld>
            <a:endParaRPr lang="en-SG"/>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0633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5653B2-03A2-402B-9CE9-5E9B64283B83}" type="datetimeFigureOut">
              <a:rPr lang="en-SG" smtClean="0"/>
              <a:t>25/4/2021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E3A288E1-7B94-4829-B1E0-DC6DD53FF35F}" type="slidenum">
              <a:rPr lang="en-SG" smtClean="0"/>
              <a:t>‹#›</a:t>
            </a:fld>
            <a:endParaRPr lang="en-SG"/>
          </a:p>
        </p:txBody>
      </p:sp>
    </p:spTree>
    <p:extLst>
      <p:ext uri="{BB962C8B-B14F-4D97-AF65-F5344CB8AC3E}">
        <p14:creationId xmlns:p14="http://schemas.microsoft.com/office/powerpoint/2010/main" val="98656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653B2-03A2-402B-9CE9-5E9B64283B83}" type="datetimeFigureOut">
              <a:rPr lang="en-SG" smtClean="0"/>
              <a:t>25/4/2021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E3A288E1-7B94-4829-B1E0-DC6DD53FF35F}" type="slidenum">
              <a:rPr lang="en-SG" smtClean="0"/>
              <a:t>‹#›</a:t>
            </a:fld>
            <a:endParaRPr lang="en-SG"/>
          </a:p>
        </p:txBody>
      </p:sp>
    </p:spTree>
    <p:extLst>
      <p:ext uri="{BB962C8B-B14F-4D97-AF65-F5344CB8AC3E}">
        <p14:creationId xmlns:p14="http://schemas.microsoft.com/office/powerpoint/2010/main" val="1544120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1219200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1609344" y="4487657"/>
            <a:ext cx="8973312" cy="2282994"/>
          </a:xfrm>
          <a:solidFill>
            <a:srgbClr val="FFFFFF"/>
          </a:solidFill>
          <a:ln>
            <a:solidFill>
              <a:srgbClr val="404040"/>
            </a:solidFill>
          </a:ln>
        </p:spPr>
        <p:txBody>
          <a:bodyPr anchor="ctr" anchorCtr="1">
            <a:normAutofit/>
          </a:bodyPr>
          <a:lstStyle>
            <a:lvl1pPr>
              <a:defRPr sz="44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13472160" y="1609344"/>
            <a:ext cx="9631680" cy="10497312"/>
          </a:xfrm>
        </p:spPr>
        <p:txBody>
          <a:bodyPr>
            <a:normAutofit/>
          </a:bodyPr>
          <a:lstStyle>
            <a:lvl1pPr>
              <a:defRPr sz="3800">
                <a:solidFill>
                  <a:schemeClr val="tx1"/>
                </a:solidFill>
              </a:defRPr>
            </a:lvl1pPr>
            <a:lvl2pPr>
              <a:defRPr sz="3200">
                <a:solidFill>
                  <a:schemeClr val="tx1"/>
                </a:solidFill>
              </a:defRPr>
            </a:lvl2pPr>
            <a:lvl3pPr>
              <a:defRPr sz="3200">
                <a:solidFill>
                  <a:schemeClr val="tx1"/>
                </a:solidFill>
              </a:defRPr>
            </a:lvl3pPr>
            <a:lvl4pPr>
              <a:defRPr sz="3200">
                <a:solidFill>
                  <a:schemeClr val="tx1"/>
                </a:solidFill>
              </a:defRPr>
            </a:lvl4pPr>
            <a:lvl5pPr>
              <a:defRPr sz="3200">
                <a:solidFill>
                  <a:schemeClr val="tx1"/>
                </a:solidFill>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31136" y="7099836"/>
            <a:ext cx="7589520" cy="4388072"/>
          </a:xfrm>
        </p:spPr>
        <p:txBody>
          <a:bodyPr anchor="t" anchorCtr="1">
            <a:normAutofit/>
          </a:bodyPr>
          <a:lstStyle>
            <a:lvl1pPr marL="0" indent="0" algn="ctr">
              <a:buNone/>
              <a:defRPr sz="3000">
                <a:solidFill>
                  <a:srgbClr val="FFFFFF"/>
                </a:solidFill>
              </a:defRPr>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9" name="Date Placeholder 8"/>
          <p:cNvSpPr>
            <a:spLocks noGrp="1"/>
          </p:cNvSpPr>
          <p:nvPr>
            <p:ph type="dt" sz="half" idx="10"/>
          </p:nvPr>
        </p:nvSpPr>
        <p:spPr/>
        <p:txBody>
          <a:bodyPr/>
          <a:lstStyle/>
          <a:p>
            <a:fld id="{305653B2-03A2-402B-9CE9-5E9B64283B83}" type="datetimeFigureOut">
              <a:rPr lang="en-SG" smtClean="0"/>
              <a:t>25/4/2021</a:t>
            </a:fld>
            <a:endParaRPr lang="en-SG"/>
          </a:p>
        </p:txBody>
      </p:sp>
      <p:sp>
        <p:nvSpPr>
          <p:cNvPr id="10" name="Footer Placeholder 9"/>
          <p:cNvSpPr>
            <a:spLocks noGrp="1"/>
          </p:cNvSpPr>
          <p:nvPr>
            <p:ph type="ftr" sz="quarter" idx="11"/>
          </p:nvPr>
        </p:nvSpPr>
        <p:spPr>
          <a:xfrm>
            <a:off x="1609345" y="12472416"/>
            <a:ext cx="10249594" cy="640080"/>
          </a:xfrm>
        </p:spPr>
        <p:txBody>
          <a:bodyPr/>
          <a:lstStyle>
            <a:lvl1pPr>
              <a:defRPr>
                <a:solidFill>
                  <a:srgbClr val="FFFFFF">
                    <a:alpha val="70000"/>
                  </a:srgbClr>
                </a:solidFill>
              </a:defRPr>
            </a:lvl1pPr>
          </a:lstStyle>
          <a:p>
            <a:endParaRPr lang="en-SG"/>
          </a:p>
        </p:txBody>
      </p:sp>
      <p:sp>
        <p:nvSpPr>
          <p:cNvPr id="11" name="Slide Number Placeholder 10"/>
          <p:cNvSpPr>
            <a:spLocks noGrp="1"/>
          </p:cNvSpPr>
          <p:nvPr>
            <p:ph type="sldNum" sz="quarter" idx="12"/>
          </p:nvPr>
        </p:nvSpPr>
        <p:spPr/>
        <p:txBody>
          <a:bodyPr/>
          <a:lstStyle/>
          <a:p>
            <a:fld id="{E3A288E1-7B94-4829-B1E0-DC6DD53FF35F}" type="slidenum">
              <a:rPr lang="en-SG" smtClean="0"/>
              <a:t>‹#›</a:t>
            </a:fld>
            <a:endParaRPr lang="en-SG"/>
          </a:p>
        </p:txBody>
      </p:sp>
    </p:spTree>
    <p:extLst>
      <p:ext uri="{BB962C8B-B14F-4D97-AF65-F5344CB8AC3E}">
        <p14:creationId xmlns:p14="http://schemas.microsoft.com/office/powerpoint/2010/main" val="503135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12191998"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1617046" y="4487656"/>
            <a:ext cx="8989996" cy="2269280"/>
          </a:xfrm>
          <a:solidFill>
            <a:srgbClr val="FFFFFF"/>
          </a:solidFill>
          <a:ln>
            <a:solidFill>
              <a:srgbClr val="404040"/>
            </a:solidFill>
          </a:ln>
        </p:spPr>
        <p:txBody>
          <a:bodyPr anchor="ctr" anchorCtr="1">
            <a:noAutofit/>
          </a:bodyPr>
          <a:lstStyle>
            <a:lvl1pPr>
              <a:defRPr sz="44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191999" y="0"/>
            <a:ext cx="12204194" cy="13716000"/>
          </a:xfrm>
          <a:solidFill>
            <a:schemeClr val="bg1">
              <a:lumMod val="75000"/>
            </a:schemeClr>
          </a:solidFill>
        </p:spPr>
        <p:txBody>
          <a:bodyPr anchor="t"/>
          <a:lstStyle>
            <a:lvl1pPr marL="0" indent="0">
              <a:buNone/>
              <a:defRPr sz="6400">
                <a:solidFill>
                  <a:schemeClr val="bg1">
                    <a:lumMod val="85000"/>
                    <a:lumOff val="15000"/>
                  </a:schemeClr>
                </a:solidFill>
              </a:defRPr>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2231136" y="7099837"/>
            <a:ext cx="7589520" cy="4388074"/>
          </a:xfrm>
        </p:spPr>
        <p:txBody>
          <a:bodyPr anchor="t" anchorCtr="1">
            <a:normAutofit/>
          </a:bodyPr>
          <a:lstStyle>
            <a:lvl1pPr marL="0" indent="0" algn="ctr">
              <a:buNone/>
              <a:defRPr sz="3000">
                <a:solidFill>
                  <a:srgbClr val="FFFFFF"/>
                </a:solidFill>
              </a:defRPr>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05653B2-03A2-402B-9CE9-5E9B64283B83}" type="datetimeFigureOut">
              <a:rPr lang="en-SG" smtClean="0"/>
              <a:t>25/4/2021</a:t>
            </a:fld>
            <a:endParaRPr lang="en-SG"/>
          </a:p>
        </p:txBody>
      </p:sp>
      <p:sp>
        <p:nvSpPr>
          <p:cNvPr id="9" name="Footer Placeholder 8"/>
          <p:cNvSpPr>
            <a:spLocks noGrp="1"/>
          </p:cNvSpPr>
          <p:nvPr>
            <p:ph type="ftr" sz="quarter" idx="11"/>
          </p:nvPr>
        </p:nvSpPr>
        <p:spPr>
          <a:xfrm>
            <a:off x="1609345" y="12472416"/>
            <a:ext cx="10249594" cy="640080"/>
          </a:xfrm>
        </p:spPr>
        <p:txBody>
          <a:bodyPr/>
          <a:lstStyle>
            <a:lvl1pPr>
              <a:defRPr>
                <a:solidFill>
                  <a:srgbClr val="FFFFFF">
                    <a:alpha val="70000"/>
                  </a:srgbClr>
                </a:solidFill>
              </a:defRPr>
            </a:lvl1pPr>
          </a:lstStyle>
          <a:p>
            <a:endParaRPr lang="en-SG"/>
          </a:p>
        </p:txBody>
      </p:sp>
      <p:sp>
        <p:nvSpPr>
          <p:cNvPr id="10" name="Slide Number Placeholder 9"/>
          <p:cNvSpPr>
            <a:spLocks noGrp="1"/>
          </p:cNvSpPr>
          <p:nvPr>
            <p:ph type="sldNum" sz="quarter" idx="12"/>
          </p:nvPr>
        </p:nvSpPr>
        <p:spPr/>
        <p:txBody>
          <a:bodyPr/>
          <a:lstStyle/>
          <a:p>
            <a:fld id="{E3A288E1-7B94-4829-B1E0-DC6DD53FF35F}" type="slidenum">
              <a:rPr lang="en-SG" smtClean="0"/>
              <a:t>‹#›</a:t>
            </a:fld>
            <a:endParaRPr lang="en-SG"/>
          </a:p>
        </p:txBody>
      </p:sp>
    </p:spTree>
    <p:extLst>
      <p:ext uri="{BB962C8B-B14F-4D97-AF65-F5344CB8AC3E}">
        <p14:creationId xmlns:p14="http://schemas.microsoft.com/office/powerpoint/2010/main" val="3156458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4462272" y="1929384"/>
            <a:ext cx="15459456" cy="23774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62272" y="5276089"/>
            <a:ext cx="15459456" cy="62039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42858" y="12477632"/>
            <a:ext cx="5507492" cy="647936"/>
          </a:xfrm>
          <a:prstGeom prst="rect">
            <a:avLst/>
          </a:prstGeom>
        </p:spPr>
        <p:txBody>
          <a:bodyPr vert="horz" lIns="91440" tIns="45720" rIns="91440" bIns="45720" rtlCol="0" anchor="ctr"/>
          <a:lstStyle>
            <a:lvl1pPr algn="r">
              <a:defRPr sz="2100">
                <a:solidFill>
                  <a:schemeClr val="tx1">
                    <a:alpha val="70000"/>
                  </a:schemeClr>
                </a:solidFill>
              </a:defRPr>
            </a:lvl1pPr>
          </a:lstStyle>
          <a:p>
            <a:fld id="{305653B2-03A2-402B-9CE9-5E9B64283B83}" type="datetimeFigureOut">
              <a:rPr lang="en-SG" smtClean="0"/>
              <a:t>25/4/2021</a:t>
            </a:fld>
            <a:endParaRPr lang="en-SG"/>
          </a:p>
        </p:txBody>
      </p:sp>
      <p:sp>
        <p:nvSpPr>
          <p:cNvPr id="5" name="Footer Placeholder 4"/>
          <p:cNvSpPr>
            <a:spLocks noGrp="1"/>
          </p:cNvSpPr>
          <p:nvPr>
            <p:ph type="ftr" sz="quarter" idx="3"/>
          </p:nvPr>
        </p:nvSpPr>
        <p:spPr>
          <a:xfrm>
            <a:off x="3200401" y="12472416"/>
            <a:ext cx="11802378" cy="640080"/>
          </a:xfrm>
          <a:prstGeom prst="rect">
            <a:avLst/>
          </a:prstGeom>
        </p:spPr>
        <p:txBody>
          <a:bodyPr vert="horz" lIns="91440" tIns="45720" rIns="91440" bIns="45720" rtlCol="0" anchor="ctr"/>
          <a:lstStyle>
            <a:lvl1pPr algn="l">
              <a:defRPr sz="2100">
                <a:solidFill>
                  <a:schemeClr val="tx1">
                    <a:alpha val="70000"/>
                  </a:schemeClr>
                </a:solidFill>
              </a:defRPr>
            </a:lvl1pPr>
          </a:lstStyle>
          <a:p>
            <a:endParaRPr lang="en-SG"/>
          </a:p>
        </p:txBody>
      </p:sp>
      <p:sp>
        <p:nvSpPr>
          <p:cNvPr id="6" name="Slide Number Placeholder 5"/>
          <p:cNvSpPr>
            <a:spLocks noGrp="1"/>
          </p:cNvSpPr>
          <p:nvPr>
            <p:ph type="sldNum" sz="quarter" idx="4"/>
          </p:nvPr>
        </p:nvSpPr>
        <p:spPr>
          <a:xfrm>
            <a:off x="21517844" y="12435840"/>
            <a:ext cx="731520" cy="731520"/>
          </a:xfrm>
          <a:prstGeom prst="ellipse">
            <a:avLst/>
          </a:prstGeom>
          <a:solidFill>
            <a:srgbClr val="1D1D1D">
              <a:alpha val="70000"/>
            </a:srgbClr>
          </a:solidFill>
        </p:spPr>
        <p:txBody>
          <a:bodyPr vert="horz" lIns="18288" tIns="45720" rIns="18288" bIns="45720" rtlCol="0" anchor="ctr">
            <a:noAutofit/>
          </a:bodyPr>
          <a:lstStyle>
            <a:lvl1pPr algn="ctr">
              <a:defRPr sz="2200" spc="0" baseline="0">
                <a:solidFill>
                  <a:srgbClr val="FFFFFF"/>
                </a:solidFill>
              </a:defRPr>
            </a:lvl1pPr>
          </a:lstStyle>
          <a:p>
            <a:fld id="{E3A288E1-7B94-4829-B1E0-DC6DD53FF35F}" type="slidenum">
              <a:rPr lang="en-SG" smtClean="0"/>
              <a:t>‹#›</a:t>
            </a:fld>
            <a:endParaRPr lang="en-SG"/>
          </a:p>
        </p:txBody>
      </p:sp>
    </p:spTree>
    <p:extLst>
      <p:ext uri="{BB962C8B-B14F-4D97-AF65-F5344CB8AC3E}">
        <p14:creationId xmlns:p14="http://schemas.microsoft.com/office/powerpoint/2010/main" val="33110221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828800" rtl="0" eaLnBrk="1" latinLnBrk="0" hangingPunct="1">
        <a:lnSpc>
          <a:spcPct val="90000"/>
        </a:lnSpc>
        <a:spcBef>
          <a:spcPct val="0"/>
        </a:spcBef>
        <a:buNone/>
        <a:defRPr sz="5600" kern="1200" cap="all" spc="400" baseline="0">
          <a:solidFill>
            <a:srgbClr val="262626"/>
          </a:solidFill>
          <a:latin typeface="+mj-lt"/>
          <a:ea typeface="+mj-ea"/>
          <a:cs typeface="+mj-cs"/>
        </a:defRPr>
      </a:lvl1pPr>
    </p:titleStyle>
    <p:bodyStyle>
      <a:lvl1pPr marL="457200" indent="-457200" algn="l" defTabSz="1828800" rtl="0" eaLnBrk="1" latinLnBrk="0" hangingPunct="1">
        <a:lnSpc>
          <a:spcPct val="100000"/>
        </a:lnSpc>
        <a:spcBef>
          <a:spcPts val="2000"/>
        </a:spcBef>
        <a:buClr>
          <a:schemeClr val="accent2"/>
        </a:buClr>
        <a:buFont typeface="Arial" panose="020B0604020202020204" pitchFamily="34" charset="0"/>
        <a:buChar char="•"/>
        <a:defRPr sz="3600" kern="1200">
          <a:solidFill>
            <a:schemeClr val="tx1">
              <a:lumMod val="85000"/>
              <a:lumOff val="15000"/>
            </a:schemeClr>
          </a:solidFill>
          <a:latin typeface="+mn-lt"/>
          <a:ea typeface="+mn-ea"/>
          <a:cs typeface="+mn-cs"/>
        </a:defRPr>
      </a:lvl1pPr>
      <a:lvl2pPr marL="914400" indent="-457200" algn="l" defTabSz="1828800" rtl="0" eaLnBrk="1" latinLnBrk="0" hangingPunct="1">
        <a:lnSpc>
          <a:spcPct val="100000"/>
        </a:lnSpc>
        <a:spcBef>
          <a:spcPts val="2000"/>
        </a:spcBef>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2pPr>
      <a:lvl3pPr marL="1371600" indent="-457200" algn="l" defTabSz="1828800" rtl="0" eaLnBrk="1" latinLnBrk="0" hangingPunct="1">
        <a:lnSpc>
          <a:spcPct val="100000"/>
        </a:lnSpc>
        <a:spcBef>
          <a:spcPts val="2000"/>
        </a:spcBef>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3pPr>
      <a:lvl4pPr marL="1828800" indent="-457200" algn="l" defTabSz="1828800" rtl="0" eaLnBrk="1" latinLnBrk="0" hangingPunct="1">
        <a:lnSpc>
          <a:spcPct val="100000"/>
        </a:lnSpc>
        <a:spcBef>
          <a:spcPts val="2000"/>
        </a:spcBef>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4pPr>
      <a:lvl5pPr marL="2286000" indent="-457200" algn="l" defTabSz="1828800" rtl="0" eaLnBrk="1" latinLnBrk="0" hangingPunct="1">
        <a:lnSpc>
          <a:spcPct val="100000"/>
        </a:lnSpc>
        <a:spcBef>
          <a:spcPts val="2000"/>
        </a:spcBef>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5pPr>
      <a:lvl6pPr marL="2625726" indent="-457200" algn="l" defTabSz="1828800" rtl="0" eaLnBrk="1" latinLnBrk="0" hangingPunct="1">
        <a:lnSpc>
          <a:spcPct val="100000"/>
        </a:lnSpc>
        <a:spcBef>
          <a:spcPts val="2000"/>
        </a:spcBef>
        <a:buClr>
          <a:schemeClr val="accent2"/>
        </a:buClr>
        <a:buFont typeface="Arial" panose="020B0604020202020204" pitchFamily="34" charset="0"/>
        <a:buChar char="•"/>
        <a:defRPr sz="3200" kern="1200">
          <a:solidFill>
            <a:schemeClr val="tx1"/>
          </a:solidFill>
          <a:latin typeface="+mn-lt"/>
          <a:ea typeface="+mn-ea"/>
          <a:cs typeface="+mn-cs"/>
        </a:defRPr>
      </a:lvl6pPr>
      <a:lvl7pPr marL="2968626" indent="-457200" algn="l" defTabSz="1828800" rtl="0" eaLnBrk="1" latinLnBrk="0" hangingPunct="1">
        <a:lnSpc>
          <a:spcPct val="100000"/>
        </a:lnSpc>
        <a:spcBef>
          <a:spcPts val="2000"/>
        </a:spcBef>
        <a:buClr>
          <a:schemeClr val="accent2"/>
        </a:buClr>
        <a:buFont typeface="Arial" panose="020B0604020202020204" pitchFamily="34" charset="0"/>
        <a:buChar char="•"/>
        <a:defRPr sz="3200" kern="1200">
          <a:solidFill>
            <a:schemeClr val="tx1"/>
          </a:solidFill>
          <a:latin typeface="+mn-lt"/>
          <a:ea typeface="+mn-ea"/>
          <a:cs typeface="+mn-cs"/>
        </a:defRPr>
      </a:lvl7pPr>
      <a:lvl8pPr marL="3314700" indent="-457200" algn="l" defTabSz="1828800" rtl="0" eaLnBrk="1" latinLnBrk="0" hangingPunct="1">
        <a:lnSpc>
          <a:spcPct val="100000"/>
        </a:lnSpc>
        <a:spcBef>
          <a:spcPts val="2000"/>
        </a:spcBef>
        <a:buClr>
          <a:schemeClr val="accent2"/>
        </a:buClr>
        <a:buFont typeface="Arial" panose="020B0604020202020204" pitchFamily="34" charset="0"/>
        <a:buChar char="•"/>
        <a:defRPr sz="3200" kern="1200" baseline="0">
          <a:solidFill>
            <a:schemeClr val="tx1"/>
          </a:solidFill>
          <a:latin typeface="+mn-lt"/>
          <a:ea typeface="+mn-ea"/>
          <a:cs typeface="+mn-cs"/>
        </a:defRPr>
      </a:lvl8pPr>
      <a:lvl9pPr marL="3765550" indent="-457200" algn="l" defTabSz="1828800" rtl="0" eaLnBrk="1" latinLnBrk="0" hangingPunct="1">
        <a:lnSpc>
          <a:spcPct val="100000"/>
        </a:lnSpc>
        <a:spcBef>
          <a:spcPts val="2000"/>
        </a:spcBef>
        <a:buClr>
          <a:schemeClr val="accent2"/>
        </a:buClr>
        <a:buFont typeface="Arial" panose="020B0604020202020204" pitchFamily="34" charset="0"/>
        <a:buChar char="•"/>
        <a:defRPr sz="3200" kern="1200" baseline="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EA27-955B-4E27-9FD8-5B0071648D78}"/>
              </a:ext>
            </a:extLst>
          </p:cNvPr>
          <p:cNvSpPr>
            <a:spLocks noGrp="1"/>
          </p:cNvSpPr>
          <p:nvPr>
            <p:ph type="title"/>
          </p:nvPr>
        </p:nvSpPr>
        <p:spPr/>
        <p:txBody>
          <a:bodyPr/>
          <a:lstStyle/>
          <a:p>
            <a:r>
              <a:rPr lang="en-US"/>
              <a:t>Implementation</a:t>
            </a:r>
          </a:p>
        </p:txBody>
      </p:sp>
    </p:spTree>
    <p:extLst>
      <p:ext uri="{BB962C8B-B14F-4D97-AF65-F5344CB8AC3E}">
        <p14:creationId xmlns:p14="http://schemas.microsoft.com/office/powerpoint/2010/main" val="3112605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EDA5-6144-42FA-8EFC-AB9D57460F3B}"/>
              </a:ext>
            </a:extLst>
          </p:cNvPr>
          <p:cNvSpPr>
            <a:spLocks noGrp="1"/>
          </p:cNvSpPr>
          <p:nvPr>
            <p:ph type="title"/>
          </p:nvPr>
        </p:nvSpPr>
        <p:spPr/>
        <p:txBody>
          <a:bodyPr/>
          <a:lstStyle/>
          <a:p>
            <a:r>
              <a:rPr lang="en-US"/>
              <a:t>Novel Approach – Cycle-EGAN</a:t>
            </a:r>
          </a:p>
        </p:txBody>
      </p:sp>
      <p:pic>
        <p:nvPicPr>
          <p:cNvPr id="6" name="Picture 5">
            <a:extLst>
              <a:ext uri="{FF2B5EF4-FFF2-40B4-BE49-F238E27FC236}">
                <a16:creationId xmlns:a16="http://schemas.microsoft.com/office/drawing/2014/main" id="{10C662EB-B32C-4917-B2CA-7A1A00F4DFAA}"/>
              </a:ext>
            </a:extLst>
          </p:cNvPr>
          <p:cNvPicPr>
            <a:picLocks noChangeAspect="1"/>
          </p:cNvPicPr>
          <p:nvPr/>
        </p:nvPicPr>
        <p:blipFill>
          <a:blip r:embed="rId3"/>
          <a:stretch>
            <a:fillRect/>
          </a:stretch>
        </p:blipFill>
        <p:spPr>
          <a:xfrm>
            <a:off x="1977570" y="6858000"/>
            <a:ext cx="11695126" cy="4626140"/>
          </a:xfrm>
          <a:prstGeom prst="rect">
            <a:avLst/>
          </a:prstGeom>
        </p:spPr>
      </p:pic>
      <p:graphicFrame>
        <p:nvGraphicFramePr>
          <p:cNvPr id="8" name="Table 4">
            <a:extLst>
              <a:ext uri="{FF2B5EF4-FFF2-40B4-BE49-F238E27FC236}">
                <a16:creationId xmlns:a16="http://schemas.microsoft.com/office/drawing/2014/main" id="{17B85162-2927-44FF-AA69-BFEB8BB82989}"/>
              </a:ext>
            </a:extLst>
          </p:cNvPr>
          <p:cNvGraphicFramePr>
            <a:graphicFrameLocks noGrp="1"/>
          </p:cNvGraphicFramePr>
          <p:nvPr/>
        </p:nvGraphicFramePr>
        <p:xfrm>
          <a:off x="1977570" y="12990284"/>
          <a:ext cx="20553100" cy="548640"/>
        </p:xfrm>
        <a:graphic>
          <a:graphicData uri="http://schemas.openxmlformats.org/drawingml/2006/table">
            <a:tbl>
              <a:tblPr firstRow="1" bandRow="1">
                <a:tableStyleId>{5C22544A-7EE6-4342-B048-85BDC9FD1C3A}</a:tableStyleId>
              </a:tblPr>
              <a:tblGrid>
                <a:gridCol w="4110620">
                  <a:extLst>
                    <a:ext uri="{9D8B030D-6E8A-4147-A177-3AD203B41FA5}">
                      <a16:colId xmlns:a16="http://schemas.microsoft.com/office/drawing/2014/main" val="1854227851"/>
                    </a:ext>
                  </a:extLst>
                </a:gridCol>
                <a:gridCol w="4110620">
                  <a:extLst>
                    <a:ext uri="{9D8B030D-6E8A-4147-A177-3AD203B41FA5}">
                      <a16:colId xmlns:a16="http://schemas.microsoft.com/office/drawing/2014/main" val="3868838999"/>
                    </a:ext>
                  </a:extLst>
                </a:gridCol>
                <a:gridCol w="4110620">
                  <a:extLst>
                    <a:ext uri="{9D8B030D-6E8A-4147-A177-3AD203B41FA5}">
                      <a16:colId xmlns:a16="http://schemas.microsoft.com/office/drawing/2014/main" val="639941465"/>
                    </a:ext>
                  </a:extLst>
                </a:gridCol>
                <a:gridCol w="4110620">
                  <a:extLst>
                    <a:ext uri="{9D8B030D-6E8A-4147-A177-3AD203B41FA5}">
                      <a16:colId xmlns:a16="http://schemas.microsoft.com/office/drawing/2014/main" val="38159573"/>
                    </a:ext>
                  </a:extLst>
                </a:gridCol>
                <a:gridCol w="4110620">
                  <a:extLst>
                    <a:ext uri="{9D8B030D-6E8A-4147-A177-3AD203B41FA5}">
                      <a16:colId xmlns:a16="http://schemas.microsoft.com/office/drawing/2014/main" val="1256626548"/>
                    </a:ext>
                  </a:extLst>
                </a:gridCol>
              </a:tblGrid>
              <a:tr h="548640">
                <a:tc>
                  <a:txBody>
                    <a:bodyPr/>
                    <a:lstStyle/>
                    <a:p>
                      <a:pPr lvl="0" algn="ctr">
                        <a:buNone/>
                      </a:pPr>
                      <a:r>
                        <a:rPr lang="en-US" sz="2400" b="0">
                          <a:solidFill>
                            <a:schemeClr val="bg1">
                              <a:lumMod val="85000"/>
                            </a:schemeClr>
                          </a:solidFill>
                          <a:latin typeface="Gill Sans"/>
                        </a:rPr>
                        <a:t>Literature Review</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Methodology</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50000"/>
                            </a:schemeClr>
                          </a:solidFill>
                          <a:latin typeface="Gill Sans"/>
                        </a:rPr>
                        <a:t>Implementation</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Results</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Discussion</a:t>
                      </a:r>
                    </a:p>
                  </a:txBody>
                  <a:tcPr marL="182880" marR="182880" marT="91440" marB="91440">
                    <a:lnL w="0">
                      <a:noFill/>
                    </a:lnL>
                    <a:lnR w="0">
                      <a:noFill/>
                    </a:lnR>
                    <a:lnT w="0">
                      <a:noFill/>
                    </a:lnT>
                    <a:lnB w="0">
                      <a:noFill/>
                    </a:lnB>
                    <a:noFill/>
                  </a:tcPr>
                </a:tc>
                <a:extLst>
                  <a:ext uri="{0D108BD9-81ED-4DB2-BD59-A6C34878D82A}">
                    <a16:rowId xmlns:a16="http://schemas.microsoft.com/office/drawing/2014/main" val="1976849917"/>
                  </a:ext>
                </a:extLst>
              </a:tr>
            </a:tbl>
          </a:graphicData>
        </a:graphic>
      </p:graphicFrame>
      <p:sp>
        <p:nvSpPr>
          <p:cNvPr id="9" name="TextBox 8">
            <a:extLst>
              <a:ext uri="{FF2B5EF4-FFF2-40B4-BE49-F238E27FC236}">
                <a16:creationId xmlns:a16="http://schemas.microsoft.com/office/drawing/2014/main" id="{327D5FCD-9ACB-4B39-A13C-95788BDF88A2}"/>
              </a:ext>
            </a:extLst>
          </p:cNvPr>
          <p:cNvSpPr txBox="1"/>
          <p:nvPr/>
        </p:nvSpPr>
        <p:spPr>
          <a:xfrm>
            <a:off x="14786260" y="4712295"/>
            <a:ext cx="8402924" cy="1354217"/>
          </a:xfrm>
          <a:prstGeom prst="rect">
            <a:avLst/>
          </a:prstGeom>
          <a:solidFill>
            <a:schemeClr val="accent2">
              <a:lumMod val="40000"/>
              <a:lumOff val="60000"/>
            </a:schemeClr>
          </a:solidFill>
        </p:spPr>
        <p:txBody>
          <a:bodyPr wrap="square" lIns="182880" tIns="91440" rIns="182880" bIns="91440" rtlCol="0" anchor="t">
            <a:noAutofit/>
          </a:bodyPr>
          <a:lstStyle/>
          <a:p>
            <a:pPr algn="ctr"/>
            <a:r>
              <a:rPr lang="en-SG" sz="3800" b="1" dirty="0"/>
              <a:t>Extends</a:t>
            </a:r>
            <a:r>
              <a:rPr lang="en-SG" sz="3800" dirty="0"/>
              <a:t> </a:t>
            </a:r>
            <a:r>
              <a:rPr lang="en-SG" sz="3800" dirty="0" err="1"/>
              <a:t>CycleGAN</a:t>
            </a:r>
            <a:r>
              <a:rPr lang="en-SG" sz="3800" dirty="0"/>
              <a:t> – Cycle Consistency Loss is Promising</a:t>
            </a:r>
            <a:endParaRPr lang="en-US" sz="3800" dirty="0"/>
          </a:p>
        </p:txBody>
      </p:sp>
      <p:sp>
        <p:nvSpPr>
          <p:cNvPr id="10" name="TextBox 9">
            <a:extLst>
              <a:ext uri="{FF2B5EF4-FFF2-40B4-BE49-F238E27FC236}">
                <a16:creationId xmlns:a16="http://schemas.microsoft.com/office/drawing/2014/main" id="{CA49177B-4A78-4BFA-A3C9-DC8221492247}"/>
              </a:ext>
            </a:extLst>
          </p:cNvPr>
          <p:cNvSpPr txBox="1"/>
          <p:nvPr/>
        </p:nvSpPr>
        <p:spPr>
          <a:xfrm>
            <a:off x="14786260" y="6549587"/>
            <a:ext cx="8402924" cy="1938992"/>
          </a:xfrm>
          <a:prstGeom prst="rect">
            <a:avLst/>
          </a:prstGeom>
          <a:solidFill>
            <a:schemeClr val="accent2">
              <a:lumMod val="40000"/>
              <a:lumOff val="60000"/>
            </a:schemeClr>
          </a:solidFill>
        </p:spPr>
        <p:txBody>
          <a:bodyPr wrap="square" lIns="182880" tIns="91440" rIns="182880" bIns="91440" rtlCol="0" anchor="t">
            <a:noAutofit/>
          </a:bodyPr>
          <a:lstStyle/>
          <a:p>
            <a:pPr algn="ctr"/>
            <a:r>
              <a:rPr lang="en-SG" sz="3800" b="1" dirty="0"/>
              <a:t>Evolutionary</a:t>
            </a:r>
            <a:r>
              <a:rPr lang="en-SG" sz="3800" dirty="0"/>
              <a:t> approach to fine-tune </a:t>
            </a:r>
            <a:r>
              <a:rPr lang="en-SG" sz="3800" b="1" dirty="0"/>
              <a:t>loss functions</a:t>
            </a:r>
            <a:r>
              <a:rPr lang="en-SG" sz="3800" dirty="0"/>
              <a:t> for </a:t>
            </a:r>
            <a:r>
              <a:rPr lang="en-SG" sz="3800" b="1" dirty="0"/>
              <a:t>discriminators </a:t>
            </a:r>
            <a:r>
              <a:rPr lang="en-SG" sz="3800" dirty="0"/>
              <a:t>and </a:t>
            </a:r>
            <a:r>
              <a:rPr lang="en-SG" sz="3800" b="1" dirty="0"/>
              <a:t>generators</a:t>
            </a:r>
            <a:endParaRPr lang="en-US" sz="3800" dirty="0"/>
          </a:p>
        </p:txBody>
      </p:sp>
      <p:sp>
        <p:nvSpPr>
          <p:cNvPr id="11" name="TextBox 10">
            <a:extLst>
              <a:ext uri="{FF2B5EF4-FFF2-40B4-BE49-F238E27FC236}">
                <a16:creationId xmlns:a16="http://schemas.microsoft.com/office/drawing/2014/main" id="{C2166A56-43A5-4936-9800-B60B4C0A1C18}"/>
              </a:ext>
            </a:extLst>
          </p:cNvPr>
          <p:cNvSpPr txBox="1"/>
          <p:nvPr/>
        </p:nvSpPr>
        <p:spPr>
          <a:xfrm>
            <a:off x="14786258" y="8940877"/>
            <a:ext cx="8402924" cy="1938992"/>
          </a:xfrm>
          <a:prstGeom prst="rect">
            <a:avLst/>
          </a:prstGeom>
          <a:solidFill>
            <a:schemeClr val="accent2">
              <a:lumMod val="40000"/>
              <a:lumOff val="60000"/>
            </a:schemeClr>
          </a:solidFill>
        </p:spPr>
        <p:txBody>
          <a:bodyPr wrap="square" lIns="182880" tIns="91440" rIns="182880" bIns="91440" rtlCol="0" anchor="t">
            <a:noAutofit/>
          </a:bodyPr>
          <a:lstStyle/>
          <a:p>
            <a:pPr algn="ctr"/>
            <a:r>
              <a:rPr lang="en-SG" sz="3800" dirty="0"/>
              <a:t>Holds promise for being able to outperform baselines by preserving </a:t>
            </a:r>
            <a:r>
              <a:rPr lang="en-SG" sz="3800" b="1" dirty="0"/>
              <a:t>genetic pool of strong GANs</a:t>
            </a:r>
            <a:endParaRPr lang="en-US" sz="3800" b="1" dirty="0"/>
          </a:p>
        </p:txBody>
      </p:sp>
      <p:sp>
        <p:nvSpPr>
          <p:cNvPr id="12" name="TextBox 11">
            <a:extLst>
              <a:ext uri="{FF2B5EF4-FFF2-40B4-BE49-F238E27FC236}">
                <a16:creationId xmlns:a16="http://schemas.microsoft.com/office/drawing/2014/main" id="{CB9B818E-3B0F-4B6D-B259-65BD4B78EA37}"/>
              </a:ext>
            </a:extLst>
          </p:cNvPr>
          <p:cNvSpPr txBox="1"/>
          <p:nvPr/>
        </p:nvSpPr>
        <p:spPr>
          <a:xfrm>
            <a:off x="1977570" y="5593385"/>
            <a:ext cx="11695126" cy="769441"/>
          </a:xfrm>
          <a:prstGeom prst="rect">
            <a:avLst/>
          </a:prstGeom>
          <a:solidFill>
            <a:schemeClr val="bg1">
              <a:lumMod val="85000"/>
            </a:schemeClr>
          </a:solidFill>
        </p:spPr>
        <p:txBody>
          <a:bodyPr wrap="square" lIns="182880" tIns="91440" rIns="182880" bIns="91440" rtlCol="0" anchor="t">
            <a:noAutofit/>
          </a:bodyPr>
          <a:lstStyle/>
          <a:p>
            <a:pPr algn="ctr"/>
            <a:r>
              <a:rPr lang="en-SG" sz="3300" dirty="0"/>
              <a:t>Cycle-Consistent Adversarial Domain Adaptation</a:t>
            </a:r>
            <a:endParaRPr lang="en-US" sz="3300" dirty="0"/>
          </a:p>
        </p:txBody>
      </p:sp>
    </p:spTree>
    <p:extLst>
      <p:ext uri="{BB962C8B-B14F-4D97-AF65-F5344CB8AC3E}">
        <p14:creationId xmlns:p14="http://schemas.microsoft.com/office/powerpoint/2010/main" val="678077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EDA5-6144-42FA-8EFC-AB9D57460F3B}"/>
              </a:ext>
            </a:extLst>
          </p:cNvPr>
          <p:cNvSpPr>
            <a:spLocks noGrp="1"/>
          </p:cNvSpPr>
          <p:nvPr>
            <p:ph type="title"/>
          </p:nvPr>
        </p:nvSpPr>
        <p:spPr/>
        <p:txBody>
          <a:bodyPr/>
          <a:lstStyle/>
          <a:p>
            <a:r>
              <a:rPr lang="en-US"/>
              <a:t>Novel Approach – Cycle-EGAN</a:t>
            </a:r>
          </a:p>
        </p:txBody>
      </p:sp>
      <p:pic>
        <p:nvPicPr>
          <p:cNvPr id="6" name="Picture 5">
            <a:extLst>
              <a:ext uri="{FF2B5EF4-FFF2-40B4-BE49-F238E27FC236}">
                <a16:creationId xmlns:a16="http://schemas.microsoft.com/office/drawing/2014/main" id="{10C662EB-B32C-4917-B2CA-7A1A00F4DFAA}"/>
              </a:ext>
            </a:extLst>
          </p:cNvPr>
          <p:cNvPicPr>
            <a:picLocks noChangeAspect="1"/>
          </p:cNvPicPr>
          <p:nvPr/>
        </p:nvPicPr>
        <p:blipFill>
          <a:blip r:embed="rId3"/>
          <a:stretch>
            <a:fillRect/>
          </a:stretch>
        </p:blipFill>
        <p:spPr>
          <a:xfrm>
            <a:off x="1977570" y="6858000"/>
            <a:ext cx="11695126" cy="4626140"/>
          </a:xfrm>
          <a:prstGeom prst="rect">
            <a:avLst/>
          </a:prstGeom>
        </p:spPr>
      </p:pic>
      <p:graphicFrame>
        <p:nvGraphicFramePr>
          <p:cNvPr id="8" name="Table 4">
            <a:extLst>
              <a:ext uri="{FF2B5EF4-FFF2-40B4-BE49-F238E27FC236}">
                <a16:creationId xmlns:a16="http://schemas.microsoft.com/office/drawing/2014/main" id="{17B85162-2927-44FF-AA69-BFEB8BB82989}"/>
              </a:ext>
            </a:extLst>
          </p:cNvPr>
          <p:cNvGraphicFramePr>
            <a:graphicFrameLocks noGrp="1"/>
          </p:cNvGraphicFramePr>
          <p:nvPr/>
        </p:nvGraphicFramePr>
        <p:xfrm>
          <a:off x="1977570" y="12990284"/>
          <a:ext cx="20553100" cy="548640"/>
        </p:xfrm>
        <a:graphic>
          <a:graphicData uri="http://schemas.openxmlformats.org/drawingml/2006/table">
            <a:tbl>
              <a:tblPr firstRow="1" bandRow="1">
                <a:tableStyleId>{5C22544A-7EE6-4342-B048-85BDC9FD1C3A}</a:tableStyleId>
              </a:tblPr>
              <a:tblGrid>
                <a:gridCol w="4110620">
                  <a:extLst>
                    <a:ext uri="{9D8B030D-6E8A-4147-A177-3AD203B41FA5}">
                      <a16:colId xmlns:a16="http://schemas.microsoft.com/office/drawing/2014/main" val="1854227851"/>
                    </a:ext>
                  </a:extLst>
                </a:gridCol>
                <a:gridCol w="4110620">
                  <a:extLst>
                    <a:ext uri="{9D8B030D-6E8A-4147-A177-3AD203B41FA5}">
                      <a16:colId xmlns:a16="http://schemas.microsoft.com/office/drawing/2014/main" val="3868838999"/>
                    </a:ext>
                  </a:extLst>
                </a:gridCol>
                <a:gridCol w="4110620">
                  <a:extLst>
                    <a:ext uri="{9D8B030D-6E8A-4147-A177-3AD203B41FA5}">
                      <a16:colId xmlns:a16="http://schemas.microsoft.com/office/drawing/2014/main" val="639941465"/>
                    </a:ext>
                  </a:extLst>
                </a:gridCol>
                <a:gridCol w="4110620">
                  <a:extLst>
                    <a:ext uri="{9D8B030D-6E8A-4147-A177-3AD203B41FA5}">
                      <a16:colId xmlns:a16="http://schemas.microsoft.com/office/drawing/2014/main" val="38159573"/>
                    </a:ext>
                  </a:extLst>
                </a:gridCol>
                <a:gridCol w="4110620">
                  <a:extLst>
                    <a:ext uri="{9D8B030D-6E8A-4147-A177-3AD203B41FA5}">
                      <a16:colId xmlns:a16="http://schemas.microsoft.com/office/drawing/2014/main" val="1256626548"/>
                    </a:ext>
                  </a:extLst>
                </a:gridCol>
              </a:tblGrid>
              <a:tr h="548640">
                <a:tc>
                  <a:txBody>
                    <a:bodyPr/>
                    <a:lstStyle/>
                    <a:p>
                      <a:pPr lvl="0" algn="ctr">
                        <a:buNone/>
                      </a:pPr>
                      <a:r>
                        <a:rPr lang="en-US" sz="2400" b="0">
                          <a:solidFill>
                            <a:schemeClr val="bg1">
                              <a:lumMod val="85000"/>
                            </a:schemeClr>
                          </a:solidFill>
                          <a:latin typeface="Gill Sans"/>
                        </a:rPr>
                        <a:t>Literature Review</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Methodology</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50000"/>
                            </a:schemeClr>
                          </a:solidFill>
                          <a:latin typeface="Gill Sans"/>
                        </a:rPr>
                        <a:t>Implementation</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Results</a:t>
                      </a:r>
                    </a:p>
                  </a:txBody>
                  <a:tcPr marL="182880" marR="182880" marT="91440" marB="91440">
                    <a:lnL w="0">
                      <a:noFill/>
                    </a:lnL>
                    <a:lnR w="0">
                      <a:noFill/>
                    </a:lnR>
                    <a:lnT w="0">
                      <a:noFill/>
                    </a:lnT>
                    <a:lnB w="0">
                      <a:noFill/>
                    </a:lnB>
                    <a:noFill/>
                  </a:tcPr>
                </a:tc>
                <a:tc>
                  <a:txBody>
                    <a:bodyPr/>
                    <a:lstStyle/>
                    <a:p>
                      <a:pPr algn="ctr"/>
                      <a:r>
                        <a:rPr lang="en-US" sz="2400" b="0" dirty="0">
                          <a:solidFill>
                            <a:schemeClr val="bg1">
                              <a:lumMod val="85000"/>
                            </a:schemeClr>
                          </a:solidFill>
                          <a:latin typeface="Gill Sans"/>
                        </a:rPr>
                        <a:t>Discussion</a:t>
                      </a:r>
                    </a:p>
                  </a:txBody>
                  <a:tcPr marL="182880" marR="182880" marT="91440" marB="91440">
                    <a:lnL w="0">
                      <a:noFill/>
                    </a:lnL>
                    <a:lnR w="0">
                      <a:noFill/>
                    </a:lnR>
                    <a:lnT w="0">
                      <a:noFill/>
                    </a:lnT>
                    <a:lnB w="0">
                      <a:noFill/>
                    </a:lnB>
                    <a:noFill/>
                  </a:tcPr>
                </a:tc>
                <a:extLst>
                  <a:ext uri="{0D108BD9-81ED-4DB2-BD59-A6C34878D82A}">
                    <a16:rowId xmlns:a16="http://schemas.microsoft.com/office/drawing/2014/main" val="1976849917"/>
                  </a:ext>
                </a:extLst>
              </a:tr>
            </a:tbl>
          </a:graphicData>
        </a:graphic>
      </p:graphicFrame>
      <p:sp>
        <p:nvSpPr>
          <p:cNvPr id="14" name="TextBox 13">
            <a:extLst>
              <a:ext uri="{FF2B5EF4-FFF2-40B4-BE49-F238E27FC236}">
                <a16:creationId xmlns:a16="http://schemas.microsoft.com/office/drawing/2014/main" id="{DD9764F4-CBAB-4522-90F0-49E7519A7FFF}"/>
              </a:ext>
            </a:extLst>
          </p:cNvPr>
          <p:cNvSpPr txBox="1"/>
          <p:nvPr/>
        </p:nvSpPr>
        <p:spPr>
          <a:xfrm>
            <a:off x="14786257" y="11332168"/>
            <a:ext cx="8402923" cy="1354217"/>
          </a:xfrm>
          <a:prstGeom prst="rect">
            <a:avLst/>
          </a:prstGeom>
          <a:solidFill>
            <a:srgbClr val="FCB1B1"/>
          </a:solidFill>
        </p:spPr>
        <p:txBody>
          <a:bodyPr wrap="square" lIns="182880" tIns="91440" rIns="182880" bIns="91440" rtlCol="0" anchor="t">
            <a:noAutofit/>
          </a:bodyPr>
          <a:lstStyle/>
          <a:p>
            <a:pPr algn="ctr"/>
            <a:r>
              <a:rPr lang="en-SG" sz="3800" dirty="0"/>
              <a:t>Computationally Expensive – </a:t>
            </a:r>
            <a:r>
              <a:rPr lang="en-SG" sz="3800" b="1" dirty="0"/>
              <a:t>Many GANs </a:t>
            </a:r>
            <a:r>
              <a:rPr lang="en-SG" sz="3800" dirty="0"/>
              <a:t>to train</a:t>
            </a:r>
            <a:endParaRPr lang="en-US" sz="3800" b="1" dirty="0"/>
          </a:p>
        </p:txBody>
      </p:sp>
      <p:sp>
        <p:nvSpPr>
          <p:cNvPr id="12" name="TextBox 11">
            <a:extLst>
              <a:ext uri="{FF2B5EF4-FFF2-40B4-BE49-F238E27FC236}">
                <a16:creationId xmlns:a16="http://schemas.microsoft.com/office/drawing/2014/main" id="{0D439A07-9655-469D-8A0B-8EE74DDB7B20}"/>
              </a:ext>
            </a:extLst>
          </p:cNvPr>
          <p:cNvSpPr txBox="1"/>
          <p:nvPr/>
        </p:nvSpPr>
        <p:spPr>
          <a:xfrm>
            <a:off x="14786260" y="4712295"/>
            <a:ext cx="8402924" cy="1354217"/>
          </a:xfrm>
          <a:prstGeom prst="rect">
            <a:avLst/>
          </a:prstGeom>
          <a:solidFill>
            <a:schemeClr val="accent2">
              <a:lumMod val="40000"/>
              <a:lumOff val="60000"/>
            </a:schemeClr>
          </a:solidFill>
        </p:spPr>
        <p:txBody>
          <a:bodyPr wrap="square" lIns="182880" tIns="91440" rIns="182880" bIns="91440" rtlCol="0" anchor="t">
            <a:noAutofit/>
          </a:bodyPr>
          <a:lstStyle/>
          <a:p>
            <a:pPr algn="ctr"/>
            <a:r>
              <a:rPr lang="en-SG" sz="3800" b="1" dirty="0"/>
              <a:t>Extends</a:t>
            </a:r>
            <a:r>
              <a:rPr lang="en-SG" sz="3800" dirty="0"/>
              <a:t> </a:t>
            </a:r>
            <a:r>
              <a:rPr lang="en-SG" sz="3800" dirty="0" err="1"/>
              <a:t>CycleGAN</a:t>
            </a:r>
            <a:r>
              <a:rPr lang="en-SG" sz="3800" dirty="0"/>
              <a:t> – Cycle Consistency Loss is Promising</a:t>
            </a:r>
            <a:endParaRPr lang="en-US" sz="3800" dirty="0"/>
          </a:p>
        </p:txBody>
      </p:sp>
      <p:sp>
        <p:nvSpPr>
          <p:cNvPr id="13" name="TextBox 12">
            <a:extLst>
              <a:ext uri="{FF2B5EF4-FFF2-40B4-BE49-F238E27FC236}">
                <a16:creationId xmlns:a16="http://schemas.microsoft.com/office/drawing/2014/main" id="{F7E30A50-F30B-40C8-9E26-A61491E18C16}"/>
              </a:ext>
            </a:extLst>
          </p:cNvPr>
          <p:cNvSpPr txBox="1"/>
          <p:nvPr/>
        </p:nvSpPr>
        <p:spPr>
          <a:xfrm>
            <a:off x="14786260" y="6549587"/>
            <a:ext cx="8402924" cy="1938992"/>
          </a:xfrm>
          <a:prstGeom prst="rect">
            <a:avLst/>
          </a:prstGeom>
          <a:solidFill>
            <a:schemeClr val="accent2">
              <a:lumMod val="40000"/>
              <a:lumOff val="60000"/>
            </a:schemeClr>
          </a:solidFill>
        </p:spPr>
        <p:txBody>
          <a:bodyPr wrap="square" lIns="182880" tIns="91440" rIns="182880" bIns="91440" rtlCol="0" anchor="t">
            <a:noAutofit/>
          </a:bodyPr>
          <a:lstStyle/>
          <a:p>
            <a:pPr algn="ctr"/>
            <a:r>
              <a:rPr lang="en-SG" sz="3800" b="1" dirty="0"/>
              <a:t>Evolutionary</a:t>
            </a:r>
            <a:r>
              <a:rPr lang="en-SG" sz="3800" dirty="0"/>
              <a:t> approach to fine-tune </a:t>
            </a:r>
            <a:r>
              <a:rPr lang="en-SG" sz="3800" b="1" dirty="0"/>
              <a:t>loss functions</a:t>
            </a:r>
            <a:r>
              <a:rPr lang="en-SG" sz="3800" dirty="0"/>
              <a:t> for </a:t>
            </a:r>
            <a:r>
              <a:rPr lang="en-SG" sz="3800" b="1" dirty="0"/>
              <a:t>discriminators </a:t>
            </a:r>
            <a:r>
              <a:rPr lang="en-SG" sz="3800" dirty="0"/>
              <a:t>and </a:t>
            </a:r>
            <a:r>
              <a:rPr lang="en-SG" sz="3800" b="1" dirty="0"/>
              <a:t>generators</a:t>
            </a:r>
            <a:endParaRPr lang="en-US" sz="3800" dirty="0"/>
          </a:p>
        </p:txBody>
      </p:sp>
      <p:sp>
        <p:nvSpPr>
          <p:cNvPr id="15" name="TextBox 14">
            <a:extLst>
              <a:ext uri="{FF2B5EF4-FFF2-40B4-BE49-F238E27FC236}">
                <a16:creationId xmlns:a16="http://schemas.microsoft.com/office/drawing/2014/main" id="{270D543F-1DFF-4F46-94CD-B10EEF69DB56}"/>
              </a:ext>
            </a:extLst>
          </p:cNvPr>
          <p:cNvSpPr txBox="1"/>
          <p:nvPr/>
        </p:nvSpPr>
        <p:spPr>
          <a:xfrm>
            <a:off x="14786258" y="8940877"/>
            <a:ext cx="8402924" cy="1938992"/>
          </a:xfrm>
          <a:prstGeom prst="rect">
            <a:avLst/>
          </a:prstGeom>
          <a:solidFill>
            <a:schemeClr val="accent2">
              <a:lumMod val="40000"/>
              <a:lumOff val="60000"/>
            </a:schemeClr>
          </a:solidFill>
        </p:spPr>
        <p:txBody>
          <a:bodyPr wrap="square" lIns="182880" tIns="91440" rIns="182880" bIns="91440" rtlCol="0" anchor="t">
            <a:noAutofit/>
          </a:bodyPr>
          <a:lstStyle/>
          <a:p>
            <a:pPr algn="ctr"/>
            <a:r>
              <a:rPr lang="en-SG" sz="3800" dirty="0"/>
              <a:t>Holds promise for being able to outperform baselines by preserving </a:t>
            </a:r>
            <a:r>
              <a:rPr lang="en-SG" sz="3800" b="1" dirty="0"/>
              <a:t>genetic pool of strong GANs</a:t>
            </a:r>
            <a:endParaRPr lang="en-US" sz="3800" b="1" dirty="0"/>
          </a:p>
        </p:txBody>
      </p:sp>
      <p:sp>
        <p:nvSpPr>
          <p:cNvPr id="10" name="TextBox 9">
            <a:extLst>
              <a:ext uri="{FF2B5EF4-FFF2-40B4-BE49-F238E27FC236}">
                <a16:creationId xmlns:a16="http://schemas.microsoft.com/office/drawing/2014/main" id="{70274E08-211B-4944-9732-B5D8F38E0D0D}"/>
              </a:ext>
            </a:extLst>
          </p:cNvPr>
          <p:cNvSpPr txBox="1"/>
          <p:nvPr/>
        </p:nvSpPr>
        <p:spPr>
          <a:xfrm>
            <a:off x="1977570" y="5593385"/>
            <a:ext cx="11695126" cy="769441"/>
          </a:xfrm>
          <a:prstGeom prst="rect">
            <a:avLst/>
          </a:prstGeom>
          <a:solidFill>
            <a:schemeClr val="bg1">
              <a:lumMod val="85000"/>
            </a:schemeClr>
          </a:solidFill>
        </p:spPr>
        <p:txBody>
          <a:bodyPr wrap="square" lIns="182880" tIns="91440" rIns="182880" bIns="91440" rtlCol="0" anchor="t">
            <a:noAutofit/>
          </a:bodyPr>
          <a:lstStyle/>
          <a:p>
            <a:pPr algn="ctr"/>
            <a:r>
              <a:rPr lang="en-SG" sz="3300" dirty="0"/>
              <a:t>Cycle-Consistent Adversarial Domain Adaptation</a:t>
            </a:r>
            <a:endParaRPr lang="en-US" sz="3300" dirty="0"/>
          </a:p>
        </p:txBody>
      </p:sp>
    </p:spTree>
    <p:extLst>
      <p:ext uri="{BB962C8B-B14F-4D97-AF65-F5344CB8AC3E}">
        <p14:creationId xmlns:p14="http://schemas.microsoft.com/office/powerpoint/2010/main" val="4027514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EA27-955B-4E27-9FD8-5B0071648D78}"/>
              </a:ext>
            </a:extLst>
          </p:cNvPr>
          <p:cNvSpPr>
            <a:spLocks noGrp="1"/>
          </p:cNvSpPr>
          <p:nvPr>
            <p:ph type="ctrTitle"/>
          </p:nvPr>
        </p:nvSpPr>
        <p:spPr/>
        <p:txBody>
          <a:bodyPr/>
          <a:lstStyle/>
          <a:p>
            <a:r>
              <a:rPr lang="en-US"/>
              <a:t>Results</a:t>
            </a:r>
          </a:p>
        </p:txBody>
      </p:sp>
    </p:spTree>
    <p:extLst>
      <p:ext uri="{BB962C8B-B14F-4D97-AF65-F5344CB8AC3E}">
        <p14:creationId xmlns:p14="http://schemas.microsoft.com/office/powerpoint/2010/main" val="125201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05B2-813E-464A-ACD6-154BCE091A84}"/>
              </a:ext>
            </a:extLst>
          </p:cNvPr>
          <p:cNvSpPr>
            <a:spLocks noGrp="1"/>
          </p:cNvSpPr>
          <p:nvPr>
            <p:ph type="title"/>
          </p:nvPr>
        </p:nvSpPr>
        <p:spPr/>
        <p:txBody>
          <a:bodyPr/>
          <a:lstStyle/>
          <a:p>
            <a:r>
              <a:rPr lang="en-US"/>
              <a:t>SHOT</a:t>
            </a:r>
          </a:p>
        </p:txBody>
      </p:sp>
      <p:pic>
        <p:nvPicPr>
          <p:cNvPr id="1026" name="Picture 2">
            <a:extLst>
              <a:ext uri="{FF2B5EF4-FFF2-40B4-BE49-F238E27FC236}">
                <a16:creationId xmlns:a16="http://schemas.microsoft.com/office/drawing/2014/main" id="{CF5E5A4F-35E0-404C-B62B-62307A4F863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59388" y="6057048"/>
            <a:ext cx="9854660" cy="49273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9303C7CD-BDB7-4D70-95CC-A6DCA12F2D5D}"/>
              </a:ext>
            </a:extLst>
          </p:cNvPr>
          <p:cNvGraphicFramePr>
            <a:graphicFrameLocks noGrp="1"/>
          </p:cNvGraphicFramePr>
          <p:nvPr>
            <p:extLst>
              <p:ext uri="{D42A27DB-BD31-4B8C-83A1-F6EECF244321}">
                <p14:modId xmlns:p14="http://schemas.microsoft.com/office/powerpoint/2010/main" val="996896073"/>
              </p:ext>
            </p:extLst>
          </p:nvPr>
        </p:nvGraphicFramePr>
        <p:xfrm>
          <a:off x="1977570" y="12990284"/>
          <a:ext cx="20553100" cy="548640"/>
        </p:xfrm>
        <a:graphic>
          <a:graphicData uri="http://schemas.openxmlformats.org/drawingml/2006/table">
            <a:tbl>
              <a:tblPr firstRow="1" bandRow="1">
                <a:tableStyleId>{5C22544A-7EE6-4342-B048-85BDC9FD1C3A}</a:tableStyleId>
              </a:tblPr>
              <a:tblGrid>
                <a:gridCol w="4110620">
                  <a:extLst>
                    <a:ext uri="{9D8B030D-6E8A-4147-A177-3AD203B41FA5}">
                      <a16:colId xmlns:a16="http://schemas.microsoft.com/office/drawing/2014/main" val="1854227851"/>
                    </a:ext>
                  </a:extLst>
                </a:gridCol>
                <a:gridCol w="4110620">
                  <a:extLst>
                    <a:ext uri="{9D8B030D-6E8A-4147-A177-3AD203B41FA5}">
                      <a16:colId xmlns:a16="http://schemas.microsoft.com/office/drawing/2014/main" val="3868838999"/>
                    </a:ext>
                  </a:extLst>
                </a:gridCol>
                <a:gridCol w="4110620">
                  <a:extLst>
                    <a:ext uri="{9D8B030D-6E8A-4147-A177-3AD203B41FA5}">
                      <a16:colId xmlns:a16="http://schemas.microsoft.com/office/drawing/2014/main" val="639941465"/>
                    </a:ext>
                  </a:extLst>
                </a:gridCol>
                <a:gridCol w="4110620">
                  <a:extLst>
                    <a:ext uri="{9D8B030D-6E8A-4147-A177-3AD203B41FA5}">
                      <a16:colId xmlns:a16="http://schemas.microsoft.com/office/drawing/2014/main" val="38159573"/>
                    </a:ext>
                  </a:extLst>
                </a:gridCol>
                <a:gridCol w="4110620">
                  <a:extLst>
                    <a:ext uri="{9D8B030D-6E8A-4147-A177-3AD203B41FA5}">
                      <a16:colId xmlns:a16="http://schemas.microsoft.com/office/drawing/2014/main" val="1256626548"/>
                    </a:ext>
                  </a:extLst>
                </a:gridCol>
              </a:tblGrid>
              <a:tr h="548640">
                <a:tc>
                  <a:txBody>
                    <a:bodyPr/>
                    <a:lstStyle/>
                    <a:p>
                      <a:pPr lvl="0" algn="ctr">
                        <a:buNone/>
                      </a:pPr>
                      <a:r>
                        <a:rPr lang="en-US" sz="2400" b="0">
                          <a:solidFill>
                            <a:schemeClr val="bg1">
                              <a:lumMod val="85000"/>
                            </a:schemeClr>
                          </a:solidFill>
                          <a:latin typeface="Gill Sans"/>
                        </a:rPr>
                        <a:t>Literature Review</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Methodology</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Implementation</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50000"/>
                            </a:schemeClr>
                          </a:solidFill>
                          <a:latin typeface="Gill Sans"/>
                        </a:rPr>
                        <a:t>Results</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Discussion</a:t>
                      </a:r>
                    </a:p>
                  </a:txBody>
                  <a:tcPr marL="182880" marR="182880" marT="91440" marB="91440">
                    <a:lnL w="0">
                      <a:noFill/>
                    </a:lnL>
                    <a:lnR w="0">
                      <a:noFill/>
                    </a:lnR>
                    <a:lnT w="0">
                      <a:noFill/>
                    </a:lnT>
                    <a:lnB w="0">
                      <a:noFill/>
                    </a:lnB>
                    <a:noFill/>
                  </a:tcPr>
                </a:tc>
                <a:extLst>
                  <a:ext uri="{0D108BD9-81ED-4DB2-BD59-A6C34878D82A}">
                    <a16:rowId xmlns:a16="http://schemas.microsoft.com/office/drawing/2014/main" val="1976849917"/>
                  </a:ext>
                </a:extLst>
              </a:tr>
            </a:tbl>
          </a:graphicData>
        </a:graphic>
      </p:graphicFrame>
      <p:pic>
        <p:nvPicPr>
          <p:cNvPr id="1028" name="Picture 4">
            <a:extLst>
              <a:ext uri="{FF2B5EF4-FFF2-40B4-BE49-F238E27FC236}">
                <a16:creationId xmlns:a16="http://schemas.microsoft.com/office/drawing/2014/main" id="{BE2EBC70-1900-4B4F-A0AF-963A84E0D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4191" y="6008200"/>
            <a:ext cx="9836478" cy="49273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527252C-E794-47C2-BC3B-6C8DAA3D9E28}"/>
              </a:ext>
            </a:extLst>
          </p:cNvPr>
          <p:cNvSpPr txBox="1"/>
          <p:nvPr/>
        </p:nvSpPr>
        <p:spPr>
          <a:xfrm>
            <a:off x="3697430" y="4909634"/>
            <a:ext cx="5300266" cy="661720"/>
          </a:xfrm>
          <a:prstGeom prst="rect">
            <a:avLst/>
          </a:prstGeom>
          <a:solidFill>
            <a:schemeClr val="bg1">
              <a:lumMod val="85000"/>
            </a:schemeClr>
          </a:solidFill>
        </p:spPr>
        <p:txBody>
          <a:bodyPr wrap="square" rtlCol="0">
            <a:spAutoFit/>
          </a:bodyPr>
          <a:lstStyle/>
          <a:p>
            <a:pPr algn="ctr"/>
            <a:r>
              <a:rPr lang="en-SG" sz="3700" dirty="0"/>
              <a:t>Training on Source</a:t>
            </a:r>
          </a:p>
        </p:txBody>
      </p:sp>
      <p:sp>
        <p:nvSpPr>
          <p:cNvPr id="8" name="TextBox 7">
            <a:extLst>
              <a:ext uri="{FF2B5EF4-FFF2-40B4-BE49-F238E27FC236}">
                <a16:creationId xmlns:a16="http://schemas.microsoft.com/office/drawing/2014/main" id="{C9688946-4E57-4ED5-BA1C-CA9E4FA64D6C}"/>
              </a:ext>
            </a:extLst>
          </p:cNvPr>
          <p:cNvSpPr txBox="1"/>
          <p:nvPr/>
        </p:nvSpPr>
        <p:spPr>
          <a:xfrm>
            <a:off x="15004928" y="4905362"/>
            <a:ext cx="5300266" cy="661720"/>
          </a:xfrm>
          <a:prstGeom prst="rect">
            <a:avLst/>
          </a:prstGeom>
          <a:solidFill>
            <a:schemeClr val="bg1">
              <a:lumMod val="85000"/>
            </a:schemeClr>
          </a:solidFill>
        </p:spPr>
        <p:txBody>
          <a:bodyPr wrap="square" rtlCol="0">
            <a:spAutoFit/>
          </a:bodyPr>
          <a:lstStyle/>
          <a:p>
            <a:pPr algn="ctr"/>
            <a:r>
              <a:rPr lang="en-SG" sz="3700" dirty="0"/>
              <a:t>Training on Target</a:t>
            </a:r>
          </a:p>
        </p:txBody>
      </p:sp>
      <p:sp>
        <p:nvSpPr>
          <p:cNvPr id="6" name="TextBox 5">
            <a:extLst>
              <a:ext uri="{FF2B5EF4-FFF2-40B4-BE49-F238E27FC236}">
                <a16:creationId xmlns:a16="http://schemas.microsoft.com/office/drawing/2014/main" id="{77C54A55-3FA3-4B10-9260-7EC437D90825}"/>
              </a:ext>
            </a:extLst>
          </p:cNvPr>
          <p:cNvSpPr txBox="1"/>
          <p:nvPr/>
        </p:nvSpPr>
        <p:spPr>
          <a:xfrm>
            <a:off x="1977570" y="11140285"/>
            <a:ext cx="9836478" cy="1261884"/>
          </a:xfrm>
          <a:prstGeom prst="rect">
            <a:avLst/>
          </a:prstGeom>
          <a:solidFill>
            <a:schemeClr val="accent2">
              <a:lumMod val="40000"/>
              <a:lumOff val="60000"/>
            </a:schemeClr>
          </a:solidFill>
        </p:spPr>
        <p:txBody>
          <a:bodyPr wrap="square" rtlCol="0">
            <a:spAutoFit/>
          </a:bodyPr>
          <a:lstStyle/>
          <a:p>
            <a:pPr algn="ctr"/>
            <a:r>
              <a:rPr lang="en-SG" sz="3800" dirty="0"/>
              <a:t>Good performance when training classifier on source domain with Resnet101 backbone</a:t>
            </a:r>
          </a:p>
        </p:txBody>
      </p:sp>
      <p:sp>
        <p:nvSpPr>
          <p:cNvPr id="10" name="TextBox 9">
            <a:extLst>
              <a:ext uri="{FF2B5EF4-FFF2-40B4-BE49-F238E27FC236}">
                <a16:creationId xmlns:a16="http://schemas.microsoft.com/office/drawing/2014/main" id="{8492A480-DFEC-43EF-BD35-AF6C47538731}"/>
              </a:ext>
            </a:extLst>
          </p:cNvPr>
          <p:cNvSpPr txBox="1"/>
          <p:nvPr/>
        </p:nvSpPr>
        <p:spPr>
          <a:xfrm>
            <a:off x="12694191" y="11115717"/>
            <a:ext cx="9836478" cy="1261884"/>
          </a:xfrm>
          <a:prstGeom prst="rect">
            <a:avLst/>
          </a:prstGeom>
          <a:solidFill>
            <a:schemeClr val="accent2">
              <a:lumMod val="40000"/>
              <a:lumOff val="60000"/>
            </a:schemeClr>
          </a:solidFill>
        </p:spPr>
        <p:txBody>
          <a:bodyPr wrap="square" rtlCol="0">
            <a:spAutoFit/>
          </a:bodyPr>
          <a:lstStyle/>
          <a:p>
            <a:pPr algn="ctr"/>
            <a:r>
              <a:rPr lang="en-SG" sz="3800" dirty="0"/>
              <a:t>Deteriorating performance when training target domain feature extractor, </a:t>
            </a:r>
            <a:r>
              <a:rPr lang="en-SG" sz="3800" dirty="0" err="1"/>
              <a:t>g</a:t>
            </a:r>
            <a:r>
              <a:rPr lang="en-SG" sz="3800" baseline="-25000" dirty="0" err="1"/>
              <a:t>t</a:t>
            </a:r>
            <a:endParaRPr lang="en-SG" sz="3800" baseline="-25000" dirty="0"/>
          </a:p>
        </p:txBody>
      </p:sp>
    </p:spTree>
    <p:extLst>
      <p:ext uri="{BB962C8B-B14F-4D97-AF65-F5344CB8AC3E}">
        <p14:creationId xmlns:p14="http://schemas.microsoft.com/office/powerpoint/2010/main" val="3091186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05B2-813E-464A-ACD6-154BCE091A84}"/>
              </a:ext>
            </a:extLst>
          </p:cNvPr>
          <p:cNvSpPr>
            <a:spLocks noGrp="1"/>
          </p:cNvSpPr>
          <p:nvPr>
            <p:ph type="title"/>
          </p:nvPr>
        </p:nvSpPr>
        <p:spPr/>
        <p:txBody>
          <a:bodyPr/>
          <a:lstStyle/>
          <a:p>
            <a:r>
              <a:rPr lang="en-US"/>
              <a:t>Mean-Teacher</a:t>
            </a:r>
          </a:p>
        </p:txBody>
      </p:sp>
      <p:graphicFrame>
        <p:nvGraphicFramePr>
          <p:cNvPr id="7" name="Table 8">
            <a:extLst>
              <a:ext uri="{FF2B5EF4-FFF2-40B4-BE49-F238E27FC236}">
                <a16:creationId xmlns:a16="http://schemas.microsoft.com/office/drawing/2014/main" id="{DD6A965C-399A-4356-971C-2110EC12AABE}"/>
              </a:ext>
            </a:extLst>
          </p:cNvPr>
          <p:cNvGraphicFramePr>
            <a:graphicFrameLocks noGrp="1"/>
          </p:cNvGraphicFramePr>
          <p:nvPr>
            <p:ph idx="1"/>
            <p:extLst>
              <p:ext uri="{D42A27DB-BD31-4B8C-83A1-F6EECF244321}">
                <p14:modId xmlns:p14="http://schemas.microsoft.com/office/powerpoint/2010/main" val="3912591222"/>
              </p:ext>
            </p:extLst>
          </p:nvPr>
        </p:nvGraphicFramePr>
        <p:xfrm>
          <a:off x="691663" y="6617168"/>
          <a:ext cx="23000670" cy="3330690"/>
        </p:xfrm>
        <a:graphic>
          <a:graphicData uri="http://schemas.openxmlformats.org/drawingml/2006/table">
            <a:tbl>
              <a:tblPr firstRow="1" bandRow="1">
                <a:tableStyleId>{5C22544A-7EE6-4342-B048-85BDC9FD1C3A}</a:tableStyleId>
              </a:tblPr>
              <a:tblGrid>
                <a:gridCol w="1533378">
                  <a:extLst>
                    <a:ext uri="{9D8B030D-6E8A-4147-A177-3AD203B41FA5}">
                      <a16:colId xmlns:a16="http://schemas.microsoft.com/office/drawing/2014/main" val="3834305369"/>
                    </a:ext>
                  </a:extLst>
                </a:gridCol>
                <a:gridCol w="1533378">
                  <a:extLst>
                    <a:ext uri="{9D8B030D-6E8A-4147-A177-3AD203B41FA5}">
                      <a16:colId xmlns:a16="http://schemas.microsoft.com/office/drawing/2014/main" val="2771402094"/>
                    </a:ext>
                  </a:extLst>
                </a:gridCol>
                <a:gridCol w="1533378">
                  <a:extLst>
                    <a:ext uri="{9D8B030D-6E8A-4147-A177-3AD203B41FA5}">
                      <a16:colId xmlns:a16="http://schemas.microsoft.com/office/drawing/2014/main" val="3673786861"/>
                    </a:ext>
                  </a:extLst>
                </a:gridCol>
                <a:gridCol w="1533378">
                  <a:extLst>
                    <a:ext uri="{9D8B030D-6E8A-4147-A177-3AD203B41FA5}">
                      <a16:colId xmlns:a16="http://schemas.microsoft.com/office/drawing/2014/main" val="1204013537"/>
                    </a:ext>
                  </a:extLst>
                </a:gridCol>
                <a:gridCol w="1533378">
                  <a:extLst>
                    <a:ext uri="{9D8B030D-6E8A-4147-A177-3AD203B41FA5}">
                      <a16:colId xmlns:a16="http://schemas.microsoft.com/office/drawing/2014/main" val="849395598"/>
                    </a:ext>
                  </a:extLst>
                </a:gridCol>
                <a:gridCol w="1533378">
                  <a:extLst>
                    <a:ext uri="{9D8B030D-6E8A-4147-A177-3AD203B41FA5}">
                      <a16:colId xmlns:a16="http://schemas.microsoft.com/office/drawing/2014/main" val="2960117145"/>
                    </a:ext>
                  </a:extLst>
                </a:gridCol>
                <a:gridCol w="1533378">
                  <a:extLst>
                    <a:ext uri="{9D8B030D-6E8A-4147-A177-3AD203B41FA5}">
                      <a16:colId xmlns:a16="http://schemas.microsoft.com/office/drawing/2014/main" val="3220769620"/>
                    </a:ext>
                  </a:extLst>
                </a:gridCol>
                <a:gridCol w="1533378">
                  <a:extLst>
                    <a:ext uri="{9D8B030D-6E8A-4147-A177-3AD203B41FA5}">
                      <a16:colId xmlns:a16="http://schemas.microsoft.com/office/drawing/2014/main" val="1129269130"/>
                    </a:ext>
                  </a:extLst>
                </a:gridCol>
                <a:gridCol w="1533378">
                  <a:extLst>
                    <a:ext uri="{9D8B030D-6E8A-4147-A177-3AD203B41FA5}">
                      <a16:colId xmlns:a16="http://schemas.microsoft.com/office/drawing/2014/main" val="2725410323"/>
                    </a:ext>
                  </a:extLst>
                </a:gridCol>
                <a:gridCol w="1533378">
                  <a:extLst>
                    <a:ext uri="{9D8B030D-6E8A-4147-A177-3AD203B41FA5}">
                      <a16:colId xmlns:a16="http://schemas.microsoft.com/office/drawing/2014/main" val="3911356412"/>
                    </a:ext>
                  </a:extLst>
                </a:gridCol>
                <a:gridCol w="1533378">
                  <a:extLst>
                    <a:ext uri="{9D8B030D-6E8A-4147-A177-3AD203B41FA5}">
                      <a16:colId xmlns:a16="http://schemas.microsoft.com/office/drawing/2014/main" val="385679713"/>
                    </a:ext>
                  </a:extLst>
                </a:gridCol>
                <a:gridCol w="1533378">
                  <a:extLst>
                    <a:ext uri="{9D8B030D-6E8A-4147-A177-3AD203B41FA5}">
                      <a16:colId xmlns:a16="http://schemas.microsoft.com/office/drawing/2014/main" val="1621123370"/>
                    </a:ext>
                  </a:extLst>
                </a:gridCol>
                <a:gridCol w="1533378">
                  <a:extLst>
                    <a:ext uri="{9D8B030D-6E8A-4147-A177-3AD203B41FA5}">
                      <a16:colId xmlns:a16="http://schemas.microsoft.com/office/drawing/2014/main" val="2810377746"/>
                    </a:ext>
                  </a:extLst>
                </a:gridCol>
                <a:gridCol w="1533378">
                  <a:extLst>
                    <a:ext uri="{9D8B030D-6E8A-4147-A177-3AD203B41FA5}">
                      <a16:colId xmlns:a16="http://schemas.microsoft.com/office/drawing/2014/main" val="3353555833"/>
                    </a:ext>
                  </a:extLst>
                </a:gridCol>
                <a:gridCol w="1533378">
                  <a:extLst>
                    <a:ext uri="{9D8B030D-6E8A-4147-A177-3AD203B41FA5}">
                      <a16:colId xmlns:a16="http://schemas.microsoft.com/office/drawing/2014/main" val="632867289"/>
                    </a:ext>
                  </a:extLst>
                </a:gridCol>
              </a:tblGrid>
              <a:tr h="211955">
                <a:tc>
                  <a:txBody>
                    <a:bodyPr/>
                    <a:lstStyle/>
                    <a:p>
                      <a:pPr algn="ctr"/>
                      <a:r>
                        <a:rPr lang="en-SG" sz="2400"/>
                        <a:t>Epochs</a:t>
                      </a:r>
                    </a:p>
                  </a:txBody>
                  <a:tcPr marL="182880" marR="182880" marT="91440" marB="91440"/>
                </a:tc>
                <a:tc>
                  <a:txBody>
                    <a:bodyPr/>
                    <a:lstStyle/>
                    <a:p>
                      <a:pPr algn="ctr"/>
                      <a:r>
                        <a:rPr lang="en-SG" sz="2400" dirty="0" err="1"/>
                        <a:t>Aeropl-ane</a:t>
                      </a:r>
                      <a:endParaRPr lang="en-SG" sz="2400" dirty="0"/>
                    </a:p>
                  </a:txBody>
                  <a:tcPr marL="182880" marR="182880" marT="91440" marB="91440"/>
                </a:tc>
                <a:tc>
                  <a:txBody>
                    <a:bodyPr/>
                    <a:lstStyle/>
                    <a:p>
                      <a:pPr algn="ctr"/>
                      <a:r>
                        <a:rPr lang="en-SG" sz="2400"/>
                        <a:t>Bicycle</a:t>
                      </a:r>
                    </a:p>
                  </a:txBody>
                  <a:tcPr marL="182880" marR="182880" marT="91440" marB="91440"/>
                </a:tc>
                <a:tc>
                  <a:txBody>
                    <a:bodyPr/>
                    <a:lstStyle/>
                    <a:p>
                      <a:pPr algn="ctr"/>
                      <a:r>
                        <a:rPr lang="en-SG" sz="2400"/>
                        <a:t>Bus</a:t>
                      </a:r>
                    </a:p>
                  </a:txBody>
                  <a:tcPr marL="182880" marR="182880" marT="91440" marB="91440"/>
                </a:tc>
                <a:tc>
                  <a:txBody>
                    <a:bodyPr/>
                    <a:lstStyle/>
                    <a:p>
                      <a:pPr algn="ctr"/>
                      <a:r>
                        <a:rPr lang="en-SG" sz="2400"/>
                        <a:t>Car</a:t>
                      </a:r>
                    </a:p>
                  </a:txBody>
                  <a:tcPr marL="182880" marR="182880" marT="91440" marB="91440"/>
                </a:tc>
                <a:tc>
                  <a:txBody>
                    <a:bodyPr/>
                    <a:lstStyle/>
                    <a:p>
                      <a:pPr algn="ctr"/>
                      <a:r>
                        <a:rPr lang="en-SG" sz="2400"/>
                        <a:t>Horse</a:t>
                      </a:r>
                    </a:p>
                  </a:txBody>
                  <a:tcPr marL="182880" marR="182880" marT="91440" marB="91440"/>
                </a:tc>
                <a:tc>
                  <a:txBody>
                    <a:bodyPr/>
                    <a:lstStyle/>
                    <a:p>
                      <a:pPr algn="ctr"/>
                      <a:r>
                        <a:rPr lang="en-SG" sz="2400"/>
                        <a:t>Knife</a:t>
                      </a:r>
                    </a:p>
                  </a:txBody>
                  <a:tcPr marL="182880" marR="182880" marT="91440" marB="91440"/>
                </a:tc>
                <a:tc>
                  <a:txBody>
                    <a:bodyPr/>
                    <a:lstStyle/>
                    <a:p>
                      <a:pPr algn="ctr"/>
                      <a:r>
                        <a:rPr lang="en-SG" sz="2400"/>
                        <a:t>Motor-cycle</a:t>
                      </a:r>
                    </a:p>
                  </a:txBody>
                  <a:tcPr marL="182880" marR="182880" marT="91440" marB="91440"/>
                </a:tc>
                <a:tc>
                  <a:txBody>
                    <a:bodyPr/>
                    <a:lstStyle/>
                    <a:p>
                      <a:pPr algn="ctr"/>
                      <a:r>
                        <a:rPr lang="en-SG" sz="2400"/>
                        <a:t>Person</a:t>
                      </a:r>
                    </a:p>
                  </a:txBody>
                  <a:tcPr marL="182880" marR="182880" marT="91440" marB="91440"/>
                </a:tc>
                <a:tc>
                  <a:txBody>
                    <a:bodyPr/>
                    <a:lstStyle/>
                    <a:p>
                      <a:pPr algn="ctr"/>
                      <a:r>
                        <a:rPr lang="en-SG" sz="2400"/>
                        <a:t>Plant</a:t>
                      </a:r>
                    </a:p>
                  </a:txBody>
                  <a:tcPr marL="182880" marR="182880" marT="91440" marB="91440"/>
                </a:tc>
                <a:tc>
                  <a:txBody>
                    <a:bodyPr/>
                    <a:lstStyle/>
                    <a:p>
                      <a:pPr algn="ctr"/>
                      <a:r>
                        <a:rPr lang="en-SG" sz="2400"/>
                        <a:t>Skateb-oard</a:t>
                      </a:r>
                    </a:p>
                  </a:txBody>
                  <a:tcPr marL="182880" marR="182880" marT="91440" marB="91440"/>
                </a:tc>
                <a:tc>
                  <a:txBody>
                    <a:bodyPr/>
                    <a:lstStyle/>
                    <a:p>
                      <a:pPr algn="ctr"/>
                      <a:r>
                        <a:rPr lang="en-SG" sz="2400"/>
                        <a:t>Train</a:t>
                      </a:r>
                    </a:p>
                  </a:txBody>
                  <a:tcPr marL="182880" marR="182880" marT="91440" marB="91440"/>
                </a:tc>
                <a:tc>
                  <a:txBody>
                    <a:bodyPr/>
                    <a:lstStyle/>
                    <a:p>
                      <a:pPr algn="ctr"/>
                      <a:r>
                        <a:rPr lang="en-SG" sz="2400"/>
                        <a:t>Truck</a:t>
                      </a:r>
                    </a:p>
                  </a:txBody>
                  <a:tcPr marL="182880" marR="182880" marT="91440" marB="91440"/>
                </a:tc>
                <a:tc>
                  <a:txBody>
                    <a:bodyPr/>
                    <a:lstStyle/>
                    <a:p>
                      <a:pPr algn="ctr"/>
                      <a:r>
                        <a:rPr lang="en-SG" sz="2400"/>
                        <a:t>Other</a:t>
                      </a:r>
                    </a:p>
                  </a:txBody>
                  <a:tcPr marL="182880" marR="182880" marT="91440" marB="91440"/>
                </a:tc>
                <a:tc>
                  <a:txBody>
                    <a:bodyPr/>
                    <a:lstStyle/>
                    <a:p>
                      <a:pPr algn="ctr"/>
                      <a:r>
                        <a:rPr lang="en-SG" sz="2400" b="1"/>
                        <a:t>Mean</a:t>
                      </a:r>
                    </a:p>
                  </a:txBody>
                  <a:tcPr marL="182880" marR="182880" marT="91440" marB="91440"/>
                </a:tc>
                <a:extLst>
                  <a:ext uri="{0D108BD9-81ED-4DB2-BD59-A6C34878D82A}">
                    <a16:rowId xmlns:a16="http://schemas.microsoft.com/office/drawing/2014/main" val="1689196885"/>
                  </a:ext>
                </a:extLst>
              </a:tr>
              <a:tr h="805430">
                <a:tc>
                  <a:txBody>
                    <a:bodyPr/>
                    <a:lstStyle/>
                    <a:p>
                      <a:pPr algn="ctr"/>
                      <a:r>
                        <a:rPr lang="en-SG" sz="3200" dirty="0"/>
                        <a:t>1</a:t>
                      </a:r>
                    </a:p>
                  </a:txBody>
                  <a:tcPr marL="182880" marR="182880" marT="91440" marB="91440"/>
                </a:tc>
                <a:tc>
                  <a:txBody>
                    <a:bodyPr/>
                    <a:lstStyle/>
                    <a:p>
                      <a:pPr algn="ctr"/>
                      <a:r>
                        <a:rPr lang="en-SG" sz="3200" dirty="0"/>
                        <a:t>0.00</a:t>
                      </a:r>
                    </a:p>
                  </a:txBody>
                  <a:tcPr marL="182880" marR="182880" marT="91440" marB="91440"/>
                </a:tc>
                <a:tc>
                  <a:txBody>
                    <a:bodyPr/>
                    <a:lstStyle/>
                    <a:p>
                      <a:pPr algn="ctr"/>
                      <a:r>
                        <a:rPr lang="en-SG" sz="3200"/>
                        <a:t>83.86</a:t>
                      </a:r>
                    </a:p>
                  </a:txBody>
                  <a:tcPr marL="182880" marR="182880" marT="91440" marB="91440"/>
                </a:tc>
                <a:tc>
                  <a:txBody>
                    <a:bodyPr/>
                    <a:lstStyle/>
                    <a:p>
                      <a:pPr algn="ctr"/>
                      <a:r>
                        <a:rPr lang="en-SG" sz="3200" dirty="0"/>
                        <a:t>0.00</a:t>
                      </a:r>
                    </a:p>
                  </a:txBody>
                  <a:tcPr marL="182880" marR="182880" marT="91440" marB="91440"/>
                </a:tc>
                <a:tc>
                  <a:txBody>
                    <a:bodyPr/>
                    <a:lstStyle/>
                    <a:p>
                      <a:pPr algn="ctr"/>
                      <a:r>
                        <a:rPr lang="en-SG" sz="3200"/>
                        <a:t>60.19</a:t>
                      </a:r>
                    </a:p>
                  </a:txBody>
                  <a:tcPr marL="182880" marR="182880" marT="91440" marB="91440"/>
                </a:tc>
                <a:tc>
                  <a:txBody>
                    <a:bodyPr/>
                    <a:lstStyle/>
                    <a:p>
                      <a:pPr algn="ctr"/>
                      <a:r>
                        <a:rPr lang="en-SG" sz="3200"/>
                        <a:t>46.70</a:t>
                      </a:r>
                    </a:p>
                  </a:txBody>
                  <a:tcPr marL="182880" marR="182880" marT="91440" marB="91440"/>
                </a:tc>
                <a:tc>
                  <a:txBody>
                    <a:bodyPr/>
                    <a:lstStyle/>
                    <a:p>
                      <a:pPr algn="ctr"/>
                      <a:r>
                        <a:rPr lang="en-SG" sz="3200" dirty="0"/>
                        <a:t>0.00</a:t>
                      </a:r>
                    </a:p>
                  </a:txBody>
                  <a:tcPr marL="182880" marR="182880" marT="91440" marB="91440"/>
                </a:tc>
                <a:tc>
                  <a:txBody>
                    <a:bodyPr/>
                    <a:lstStyle/>
                    <a:p>
                      <a:pPr algn="ctr"/>
                      <a:r>
                        <a:rPr lang="en-SG" sz="3200" dirty="0"/>
                        <a:t>0.17</a:t>
                      </a:r>
                    </a:p>
                  </a:txBody>
                  <a:tcPr marL="182880" marR="182880" marT="91440" marB="91440"/>
                </a:tc>
                <a:tc>
                  <a:txBody>
                    <a:bodyPr/>
                    <a:lstStyle/>
                    <a:p>
                      <a:pPr algn="ctr"/>
                      <a:r>
                        <a:rPr lang="en-SG" sz="3200" dirty="0"/>
                        <a:t>39.50</a:t>
                      </a:r>
                    </a:p>
                  </a:txBody>
                  <a:tcPr marL="182880" marR="182880" marT="91440" marB="91440"/>
                </a:tc>
                <a:tc>
                  <a:txBody>
                    <a:bodyPr/>
                    <a:lstStyle/>
                    <a:p>
                      <a:pPr algn="ctr"/>
                      <a:r>
                        <a:rPr lang="en-SG" sz="3200" dirty="0"/>
                        <a:t>25.78</a:t>
                      </a:r>
                    </a:p>
                  </a:txBody>
                  <a:tcPr marL="182880" marR="182880" marT="91440" marB="91440"/>
                </a:tc>
                <a:tc>
                  <a:txBody>
                    <a:bodyPr/>
                    <a:lstStyle/>
                    <a:p>
                      <a:pPr algn="ctr"/>
                      <a:r>
                        <a:rPr lang="en-SG" sz="3200" dirty="0"/>
                        <a:t>0.00</a:t>
                      </a:r>
                    </a:p>
                  </a:txBody>
                  <a:tcPr marL="182880" marR="182880" marT="91440" marB="91440"/>
                </a:tc>
                <a:tc>
                  <a:txBody>
                    <a:bodyPr/>
                    <a:lstStyle/>
                    <a:p>
                      <a:pPr algn="ctr"/>
                      <a:r>
                        <a:rPr lang="en-SG" sz="3200" dirty="0"/>
                        <a:t>0.00</a:t>
                      </a:r>
                    </a:p>
                  </a:txBody>
                  <a:tcPr marL="182880" marR="182880" marT="91440" marB="91440"/>
                </a:tc>
                <a:tc>
                  <a:txBody>
                    <a:bodyPr/>
                    <a:lstStyle/>
                    <a:p>
                      <a:pPr algn="ctr"/>
                      <a:r>
                        <a:rPr lang="en-SG" sz="3200" dirty="0"/>
                        <a:t>0.00</a:t>
                      </a:r>
                    </a:p>
                  </a:txBody>
                  <a:tcPr marL="182880" marR="182880" marT="91440" marB="91440"/>
                </a:tc>
                <a:tc>
                  <a:txBody>
                    <a:bodyPr/>
                    <a:lstStyle/>
                    <a:p>
                      <a:pPr algn="ctr"/>
                      <a:r>
                        <a:rPr lang="en-SG" sz="3200" dirty="0"/>
                        <a:t>86.37</a:t>
                      </a:r>
                    </a:p>
                  </a:txBody>
                  <a:tcPr marL="182880" marR="182880" marT="91440" marB="91440"/>
                </a:tc>
                <a:tc>
                  <a:txBody>
                    <a:bodyPr/>
                    <a:lstStyle/>
                    <a:p>
                      <a:pPr algn="ctr"/>
                      <a:r>
                        <a:rPr lang="en-SG" sz="3200" b="1"/>
                        <a:t>26.35</a:t>
                      </a:r>
                    </a:p>
                  </a:txBody>
                  <a:tcPr marL="182880" marR="182880" marT="91440" marB="91440"/>
                </a:tc>
                <a:extLst>
                  <a:ext uri="{0D108BD9-81ED-4DB2-BD59-A6C34878D82A}">
                    <a16:rowId xmlns:a16="http://schemas.microsoft.com/office/drawing/2014/main" val="4255187321"/>
                  </a:ext>
                </a:extLst>
              </a:tr>
              <a:tr h="805430">
                <a:tc>
                  <a:txBody>
                    <a:bodyPr/>
                    <a:lstStyle/>
                    <a:p>
                      <a:pPr algn="ctr"/>
                      <a:r>
                        <a:rPr lang="en-SG" sz="3200"/>
                        <a:t>2</a:t>
                      </a:r>
                    </a:p>
                  </a:txBody>
                  <a:tcPr marL="182880" marR="182880" marT="91440" marB="91440"/>
                </a:tc>
                <a:tc>
                  <a:txBody>
                    <a:bodyPr/>
                    <a:lstStyle/>
                    <a:p>
                      <a:pPr algn="ctr"/>
                      <a:r>
                        <a:rPr lang="en-SG" sz="3200"/>
                        <a:t>69.23</a:t>
                      </a:r>
                    </a:p>
                  </a:txBody>
                  <a:tcPr marL="182880" marR="182880" marT="91440" marB="91440"/>
                </a:tc>
                <a:tc>
                  <a:txBody>
                    <a:bodyPr/>
                    <a:lstStyle/>
                    <a:p>
                      <a:pPr algn="ctr"/>
                      <a:r>
                        <a:rPr lang="en-SG" sz="3200"/>
                        <a:t>85.59</a:t>
                      </a:r>
                    </a:p>
                  </a:txBody>
                  <a:tcPr marL="182880" marR="182880" marT="91440" marB="91440"/>
                </a:tc>
                <a:tc>
                  <a:txBody>
                    <a:bodyPr/>
                    <a:lstStyle/>
                    <a:p>
                      <a:pPr algn="ctr"/>
                      <a:r>
                        <a:rPr lang="en-SG" sz="3200"/>
                        <a:t>60.77</a:t>
                      </a:r>
                    </a:p>
                  </a:txBody>
                  <a:tcPr marL="182880" marR="182880" marT="91440" marB="91440"/>
                </a:tc>
                <a:tc>
                  <a:txBody>
                    <a:bodyPr/>
                    <a:lstStyle/>
                    <a:p>
                      <a:pPr algn="ctr"/>
                      <a:r>
                        <a:rPr lang="en-SG" sz="3200"/>
                        <a:t>70.19</a:t>
                      </a:r>
                    </a:p>
                  </a:txBody>
                  <a:tcPr marL="182880" marR="182880" marT="91440" marB="91440"/>
                </a:tc>
                <a:tc>
                  <a:txBody>
                    <a:bodyPr/>
                    <a:lstStyle/>
                    <a:p>
                      <a:pPr algn="ctr"/>
                      <a:r>
                        <a:rPr lang="en-SG" sz="3200"/>
                        <a:t>64.82</a:t>
                      </a:r>
                    </a:p>
                  </a:txBody>
                  <a:tcPr marL="182880" marR="182880" marT="91440" marB="91440"/>
                </a:tc>
                <a:tc>
                  <a:txBody>
                    <a:bodyPr/>
                    <a:lstStyle/>
                    <a:p>
                      <a:pPr algn="ctr"/>
                      <a:r>
                        <a:rPr lang="en-SG" sz="3200"/>
                        <a:t>0.00</a:t>
                      </a:r>
                    </a:p>
                  </a:txBody>
                  <a:tcPr marL="182880" marR="182880" marT="91440" marB="91440"/>
                </a:tc>
                <a:tc>
                  <a:txBody>
                    <a:bodyPr/>
                    <a:lstStyle/>
                    <a:p>
                      <a:pPr algn="ctr"/>
                      <a:r>
                        <a:rPr lang="en-SG" sz="3200"/>
                        <a:t>81.69</a:t>
                      </a:r>
                    </a:p>
                  </a:txBody>
                  <a:tcPr marL="182880" marR="182880" marT="91440" marB="91440"/>
                </a:tc>
                <a:tc>
                  <a:txBody>
                    <a:bodyPr/>
                    <a:lstStyle/>
                    <a:p>
                      <a:pPr algn="ctr"/>
                      <a:r>
                        <a:rPr lang="en-SG" sz="3200"/>
                        <a:t>55.50</a:t>
                      </a:r>
                    </a:p>
                  </a:txBody>
                  <a:tcPr marL="182880" marR="182880" marT="91440" marB="91440"/>
                </a:tc>
                <a:tc>
                  <a:txBody>
                    <a:bodyPr/>
                    <a:lstStyle/>
                    <a:p>
                      <a:pPr algn="ctr"/>
                      <a:r>
                        <a:rPr lang="en-SG" sz="3200"/>
                        <a:t>69.16</a:t>
                      </a:r>
                    </a:p>
                  </a:txBody>
                  <a:tcPr marL="182880" marR="182880" marT="91440" marB="91440"/>
                </a:tc>
                <a:tc>
                  <a:txBody>
                    <a:bodyPr/>
                    <a:lstStyle/>
                    <a:p>
                      <a:pPr algn="ctr"/>
                      <a:r>
                        <a:rPr lang="en-SG" sz="3200"/>
                        <a:t>0.00</a:t>
                      </a:r>
                    </a:p>
                  </a:txBody>
                  <a:tcPr marL="182880" marR="182880" marT="91440" marB="91440"/>
                </a:tc>
                <a:tc>
                  <a:txBody>
                    <a:bodyPr/>
                    <a:lstStyle/>
                    <a:p>
                      <a:pPr algn="ctr"/>
                      <a:r>
                        <a:rPr lang="en-SG" sz="3200"/>
                        <a:t>19.62</a:t>
                      </a:r>
                    </a:p>
                  </a:txBody>
                  <a:tcPr marL="182880" marR="182880" marT="91440" marB="91440"/>
                </a:tc>
                <a:tc>
                  <a:txBody>
                    <a:bodyPr/>
                    <a:lstStyle/>
                    <a:p>
                      <a:pPr algn="ctr"/>
                      <a:r>
                        <a:rPr lang="en-SG" sz="3200"/>
                        <a:t>23.11</a:t>
                      </a:r>
                    </a:p>
                  </a:txBody>
                  <a:tcPr marL="182880" marR="182880" marT="91440" marB="91440"/>
                </a:tc>
                <a:tc>
                  <a:txBody>
                    <a:bodyPr/>
                    <a:lstStyle/>
                    <a:p>
                      <a:pPr algn="ctr"/>
                      <a:r>
                        <a:rPr lang="en-SG" sz="3200" dirty="0"/>
                        <a:t>72.40</a:t>
                      </a:r>
                    </a:p>
                  </a:txBody>
                  <a:tcPr marL="182880" marR="182880" marT="91440" marB="91440"/>
                </a:tc>
                <a:tc>
                  <a:txBody>
                    <a:bodyPr/>
                    <a:lstStyle/>
                    <a:p>
                      <a:pPr algn="ctr"/>
                      <a:r>
                        <a:rPr lang="en-SG" sz="3200" b="1" dirty="0"/>
                        <a:t>51.70</a:t>
                      </a:r>
                    </a:p>
                  </a:txBody>
                  <a:tcPr marL="182880" marR="182880" marT="91440" marB="91440"/>
                </a:tc>
                <a:extLst>
                  <a:ext uri="{0D108BD9-81ED-4DB2-BD59-A6C34878D82A}">
                    <a16:rowId xmlns:a16="http://schemas.microsoft.com/office/drawing/2014/main" val="1822439007"/>
                  </a:ext>
                </a:extLst>
              </a:tr>
              <a:tr h="805430">
                <a:tc>
                  <a:txBody>
                    <a:bodyPr/>
                    <a:lstStyle/>
                    <a:p>
                      <a:pPr algn="ctr"/>
                      <a:r>
                        <a:rPr lang="en-SG" sz="3200"/>
                        <a:t>3</a:t>
                      </a:r>
                    </a:p>
                  </a:txBody>
                  <a:tcPr marL="182880" marR="182880" marT="91440" marB="91440"/>
                </a:tc>
                <a:tc>
                  <a:txBody>
                    <a:bodyPr/>
                    <a:lstStyle/>
                    <a:p>
                      <a:pPr algn="ctr"/>
                      <a:r>
                        <a:rPr lang="en-SG" sz="3200"/>
                        <a:t>78.85</a:t>
                      </a:r>
                    </a:p>
                  </a:txBody>
                  <a:tcPr marL="182880" marR="182880" marT="91440" marB="91440"/>
                </a:tc>
                <a:tc>
                  <a:txBody>
                    <a:bodyPr/>
                    <a:lstStyle/>
                    <a:p>
                      <a:pPr algn="ctr"/>
                      <a:r>
                        <a:rPr lang="en-SG" sz="3200"/>
                        <a:t>84.44</a:t>
                      </a:r>
                    </a:p>
                  </a:txBody>
                  <a:tcPr marL="182880" marR="182880" marT="91440" marB="91440"/>
                </a:tc>
                <a:tc>
                  <a:txBody>
                    <a:bodyPr/>
                    <a:lstStyle/>
                    <a:p>
                      <a:pPr algn="ctr"/>
                      <a:r>
                        <a:rPr lang="en-SG" sz="3200"/>
                        <a:t>78.89</a:t>
                      </a:r>
                    </a:p>
                  </a:txBody>
                  <a:tcPr marL="182880" marR="182880" marT="91440" marB="91440"/>
                </a:tc>
                <a:tc>
                  <a:txBody>
                    <a:bodyPr/>
                    <a:lstStyle/>
                    <a:p>
                      <a:pPr algn="ctr"/>
                      <a:r>
                        <a:rPr lang="en-SG" sz="3200"/>
                        <a:t>68.27</a:t>
                      </a:r>
                    </a:p>
                  </a:txBody>
                  <a:tcPr marL="182880" marR="182880" marT="91440" marB="91440"/>
                </a:tc>
                <a:tc>
                  <a:txBody>
                    <a:bodyPr/>
                    <a:lstStyle/>
                    <a:p>
                      <a:pPr algn="ctr"/>
                      <a:r>
                        <a:rPr lang="en-SG" sz="3200"/>
                        <a:t>68.87</a:t>
                      </a:r>
                    </a:p>
                  </a:txBody>
                  <a:tcPr marL="182880" marR="182880" marT="91440" marB="91440"/>
                </a:tc>
                <a:tc>
                  <a:txBody>
                    <a:bodyPr/>
                    <a:lstStyle/>
                    <a:p>
                      <a:pPr algn="ctr"/>
                      <a:r>
                        <a:rPr lang="en-SG" sz="3200"/>
                        <a:t>0.97</a:t>
                      </a:r>
                    </a:p>
                  </a:txBody>
                  <a:tcPr marL="182880" marR="182880" marT="91440" marB="91440"/>
                </a:tc>
                <a:tc>
                  <a:txBody>
                    <a:bodyPr/>
                    <a:lstStyle/>
                    <a:p>
                      <a:pPr algn="ctr"/>
                      <a:r>
                        <a:rPr lang="en-SG" sz="3200"/>
                        <a:t>84.11</a:t>
                      </a:r>
                    </a:p>
                  </a:txBody>
                  <a:tcPr marL="182880" marR="182880" marT="91440" marB="91440"/>
                </a:tc>
                <a:tc>
                  <a:txBody>
                    <a:bodyPr/>
                    <a:lstStyle/>
                    <a:p>
                      <a:pPr algn="ctr"/>
                      <a:r>
                        <a:rPr lang="en-SG" sz="3200"/>
                        <a:t>58.00</a:t>
                      </a:r>
                    </a:p>
                  </a:txBody>
                  <a:tcPr marL="182880" marR="182880" marT="91440" marB="91440"/>
                </a:tc>
                <a:tc>
                  <a:txBody>
                    <a:bodyPr/>
                    <a:lstStyle/>
                    <a:p>
                      <a:pPr algn="ctr"/>
                      <a:r>
                        <a:rPr lang="en-SG" sz="3200"/>
                        <a:t>70.71</a:t>
                      </a:r>
                    </a:p>
                  </a:txBody>
                  <a:tcPr marL="182880" marR="182880" marT="91440" marB="91440"/>
                </a:tc>
                <a:tc>
                  <a:txBody>
                    <a:bodyPr/>
                    <a:lstStyle/>
                    <a:p>
                      <a:pPr algn="ctr"/>
                      <a:r>
                        <a:rPr lang="en-SG" sz="3200"/>
                        <a:t>15.79</a:t>
                      </a:r>
                    </a:p>
                  </a:txBody>
                  <a:tcPr marL="182880" marR="182880" marT="91440" marB="91440"/>
                </a:tc>
                <a:tc>
                  <a:txBody>
                    <a:bodyPr/>
                    <a:lstStyle/>
                    <a:p>
                      <a:pPr algn="ctr"/>
                      <a:r>
                        <a:rPr lang="en-SG" sz="3200"/>
                        <a:t>43.50</a:t>
                      </a:r>
                    </a:p>
                  </a:txBody>
                  <a:tcPr marL="182880" marR="182880" marT="91440" marB="91440"/>
                </a:tc>
                <a:tc>
                  <a:txBody>
                    <a:bodyPr/>
                    <a:lstStyle/>
                    <a:p>
                      <a:pPr algn="ctr"/>
                      <a:r>
                        <a:rPr lang="en-SG" sz="3200"/>
                        <a:t>23.11</a:t>
                      </a:r>
                    </a:p>
                  </a:txBody>
                  <a:tcPr marL="182880" marR="182880" marT="91440" marB="91440"/>
                </a:tc>
                <a:tc>
                  <a:txBody>
                    <a:bodyPr/>
                    <a:lstStyle/>
                    <a:p>
                      <a:pPr algn="ctr"/>
                      <a:r>
                        <a:rPr lang="en-SG" sz="3200"/>
                        <a:t>67.03</a:t>
                      </a:r>
                    </a:p>
                  </a:txBody>
                  <a:tcPr marL="182880" marR="182880" marT="91440" marB="91440"/>
                </a:tc>
                <a:tc>
                  <a:txBody>
                    <a:bodyPr/>
                    <a:lstStyle/>
                    <a:p>
                      <a:pPr algn="ctr"/>
                      <a:r>
                        <a:rPr lang="en-SG" sz="3200" b="1" dirty="0"/>
                        <a:t>57.12</a:t>
                      </a:r>
                    </a:p>
                  </a:txBody>
                  <a:tcPr marL="182880" marR="182880" marT="91440" marB="91440"/>
                </a:tc>
                <a:extLst>
                  <a:ext uri="{0D108BD9-81ED-4DB2-BD59-A6C34878D82A}">
                    <a16:rowId xmlns:a16="http://schemas.microsoft.com/office/drawing/2014/main" val="3530323603"/>
                  </a:ext>
                </a:extLst>
              </a:tr>
            </a:tbl>
          </a:graphicData>
        </a:graphic>
      </p:graphicFrame>
      <p:graphicFrame>
        <p:nvGraphicFramePr>
          <p:cNvPr id="4" name="Table 4">
            <a:extLst>
              <a:ext uri="{FF2B5EF4-FFF2-40B4-BE49-F238E27FC236}">
                <a16:creationId xmlns:a16="http://schemas.microsoft.com/office/drawing/2014/main" id="{9303C7CD-BDB7-4D70-95CC-A6DCA12F2D5D}"/>
              </a:ext>
            </a:extLst>
          </p:cNvPr>
          <p:cNvGraphicFramePr>
            <a:graphicFrameLocks noGrp="1"/>
          </p:cNvGraphicFramePr>
          <p:nvPr/>
        </p:nvGraphicFramePr>
        <p:xfrm>
          <a:off x="1977570" y="12990284"/>
          <a:ext cx="20553100" cy="548640"/>
        </p:xfrm>
        <a:graphic>
          <a:graphicData uri="http://schemas.openxmlformats.org/drawingml/2006/table">
            <a:tbl>
              <a:tblPr firstRow="1" bandRow="1">
                <a:tableStyleId>{5C22544A-7EE6-4342-B048-85BDC9FD1C3A}</a:tableStyleId>
              </a:tblPr>
              <a:tblGrid>
                <a:gridCol w="4110620">
                  <a:extLst>
                    <a:ext uri="{9D8B030D-6E8A-4147-A177-3AD203B41FA5}">
                      <a16:colId xmlns:a16="http://schemas.microsoft.com/office/drawing/2014/main" val="1854227851"/>
                    </a:ext>
                  </a:extLst>
                </a:gridCol>
                <a:gridCol w="4110620">
                  <a:extLst>
                    <a:ext uri="{9D8B030D-6E8A-4147-A177-3AD203B41FA5}">
                      <a16:colId xmlns:a16="http://schemas.microsoft.com/office/drawing/2014/main" val="3868838999"/>
                    </a:ext>
                  </a:extLst>
                </a:gridCol>
                <a:gridCol w="4110620">
                  <a:extLst>
                    <a:ext uri="{9D8B030D-6E8A-4147-A177-3AD203B41FA5}">
                      <a16:colId xmlns:a16="http://schemas.microsoft.com/office/drawing/2014/main" val="639941465"/>
                    </a:ext>
                  </a:extLst>
                </a:gridCol>
                <a:gridCol w="4110620">
                  <a:extLst>
                    <a:ext uri="{9D8B030D-6E8A-4147-A177-3AD203B41FA5}">
                      <a16:colId xmlns:a16="http://schemas.microsoft.com/office/drawing/2014/main" val="38159573"/>
                    </a:ext>
                  </a:extLst>
                </a:gridCol>
                <a:gridCol w="4110620">
                  <a:extLst>
                    <a:ext uri="{9D8B030D-6E8A-4147-A177-3AD203B41FA5}">
                      <a16:colId xmlns:a16="http://schemas.microsoft.com/office/drawing/2014/main" val="1256626548"/>
                    </a:ext>
                  </a:extLst>
                </a:gridCol>
              </a:tblGrid>
              <a:tr h="548640">
                <a:tc>
                  <a:txBody>
                    <a:bodyPr/>
                    <a:lstStyle/>
                    <a:p>
                      <a:pPr lvl="0" algn="ctr">
                        <a:buNone/>
                      </a:pPr>
                      <a:r>
                        <a:rPr lang="en-US" sz="2400" b="0">
                          <a:solidFill>
                            <a:schemeClr val="bg1">
                              <a:lumMod val="85000"/>
                            </a:schemeClr>
                          </a:solidFill>
                          <a:latin typeface="Gill Sans"/>
                        </a:rPr>
                        <a:t>Literature Review</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Methodology</a:t>
                      </a:r>
                    </a:p>
                  </a:txBody>
                  <a:tcPr marL="182880" marR="182880" marT="91440" marB="91440">
                    <a:lnL w="0">
                      <a:noFill/>
                    </a:lnL>
                    <a:lnR w="0">
                      <a:noFill/>
                    </a:lnR>
                    <a:lnT w="0">
                      <a:noFill/>
                    </a:lnT>
                    <a:lnB w="0">
                      <a:noFill/>
                    </a:lnB>
                    <a:noFill/>
                  </a:tcPr>
                </a:tc>
                <a:tc>
                  <a:txBody>
                    <a:bodyPr/>
                    <a:lstStyle/>
                    <a:p>
                      <a:pPr algn="ctr"/>
                      <a:r>
                        <a:rPr lang="en-US" sz="2400" b="0" dirty="0">
                          <a:solidFill>
                            <a:schemeClr val="bg1">
                              <a:lumMod val="85000"/>
                            </a:schemeClr>
                          </a:solidFill>
                          <a:latin typeface="Gill Sans"/>
                        </a:rPr>
                        <a:t>Implementation</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50000"/>
                            </a:schemeClr>
                          </a:solidFill>
                          <a:latin typeface="Gill Sans"/>
                        </a:rPr>
                        <a:t>Results</a:t>
                      </a:r>
                    </a:p>
                  </a:txBody>
                  <a:tcPr marL="182880" marR="182880" marT="91440" marB="91440">
                    <a:lnL w="0">
                      <a:noFill/>
                    </a:lnL>
                    <a:lnR w="0">
                      <a:noFill/>
                    </a:lnR>
                    <a:lnT w="0">
                      <a:noFill/>
                    </a:lnT>
                    <a:lnB w="0">
                      <a:noFill/>
                    </a:lnB>
                    <a:noFill/>
                  </a:tcPr>
                </a:tc>
                <a:tc>
                  <a:txBody>
                    <a:bodyPr/>
                    <a:lstStyle/>
                    <a:p>
                      <a:pPr algn="ctr"/>
                      <a:r>
                        <a:rPr lang="en-US" sz="2400" b="0" dirty="0">
                          <a:solidFill>
                            <a:schemeClr val="bg1">
                              <a:lumMod val="85000"/>
                            </a:schemeClr>
                          </a:solidFill>
                          <a:latin typeface="Gill Sans"/>
                        </a:rPr>
                        <a:t>Discussion</a:t>
                      </a:r>
                    </a:p>
                  </a:txBody>
                  <a:tcPr marL="182880" marR="182880" marT="91440" marB="91440">
                    <a:lnL w="0">
                      <a:noFill/>
                    </a:lnL>
                    <a:lnR w="0">
                      <a:noFill/>
                    </a:lnR>
                    <a:lnT w="0">
                      <a:noFill/>
                    </a:lnT>
                    <a:lnB w="0">
                      <a:noFill/>
                    </a:lnB>
                    <a:noFill/>
                  </a:tcPr>
                </a:tc>
                <a:extLst>
                  <a:ext uri="{0D108BD9-81ED-4DB2-BD59-A6C34878D82A}">
                    <a16:rowId xmlns:a16="http://schemas.microsoft.com/office/drawing/2014/main" val="1976849917"/>
                  </a:ext>
                </a:extLst>
              </a:tr>
            </a:tbl>
          </a:graphicData>
        </a:graphic>
      </p:graphicFrame>
      <p:sp>
        <p:nvSpPr>
          <p:cNvPr id="12" name="TextBox 11">
            <a:extLst>
              <a:ext uri="{FF2B5EF4-FFF2-40B4-BE49-F238E27FC236}">
                <a16:creationId xmlns:a16="http://schemas.microsoft.com/office/drawing/2014/main" id="{AF059CAD-CC53-4152-8B59-7D958E369279}"/>
              </a:ext>
            </a:extLst>
          </p:cNvPr>
          <p:cNvSpPr txBox="1"/>
          <p:nvPr/>
        </p:nvSpPr>
        <p:spPr>
          <a:xfrm>
            <a:off x="1341262" y="4707373"/>
            <a:ext cx="7656434" cy="1261884"/>
          </a:xfrm>
          <a:prstGeom prst="rect">
            <a:avLst/>
          </a:prstGeom>
          <a:solidFill>
            <a:schemeClr val="accent2">
              <a:lumMod val="40000"/>
              <a:lumOff val="60000"/>
            </a:schemeClr>
          </a:solidFill>
        </p:spPr>
        <p:txBody>
          <a:bodyPr wrap="square" rtlCol="0">
            <a:spAutoFit/>
          </a:bodyPr>
          <a:lstStyle/>
          <a:p>
            <a:pPr algn="ctr"/>
            <a:r>
              <a:rPr lang="en-SG" sz="3800" dirty="0"/>
              <a:t>Trained for 3 epochs over 8 hours on K80 GPU </a:t>
            </a:r>
          </a:p>
        </p:txBody>
      </p:sp>
      <p:sp>
        <p:nvSpPr>
          <p:cNvPr id="13" name="TextBox 12">
            <a:extLst>
              <a:ext uri="{FF2B5EF4-FFF2-40B4-BE49-F238E27FC236}">
                <a16:creationId xmlns:a16="http://schemas.microsoft.com/office/drawing/2014/main" id="{BD200E53-AF90-4037-925B-2AAC4CD5134D}"/>
              </a:ext>
            </a:extLst>
          </p:cNvPr>
          <p:cNvSpPr txBox="1"/>
          <p:nvPr/>
        </p:nvSpPr>
        <p:spPr>
          <a:xfrm>
            <a:off x="15205226" y="4707374"/>
            <a:ext cx="7656434" cy="1261884"/>
          </a:xfrm>
          <a:prstGeom prst="rect">
            <a:avLst/>
          </a:prstGeom>
          <a:solidFill>
            <a:schemeClr val="accent2">
              <a:lumMod val="40000"/>
              <a:lumOff val="60000"/>
            </a:schemeClr>
          </a:solidFill>
        </p:spPr>
        <p:txBody>
          <a:bodyPr wrap="square" rtlCol="0">
            <a:spAutoFit/>
          </a:bodyPr>
          <a:lstStyle/>
          <a:p>
            <a:pPr algn="ctr"/>
            <a:r>
              <a:rPr lang="en-SG" sz="3800" dirty="0"/>
              <a:t>Classification accuracies in % reported</a:t>
            </a:r>
          </a:p>
        </p:txBody>
      </p:sp>
      <p:sp>
        <p:nvSpPr>
          <p:cNvPr id="14" name="TextBox 13">
            <a:extLst>
              <a:ext uri="{FF2B5EF4-FFF2-40B4-BE49-F238E27FC236}">
                <a16:creationId xmlns:a16="http://schemas.microsoft.com/office/drawing/2014/main" id="{21B730F5-D9AA-46C0-94F5-3490BF9CDA9B}"/>
              </a:ext>
            </a:extLst>
          </p:cNvPr>
          <p:cNvSpPr txBox="1"/>
          <p:nvPr/>
        </p:nvSpPr>
        <p:spPr>
          <a:xfrm>
            <a:off x="9489820" y="4957521"/>
            <a:ext cx="5404355" cy="713109"/>
          </a:xfrm>
          <a:prstGeom prst="rect">
            <a:avLst/>
          </a:prstGeom>
          <a:solidFill>
            <a:schemeClr val="accent2">
              <a:lumMod val="40000"/>
              <a:lumOff val="60000"/>
            </a:schemeClr>
          </a:solidFill>
        </p:spPr>
        <p:txBody>
          <a:bodyPr wrap="square" rtlCol="0">
            <a:noAutofit/>
          </a:bodyPr>
          <a:lstStyle/>
          <a:p>
            <a:pPr algn="ctr"/>
            <a:r>
              <a:rPr lang="en-SG" sz="3800" dirty="0"/>
              <a:t>Resnet152 backbone</a:t>
            </a:r>
          </a:p>
        </p:txBody>
      </p:sp>
      <p:sp>
        <p:nvSpPr>
          <p:cNvPr id="15" name="TextBox 14">
            <a:extLst>
              <a:ext uri="{FF2B5EF4-FFF2-40B4-BE49-F238E27FC236}">
                <a16:creationId xmlns:a16="http://schemas.microsoft.com/office/drawing/2014/main" id="{8847C48D-1C99-45D5-B8C9-D07E8E645743}"/>
              </a:ext>
            </a:extLst>
          </p:cNvPr>
          <p:cNvSpPr txBox="1"/>
          <p:nvPr/>
        </p:nvSpPr>
        <p:spPr>
          <a:xfrm>
            <a:off x="691663" y="10685580"/>
            <a:ext cx="7247170" cy="1261884"/>
          </a:xfrm>
          <a:prstGeom prst="rect">
            <a:avLst/>
          </a:prstGeom>
          <a:solidFill>
            <a:schemeClr val="accent2">
              <a:lumMod val="40000"/>
              <a:lumOff val="60000"/>
            </a:schemeClr>
          </a:solidFill>
        </p:spPr>
        <p:txBody>
          <a:bodyPr wrap="square" rtlCol="0">
            <a:spAutoFit/>
          </a:bodyPr>
          <a:lstStyle/>
          <a:p>
            <a:pPr algn="ctr"/>
            <a:r>
              <a:rPr lang="en-SG" sz="3800" dirty="0"/>
              <a:t>Managed to obtain reasonably good performance</a:t>
            </a:r>
          </a:p>
        </p:txBody>
      </p:sp>
      <p:sp>
        <p:nvSpPr>
          <p:cNvPr id="16" name="TextBox 15">
            <a:extLst>
              <a:ext uri="{FF2B5EF4-FFF2-40B4-BE49-F238E27FC236}">
                <a16:creationId xmlns:a16="http://schemas.microsoft.com/office/drawing/2014/main" id="{69F791AC-159A-4DEF-8804-C768178FCB12}"/>
              </a:ext>
            </a:extLst>
          </p:cNvPr>
          <p:cNvSpPr txBox="1"/>
          <p:nvPr/>
        </p:nvSpPr>
        <p:spPr>
          <a:xfrm>
            <a:off x="8319093" y="10685580"/>
            <a:ext cx="7247170" cy="1261884"/>
          </a:xfrm>
          <a:prstGeom prst="rect">
            <a:avLst/>
          </a:prstGeom>
          <a:solidFill>
            <a:schemeClr val="accent2">
              <a:lumMod val="40000"/>
              <a:lumOff val="60000"/>
            </a:schemeClr>
          </a:solidFill>
        </p:spPr>
        <p:txBody>
          <a:bodyPr wrap="square" rtlCol="0">
            <a:spAutoFit/>
          </a:bodyPr>
          <a:lstStyle/>
          <a:p>
            <a:pPr algn="ctr"/>
            <a:r>
              <a:rPr lang="en-SG" sz="3800" dirty="0"/>
              <a:t>Accuracies improved in general across the 3 epochs</a:t>
            </a:r>
          </a:p>
        </p:txBody>
      </p:sp>
      <p:sp>
        <p:nvSpPr>
          <p:cNvPr id="17" name="TextBox 16">
            <a:extLst>
              <a:ext uri="{FF2B5EF4-FFF2-40B4-BE49-F238E27FC236}">
                <a16:creationId xmlns:a16="http://schemas.microsoft.com/office/drawing/2014/main" id="{5FBC2BDB-7AE1-4939-A6DC-7755DBD4D188}"/>
              </a:ext>
            </a:extLst>
          </p:cNvPr>
          <p:cNvSpPr txBox="1"/>
          <p:nvPr/>
        </p:nvSpPr>
        <p:spPr>
          <a:xfrm>
            <a:off x="15946523" y="10411543"/>
            <a:ext cx="7745810" cy="1846659"/>
          </a:xfrm>
          <a:prstGeom prst="rect">
            <a:avLst/>
          </a:prstGeom>
          <a:solidFill>
            <a:schemeClr val="accent2">
              <a:lumMod val="40000"/>
              <a:lumOff val="60000"/>
            </a:schemeClr>
          </a:solidFill>
        </p:spPr>
        <p:txBody>
          <a:bodyPr wrap="square" rtlCol="0">
            <a:spAutoFit/>
          </a:bodyPr>
          <a:lstStyle/>
          <a:p>
            <a:pPr algn="ctr"/>
            <a:r>
              <a:rPr lang="en-SG" sz="3800" dirty="0"/>
              <a:t>Accuracy on “others” decreased – Original high accuracy could be due to guessing</a:t>
            </a:r>
          </a:p>
        </p:txBody>
      </p:sp>
    </p:spTree>
    <p:extLst>
      <p:ext uri="{BB962C8B-B14F-4D97-AF65-F5344CB8AC3E}">
        <p14:creationId xmlns:p14="http://schemas.microsoft.com/office/powerpoint/2010/main" val="3821078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05B2-813E-464A-ACD6-154BCE091A84}"/>
              </a:ext>
            </a:extLst>
          </p:cNvPr>
          <p:cNvSpPr>
            <a:spLocks noGrp="1"/>
          </p:cNvSpPr>
          <p:nvPr>
            <p:ph type="title"/>
          </p:nvPr>
        </p:nvSpPr>
        <p:spPr/>
        <p:txBody>
          <a:bodyPr/>
          <a:lstStyle/>
          <a:p>
            <a:r>
              <a:rPr lang="en-US"/>
              <a:t>Pixel Domain Adaptation</a:t>
            </a:r>
          </a:p>
        </p:txBody>
      </p:sp>
      <p:graphicFrame>
        <p:nvGraphicFramePr>
          <p:cNvPr id="4" name="Table 4">
            <a:extLst>
              <a:ext uri="{FF2B5EF4-FFF2-40B4-BE49-F238E27FC236}">
                <a16:creationId xmlns:a16="http://schemas.microsoft.com/office/drawing/2014/main" id="{9303C7CD-BDB7-4D70-95CC-A6DCA12F2D5D}"/>
              </a:ext>
            </a:extLst>
          </p:cNvPr>
          <p:cNvGraphicFramePr>
            <a:graphicFrameLocks noGrp="1"/>
          </p:cNvGraphicFramePr>
          <p:nvPr/>
        </p:nvGraphicFramePr>
        <p:xfrm>
          <a:off x="1977570" y="12990284"/>
          <a:ext cx="20553100" cy="548640"/>
        </p:xfrm>
        <a:graphic>
          <a:graphicData uri="http://schemas.openxmlformats.org/drawingml/2006/table">
            <a:tbl>
              <a:tblPr firstRow="1" bandRow="1">
                <a:tableStyleId>{5C22544A-7EE6-4342-B048-85BDC9FD1C3A}</a:tableStyleId>
              </a:tblPr>
              <a:tblGrid>
                <a:gridCol w="4110620">
                  <a:extLst>
                    <a:ext uri="{9D8B030D-6E8A-4147-A177-3AD203B41FA5}">
                      <a16:colId xmlns:a16="http://schemas.microsoft.com/office/drawing/2014/main" val="1854227851"/>
                    </a:ext>
                  </a:extLst>
                </a:gridCol>
                <a:gridCol w="4110620">
                  <a:extLst>
                    <a:ext uri="{9D8B030D-6E8A-4147-A177-3AD203B41FA5}">
                      <a16:colId xmlns:a16="http://schemas.microsoft.com/office/drawing/2014/main" val="3868838999"/>
                    </a:ext>
                  </a:extLst>
                </a:gridCol>
                <a:gridCol w="4110620">
                  <a:extLst>
                    <a:ext uri="{9D8B030D-6E8A-4147-A177-3AD203B41FA5}">
                      <a16:colId xmlns:a16="http://schemas.microsoft.com/office/drawing/2014/main" val="639941465"/>
                    </a:ext>
                  </a:extLst>
                </a:gridCol>
                <a:gridCol w="4110620">
                  <a:extLst>
                    <a:ext uri="{9D8B030D-6E8A-4147-A177-3AD203B41FA5}">
                      <a16:colId xmlns:a16="http://schemas.microsoft.com/office/drawing/2014/main" val="38159573"/>
                    </a:ext>
                  </a:extLst>
                </a:gridCol>
                <a:gridCol w="4110620">
                  <a:extLst>
                    <a:ext uri="{9D8B030D-6E8A-4147-A177-3AD203B41FA5}">
                      <a16:colId xmlns:a16="http://schemas.microsoft.com/office/drawing/2014/main" val="1256626548"/>
                    </a:ext>
                  </a:extLst>
                </a:gridCol>
              </a:tblGrid>
              <a:tr h="548640">
                <a:tc>
                  <a:txBody>
                    <a:bodyPr/>
                    <a:lstStyle/>
                    <a:p>
                      <a:pPr lvl="0" algn="ctr">
                        <a:buNone/>
                      </a:pPr>
                      <a:r>
                        <a:rPr lang="en-US" sz="2400" b="0">
                          <a:solidFill>
                            <a:schemeClr val="bg1">
                              <a:lumMod val="85000"/>
                            </a:schemeClr>
                          </a:solidFill>
                          <a:latin typeface="Gill Sans"/>
                        </a:rPr>
                        <a:t>Literature Review</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Methodology</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Implementation</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50000"/>
                            </a:schemeClr>
                          </a:solidFill>
                          <a:latin typeface="Gill Sans"/>
                        </a:rPr>
                        <a:t>Results</a:t>
                      </a:r>
                    </a:p>
                  </a:txBody>
                  <a:tcPr marL="182880" marR="182880" marT="91440" marB="91440">
                    <a:lnL w="0">
                      <a:noFill/>
                    </a:lnL>
                    <a:lnR w="0">
                      <a:noFill/>
                    </a:lnR>
                    <a:lnT w="0">
                      <a:noFill/>
                    </a:lnT>
                    <a:lnB w="0">
                      <a:noFill/>
                    </a:lnB>
                    <a:noFill/>
                  </a:tcPr>
                </a:tc>
                <a:tc>
                  <a:txBody>
                    <a:bodyPr/>
                    <a:lstStyle/>
                    <a:p>
                      <a:pPr algn="ctr"/>
                      <a:r>
                        <a:rPr lang="en-US" sz="2400" b="0" dirty="0">
                          <a:solidFill>
                            <a:schemeClr val="bg1">
                              <a:lumMod val="85000"/>
                            </a:schemeClr>
                          </a:solidFill>
                          <a:latin typeface="Gill Sans"/>
                        </a:rPr>
                        <a:t>Discussion</a:t>
                      </a:r>
                    </a:p>
                  </a:txBody>
                  <a:tcPr marL="182880" marR="182880" marT="91440" marB="91440">
                    <a:lnL w="0">
                      <a:noFill/>
                    </a:lnL>
                    <a:lnR w="0">
                      <a:noFill/>
                    </a:lnR>
                    <a:lnT w="0">
                      <a:noFill/>
                    </a:lnT>
                    <a:lnB w="0">
                      <a:noFill/>
                    </a:lnB>
                    <a:noFill/>
                  </a:tcPr>
                </a:tc>
                <a:extLst>
                  <a:ext uri="{0D108BD9-81ED-4DB2-BD59-A6C34878D82A}">
                    <a16:rowId xmlns:a16="http://schemas.microsoft.com/office/drawing/2014/main" val="1976849917"/>
                  </a:ext>
                </a:extLst>
              </a:tr>
            </a:tbl>
          </a:graphicData>
        </a:graphic>
      </p:graphicFrame>
      <p:grpSp>
        <p:nvGrpSpPr>
          <p:cNvPr id="13" name="Group 12">
            <a:extLst>
              <a:ext uri="{FF2B5EF4-FFF2-40B4-BE49-F238E27FC236}">
                <a16:creationId xmlns:a16="http://schemas.microsoft.com/office/drawing/2014/main" id="{104BF5B8-1B82-4FAC-817C-AACB3CB886D8}"/>
              </a:ext>
            </a:extLst>
          </p:cNvPr>
          <p:cNvGrpSpPr/>
          <p:nvPr/>
        </p:nvGrpSpPr>
        <p:grpSpPr>
          <a:xfrm>
            <a:off x="12255687" y="5059560"/>
            <a:ext cx="9772650" cy="6515100"/>
            <a:chOff x="5302343" y="2239495"/>
            <a:chExt cx="4886325" cy="3257550"/>
          </a:xfrm>
        </p:grpSpPr>
        <p:pic>
          <p:nvPicPr>
            <p:cNvPr id="6" name="Picture 6" descr="A picture containing text, different, screenshot&#10;&#10;Description automatically generated">
              <a:extLst>
                <a:ext uri="{FF2B5EF4-FFF2-40B4-BE49-F238E27FC236}">
                  <a16:creationId xmlns:a16="http://schemas.microsoft.com/office/drawing/2014/main" id="{944A6234-6607-459A-BF94-703BE1E3E479}"/>
                </a:ext>
              </a:extLst>
            </p:cNvPr>
            <p:cNvPicPr>
              <a:picLocks noChangeAspect="1"/>
            </p:cNvPicPr>
            <p:nvPr/>
          </p:nvPicPr>
          <p:blipFill>
            <a:blip r:embed="rId3"/>
            <a:stretch>
              <a:fillRect/>
            </a:stretch>
          </p:blipFill>
          <p:spPr>
            <a:xfrm>
              <a:off x="5302343" y="2239495"/>
              <a:ext cx="4886325" cy="3257550"/>
            </a:xfrm>
            <a:prstGeom prst="rect">
              <a:avLst/>
            </a:prstGeom>
          </p:spPr>
        </p:pic>
        <p:sp>
          <p:nvSpPr>
            <p:cNvPr id="8" name="Content Placeholder 2">
              <a:extLst>
                <a:ext uri="{FF2B5EF4-FFF2-40B4-BE49-F238E27FC236}">
                  <a16:creationId xmlns:a16="http://schemas.microsoft.com/office/drawing/2014/main" id="{90E5B244-981C-4C93-9C7C-8F29B62D32AF}"/>
                </a:ext>
              </a:extLst>
            </p:cNvPr>
            <p:cNvSpPr txBox="1">
              <a:spLocks/>
            </p:cNvSpPr>
            <p:nvPr/>
          </p:nvSpPr>
          <p:spPr>
            <a:xfrm>
              <a:off x="7242406" y="2476680"/>
              <a:ext cx="1328929" cy="430501"/>
            </a:xfrm>
            <a:prstGeom prst="rect">
              <a:avLst/>
            </a:prstGeom>
          </p:spPr>
          <p:txBody>
            <a:bodyPr vert="horz" lIns="182880" tIns="91440" rIns="182880" bIns="9144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3600"/>
                <a:t>Original</a:t>
              </a:r>
            </a:p>
          </p:txBody>
        </p:sp>
        <p:sp>
          <p:nvSpPr>
            <p:cNvPr id="9" name="Content Placeholder 2">
              <a:extLst>
                <a:ext uri="{FF2B5EF4-FFF2-40B4-BE49-F238E27FC236}">
                  <a16:creationId xmlns:a16="http://schemas.microsoft.com/office/drawing/2014/main" id="{1E1AA51C-415C-47D4-947C-39364B73B8E6}"/>
                </a:ext>
              </a:extLst>
            </p:cNvPr>
            <p:cNvSpPr txBox="1">
              <a:spLocks/>
            </p:cNvSpPr>
            <p:nvPr/>
          </p:nvSpPr>
          <p:spPr>
            <a:xfrm>
              <a:off x="7242406" y="3695880"/>
              <a:ext cx="1328929" cy="430501"/>
            </a:xfrm>
            <a:prstGeom prst="rect">
              <a:avLst/>
            </a:prstGeom>
          </p:spPr>
          <p:txBody>
            <a:bodyPr vert="horz" lIns="182880" tIns="91440" rIns="182880" bIns="9144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3600"/>
                <a:t>Generated</a:t>
              </a:r>
            </a:p>
          </p:txBody>
        </p:sp>
      </p:grpSp>
      <p:sp>
        <p:nvSpPr>
          <p:cNvPr id="5" name="TextBox 4">
            <a:extLst>
              <a:ext uri="{FF2B5EF4-FFF2-40B4-BE49-F238E27FC236}">
                <a16:creationId xmlns:a16="http://schemas.microsoft.com/office/drawing/2014/main" id="{23E25D8C-98A0-4D65-AC42-9ED827887DBA}"/>
              </a:ext>
            </a:extLst>
          </p:cNvPr>
          <p:cNvSpPr txBox="1"/>
          <p:nvPr/>
        </p:nvSpPr>
        <p:spPr>
          <a:xfrm>
            <a:off x="3038569" y="5886837"/>
            <a:ext cx="8449023" cy="1610697"/>
          </a:xfrm>
          <a:prstGeom prst="rect">
            <a:avLst/>
          </a:prstGeom>
          <a:solidFill>
            <a:schemeClr val="accent2">
              <a:lumMod val="40000"/>
              <a:lumOff val="60000"/>
            </a:schemeClr>
          </a:solidFill>
        </p:spPr>
        <p:txBody>
          <a:bodyPr wrap="square" lIns="182880" tIns="91440" rIns="182880" bIns="91440" rtlCol="0" anchor="t">
            <a:spAutoFit/>
          </a:bodyPr>
          <a:lstStyle/>
          <a:p>
            <a:pPr algn="ctr">
              <a:spcBef>
                <a:spcPts val="2000"/>
              </a:spcBef>
            </a:pPr>
            <a:r>
              <a:rPr lang="en-US" sz="3800" dirty="0">
                <a:ea typeface="+mn-lt"/>
                <a:cs typeface="+mn-lt"/>
              </a:rPr>
              <a:t>30000 Epochs and 16 batch size</a:t>
            </a:r>
          </a:p>
          <a:p>
            <a:pPr algn="ctr">
              <a:spcBef>
                <a:spcPts val="2000"/>
              </a:spcBef>
            </a:pPr>
            <a:r>
              <a:rPr lang="en-US" sz="3800" dirty="0">
                <a:ea typeface="+mn-lt"/>
                <a:cs typeface="+mn-lt"/>
              </a:rPr>
              <a:t>Took roughly 3 hours to complete</a:t>
            </a:r>
            <a:endParaRPr lang="en-US" sz="3800" dirty="0"/>
          </a:p>
        </p:txBody>
      </p:sp>
      <p:sp>
        <p:nvSpPr>
          <p:cNvPr id="11" name="TextBox 10">
            <a:extLst>
              <a:ext uri="{FF2B5EF4-FFF2-40B4-BE49-F238E27FC236}">
                <a16:creationId xmlns:a16="http://schemas.microsoft.com/office/drawing/2014/main" id="{D7573297-D2E8-4B58-8517-B5D2ECC5051E}"/>
              </a:ext>
            </a:extLst>
          </p:cNvPr>
          <p:cNvSpPr txBox="1"/>
          <p:nvPr/>
        </p:nvSpPr>
        <p:spPr>
          <a:xfrm>
            <a:off x="3038567" y="7955121"/>
            <a:ext cx="8449023" cy="2195473"/>
          </a:xfrm>
          <a:prstGeom prst="rect">
            <a:avLst/>
          </a:prstGeom>
          <a:solidFill>
            <a:schemeClr val="accent2">
              <a:lumMod val="40000"/>
              <a:lumOff val="60000"/>
            </a:schemeClr>
          </a:solidFill>
        </p:spPr>
        <p:txBody>
          <a:bodyPr wrap="square" lIns="182880" tIns="91440" rIns="182880" bIns="91440" rtlCol="0" anchor="t">
            <a:spAutoFit/>
          </a:bodyPr>
          <a:lstStyle/>
          <a:p>
            <a:pPr algn="ctr">
              <a:spcBef>
                <a:spcPts val="2000"/>
              </a:spcBef>
            </a:pPr>
            <a:r>
              <a:rPr lang="en-US" sz="3800" dirty="0">
                <a:ea typeface="+mn-lt"/>
                <a:cs typeface="+mn-lt"/>
              </a:rPr>
              <a:t>Classifier had an average of 72% classification accuracy </a:t>
            </a:r>
          </a:p>
          <a:p>
            <a:pPr algn="ctr">
              <a:spcBef>
                <a:spcPts val="2000"/>
              </a:spcBef>
            </a:pPr>
            <a:r>
              <a:rPr lang="en-US" sz="3800" dirty="0">
                <a:ea typeface="+mn-lt"/>
                <a:cs typeface="+mn-lt"/>
              </a:rPr>
              <a:t>Performed faster and better</a:t>
            </a:r>
          </a:p>
        </p:txBody>
      </p:sp>
    </p:spTree>
    <p:extLst>
      <p:ext uri="{BB962C8B-B14F-4D97-AF65-F5344CB8AC3E}">
        <p14:creationId xmlns:p14="http://schemas.microsoft.com/office/powerpoint/2010/main" val="3674552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05B2-813E-464A-ACD6-154BCE091A84}"/>
              </a:ext>
            </a:extLst>
          </p:cNvPr>
          <p:cNvSpPr>
            <a:spLocks noGrp="1"/>
          </p:cNvSpPr>
          <p:nvPr>
            <p:ph type="title"/>
          </p:nvPr>
        </p:nvSpPr>
        <p:spPr/>
        <p:txBody>
          <a:bodyPr/>
          <a:lstStyle/>
          <a:p>
            <a:r>
              <a:rPr lang="en-US"/>
              <a:t>CyCLEgan</a:t>
            </a:r>
          </a:p>
        </p:txBody>
      </p:sp>
      <p:graphicFrame>
        <p:nvGraphicFramePr>
          <p:cNvPr id="4" name="Table 4">
            <a:extLst>
              <a:ext uri="{FF2B5EF4-FFF2-40B4-BE49-F238E27FC236}">
                <a16:creationId xmlns:a16="http://schemas.microsoft.com/office/drawing/2014/main" id="{9303C7CD-BDB7-4D70-95CC-A6DCA12F2D5D}"/>
              </a:ext>
            </a:extLst>
          </p:cNvPr>
          <p:cNvGraphicFramePr>
            <a:graphicFrameLocks noGrp="1"/>
          </p:cNvGraphicFramePr>
          <p:nvPr/>
        </p:nvGraphicFramePr>
        <p:xfrm>
          <a:off x="1977570" y="12990284"/>
          <a:ext cx="20553100" cy="548640"/>
        </p:xfrm>
        <a:graphic>
          <a:graphicData uri="http://schemas.openxmlformats.org/drawingml/2006/table">
            <a:tbl>
              <a:tblPr firstRow="1" bandRow="1">
                <a:tableStyleId>{5C22544A-7EE6-4342-B048-85BDC9FD1C3A}</a:tableStyleId>
              </a:tblPr>
              <a:tblGrid>
                <a:gridCol w="4110620">
                  <a:extLst>
                    <a:ext uri="{9D8B030D-6E8A-4147-A177-3AD203B41FA5}">
                      <a16:colId xmlns:a16="http://schemas.microsoft.com/office/drawing/2014/main" val="1854227851"/>
                    </a:ext>
                  </a:extLst>
                </a:gridCol>
                <a:gridCol w="4110620">
                  <a:extLst>
                    <a:ext uri="{9D8B030D-6E8A-4147-A177-3AD203B41FA5}">
                      <a16:colId xmlns:a16="http://schemas.microsoft.com/office/drawing/2014/main" val="3868838999"/>
                    </a:ext>
                  </a:extLst>
                </a:gridCol>
                <a:gridCol w="4110620">
                  <a:extLst>
                    <a:ext uri="{9D8B030D-6E8A-4147-A177-3AD203B41FA5}">
                      <a16:colId xmlns:a16="http://schemas.microsoft.com/office/drawing/2014/main" val="639941465"/>
                    </a:ext>
                  </a:extLst>
                </a:gridCol>
                <a:gridCol w="4110620">
                  <a:extLst>
                    <a:ext uri="{9D8B030D-6E8A-4147-A177-3AD203B41FA5}">
                      <a16:colId xmlns:a16="http://schemas.microsoft.com/office/drawing/2014/main" val="38159573"/>
                    </a:ext>
                  </a:extLst>
                </a:gridCol>
                <a:gridCol w="4110620">
                  <a:extLst>
                    <a:ext uri="{9D8B030D-6E8A-4147-A177-3AD203B41FA5}">
                      <a16:colId xmlns:a16="http://schemas.microsoft.com/office/drawing/2014/main" val="1256626548"/>
                    </a:ext>
                  </a:extLst>
                </a:gridCol>
              </a:tblGrid>
              <a:tr h="548640">
                <a:tc>
                  <a:txBody>
                    <a:bodyPr/>
                    <a:lstStyle/>
                    <a:p>
                      <a:pPr lvl="0" algn="ctr">
                        <a:buNone/>
                      </a:pPr>
                      <a:r>
                        <a:rPr lang="en-US" sz="2400" b="0">
                          <a:solidFill>
                            <a:schemeClr val="bg1">
                              <a:lumMod val="85000"/>
                            </a:schemeClr>
                          </a:solidFill>
                          <a:latin typeface="Gill Sans"/>
                        </a:rPr>
                        <a:t>Literature Review</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Methodology</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Implementation</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50000"/>
                            </a:schemeClr>
                          </a:solidFill>
                          <a:latin typeface="Gill Sans"/>
                        </a:rPr>
                        <a:t>Results</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Discussion</a:t>
                      </a:r>
                    </a:p>
                  </a:txBody>
                  <a:tcPr marL="182880" marR="182880" marT="91440" marB="91440">
                    <a:lnL w="0">
                      <a:noFill/>
                    </a:lnL>
                    <a:lnR w="0">
                      <a:noFill/>
                    </a:lnR>
                    <a:lnT w="0">
                      <a:noFill/>
                    </a:lnT>
                    <a:lnB w="0">
                      <a:noFill/>
                    </a:lnB>
                    <a:noFill/>
                  </a:tcPr>
                </a:tc>
                <a:extLst>
                  <a:ext uri="{0D108BD9-81ED-4DB2-BD59-A6C34878D82A}">
                    <a16:rowId xmlns:a16="http://schemas.microsoft.com/office/drawing/2014/main" val="1976849917"/>
                  </a:ext>
                </a:extLst>
              </a:tr>
            </a:tbl>
          </a:graphicData>
        </a:graphic>
      </p:graphicFrame>
      <p:pic>
        <p:nvPicPr>
          <p:cNvPr id="5" name="Picture 6" descr="A picture containing text, different, various, same&#10;&#10;Description automatically generated">
            <a:extLst>
              <a:ext uri="{FF2B5EF4-FFF2-40B4-BE49-F238E27FC236}">
                <a16:creationId xmlns:a16="http://schemas.microsoft.com/office/drawing/2014/main" id="{7A750EF0-3B34-41C6-A6C2-F4DEA446F091}"/>
              </a:ext>
            </a:extLst>
          </p:cNvPr>
          <p:cNvPicPr>
            <a:picLocks noChangeAspect="1"/>
          </p:cNvPicPr>
          <p:nvPr/>
        </p:nvPicPr>
        <p:blipFill>
          <a:blip r:embed="rId3"/>
          <a:stretch>
            <a:fillRect/>
          </a:stretch>
        </p:blipFill>
        <p:spPr>
          <a:xfrm>
            <a:off x="392967" y="5681216"/>
            <a:ext cx="11028218" cy="4570296"/>
          </a:xfrm>
          <a:prstGeom prst="rect">
            <a:avLst/>
          </a:prstGeom>
        </p:spPr>
      </p:pic>
      <p:pic>
        <p:nvPicPr>
          <p:cNvPr id="11" name="Picture 11" descr="Chart, line chart&#10;&#10;Description automatically generated">
            <a:extLst>
              <a:ext uri="{FF2B5EF4-FFF2-40B4-BE49-F238E27FC236}">
                <a16:creationId xmlns:a16="http://schemas.microsoft.com/office/drawing/2014/main" id="{397E8474-8F54-4882-A6AC-C722B0A504B8}"/>
              </a:ext>
            </a:extLst>
          </p:cNvPr>
          <p:cNvPicPr>
            <a:picLocks noChangeAspect="1"/>
          </p:cNvPicPr>
          <p:nvPr/>
        </p:nvPicPr>
        <p:blipFill>
          <a:blip r:embed="rId4"/>
          <a:stretch>
            <a:fillRect/>
          </a:stretch>
        </p:blipFill>
        <p:spPr>
          <a:xfrm>
            <a:off x="11652933" y="4824249"/>
            <a:ext cx="12073606" cy="6296826"/>
          </a:xfrm>
          <a:prstGeom prst="rect">
            <a:avLst/>
          </a:prstGeom>
        </p:spPr>
      </p:pic>
      <p:sp>
        <p:nvSpPr>
          <p:cNvPr id="3" name="TextBox 2">
            <a:extLst>
              <a:ext uri="{FF2B5EF4-FFF2-40B4-BE49-F238E27FC236}">
                <a16:creationId xmlns:a16="http://schemas.microsoft.com/office/drawing/2014/main" id="{1A615F8C-EC0F-44BA-AFAE-F702F5E9CA3C}"/>
              </a:ext>
            </a:extLst>
          </p:cNvPr>
          <p:cNvSpPr txBox="1"/>
          <p:nvPr/>
        </p:nvSpPr>
        <p:spPr>
          <a:xfrm>
            <a:off x="13787501" y="11401895"/>
            <a:ext cx="7804470" cy="769441"/>
          </a:xfrm>
          <a:prstGeom prst="rect">
            <a:avLst/>
          </a:prstGeom>
          <a:solidFill>
            <a:schemeClr val="accent2">
              <a:lumMod val="40000"/>
              <a:lumOff val="60000"/>
            </a:schemeClr>
          </a:solidFill>
        </p:spPr>
        <p:txBody>
          <a:bodyPr wrap="square" lIns="182880" tIns="91440" rIns="182880" bIns="91440" rtlCol="0" anchor="t">
            <a:spAutoFit/>
          </a:bodyPr>
          <a:lstStyle/>
          <a:p>
            <a:pPr algn="ctr"/>
            <a:r>
              <a:rPr lang="en-US" sz="3800" dirty="0">
                <a:ea typeface="+mn-lt"/>
                <a:cs typeface="+mn-lt"/>
              </a:rPr>
              <a:t>Accuracy: 82% , 10 epochs</a:t>
            </a:r>
            <a:endParaRPr lang="en-SG" sz="3800" dirty="0">
              <a:ea typeface="+mn-lt"/>
              <a:cs typeface="+mn-lt"/>
            </a:endParaRPr>
          </a:p>
        </p:txBody>
      </p:sp>
    </p:spTree>
    <p:extLst>
      <p:ext uri="{BB962C8B-B14F-4D97-AF65-F5344CB8AC3E}">
        <p14:creationId xmlns:p14="http://schemas.microsoft.com/office/powerpoint/2010/main" val="2961715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44FF-04D7-4C4E-AE83-F553832AE9CE}"/>
              </a:ext>
            </a:extLst>
          </p:cNvPr>
          <p:cNvSpPr>
            <a:spLocks noGrp="1"/>
          </p:cNvSpPr>
          <p:nvPr>
            <p:ph type="title"/>
          </p:nvPr>
        </p:nvSpPr>
        <p:spPr/>
        <p:txBody>
          <a:bodyPr/>
          <a:lstStyle/>
          <a:p>
            <a:r>
              <a:rPr lang="en-US"/>
              <a:t>cycada</a:t>
            </a:r>
          </a:p>
        </p:txBody>
      </p:sp>
      <p:pic>
        <p:nvPicPr>
          <p:cNvPr id="4" name="Picture 4" descr="Chart, line chart&#10;&#10;Description automatically generated">
            <a:extLst>
              <a:ext uri="{FF2B5EF4-FFF2-40B4-BE49-F238E27FC236}">
                <a16:creationId xmlns:a16="http://schemas.microsoft.com/office/drawing/2014/main" id="{CD3ACC1A-1784-4680-A60B-D6A01D66F436}"/>
              </a:ext>
            </a:extLst>
          </p:cNvPr>
          <p:cNvPicPr>
            <a:picLocks noChangeAspect="1"/>
          </p:cNvPicPr>
          <p:nvPr/>
        </p:nvPicPr>
        <p:blipFill>
          <a:blip r:embed="rId3"/>
          <a:stretch>
            <a:fillRect/>
          </a:stretch>
        </p:blipFill>
        <p:spPr>
          <a:xfrm>
            <a:off x="11563814" y="4975069"/>
            <a:ext cx="11887200" cy="7334250"/>
          </a:xfrm>
          <a:prstGeom prst="rect">
            <a:avLst/>
          </a:prstGeom>
        </p:spPr>
      </p:pic>
      <p:pic>
        <p:nvPicPr>
          <p:cNvPr id="5" name="Picture 5">
            <a:extLst>
              <a:ext uri="{FF2B5EF4-FFF2-40B4-BE49-F238E27FC236}">
                <a16:creationId xmlns:a16="http://schemas.microsoft.com/office/drawing/2014/main" id="{FB968FC0-FFFD-400D-9F28-478AC3C3311E}"/>
              </a:ext>
            </a:extLst>
          </p:cNvPr>
          <p:cNvPicPr>
            <a:picLocks noChangeAspect="1"/>
          </p:cNvPicPr>
          <p:nvPr/>
        </p:nvPicPr>
        <p:blipFill>
          <a:blip r:embed="rId4"/>
          <a:stretch>
            <a:fillRect/>
          </a:stretch>
        </p:blipFill>
        <p:spPr>
          <a:xfrm>
            <a:off x="825192" y="6362775"/>
            <a:ext cx="10225668" cy="1994062"/>
          </a:xfrm>
          <a:prstGeom prst="rect">
            <a:avLst/>
          </a:prstGeom>
        </p:spPr>
      </p:pic>
      <p:pic>
        <p:nvPicPr>
          <p:cNvPr id="6" name="Picture 6" descr="A picture containing text, mammal&#10;&#10;Description automatically generated">
            <a:extLst>
              <a:ext uri="{FF2B5EF4-FFF2-40B4-BE49-F238E27FC236}">
                <a16:creationId xmlns:a16="http://schemas.microsoft.com/office/drawing/2014/main" id="{DF4F8A58-00F0-46C5-96DE-51F7E71B0BD4}"/>
              </a:ext>
            </a:extLst>
          </p:cNvPr>
          <p:cNvPicPr>
            <a:picLocks noChangeAspect="1"/>
          </p:cNvPicPr>
          <p:nvPr/>
        </p:nvPicPr>
        <p:blipFill>
          <a:blip r:embed="rId5"/>
          <a:stretch>
            <a:fillRect/>
          </a:stretch>
        </p:blipFill>
        <p:spPr>
          <a:xfrm>
            <a:off x="2330607" y="8832372"/>
            <a:ext cx="7214838" cy="2240184"/>
          </a:xfrm>
          <a:prstGeom prst="rect">
            <a:avLst/>
          </a:prstGeom>
        </p:spPr>
      </p:pic>
    </p:spTree>
    <p:extLst>
      <p:ext uri="{BB962C8B-B14F-4D97-AF65-F5344CB8AC3E}">
        <p14:creationId xmlns:p14="http://schemas.microsoft.com/office/powerpoint/2010/main" val="308846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05B2-813E-464A-ACD6-154BCE091A84}"/>
              </a:ext>
            </a:extLst>
          </p:cNvPr>
          <p:cNvSpPr>
            <a:spLocks noGrp="1"/>
          </p:cNvSpPr>
          <p:nvPr>
            <p:ph type="title"/>
          </p:nvPr>
        </p:nvSpPr>
        <p:spPr/>
        <p:txBody>
          <a:bodyPr/>
          <a:lstStyle/>
          <a:p>
            <a:r>
              <a:rPr lang="en-US"/>
              <a:t>SHOT</a:t>
            </a:r>
          </a:p>
        </p:txBody>
      </p:sp>
      <p:pic>
        <p:nvPicPr>
          <p:cNvPr id="1026" name="Picture 2">
            <a:extLst>
              <a:ext uri="{FF2B5EF4-FFF2-40B4-BE49-F238E27FC236}">
                <a16:creationId xmlns:a16="http://schemas.microsoft.com/office/drawing/2014/main" id="{8FF2D70E-9921-4DD9-83EA-8F40F391001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77571" y="5546579"/>
            <a:ext cx="12127318" cy="62039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4">
            <a:extLst>
              <a:ext uri="{FF2B5EF4-FFF2-40B4-BE49-F238E27FC236}">
                <a16:creationId xmlns:a16="http://schemas.microsoft.com/office/drawing/2014/main" id="{603DDAA5-DD62-40E4-8DEC-96F0BEA86493}"/>
              </a:ext>
            </a:extLst>
          </p:cNvPr>
          <p:cNvGraphicFramePr>
            <a:graphicFrameLocks noGrp="1"/>
          </p:cNvGraphicFramePr>
          <p:nvPr>
            <p:extLst>
              <p:ext uri="{D42A27DB-BD31-4B8C-83A1-F6EECF244321}">
                <p14:modId xmlns:p14="http://schemas.microsoft.com/office/powerpoint/2010/main" val="2491869536"/>
              </p:ext>
            </p:extLst>
          </p:nvPr>
        </p:nvGraphicFramePr>
        <p:xfrm>
          <a:off x="1977570" y="12990284"/>
          <a:ext cx="20553100" cy="548640"/>
        </p:xfrm>
        <a:graphic>
          <a:graphicData uri="http://schemas.openxmlformats.org/drawingml/2006/table">
            <a:tbl>
              <a:tblPr firstRow="1" bandRow="1">
                <a:tableStyleId>{5C22544A-7EE6-4342-B048-85BDC9FD1C3A}</a:tableStyleId>
              </a:tblPr>
              <a:tblGrid>
                <a:gridCol w="4110620">
                  <a:extLst>
                    <a:ext uri="{9D8B030D-6E8A-4147-A177-3AD203B41FA5}">
                      <a16:colId xmlns:a16="http://schemas.microsoft.com/office/drawing/2014/main" val="1854227851"/>
                    </a:ext>
                  </a:extLst>
                </a:gridCol>
                <a:gridCol w="4110620">
                  <a:extLst>
                    <a:ext uri="{9D8B030D-6E8A-4147-A177-3AD203B41FA5}">
                      <a16:colId xmlns:a16="http://schemas.microsoft.com/office/drawing/2014/main" val="3868838999"/>
                    </a:ext>
                  </a:extLst>
                </a:gridCol>
                <a:gridCol w="4110620">
                  <a:extLst>
                    <a:ext uri="{9D8B030D-6E8A-4147-A177-3AD203B41FA5}">
                      <a16:colId xmlns:a16="http://schemas.microsoft.com/office/drawing/2014/main" val="639941465"/>
                    </a:ext>
                  </a:extLst>
                </a:gridCol>
                <a:gridCol w="4110620">
                  <a:extLst>
                    <a:ext uri="{9D8B030D-6E8A-4147-A177-3AD203B41FA5}">
                      <a16:colId xmlns:a16="http://schemas.microsoft.com/office/drawing/2014/main" val="38159573"/>
                    </a:ext>
                  </a:extLst>
                </a:gridCol>
                <a:gridCol w="4110620">
                  <a:extLst>
                    <a:ext uri="{9D8B030D-6E8A-4147-A177-3AD203B41FA5}">
                      <a16:colId xmlns:a16="http://schemas.microsoft.com/office/drawing/2014/main" val="1256626548"/>
                    </a:ext>
                  </a:extLst>
                </a:gridCol>
              </a:tblGrid>
              <a:tr h="548640">
                <a:tc>
                  <a:txBody>
                    <a:bodyPr/>
                    <a:lstStyle/>
                    <a:p>
                      <a:pPr lvl="0" algn="ctr">
                        <a:buNone/>
                      </a:pPr>
                      <a:r>
                        <a:rPr lang="en-US" sz="2400" b="0">
                          <a:solidFill>
                            <a:schemeClr val="bg1">
                              <a:lumMod val="85000"/>
                            </a:schemeClr>
                          </a:solidFill>
                          <a:latin typeface="Gill Sans"/>
                        </a:rPr>
                        <a:t>Literature Review</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Methodology</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50000"/>
                            </a:schemeClr>
                          </a:solidFill>
                          <a:latin typeface="Gill Sans"/>
                        </a:rPr>
                        <a:t>Implementation</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Results</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Discussion</a:t>
                      </a:r>
                    </a:p>
                  </a:txBody>
                  <a:tcPr marL="182880" marR="182880" marT="91440" marB="91440">
                    <a:lnL w="0">
                      <a:noFill/>
                    </a:lnL>
                    <a:lnR w="0">
                      <a:noFill/>
                    </a:lnR>
                    <a:lnT w="0">
                      <a:noFill/>
                    </a:lnT>
                    <a:lnB w="0">
                      <a:noFill/>
                    </a:lnB>
                    <a:noFill/>
                  </a:tcPr>
                </a:tc>
                <a:extLst>
                  <a:ext uri="{0D108BD9-81ED-4DB2-BD59-A6C34878D82A}">
                    <a16:rowId xmlns:a16="http://schemas.microsoft.com/office/drawing/2014/main" val="1976849917"/>
                  </a:ext>
                </a:extLst>
              </a:tr>
            </a:tbl>
          </a:graphicData>
        </a:graphic>
      </p:graphicFrame>
      <p:sp>
        <p:nvSpPr>
          <p:cNvPr id="6" name="TextBox 5">
            <a:extLst>
              <a:ext uri="{FF2B5EF4-FFF2-40B4-BE49-F238E27FC236}">
                <a16:creationId xmlns:a16="http://schemas.microsoft.com/office/drawing/2014/main" id="{5CAE6F5F-524D-4C50-9F8A-261C00ADEA30}"/>
              </a:ext>
            </a:extLst>
          </p:cNvPr>
          <p:cNvSpPr txBox="1"/>
          <p:nvPr/>
        </p:nvSpPr>
        <p:spPr>
          <a:xfrm>
            <a:off x="14718890" y="5400373"/>
            <a:ext cx="8082115" cy="1354217"/>
          </a:xfrm>
          <a:prstGeom prst="rect">
            <a:avLst/>
          </a:prstGeom>
          <a:solidFill>
            <a:schemeClr val="accent2">
              <a:lumMod val="40000"/>
              <a:lumOff val="60000"/>
            </a:schemeClr>
          </a:solidFill>
        </p:spPr>
        <p:txBody>
          <a:bodyPr wrap="square" lIns="182880" tIns="91440" rIns="182880" bIns="91440" rtlCol="0" anchor="t">
            <a:noAutofit/>
          </a:bodyPr>
          <a:lstStyle/>
          <a:p>
            <a:pPr algn="ctr"/>
            <a:r>
              <a:rPr lang="en-SG" sz="3800" dirty="0"/>
              <a:t>Learns target </a:t>
            </a:r>
            <a:r>
              <a:rPr lang="en-SG" sz="3800" b="1" dirty="0"/>
              <a:t>feature extractor</a:t>
            </a:r>
            <a:r>
              <a:rPr lang="en-SG" sz="3800" dirty="0"/>
              <a:t>, </a:t>
            </a:r>
            <a:r>
              <a:rPr lang="en-SG" sz="3800" dirty="0" err="1"/>
              <a:t>g</a:t>
            </a:r>
            <a:r>
              <a:rPr lang="en-SG" sz="3800" baseline="-25000" dirty="0" err="1"/>
              <a:t>t</a:t>
            </a:r>
            <a:r>
              <a:rPr lang="en-SG" sz="3800" dirty="0"/>
              <a:t>, with a fixed </a:t>
            </a:r>
            <a:r>
              <a:rPr lang="en-SG" sz="3800" b="1" dirty="0"/>
              <a:t>source classifier</a:t>
            </a:r>
            <a:r>
              <a:rPr lang="en-SG" sz="3800" dirty="0"/>
              <a:t>, </a:t>
            </a:r>
            <a:r>
              <a:rPr lang="en-SG" sz="3800" dirty="0" err="1"/>
              <a:t>h</a:t>
            </a:r>
            <a:r>
              <a:rPr lang="en-SG" sz="3800" baseline="-25000" dirty="0" err="1"/>
              <a:t>s</a:t>
            </a:r>
            <a:endParaRPr lang="en-SG" sz="3800" baseline="-25000" dirty="0"/>
          </a:p>
        </p:txBody>
      </p:sp>
      <p:sp>
        <p:nvSpPr>
          <p:cNvPr id="8" name="TextBox 7">
            <a:extLst>
              <a:ext uri="{FF2B5EF4-FFF2-40B4-BE49-F238E27FC236}">
                <a16:creationId xmlns:a16="http://schemas.microsoft.com/office/drawing/2014/main" id="{70817D36-265A-423E-ACBE-190D72D70AF4}"/>
              </a:ext>
            </a:extLst>
          </p:cNvPr>
          <p:cNvSpPr txBox="1"/>
          <p:nvPr/>
        </p:nvSpPr>
        <p:spPr>
          <a:xfrm>
            <a:off x="14718890" y="7429911"/>
            <a:ext cx="8082115" cy="1261884"/>
          </a:xfrm>
          <a:prstGeom prst="rect">
            <a:avLst/>
          </a:prstGeom>
          <a:solidFill>
            <a:schemeClr val="accent2">
              <a:lumMod val="40000"/>
              <a:lumOff val="60000"/>
            </a:schemeClr>
          </a:solidFill>
        </p:spPr>
        <p:txBody>
          <a:bodyPr wrap="square" rtlCol="0">
            <a:noAutofit/>
          </a:bodyPr>
          <a:lstStyle/>
          <a:p>
            <a:pPr algn="ctr"/>
            <a:r>
              <a:rPr lang="en-SG" sz="3800" dirty="0"/>
              <a:t>Exact same classifier, </a:t>
            </a:r>
            <a:r>
              <a:rPr lang="en-SG" sz="3800" dirty="0" err="1"/>
              <a:t>h</a:t>
            </a:r>
            <a:r>
              <a:rPr lang="en-SG" sz="3800" baseline="-25000" dirty="0" err="1"/>
              <a:t>s</a:t>
            </a:r>
            <a:r>
              <a:rPr lang="en-SG" sz="3800" dirty="0"/>
              <a:t>, is used to classify images from target domain</a:t>
            </a:r>
          </a:p>
        </p:txBody>
      </p:sp>
    </p:spTree>
    <p:extLst>
      <p:ext uri="{BB962C8B-B14F-4D97-AF65-F5344CB8AC3E}">
        <p14:creationId xmlns:p14="http://schemas.microsoft.com/office/powerpoint/2010/main" val="29895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05B2-813E-464A-ACD6-154BCE091A84}"/>
              </a:ext>
            </a:extLst>
          </p:cNvPr>
          <p:cNvSpPr>
            <a:spLocks noGrp="1"/>
          </p:cNvSpPr>
          <p:nvPr>
            <p:ph type="title"/>
          </p:nvPr>
        </p:nvSpPr>
        <p:spPr/>
        <p:txBody>
          <a:bodyPr/>
          <a:lstStyle/>
          <a:p>
            <a:r>
              <a:rPr lang="en-US"/>
              <a:t>SHOT</a:t>
            </a:r>
          </a:p>
        </p:txBody>
      </p:sp>
      <p:pic>
        <p:nvPicPr>
          <p:cNvPr id="1026" name="Picture 2">
            <a:extLst>
              <a:ext uri="{FF2B5EF4-FFF2-40B4-BE49-F238E27FC236}">
                <a16:creationId xmlns:a16="http://schemas.microsoft.com/office/drawing/2014/main" id="{8FF2D70E-9921-4DD9-83EA-8F40F391001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77571" y="5546579"/>
            <a:ext cx="12127318" cy="62039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4">
            <a:extLst>
              <a:ext uri="{FF2B5EF4-FFF2-40B4-BE49-F238E27FC236}">
                <a16:creationId xmlns:a16="http://schemas.microsoft.com/office/drawing/2014/main" id="{603DDAA5-DD62-40E4-8DEC-96F0BEA86493}"/>
              </a:ext>
            </a:extLst>
          </p:cNvPr>
          <p:cNvGraphicFramePr>
            <a:graphicFrameLocks noGrp="1"/>
          </p:cNvGraphicFramePr>
          <p:nvPr/>
        </p:nvGraphicFramePr>
        <p:xfrm>
          <a:off x="1977570" y="12990284"/>
          <a:ext cx="20553100" cy="548640"/>
        </p:xfrm>
        <a:graphic>
          <a:graphicData uri="http://schemas.openxmlformats.org/drawingml/2006/table">
            <a:tbl>
              <a:tblPr firstRow="1" bandRow="1">
                <a:tableStyleId>{5C22544A-7EE6-4342-B048-85BDC9FD1C3A}</a:tableStyleId>
              </a:tblPr>
              <a:tblGrid>
                <a:gridCol w="4110620">
                  <a:extLst>
                    <a:ext uri="{9D8B030D-6E8A-4147-A177-3AD203B41FA5}">
                      <a16:colId xmlns:a16="http://schemas.microsoft.com/office/drawing/2014/main" val="1854227851"/>
                    </a:ext>
                  </a:extLst>
                </a:gridCol>
                <a:gridCol w="4110620">
                  <a:extLst>
                    <a:ext uri="{9D8B030D-6E8A-4147-A177-3AD203B41FA5}">
                      <a16:colId xmlns:a16="http://schemas.microsoft.com/office/drawing/2014/main" val="3868838999"/>
                    </a:ext>
                  </a:extLst>
                </a:gridCol>
                <a:gridCol w="4110620">
                  <a:extLst>
                    <a:ext uri="{9D8B030D-6E8A-4147-A177-3AD203B41FA5}">
                      <a16:colId xmlns:a16="http://schemas.microsoft.com/office/drawing/2014/main" val="639941465"/>
                    </a:ext>
                  </a:extLst>
                </a:gridCol>
                <a:gridCol w="4110620">
                  <a:extLst>
                    <a:ext uri="{9D8B030D-6E8A-4147-A177-3AD203B41FA5}">
                      <a16:colId xmlns:a16="http://schemas.microsoft.com/office/drawing/2014/main" val="38159573"/>
                    </a:ext>
                  </a:extLst>
                </a:gridCol>
                <a:gridCol w="4110620">
                  <a:extLst>
                    <a:ext uri="{9D8B030D-6E8A-4147-A177-3AD203B41FA5}">
                      <a16:colId xmlns:a16="http://schemas.microsoft.com/office/drawing/2014/main" val="1256626548"/>
                    </a:ext>
                  </a:extLst>
                </a:gridCol>
              </a:tblGrid>
              <a:tr h="548640">
                <a:tc>
                  <a:txBody>
                    <a:bodyPr/>
                    <a:lstStyle/>
                    <a:p>
                      <a:pPr lvl="0" algn="ctr">
                        <a:buNone/>
                      </a:pPr>
                      <a:r>
                        <a:rPr lang="en-US" sz="2400" b="0">
                          <a:solidFill>
                            <a:schemeClr val="bg1">
                              <a:lumMod val="85000"/>
                            </a:schemeClr>
                          </a:solidFill>
                          <a:latin typeface="Gill Sans"/>
                        </a:rPr>
                        <a:t>Literature Review</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Methodology</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50000"/>
                            </a:schemeClr>
                          </a:solidFill>
                          <a:latin typeface="Gill Sans"/>
                        </a:rPr>
                        <a:t>Implementation</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Results</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Discussion</a:t>
                      </a:r>
                    </a:p>
                  </a:txBody>
                  <a:tcPr marL="182880" marR="182880" marT="91440" marB="91440">
                    <a:lnL w="0">
                      <a:noFill/>
                    </a:lnL>
                    <a:lnR w="0">
                      <a:noFill/>
                    </a:lnR>
                    <a:lnT w="0">
                      <a:noFill/>
                    </a:lnT>
                    <a:lnB w="0">
                      <a:noFill/>
                    </a:lnB>
                    <a:noFill/>
                  </a:tcPr>
                </a:tc>
                <a:extLst>
                  <a:ext uri="{0D108BD9-81ED-4DB2-BD59-A6C34878D82A}">
                    <a16:rowId xmlns:a16="http://schemas.microsoft.com/office/drawing/2014/main" val="1976849917"/>
                  </a:ext>
                </a:extLst>
              </a:tr>
            </a:tbl>
          </a:graphicData>
        </a:graphic>
      </p:graphicFrame>
      <p:sp>
        <p:nvSpPr>
          <p:cNvPr id="6" name="TextBox 5">
            <a:extLst>
              <a:ext uri="{FF2B5EF4-FFF2-40B4-BE49-F238E27FC236}">
                <a16:creationId xmlns:a16="http://schemas.microsoft.com/office/drawing/2014/main" id="{5CAE6F5F-524D-4C50-9F8A-261C00ADEA30}"/>
              </a:ext>
            </a:extLst>
          </p:cNvPr>
          <p:cNvSpPr txBox="1"/>
          <p:nvPr/>
        </p:nvSpPr>
        <p:spPr>
          <a:xfrm>
            <a:off x="14718890" y="5400373"/>
            <a:ext cx="8519482" cy="1354217"/>
          </a:xfrm>
          <a:prstGeom prst="rect">
            <a:avLst/>
          </a:prstGeom>
          <a:solidFill>
            <a:schemeClr val="accent2">
              <a:lumMod val="40000"/>
              <a:lumOff val="60000"/>
            </a:schemeClr>
          </a:solidFill>
        </p:spPr>
        <p:txBody>
          <a:bodyPr wrap="square" lIns="182880" tIns="91440" rIns="182880" bIns="91440" rtlCol="0" anchor="t">
            <a:noAutofit/>
          </a:bodyPr>
          <a:lstStyle/>
          <a:p>
            <a:pPr algn="ctr"/>
            <a:r>
              <a:rPr lang="en-SG" sz="3800" dirty="0"/>
              <a:t>Learns target </a:t>
            </a:r>
            <a:r>
              <a:rPr lang="en-SG" sz="3800" b="1" dirty="0"/>
              <a:t>feature extractor</a:t>
            </a:r>
            <a:r>
              <a:rPr lang="en-SG" sz="3800" dirty="0"/>
              <a:t>, </a:t>
            </a:r>
            <a:r>
              <a:rPr lang="en-SG" sz="3800" dirty="0" err="1"/>
              <a:t>g</a:t>
            </a:r>
            <a:r>
              <a:rPr lang="en-SG" sz="3800" baseline="-25000" dirty="0" err="1"/>
              <a:t>t</a:t>
            </a:r>
            <a:r>
              <a:rPr lang="en-SG" sz="3800" dirty="0"/>
              <a:t>, with a fixed </a:t>
            </a:r>
            <a:r>
              <a:rPr lang="en-SG" sz="3800" b="1" dirty="0"/>
              <a:t>source classifier</a:t>
            </a:r>
            <a:r>
              <a:rPr lang="en-SG" sz="3800" dirty="0"/>
              <a:t>, </a:t>
            </a:r>
            <a:r>
              <a:rPr lang="en-SG" sz="3800" dirty="0" err="1"/>
              <a:t>h</a:t>
            </a:r>
            <a:r>
              <a:rPr lang="en-SG" sz="3800" baseline="-25000" dirty="0" err="1"/>
              <a:t>s</a:t>
            </a:r>
            <a:endParaRPr lang="en-SG" sz="3800" baseline="-25000" dirty="0"/>
          </a:p>
        </p:txBody>
      </p:sp>
      <p:sp>
        <p:nvSpPr>
          <p:cNvPr id="8" name="TextBox 7">
            <a:extLst>
              <a:ext uri="{FF2B5EF4-FFF2-40B4-BE49-F238E27FC236}">
                <a16:creationId xmlns:a16="http://schemas.microsoft.com/office/drawing/2014/main" id="{70817D36-265A-423E-ACBE-190D72D70AF4}"/>
              </a:ext>
            </a:extLst>
          </p:cNvPr>
          <p:cNvSpPr txBox="1"/>
          <p:nvPr/>
        </p:nvSpPr>
        <p:spPr>
          <a:xfrm>
            <a:off x="14718889" y="7207994"/>
            <a:ext cx="8519482" cy="1261884"/>
          </a:xfrm>
          <a:prstGeom prst="rect">
            <a:avLst/>
          </a:prstGeom>
          <a:solidFill>
            <a:schemeClr val="accent2">
              <a:lumMod val="40000"/>
              <a:lumOff val="60000"/>
            </a:schemeClr>
          </a:solidFill>
        </p:spPr>
        <p:txBody>
          <a:bodyPr wrap="square" rtlCol="0">
            <a:noAutofit/>
          </a:bodyPr>
          <a:lstStyle/>
          <a:p>
            <a:pPr algn="ctr"/>
            <a:r>
              <a:rPr lang="en-SG" sz="3800" dirty="0"/>
              <a:t>Exact same classifier, </a:t>
            </a:r>
            <a:r>
              <a:rPr lang="en-SG" sz="3800" dirty="0" err="1"/>
              <a:t>h</a:t>
            </a:r>
            <a:r>
              <a:rPr lang="en-SG" sz="3800" baseline="-25000" dirty="0" err="1"/>
              <a:t>s</a:t>
            </a:r>
            <a:r>
              <a:rPr lang="en-SG" sz="3800" dirty="0"/>
              <a:t>, is used to classify images from target domain</a:t>
            </a:r>
          </a:p>
        </p:txBody>
      </p:sp>
      <p:sp>
        <p:nvSpPr>
          <p:cNvPr id="9" name="TextBox 8">
            <a:extLst>
              <a:ext uri="{FF2B5EF4-FFF2-40B4-BE49-F238E27FC236}">
                <a16:creationId xmlns:a16="http://schemas.microsoft.com/office/drawing/2014/main" id="{24D2CD6C-2EE0-498E-AFEB-420D8EFCEE9C}"/>
              </a:ext>
            </a:extLst>
          </p:cNvPr>
          <p:cNvSpPr txBox="1"/>
          <p:nvPr/>
        </p:nvSpPr>
        <p:spPr>
          <a:xfrm>
            <a:off x="14718889" y="8923283"/>
            <a:ext cx="8519483" cy="2863333"/>
          </a:xfrm>
          <a:prstGeom prst="rect">
            <a:avLst/>
          </a:prstGeom>
          <a:solidFill>
            <a:schemeClr val="accent2">
              <a:lumMod val="40000"/>
              <a:lumOff val="60000"/>
            </a:schemeClr>
          </a:solidFill>
        </p:spPr>
        <p:txBody>
          <a:bodyPr wrap="square" lIns="182880" tIns="91440" rIns="182880" bIns="91440" rtlCol="0" anchor="t">
            <a:noAutofit/>
          </a:bodyPr>
          <a:lstStyle/>
          <a:p>
            <a:pPr algn="ctr"/>
            <a:r>
              <a:rPr lang="en-SG" sz="3800" b="1" dirty="0"/>
              <a:t>Objective is to learn </a:t>
            </a:r>
            <a:r>
              <a:rPr lang="en-SG" sz="3800" b="1" dirty="0" err="1"/>
              <a:t>g</a:t>
            </a:r>
            <a:r>
              <a:rPr lang="en-SG" sz="3800" b="1" baseline="-25000" dirty="0" err="1"/>
              <a:t>t</a:t>
            </a:r>
            <a:r>
              <a:rPr lang="en-SG" sz="3800" dirty="0"/>
              <a:t>, that is capable of extracting features from target domain input with similar distributions to those produced by </a:t>
            </a:r>
            <a:r>
              <a:rPr lang="en-SG" sz="3800" dirty="0" err="1"/>
              <a:t>g</a:t>
            </a:r>
            <a:r>
              <a:rPr lang="en-SG" sz="3800" baseline="-25000" dirty="0" err="1"/>
              <a:t>s</a:t>
            </a:r>
            <a:r>
              <a:rPr lang="en-SG" sz="3800" dirty="0"/>
              <a:t>.</a:t>
            </a:r>
          </a:p>
        </p:txBody>
      </p:sp>
    </p:spTree>
    <p:extLst>
      <p:ext uri="{BB962C8B-B14F-4D97-AF65-F5344CB8AC3E}">
        <p14:creationId xmlns:p14="http://schemas.microsoft.com/office/powerpoint/2010/main" val="1585612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05B2-813E-464A-ACD6-154BCE091A84}"/>
              </a:ext>
            </a:extLst>
          </p:cNvPr>
          <p:cNvSpPr>
            <a:spLocks noGrp="1"/>
          </p:cNvSpPr>
          <p:nvPr>
            <p:ph type="title"/>
          </p:nvPr>
        </p:nvSpPr>
        <p:spPr/>
        <p:txBody>
          <a:bodyPr/>
          <a:lstStyle/>
          <a:p>
            <a:r>
              <a:rPr lang="en-US"/>
              <a:t>Mean-Teacher</a:t>
            </a:r>
          </a:p>
        </p:txBody>
      </p:sp>
      <p:pic>
        <p:nvPicPr>
          <p:cNvPr id="2050" name="Picture 2">
            <a:extLst>
              <a:ext uri="{FF2B5EF4-FFF2-40B4-BE49-F238E27FC236}">
                <a16:creationId xmlns:a16="http://schemas.microsoft.com/office/drawing/2014/main" id="{0CCA4355-6C4A-4FCA-8457-FD9C3F03390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8166" y="5981414"/>
            <a:ext cx="9309928" cy="43205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3B3004EA-D529-421F-B1F3-9AA1DE30DAF5}"/>
              </a:ext>
            </a:extLst>
          </p:cNvPr>
          <p:cNvGraphicFramePr>
            <a:graphicFrameLocks noGrp="1"/>
          </p:cNvGraphicFramePr>
          <p:nvPr/>
        </p:nvGraphicFramePr>
        <p:xfrm>
          <a:off x="1977570" y="12990284"/>
          <a:ext cx="20553100" cy="548640"/>
        </p:xfrm>
        <a:graphic>
          <a:graphicData uri="http://schemas.openxmlformats.org/drawingml/2006/table">
            <a:tbl>
              <a:tblPr firstRow="1" bandRow="1">
                <a:tableStyleId>{5C22544A-7EE6-4342-B048-85BDC9FD1C3A}</a:tableStyleId>
              </a:tblPr>
              <a:tblGrid>
                <a:gridCol w="4110620">
                  <a:extLst>
                    <a:ext uri="{9D8B030D-6E8A-4147-A177-3AD203B41FA5}">
                      <a16:colId xmlns:a16="http://schemas.microsoft.com/office/drawing/2014/main" val="1854227851"/>
                    </a:ext>
                  </a:extLst>
                </a:gridCol>
                <a:gridCol w="4110620">
                  <a:extLst>
                    <a:ext uri="{9D8B030D-6E8A-4147-A177-3AD203B41FA5}">
                      <a16:colId xmlns:a16="http://schemas.microsoft.com/office/drawing/2014/main" val="3868838999"/>
                    </a:ext>
                  </a:extLst>
                </a:gridCol>
                <a:gridCol w="4110620">
                  <a:extLst>
                    <a:ext uri="{9D8B030D-6E8A-4147-A177-3AD203B41FA5}">
                      <a16:colId xmlns:a16="http://schemas.microsoft.com/office/drawing/2014/main" val="639941465"/>
                    </a:ext>
                  </a:extLst>
                </a:gridCol>
                <a:gridCol w="4110620">
                  <a:extLst>
                    <a:ext uri="{9D8B030D-6E8A-4147-A177-3AD203B41FA5}">
                      <a16:colId xmlns:a16="http://schemas.microsoft.com/office/drawing/2014/main" val="38159573"/>
                    </a:ext>
                  </a:extLst>
                </a:gridCol>
                <a:gridCol w="4110620">
                  <a:extLst>
                    <a:ext uri="{9D8B030D-6E8A-4147-A177-3AD203B41FA5}">
                      <a16:colId xmlns:a16="http://schemas.microsoft.com/office/drawing/2014/main" val="1256626548"/>
                    </a:ext>
                  </a:extLst>
                </a:gridCol>
              </a:tblGrid>
              <a:tr h="548640">
                <a:tc>
                  <a:txBody>
                    <a:bodyPr/>
                    <a:lstStyle/>
                    <a:p>
                      <a:pPr lvl="0" algn="ctr">
                        <a:buNone/>
                      </a:pPr>
                      <a:r>
                        <a:rPr lang="en-US" sz="2400" b="0">
                          <a:solidFill>
                            <a:schemeClr val="bg1">
                              <a:lumMod val="85000"/>
                            </a:schemeClr>
                          </a:solidFill>
                          <a:latin typeface="Gill Sans"/>
                        </a:rPr>
                        <a:t>Literature Review</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Methodology</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50000"/>
                            </a:schemeClr>
                          </a:solidFill>
                          <a:latin typeface="Gill Sans"/>
                        </a:rPr>
                        <a:t>Implementation</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Results</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Discussion</a:t>
                      </a:r>
                    </a:p>
                  </a:txBody>
                  <a:tcPr marL="182880" marR="182880" marT="91440" marB="91440">
                    <a:lnL w="0">
                      <a:noFill/>
                    </a:lnL>
                    <a:lnR w="0">
                      <a:noFill/>
                    </a:lnR>
                    <a:lnT w="0">
                      <a:noFill/>
                    </a:lnT>
                    <a:lnB w="0">
                      <a:noFill/>
                    </a:lnB>
                    <a:noFill/>
                  </a:tcPr>
                </a:tc>
                <a:extLst>
                  <a:ext uri="{0D108BD9-81ED-4DB2-BD59-A6C34878D82A}">
                    <a16:rowId xmlns:a16="http://schemas.microsoft.com/office/drawing/2014/main" val="1976849917"/>
                  </a:ext>
                </a:extLst>
              </a:tr>
            </a:tbl>
          </a:graphicData>
        </a:graphic>
      </p:graphicFrame>
      <p:sp>
        <p:nvSpPr>
          <p:cNvPr id="6" name="TextBox 5">
            <a:extLst>
              <a:ext uri="{FF2B5EF4-FFF2-40B4-BE49-F238E27FC236}">
                <a16:creationId xmlns:a16="http://schemas.microsoft.com/office/drawing/2014/main" id="{6B558678-3984-46FA-BEBA-485CA1975C87}"/>
              </a:ext>
            </a:extLst>
          </p:cNvPr>
          <p:cNvSpPr txBox="1"/>
          <p:nvPr/>
        </p:nvSpPr>
        <p:spPr>
          <a:xfrm>
            <a:off x="704730" y="4929621"/>
            <a:ext cx="8494578" cy="677108"/>
          </a:xfrm>
          <a:prstGeom prst="rect">
            <a:avLst/>
          </a:prstGeom>
          <a:solidFill>
            <a:schemeClr val="bg1">
              <a:lumMod val="85000"/>
            </a:schemeClr>
          </a:solidFill>
        </p:spPr>
        <p:txBody>
          <a:bodyPr wrap="square" rtlCol="0">
            <a:noAutofit/>
          </a:bodyPr>
          <a:lstStyle/>
          <a:p>
            <a:pPr algn="ctr"/>
            <a:r>
              <a:rPr lang="en-SG" sz="3800" dirty="0"/>
              <a:t>Semi-Supervised Learning</a:t>
            </a:r>
          </a:p>
        </p:txBody>
      </p:sp>
      <p:pic>
        <p:nvPicPr>
          <p:cNvPr id="2052" name="Picture 4">
            <a:extLst>
              <a:ext uri="{FF2B5EF4-FFF2-40B4-BE49-F238E27FC236}">
                <a16:creationId xmlns:a16="http://schemas.microsoft.com/office/drawing/2014/main" id="{7DF63D9D-E52B-4C16-970F-AAD75FF492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3540" y="7115042"/>
            <a:ext cx="12319520" cy="205325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8D845184-5DEF-4806-878B-F84B725A74A1}"/>
              </a:ext>
            </a:extLst>
          </p:cNvPr>
          <p:cNvCxnSpPr>
            <a:stCxn id="2050" idx="3"/>
            <a:endCxn id="2052" idx="1"/>
          </p:cNvCxnSpPr>
          <p:nvPr/>
        </p:nvCxnSpPr>
        <p:spPr>
          <a:xfrm>
            <a:off x="9958094" y="8141668"/>
            <a:ext cx="15154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42C8D84-8193-4681-9369-9AAE724C2CDF}"/>
              </a:ext>
            </a:extLst>
          </p:cNvPr>
          <p:cNvSpPr txBox="1"/>
          <p:nvPr/>
        </p:nvSpPr>
        <p:spPr>
          <a:xfrm>
            <a:off x="10117744" y="4897224"/>
            <a:ext cx="3032183" cy="677108"/>
          </a:xfrm>
          <a:prstGeom prst="rect">
            <a:avLst/>
          </a:prstGeom>
          <a:solidFill>
            <a:schemeClr val="accent1">
              <a:lumMod val="60000"/>
              <a:lumOff val="40000"/>
            </a:schemeClr>
          </a:solidFill>
        </p:spPr>
        <p:txBody>
          <a:bodyPr wrap="square" rtlCol="0">
            <a:noAutofit/>
          </a:bodyPr>
          <a:lstStyle/>
          <a:p>
            <a:pPr algn="ctr"/>
            <a:r>
              <a:rPr lang="en-SG" sz="3800" dirty="0"/>
              <a:t>Adapted for</a:t>
            </a:r>
          </a:p>
        </p:txBody>
      </p:sp>
      <p:sp>
        <p:nvSpPr>
          <p:cNvPr id="11" name="TextBox 10">
            <a:extLst>
              <a:ext uri="{FF2B5EF4-FFF2-40B4-BE49-F238E27FC236}">
                <a16:creationId xmlns:a16="http://schemas.microsoft.com/office/drawing/2014/main" id="{9D103A31-9F87-4E0B-B2F3-EE7DD156789E}"/>
              </a:ext>
            </a:extLst>
          </p:cNvPr>
          <p:cNvSpPr txBox="1"/>
          <p:nvPr/>
        </p:nvSpPr>
        <p:spPr>
          <a:xfrm>
            <a:off x="14068364" y="4907372"/>
            <a:ext cx="6633652" cy="677108"/>
          </a:xfrm>
          <a:prstGeom prst="rect">
            <a:avLst/>
          </a:prstGeom>
          <a:solidFill>
            <a:schemeClr val="bg1">
              <a:lumMod val="85000"/>
            </a:schemeClr>
          </a:solidFill>
        </p:spPr>
        <p:txBody>
          <a:bodyPr wrap="square" rtlCol="0">
            <a:noAutofit/>
          </a:bodyPr>
          <a:lstStyle/>
          <a:p>
            <a:pPr algn="ctr"/>
            <a:r>
              <a:rPr lang="en-SG" sz="3800" dirty="0"/>
              <a:t>Domain Adaptation</a:t>
            </a:r>
          </a:p>
        </p:txBody>
      </p:sp>
      <p:sp>
        <p:nvSpPr>
          <p:cNvPr id="12" name="TextBox 11">
            <a:extLst>
              <a:ext uri="{FF2B5EF4-FFF2-40B4-BE49-F238E27FC236}">
                <a16:creationId xmlns:a16="http://schemas.microsoft.com/office/drawing/2014/main" id="{77754EC4-5F78-43C0-8AAA-6027FDF3892F}"/>
              </a:ext>
            </a:extLst>
          </p:cNvPr>
          <p:cNvSpPr txBox="1"/>
          <p:nvPr/>
        </p:nvSpPr>
        <p:spPr>
          <a:xfrm>
            <a:off x="483092" y="10676607"/>
            <a:ext cx="10990448" cy="1938992"/>
          </a:xfrm>
          <a:prstGeom prst="rect">
            <a:avLst/>
          </a:prstGeom>
          <a:solidFill>
            <a:schemeClr val="accent2">
              <a:lumMod val="40000"/>
              <a:lumOff val="60000"/>
            </a:schemeClr>
          </a:solidFill>
        </p:spPr>
        <p:txBody>
          <a:bodyPr wrap="square" lIns="182880" tIns="91440" rIns="182880" bIns="91440" rtlCol="0" anchor="t">
            <a:noAutofit/>
          </a:bodyPr>
          <a:lstStyle/>
          <a:p>
            <a:pPr algn="ctr"/>
            <a:r>
              <a:rPr lang="en-SG" sz="3700" b="1" dirty="0"/>
              <a:t>Student </a:t>
            </a:r>
            <a:r>
              <a:rPr lang="en-SG" sz="3700" dirty="0"/>
              <a:t>trained via typical supervised learning on labelled data. </a:t>
            </a:r>
            <a:r>
              <a:rPr lang="en-SG" sz="3700" b="1" dirty="0"/>
              <a:t>Teacher </a:t>
            </a:r>
            <a:r>
              <a:rPr lang="en-SG" sz="3700" dirty="0"/>
              <a:t>is EMA of student. </a:t>
            </a:r>
            <a:r>
              <a:rPr lang="en-SG" sz="3700" b="1" dirty="0"/>
              <a:t>Consistency loss </a:t>
            </a:r>
            <a:r>
              <a:rPr lang="en-SG" sz="3700" dirty="0"/>
              <a:t>between networks</a:t>
            </a:r>
          </a:p>
        </p:txBody>
      </p:sp>
      <p:sp>
        <p:nvSpPr>
          <p:cNvPr id="13" name="TextBox 12">
            <a:extLst>
              <a:ext uri="{FF2B5EF4-FFF2-40B4-BE49-F238E27FC236}">
                <a16:creationId xmlns:a16="http://schemas.microsoft.com/office/drawing/2014/main" id="{3D4F6F97-3064-43EF-8C12-EF27697E4184}"/>
              </a:ext>
            </a:extLst>
          </p:cNvPr>
          <p:cNvSpPr txBox="1"/>
          <p:nvPr/>
        </p:nvSpPr>
        <p:spPr>
          <a:xfrm>
            <a:off x="12192000" y="10676607"/>
            <a:ext cx="11708907" cy="1938992"/>
          </a:xfrm>
          <a:prstGeom prst="rect">
            <a:avLst/>
          </a:prstGeom>
          <a:solidFill>
            <a:schemeClr val="accent2">
              <a:lumMod val="40000"/>
              <a:lumOff val="60000"/>
            </a:schemeClr>
          </a:solidFill>
        </p:spPr>
        <p:txBody>
          <a:bodyPr wrap="square" lIns="182880" tIns="91440" rIns="182880" bIns="91440" rtlCol="0" anchor="t">
            <a:noAutofit/>
          </a:bodyPr>
          <a:lstStyle/>
          <a:p>
            <a:pPr algn="ctr"/>
            <a:r>
              <a:rPr lang="en-SG" sz="3700" dirty="0"/>
              <a:t>Similar architecture. Source and domain data fed in through 2 separate streams. </a:t>
            </a:r>
            <a:r>
              <a:rPr lang="en-SG" sz="3700" b="1" dirty="0"/>
              <a:t>Minimise </a:t>
            </a:r>
            <a:r>
              <a:rPr lang="en-SG" sz="3700" dirty="0"/>
              <a:t>weighted sum of classification and similarity losses</a:t>
            </a:r>
          </a:p>
        </p:txBody>
      </p:sp>
    </p:spTree>
    <p:extLst>
      <p:ext uri="{BB962C8B-B14F-4D97-AF65-F5344CB8AC3E}">
        <p14:creationId xmlns:p14="http://schemas.microsoft.com/office/powerpoint/2010/main" val="236468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05B2-813E-464A-ACD6-154BCE091A84}"/>
              </a:ext>
            </a:extLst>
          </p:cNvPr>
          <p:cNvSpPr>
            <a:spLocks noGrp="1"/>
          </p:cNvSpPr>
          <p:nvPr>
            <p:ph type="title"/>
          </p:nvPr>
        </p:nvSpPr>
        <p:spPr/>
        <p:txBody>
          <a:bodyPr/>
          <a:lstStyle/>
          <a:p>
            <a:r>
              <a:rPr lang="en-US"/>
              <a:t>Pixel Domain Adaptation</a:t>
            </a:r>
          </a:p>
        </p:txBody>
      </p:sp>
      <p:sp>
        <p:nvSpPr>
          <p:cNvPr id="3" name="Content Placeholder 2">
            <a:extLst>
              <a:ext uri="{FF2B5EF4-FFF2-40B4-BE49-F238E27FC236}">
                <a16:creationId xmlns:a16="http://schemas.microsoft.com/office/drawing/2014/main" id="{2C06C0B8-7A82-4BDC-AD80-C2D08F0272CF}"/>
              </a:ext>
            </a:extLst>
          </p:cNvPr>
          <p:cNvSpPr>
            <a:spLocks noGrp="1"/>
          </p:cNvSpPr>
          <p:nvPr>
            <p:ph idx="1"/>
          </p:nvPr>
        </p:nvSpPr>
        <p:spPr>
          <a:xfrm>
            <a:off x="13570412" y="5408705"/>
            <a:ext cx="9660784" cy="5981701"/>
          </a:xfrm>
        </p:spPr>
        <p:txBody>
          <a:bodyPr vert="horz" lIns="182880" tIns="91440" rIns="182880" bIns="91440" rtlCol="0" anchor="t">
            <a:normAutofit/>
          </a:bodyPr>
          <a:lstStyle/>
          <a:p>
            <a:r>
              <a:rPr lang="en-US" b="1" dirty="0"/>
              <a:t>Adversarial network</a:t>
            </a:r>
            <a:r>
              <a:rPr lang="en-US" dirty="0"/>
              <a:t> and a </a:t>
            </a:r>
            <a:r>
              <a:rPr lang="en-US" b="1" dirty="0"/>
              <a:t>classifier network. </a:t>
            </a:r>
          </a:p>
          <a:p>
            <a:r>
              <a:rPr lang="en-US" dirty="0"/>
              <a:t>Source images translated to target domain to trick discriminator</a:t>
            </a:r>
          </a:p>
          <a:p>
            <a:r>
              <a:rPr lang="en-US" dirty="0"/>
              <a:t>Classifier trained on </a:t>
            </a:r>
            <a:r>
              <a:rPr lang="en-US" b="1" dirty="0"/>
              <a:t>generated fake images</a:t>
            </a:r>
          </a:p>
        </p:txBody>
      </p:sp>
      <p:graphicFrame>
        <p:nvGraphicFramePr>
          <p:cNvPr id="4" name="Table 4">
            <a:extLst>
              <a:ext uri="{FF2B5EF4-FFF2-40B4-BE49-F238E27FC236}">
                <a16:creationId xmlns:a16="http://schemas.microsoft.com/office/drawing/2014/main" id="{3B3004EA-D529-421F-B1F3-9AA1DE30DAF5}"/>
              </a:ext>
            </a:extLst>
          </p:cNvPr>
          <p:cNvGraphicFramePr>
            <a:graphicFrameLocks noGrp="1"/>
          </p:cNvGraphicFramePr>
          <p:nvPr/>
        </p:nvGraphicFramePr>
        <p:xfrm>
          <a:off x="1977570" y="12990284"/>
          <a:ext cx="20553100" cy="548640"/>
        </p:xfrm>
        <a:graphic>
          <a:graphicData uri="http://schemas.openxmlformats.org/drawingml/2006/table">
            <a:tbl>
              <a:tblPr firstRow="1" bandRow="1">
                <a:tableStyleId>{5C22544A-7EE6-4342-B048-85BDC9FD1C3A}</a:tableStyleId>
              </a:tblPr>
              <a:tblGrid>
                <a:gridCol w="4110620">
                  <a:extLst>
                    <a:ext uri="{9D8B030D-6E8A-4147-A177-3AD203B41FA5}">
                      <a16:colId xmlns:a16="http://schemas.microsoft.com/office/drawing/2014/main" val="1854227851"/>
                    </a:ext>
                  </a:extLst>
                </a:gridCol>
                <a:gridCol w="4110620">
                  <a:extLst>
                    <a:ext uri="{9D8B030D-6E8A-4147-A177-3AD203B41FA5}">
                      <a16:colId xmlns:a16="http://schemas.microsoft.com/office/drawing/2014/main" val="3868838999"/>
                    </a:ext>
                  </a:extLst>
                </a:gridCol>
                <a:gridCol w="4110620">
                  <a:extLst>
                    <a:ext uri="{9D8B030D-6E8A-4147-A177-3AD203B41FA5}">
                      <a16:colId xmlns:a16="http://schemas.microsoft.com/office/drawing/2014/main" val="639941465"/>
                    </a:ext>
                  </a:extLst>
                </a:gridCol>
                <a:gridCol w="4110620">
                  <a:extLst>
                    <a:ext uri="{9D8B030D-6E8A-4147-A177-3AD203B41FA5}">
                      <a16:colId xmlns:a16="http://schemas.microsoft.com/office/drawing/2014/main" val="38159573"/>
                    </a:ext>
                  </a:extLst>
                </a:gridCol>
                <a:gridCol w="4110620">
                  <a:extLst>
                    <a:ext uri="{9D8B030D-6E8A-4147-A177-3AD203B41FA5}">
                      <a16:colId xmlns:a16="http://schemas.microsoft.com/office/drawing/2014/main" val="1256626548"/>
                    </a:ext>
                  </a:extLst>
                </a:gridCol>
              </a:tblGrid>
              <a:tr h="548640">
                <a:tc>
                  <a:txBody>
                    <a:bodyPr/>
                    <a:lstStyle/>
                    <a:p>
                      <a:pPr lvl="0" algn="ctr">
                        <a:buNone/>
                      </a:pPr>
                      <a:r>
                        <a:rPr lang="en-US" sz="2400" b="0">
                          <a:solidFill>
                            <a:schemeClr val="bg1">
                              <a:lumMod val="85000"/>
                            </a:schemeClr>
                          </a:solidFill>
                          <a:latin typeface="Gill Sans"/>
                        </a:rPr>
                        <a:t>Literature Review</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Methodology</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50000"/>
                            </a:schemeClr>
                          </a:solidFill>
                          <a:latin typeface="Gill Sans"/>
                        </a:rPr>
                        <a:t>Implementation</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Results</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Discussion</a:t>
                      </a:r>
                    </a:p>
                  </a:txBody>
                  <a:tcPr marL="182880" marR="182880" marT="91440" marB="91440">
                    <a:lnL w="0">
                      <a:noFill/>
                    </a:lnL>
                    <a:lnR w="0">
                      <a:noFill/>
                    </a:lnR>
                    <a:lnT w="0">
                      <a:noFill/>
                    </a:lnT>
                    <a:lnB w="0">
                      <a:noFill/>
                    </a:lnB>
                    <a:noFill/>
                  </a:tcPr>
                </a:tc>
                <a:extLst>
                  <a:ext uri="{0D108BD9-81ED-4DB2-BD59-A6C34878D82A}">
                    <a16:rowId xmlns:a16="http://schemas.microsoft.com/office/drawing/2014/main" val="1976849917"/>
                  </a:ext>
                </a:extLst>
              </a:tr>
            </a:tbl>
          </a:graphicData>
        </a:graphic>
      </p:graphicFrame>
      <p:pic>
        <p:nvPicPr>
          <p:cNvPr id="5" name="Picture 5" descr="A picture containing text, clock, screenshot&#10;&#10;Description automatically generated">
            <a:extLst>
              <a:ext uri="{FF2B5EF4-FFF2-40B4-BE49-F238E27FC236}">
                <a16:creationId xmlns:a16="http://schemas.microsoft.com/office/drawing/2014/main" id="{25788EB1-3E95-44AD-865B-B2D3B114FFCE}"/>
              </a:ext>
            </a:extLst>
          </p:cNvPr>
          <p:cNvPicPr>
            <a:picLocks noChangeAspect="1"/>
          </p:cNvPicPr>
          <p:nvPr/>
        </p:nvPicPr>
        <p:blipFill>
          <a:blip r:embed="rId3"/>
          <a:stretch>
            <a:fillRect/>
          </a:stretch>
        </p:blipFill>
        <p:spPr>
          <a:xfrm>
            <a:off x="1281738" y="4844942"/>
            <a:ext cx="12192000" cy="5981700"/>
          </a:xfrm>
          <a:prstGeom prst="rect">
            <a:avLst/>
          </a:prstGeom>
        </p:spPr>
      </p:pic>
    </p:spTree>
    <p:extLst>
      <p:ext uri="{BB962C8B-B14F-4D97-AF65-F5344CB8AC3E}">
        <p14:creationId xmlns:p14="http://schemas.microsoft.com/office/powerpoint/2010/main" val="4272283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05B2-813E-464A-ACD6-154BCE091A84}"/>
              </a:ext>
            </a:extLst>
          </p:cNvPr>
          <p:cNvSpPr>
            <a:spLocks noGrp="1"/>
          </p:cNvSpPr>
          <p:nvPr>
            <p:ph type="title"/>
          </p:nvPr>
        </p:nvSpPr>
        <p:spPr/>
        <p:txBody>
          <a:bodyPr/>
          <a:lstStyle/>
          <a:p>
            <a:r>
              <a:rPr lang="en-US"/>
              <a:t>Pixel Domain Adaptation</a:t>
            </a:r>
          </a:p>
        </p:txBody>
      </p:sp>
      <p:sp>
        <p:nvSpPr>
          <p:cNvPr id="3" name="Content Placeholder 2">
            <a:extLst>
              <a:ext uri="{FF2B5EF4-FFF2-40B4-BE49-F238E27FC236}">
                <a16:creationId xmlns:a16="http://schemas.microsoft.com/office/drawing/2014/main" id="{2C06C0B8-7A82-4BDC-AD80-C2D08F0272CF}"/>
              </a:ext>
            </a:extLst>
          </p:cNvPr>
          <p:cNvSpPr>
            <a:spLocks noGrp="1"/>
          </p:cNvSpPr>
          <p:nvPr>
            <p:ph idx="1"/>
          </p:nvPr>
        </p:nvSpPr>
        <p:spPr>
          <a:xfrm>
            <a:off x="13570412" y="4844941"/>
            <a:ext cx="9660784" cy="6941675"/>
          </a:xfrm>
        </p:spPr>
        <p:txBody>
          <a:bodyPr vert="horz" lIns="182880" tIns="91440" rIns="182880" bIns="91440" rtlCol="0" anchor="t">
            <a:normAutofit/>
          </a:bodyPr>
          <a:lstStyle/>
          <a:p>
            <a:r>
              <a:rPr lang="en-US" b="1" dirty="0"/>
              <a:t>Adversarial network</a:t>
            </a:r>
            <a:r>
              <a:rPr lang="en-US" dirty="0"/>
              <a:t> and a </a:t>
            </a:r>
            <a:r>
              <a:rPr lang="en-US" b="1" dirty="0"/>
              <a:t>classifier network. </a:t>
            </a:r>
          </a:p>
          <a:p>
            <a:r>
              <a:rPr lang="en-US" dirty="0"/>
              <a:t>Source images translated to target domain to trick discriminator</a:t>
            </a:r>
          </a:p>
          <a:p>
            <a:r>
              <a:rPr lang="en-US" dirty="0"/>
              <a:t>Classifier trained on </a:t>
            </a:r>
            <a:r>
              <a:rPr lang="en-US" b="1" dirty="0"/>
              <a:t>generated fake images</a:t>
            </a:r>
          </a:p>
          <a:p>
            <a:r>
              <a:rPr lang="en-US" dirty="0"/>
              <a:t>Adam Optimizer, learning rate 0.0002</a:t>
            </a:r>
          </a:p>
          <a:p>
            <a:r>
              <a:rPr lang="en-US" dirty="0"/>
              <a:t>Mean Squared error , and categorical cross entropy loss function</a:t>
            </a:r>
          </a:p>
          <a:p>
            <a:r>
              <a:rPr lang="en-US" dirty="0"/>
              <a:t>Accuracy Metrics</a:t>
            </a:r>
          </a:p>
        </p:txBody>
      </p:sp>
      <p:graphicFrame>
        <p:nvGraphicFramePr>
          <p:cNvPr id="4" name="Table 4">
            <a:extLst>
              <a:ext uri="{FF2B5EF4-FFF2-40B4-BE49-F238E27FC236}">
                <a16:creationId xmlns:a16="http://schemas.microsoft.com/office/drawing/2014/main" id="{3B3004EA-D529-421F-B1F3-9AA1DE30DAF5}"/>
              </a:ext>
            </a:extLst>
          </p:cNvPr>
          <p:cNvGraphicFramePr>
            <a:graphicFrameLocks noGrp="1"/>
          </p:cNvGraphicFramePr>
          <p:nvPr/>
        </p:nvGraphicFramePr>
        <p:xfrm>
          <a:off x="1977570" y="12990284"/>
          <a:ext cx="20553100" cy="548640"/>
        </p:xfrm>
        <a:graphic>
          <a:graphicData uri="http://schemas.openxmlformats.org/drawingml/2006/table">
            <a:tbl>
              <a:tblPr firstRow="1" bandRow="1">
                <a:tableStyleId>{5C22544A-7EE6-4342-B048-85BDC9FD1C3A}</a:tableStyleId>
              </a:tblPr>
              <a:tblGrid>
                <a:gridCol w="4110620">
                  <a:extLst>
                    <a:ext uri="{9D8B030D-6E8A-4147-A177-3AD203B41FA5}">
                      <a16:colId xmlns:a16="http://schemas.microsoft.com/office/drawing/2014/main" val="1854227851"/>
                    </a:ext>
                  </a:extLst>
                </a:gridCol>
                <a:gridCol w="4110620">
                  <a:extLst>
                    <a:ext uri="{9D8B030D-6E8A-4147-A177-3AD203B41FA5}">
                      <a16:colId xmlns:a16="http://schemas.microsoft.com/office/drawing/2014/main" val="3868838999"/>
                    </a:ext>
                  </a:extLst>
                </a:gridCol>
                <a:gridCol w="4110620">
                  <a:extLst>
                    <a:ext uri="{9D8B030D-6E8A-4147-A177-3AD203B41FA5}">
                      <a16:colId xmlns:a16="http://schemas.microsoft.com/office/drawing/2014/main" val="639941465"/>
                    </a:ext>
                  </a:extLst>
                </a:gridCol>
                <a:gridCol w="4110620">
                  <a:extLst>
                    <a:ext uri="{9D8B030D-6E8A-4147-A177-3AD203B41FA5}">
                      <a16:colId xmlns:a16="http://schemas.microsoft.com/office/drawing/2014/main" val="38159573"/>
                    </a:ext>
                  </a:extLst>
                </a:gridCol>
                <a:gridCol w="4110620">
                  <a:extLst>
                    <a:ext uri="{9D8B030D-6E8A-4147-A177-3AD203B41FA5}">
                      <a16:colId xmlns:a16="http://schemas.microsoft.com/office/drawing/2014/main" val="1256626548"/>
                    </a:ext>
                  </a:extLst>
                </a:gridCol>
              </a:tblGrid>
              <a:tr h="548640">
                <a:tc>
                  <a:txBody>
                    <a:bodyPr/>
                    <a:lstStyle/>
                    <a:p>
                      <a:pPr lvl="0" algn="ctr">
                        <a:buNone/>
                      </a:pPr>
                      <a:r>
                        <a:rPr lang="en-US" sz="2400" b="0">
                          <a:solidFill>
                            <a:schemeClr val="bg1">
                              <a:lumMod val="85000"/>
                            </a:schemeClr>
                          </a:solidFill>
                          <a:latin typeface="Gill Sans"/>
                        </a:rPr>
                        <a:t>Literature Review</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Methodology</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50000"/>
                            </a:schemeClr>
                          </a:solidFill>
                          <a:latin typeface="Gill Sans"/>
                        </a:rPr>
                        <a:t>Implementation</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Results</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Discussion</a:t>
                      </a:r>
                    </a:p>
                  </a:txBody>
                  <a:tcPr marL="182880" marR="182880" marT="91440" marB="91440">
                    <a:lnL w="0">
                      <a:noFill/>
                    </a:lnL>
                    <a:lnR w="0">
                      <a:noFill/>
                    </a:lnR>
                    <a:lnT w="0">
                      <a:noFill/>
                    </a:lnT>
                    <a:lnB w="0">
                      <a:noFill/>
                    </a:lnB>
                    <a:noFill/>
                  </a:tcPr>
                </a:tc>
                <a:extLst>
                  <a:ext uri="{0D108BD9-81ED-4DB2-BD59-A6C34878D82A}">
                    <a16:rowId xmlns:a16="http://schemas.microsoft.com/office/drawing/2014/main" val="1976849917"/>
                  </a:ext>
                </a:extLst>
              </a:tr>
            </a:tbl>
          </a:graphicData>
        </a:graphic>
      </p:graphicFrame>
      <p:pic>
        <p:nvPicPr>
          <p:cNvPr id="5" name="Picture 5" descr="A picture containing text, clock, screenshot&#10;&#10;Description automatically generated">
            <a:extLst>
              <a:ext uri="{FF2B5EF4-FFF2-40B4-BE49-F238E27FC236}">
                <a16:creationId xmlns:a16="http://schemas.microsoft.com/office/drawing/2014/main" id="{25788EB1-3E95-44AD-865B-B2D3B114FFCE}"/>
              </a:ext>
            </a:extLst>
          </p:cNvPr>
          <p:cNvPicPr>
            <a:picLocks noChangeAspect="1"/>
          </p:cNvPicPr>
          <p:nvPr/>
        </p:nvPicPr>
        <p:blipFill>
          <a:blip r:embed="rId3"/>
          <a:stretch>
            <a:fillRect/>
          </a:stretch>
        </p:blipFill>
        <p:spPr>
          <a:xfrm>
            <a:off x="1281738" y="4844942"/>
            <a:ext cx="12192000" cy="5981700"/>
          </a:xfrm>
          <a:prstGeom prst="rect">
            <a:avLst/>
          </a:prstGeom>
        </p:spPr>
      </p:pic>
    </p:spTree>
    <p:extLst>
      <p:ext uri="{BB962C8B-B14F-4D97-AF65-F5344CB8AC3E}">
        <p14:creationId xmlns:p14="http://schemas.microsoft.com/office/powerpoint/2010/main" val="2211922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05B2-813E-464A-ACD6-154BCE091A84}"/>
              </a:ext>
            </a:extLst>
          </p:cNvPr>
          <p:cNvSpPr>
            <a:spLocks noGrp="1"/>
          </p:cNvSpPr>
          <p:nvPr>
            <p:ph type="title"/>
          </p:nvPr>
        </p:nvSpPr>
        <p:spPr/>
        <p:txBody>
          <a:bodyPr/>
          <a:lstStyle/>
          <a:p>
            <a:r>
              <a:rPr lang="en-US"/>
              <a:t>CyCLEGAN</a:t>
            </a:r>
          </a:p>
        </p:txBody>
      </p:sp>
      <p:sp>
        <p:nvSpPr>
          <p:cNvPr id="3" name="Content Placeholder 2">
            <a:extLst>
              <a:ext uri="{FF2B5EF4-FFF2-40B4-BE49-F238E27FC236}">
                <a16:creationId xmlns:a16="http://schemas.microsoft.com/office/drawing/2014/main" id="{2C06C0B8-7A82-4BDC-AD80-C2D08F0272CF}"/>
              </a:ext>
            </a:extLst>
          </p:cNvPr>
          <p:cNvSpPr>
            <a:spLocks noGrp="1"/>
          </p:cNvSpPr>
          <p:nvPr>
            <p:ph idx="1"/>
          </p:nvPr>
        </p:nvSpPr>
        <p:spPr>
          <a:xfrm>
            <a:off x="13318513" y="4946986"/>
            <a:ext cx="10125970" cy="6833864"/>
          </a:xfrm>
        </p:spPr>
        <p:txBody>
          <a:bodyPr vert="horz" lIns="182880" tIns="91440" rIns="182880" bIns="91440" rtlCol="0" anchor="t">
            <a:noAutofit/>
          </a:bodyPr>
          <a:lstStyle/>
          <a:p>
            <a:r>
              <a:rPr lang="en-US" b="1" dirty="0"/>
              <a:t>1st Generator</a:t>
            </a:r>
            <a:r>
              <a:rPr lang="en-US" dirty="0"/>
              <a:t> translates source images to look like images from </a:t>
            </a:r>
            <a:r>
              <a:rPr lang="en-US" b="1" dirty="0"/>
              <a:t>target domain</a:t>
            </a:r>
          </a:p>
          <a:p>
            <a:r>
              <a:rPr lang="en-US" b="1" dirty="0"/>
              <a:t>2nd Generator</a:t>
            </a:r>
            <a:r>
              <a:rPr lang="en-US" dirty="0"/>
              <a:t> translates generated image to look like the </a:t>
            </a:r>
            <a:r>
              <a:rPr lang="en-US" b="1" dirty="0"/>
              <a:t>original image again</a:t>
            </a:r>
          </a:p>
          <a:p>
            <a:r>
              <a:rPr lang="en-US" dirty="0"/>
              <a:t>Discriminator detects if image is generated (fake) or original (real)</a:t>
            </a:r>
          </a:p>
        </p:txBody>
      </p:sp>
      <p:graphicFrame>
        <p:nvGraphicFramePr>
          <p:cNvPr id="4" name="Table 4">
            <a:extLst>
              <a:ext uri="{FF2B5EF4-FFF2-40B4-BE49-F238E27FC236}">
                <a16:creationId xmlns:a16="http://schemas.microsoft.com/office/drawing/2014/main" id="{3B3004EA-D529-421F-B1F3-9AA1DE30DAF5}"/>
              </a:ext>
            </a:extLst>
          </p:cNvPr>
          <p:cNvGraphicFramePr>
            <a:graphicFrameLocks noGrp="1"/>
          </p:cNvGraphicFramePr>
          <p:nvPr/>
        </p:nvGraphicFramePr>
        <p:xfrm>
          <a:off x="1977570" y="12990284"/>
          <a:ext cx="20553100" cy="548640"/>
        </p:xfrm>
        <a:graphic>
          <a:graphicData uri="http://schemas.openxmlformats.org/drawingml/2006/table">
            <a:tbl>
              <a:tblPr firstRow="1" bandRow="1">
                <a:tableStyleId>{5C22544A-7EE6-4342-B048-85BDC9FD1C3A}</a:tableStyleId>
              </a:tblPr>
              <a:tblGrid>
                <a:gridCol w="4110620">
                  <a:extLst>
                    <a:ext uri="{9D8B030D-6E8A-4147-A177-3AD203B41FA5}">
                      <a16:colId xmlns:a16="http://schemas.microsoft.com/office/drawing/2014/main" val="1854227851"/>
                    </a:ext>
                  </a:extLst>
                </a:gridCol>
                <a:gridCol w="4110620">
                  <a:extLst>
                    <a:ext uri="{9D8B030D-6E8A-4147-A177-3AD203B41FA5}">
                      <a16:colId xmlns:a16="http://schemas.microsoft.com/office/drawing/2014/main" val="3868838999"/>
                    </a:ext>
                  </a:extLst>
                </a:gridCol>
                <a:gridCol w="4110620">
                  <a:extLst>
                    <a:ext uri="{9D8B030D-6E8A-4147-A177-3AD203B41FA5}">
                      <a16:colId xmlns:a16="http://schemas.microsoft.com/office/drawing/2014/main" val="639941465"/>
                    </a:ext>
                  </a:extLst>
                </a:gridCol>
                <a:gridCol w="4110620">
                  <a:extLst>
                    <a:ext uri="{9D8B030D-6E8A-4147-A177-3AD203B41FA5}">
                      <a16:colId xmlns:a16="http://schemas.microsoft.com/office/drawing/2014/main" val="38159573"/>
                    </a:ext>
                  </a:extLst>
                </a:gridCol>
                <a:gridCol w="4110620">
                  <a:extLst>
                    <a:ext uri="{9D8B030D-6E8A-4147-A177-3AD203B41FA5}">
                      <a16:colId xmlns:a16="http://schemas.microsoft.com/office/drawing/2014/main" val="1256626548"/>
                    </a:ext>
                  </a:extLst>
                </a:gridCol>
              </a:tblGrid>
              <a:tr h="548640">
                <a:tc>
                  <a:txBody>
                    <a:bodyPr/>
                    <a:lstStyle/>
                    <a:p>
                      <a:pPr lvl="0" algn="ctr">
                        <a:buNone/>
                      </a:pPr>
                      <a:r>
                        <a:rPr lang="en-US" sz="2400" b="0">
                          <a:solidFill>
                            <a:schemeClr val="bg1">
                              <a:lumMod val="85000"/>
                            </a:schemeClr>
                          </a:solidFill>
                          <a:latin typeface="Gill Sans"/>
                        </a:rPr>
                        <a:t>Literature Review</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Methodology</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50000"/>
                            </a:schemeClr>
                          </a:solidFill>
                          <a:latin typeface="Gill Sans"/>
                        </a:rPr>
                        <a:t>Implementation</a:t>
                      </a:r>
                    </a:p>
                  </a:txBody>
                  <a:tcPr marL="182880" marR="182880" marT="91440" marB="91440">
                    <a:lnL w="0">
                      <a:noFill/>
                    </a:lnL>
                    <a:lnR w="0">
                      <a:noFill/>
                    </a:lnR>
                    <a:lnT w="0">
                      <a:noFill/>
                    </a:lnT>
                    <a:lnB w="0">
                      <a:noFill/>
                    </a:lnB>
                    <a:noFill/>
                  </a:tcPr>
                </a:tc>
                <a:tc>
                  <a:txBody>
                    <a:bodyPr/>
                    <a:lstStyle/>
                    <a:p>
                      <a:pPr algn="ctr"/>
                      <a:r>
                        <a:rPr lang="en-US" sz="2400" b="0" dirty="0">
                          <a:solidFill>
                            <a:schemeClr val="bg1">
                              <a:lumMod val="85000"/>
                            </a:schemeClr>
                          </a:solidFill>
                          <a:latin typeface="Gill Sans"/>
                        </a:rPr>
                        <a:t>Results</a:t>
                      </a:r>
                    </a:p>
                  </a:txBody>
                  <a:tcPr marL="182880" marR="182880" marT="91440" marB="91440">
                    <a:lnL w="0">
                      <a:noFill/>
                    </a:lnL>
                    <a:lnR w="0">
                      <a:noFill/>
                    </a:lnR>
                    <a:lnT w="0">
                      <a:noFill/>
                    </a:lnT>
                    <a:lnB w="0">
                      <a:noFill/>
                    </a:lnB>
                    <a:noFill/>
                  </a:tcPr>
                </a:tc>
                <a:tc>
                  <a:txBody>
                    <a:bodyPr/>
                    <a:lstStyle/>
                    <a:p>
                      <a:pPr algn="ctr"/>
                      <a:r>
                        <a:rPr lang="en-US" sz="2400" b="0" dirty="0">
                          <a:solidFill>
                            <a:schemeClr val="bg1">
                              <a:lumMod val="85000"/>
                            </a:schemeClr>
                          </a:solidFill>
                          <a:latin typeface="Gill Sans"/>
                        </a:rPr>
                        <a:t>Discussion</a:t>
                      </a:r>
                    </a:p>
                  </a:txBody>
                  <a:tcPr marL="182880" marR="182880" marT="91440" marB="91440">
                    <a:lnL w="0">
                      <a:noFill/>
                    </a:lnL>
                    <a:lnR w="0">
                      <a:noFill/>
                    </a:lnR>
                    <a:lnT w="0">
                      <a:noFill/>
                    </a:lnT>
                    <a:lnB w="0">
                      <a:noFill/>
                    </a:lnB>
                    <a:noFill/>
                  </a:tcPr>
                </a:tc>
                <a:extLst>
                  <a:ext uri="{0D108BD9-81ED-4DB2-BD59-A6C34878D82A}">
                    <a16:rowId xmlns:a16="http://schemas.microsoft.com/office/drawing/2014/main" val="1976849917"/>
                  </a:ext>
                </a:extLst>
              </a:tr>
            </a:tbl>
          </a:graphicData>
        </a:graphic>
      </p:graphicFrame>
      <p:pic>
        <p:nvPicPr>
          <p:cNvPr id="7" name="Picture 7" descr="A picture containing diagram&#10;&#10;Description automatically generated">
            <a:extLst>
              <a:ext uri="{FF2B5EF4-FFF2-40B4-BE49-F238E27FC236}">
                <a16:creationId xmlns:a16="http://schemas.microsoft.com/office/drawing/2014/main" id="{AD8BE6E3-0CD6-47C2-8229-B8EE67A7C81B}"/>
              </a:ext>
            </a:extLst>
          </p:cNvPr>
          <p:cNvPicPr>
            <a:picLocks noChangeAspect="1"/>
          </p:cNvPicPr>
          <p:nvPr/>
        </p:nvPicPr>
        <p:blipFill>
          <a:blip r:embed="rId3"/>
          <a:stretch>
            <a:fillRect/>
          </a:stretch>
        </p:blipFill>
        <p:spPr>
          <a:xfrm>
            <a:off x="1823156" y="5814647"/>
            <a:ext cx="10368844" cy="5628038"/>
          </a:xfrm>
          <a:prstGeom prst="rect">
            <a:avLst/>
          </a:prstGeom>
        </p:spPr>
      </p:pic>
      <p:sp>
        <p:nvSpPr>
          <p:cNvPr id="9" name="TextBox 8">
            <a:extLst>
              <a:ext uri="{FF2B5EF4-FFF2-40B4-BE49-F238E27FC236}">
                <a16:creationId xmlns:a16="http://schemas.microsoft.com/office/drawing/2014/main" id="{79475318-3062-4540-9DAE-F9D1AAB1126C}"/>
              </a:ext>
            </a:extLst>
          </p:cNvPr>
          <p:cNvSpPr txBox="1"/>
          <p:nvPr/>
        </p:nvSpPr>
        <p:spPr>
          <a:xfrm>
            <a:off x="1067071" y="4736020"/>
            <a:ext cx="12251442" cy="844612"/>
          </a:xfrm>
          <a:prstGeom prst="rect">
            <a:avLst/>
          </a:prstGeom>
          <a:solidFill>
            <a:schemeClr val="bg1">
              <a:lumMod val="85000"/>
            </a:schemeClr>
          </a:solidFill>
        </p:spPr>
        <p:txBody>
          <a:bodyPr wrap="square" lIns="182880" tIns="91440" rIns="182880" bIns="91440" rtlCol="0" anchor="t">
            <a:noAutofit/>
          </a:bodyPr>
          <a:lstStyle/>
          <a:p>
            <a:pPr algn="ctr"/>
            <a:r>
              <a:rPr lang="en-SG" sz="3200" dirty="0"/>
              <a:t>Unsupervised Learning – Unpaired image-image translation</a:t>
            </a:r>
          </a:p>
        </p:txBody>
      </p:sp>
    </p:spTree>
    <p:extLst>
      <p:ext uri="{BB962C8B-B14F-4D97-AF65-F5344CB8AC3E}">
        <p14:creationId xmlns:p14="http://schemas.microsoft.com/office/powerpoint/2010/main" val="80794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05B2-813E-464A-ACD6-154BCE091A84}"/>
              </a:ext>
            </a:extLst>
          </p:cNvPr>
          <p:cNvSpPr>
            <a:spLocks noGrp="1"/>
          </p:cNvSpPr>
          <p:nvPr>
            <p:ph type="title"/>
          </p:nvPr>
        </p:nvSpPr>
        <p:spPr/>
        <p:txBody>
          <a:bodyPr/>
          <a:lstStyle/>
          <a:p>
            <a:r>
              <a:rPr lang="en-US"/>
              <a:t>CyCLEGAN</a:t>
            </a:r>
          </a:p>
        </p:txBody>
      </p:sp>
      <p:sp>
        <p:nvSpPr>
          <p:cNvPr id="3" name="Content Placeholder 2">
            <a:extLst>
              <a:ext uri="{FF2B5EF4-FFF2-40B4-BE49-F238E27FC236}">
                <a16:creationId xmlns:a16="http://schemas.microsoft.com/office/drawing/2014/main" id="{2C06C0B8-7A82-4BDC-AD80-C2D08F0272CF}"/>
              </a:ext>
            </a:extLst>
          </p:cNvPr>
          <p:cNvSpPr>
            <a:spLocks noGrp="1"/>
          </p:cNvSpPr>
          <p:nvPr>
            <p:ph idx="1"/>
          </p:nvPr>
        </p:nvSpPr>
        <p:spPr>
          <a:xfrm>
            <a:off x="13318513" y="4946986"/>
            <a:ext cx="10125970" cy="6833864"/>
          </a:xfrm>
        </p:spPr>
        <p:txBody>
          <a:bodyPr vert="horz" lIns="182880" tIns="91440" rIns="182880" bIns="91440" rtlCol="0" anchor="t">
            <a:noAutofit/>
          </a:bodyPr>
          <a:lstStyle/>
          <a:p>
            <a:r>
              <a:rPr lang="en-US" b="1" dirty="0"/>
              <a:t>1st Generator</a:t>
            </a:r>
            <a:r>
              <a:rPr lang="en-US" dirty="0"/>
              <a:t> translates source images to look like images from </a:t>
            </a:r>
            <a:r>
              <a:rPr lang="en-US" b="1" dirty="0"/>
              <a:t>target domain</a:t>
            </a:r>
          </a:p>
          <a:p>
            <a:r>
              <a:rPr lang="en-US" b="1" dirty="0"/>
              <a:t>2nd Generator</a:t>
            </a:r>
            <a:r>
              <a:rPr lang="en-US" dirty="0"/>
              <a:t> translates generated image to look like the </a:t>
            </a:r>
            <a:r>
              <a:rPr lang="en-US" b="1" dirty="0"/>
              <a:t>original image again</a:t>
            </a:r>
          </a:p>
          <a:p>
            <a:r>
              <a:rPr lang="en-US" dirty="0"/>
              <a:t>Discriminator detects if image is generated (fake) or original (real)</a:t>
            </a:r>
          </a:p>
          <a:p>
            <a:r>
              <a:rPr lang="en-US" b="1" dirty="0"/>
              <a:t>Cycle consistency loss</a:t>
            </a:r>
            <a:r>
              <a:rPr lang="en-US" dirty="0"/>
              <a:t> calculates difference between source image and 2nd generated image to improve generator</a:t>
            </a:r>
          </a:p>
          <a:p>
            <a:r>
              <a:rPr lang="en-US" dirty="0"/>
              <a:t>Image Classifier trained with generated image as the dataset</a:t>
            </a:r>
          </a:p>
        </p:txBody>
      </p:sp>
      <p:graphicFrame>
        <p:nvGraphicFramePr>
          <p:cNvPr id="4" name="Table 4">
            <a:extLst>
              <a:ext uri="{FF2B5EF4-FFF2-40B4-BE49-F238E27FC236}">
                <a16:creationId xmlns:a16="http://schemas.microsoft.com/office/drawing/2014/main" id="{3B3004EA-D529-421F-B1F3-9AA1DE30DAF5}"/>
              </a:ext>
            </a:extLst>
          </p:cNvPr>
          <p:cNvGraphicFramePr>
            <a:graphicFrameLocks noGrp="1"/>
          </p:cNvGraphicFramePr>
          <p:nvPr/>
        </p:nvGraphicFramePr>
        <p:xfrm>
          <a:off x="1977570" y="12990284"/>
          <a:ext cx="20553100" cy="548640"/>
        </p:xfrm>
        <a:graphic>
          <a:graphicData uri="http://schemas.openxmlformats.org/drawingml/2006/table">
            <a:tbl>
              <a:tblPr firstRow="1" bandRow="1">
                <a:tableStyleId>{5C22544A-7EE6-4342-B048-85BDC9FD1C3A}</a:tableStyleId>
              </a:tblPr>
              <a:tblGrid>
                <a:gridCol w="4110620">
                  <a:extLst>
                    <a:ext uri="{9D8B030D-6E8A-4147-A177-3AD203B41FA5}">
                      <a16:colId xmlns:a16="http://schemas.microsoft.com/office/drawing/2014/main" val="1854227851"/>
                    </a:ext>
                  </a:extLst>
                </a:gridCol>
                <a:gridCol w="4110620">
                  <a:extLst>
                    <a:ext uri="{9D8B030D-6E8A-4147-A177-3AD203B41FA5}">
                      <a16:colId xmlns:a16="http://schemas.microsoft.com/office/drawing/2014/main" val="3868838999"/>
                    </a:ext>
                  </a:extLst>
                </a:gridCol>
                <a:gridCol w="4110620">
                  <a:extLst>
                    <a:ext uri="{9D8B030D-6E8A-4147-A177-3AD203B41FA5}">
                      <a16:colId xmlns:a16="http://schemas.microsoft.com/office/drawing/2014/main" val="639941465"/>
                    </a:ext>
                  </a:extLst>
                </a:gridCol>
                <a:gridCol w="4110620">
                  <a:extLst>
                    <a:ext uri="{9D8B030D-6E8A-4147-A177-3AD203B41FA5}">
                      <a16:colId xmlns:a16="http://schemas.microsoft.com/office/drawing/2014/main" val="38159573"/>
                    </a:ext>
                  </a:extLst>
                </a:gridCol>
                <a:gridCol w="4110620">
                  <a:extLst>
                    <a:ext uri="{9D8B030D-6E8A-4147-A177-3AD203B41FA5}">
                      <a16:colId xmlns:a16="http://schemas.microsoft.com/office/drawing/2014/main" val="1256626548"/>
                    </a:ext>
                  </a:extLst>
                </a:gridCol>
              </a:tblGrid>
              <a:tr h="548640">
                <a:tc>
                  <a:txBody>
                    <a:bodyPr/>
                    <a:lstStyle/>
                    <a:p>
                      <a:pPr lvl="0" algn="ctr">
                        <a:buNone/>
                      </a:pPr>
                      <a:r>
                        <a:rPr lang="en-US" sz="2400" b="0">
                          <a:solidFill>
                            <a:schemeClr val="bg1">
                              <a:lumMod val="85000"/>
                            </a:schemeClr>
                          </a:solidFill>
                          <a:latin typeface="Gill Sans"/>
                        </a:rPr>
                        <a:t>Literature Review</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Methodology</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50000"/>
                            </a:schemeClr>
                          </a:solidFill>
                          <a:latin typeface="Gill Sans"/>
                        </a:rPr>
                        <a:t>Implementation</a:t>
                      </a:r>
                    </a:p>
                  </a:txBody>
                  <a:tcPr marL="182880" marR="182880" marT="91440" marB="91440">
                    <a:lnL w="0">
                      <a:noFill/>
                    </a:lnL>
                    <a:lnR w="0">
                      <a:noFill/>
                    </a:lnR>
                    <a:lnT w="0">
                      <a:noFill/>
                    </a:lnT>
                    <a:lnB w="0">
                      <a:noFill/>
                    </a:lnB>
                    <a:noFill/>
                  </a:tcPr>
                </a:tc>
                <a:tc>
                  <a:txBody>
                    <a:bodyPr/>
                    <a:lstStyle/>
                    <a:p>
                      <a:pPr algn="ctr"/>
                      <a:r>
                        <a:rPr lang="en-US" sz="2400" b="0" dirty="0">
                          <a:solidFill>
                            <a:schemeClr val="bg1">
                              <a:lumMod val="85000"/>
                            </a:schemeClr>
                          </a:solidFill>
                          <a:latin typeface="Gill Sans"/>
                        </a:rPr>
                        <a:t>Results</a:t>
                      </a:r>
                    </a:p>
                  </a:txBody>
                  <a:tcPr marL="182880" marR="182880" marT="91440" marB="91440">
                    <a:lnL w="0">
                      <a:noFill/>
                    </a:lnL>
                    <a:lnR w="0">
                      <a:noFill/>
                    </a:lnR>
                    <a:lnT w="0">
                      <a:noFill/>
                    </a:lnT>
                    <a:lnB w="0">
                      <a:noFill/>
                    </a:lnB>
                    <a:noFill/>
                  </a:tcPr>
                </a:tc>
                <a:tc>
                  <a:txBody>
                    <a:bodyPr/>
                    <a:lstStyle/>
                    <a:p>
                      <a:pPr algn="ctr"/>
                      <a:r>
                        <a:rPr lang="en-US" sz="2400" b="0" dirty="0">
                          <a:solidFill>
                            <a:schemeClr val="bg1">
                              <a:lumMod val="85000"/>
                            </a:schemeClr>
                          </a:solidFill>
                          <a:latin typeface="Gill Sans"/>
                        </a:rPr>
                        <a:t>Discussion</a:t>
                      </a:r>
                    </a:p>
                  </a:txBody>
                  <a:tcPr marL="182880" marR="182880" marT="91440" marB="91440">
                    <a:lnL w="0">
                      <a:noFill/>
                    </a:lnL>
                    <a:lnR w="0">
                      <a:noFill/>
                    </a:lnR>
                    <a:lnT w="0">
                      <a:noFill/>
                    </a:lnT>
                    <a:lnB w="0">
                      <a:noFill/>
                    </a:lnB>
                    <a:noFill/>
                  </a:tcPr>
                </a:tc>
                <a:extLst>
                  <a:ext uri="{0D108BD9-81ED-4DB2-BD59-A6C34878D82A}">
                    <a16:rowId xmlns:a16="http://schemas.microsoft.com/office/drawing/2014/main" val="1976849917"/>
                  </a:ext>
                </a:extLst>
              </a:tr>
            </a:tbl>
          </a:graphicData>
        </a:graphic>
      </p:graphicFrame>
      <p:pic>
        <p:nvPicPr>
          <p:cNvPr id="7" name="Picture 7" descr="A picture containing diagram&#10;&#10;Description automatically generated">
            <a:extLst>
              <a:ext uri="{FF2B5EF4-FFF2-40B4-BE49-F238E27FC236}">
                <a16:creationId xmlns:a16="http://schemas.microsoft.com/office/drawing/2014/main" id="{AD8BE6E3-0CD6-47C2-8229-B8EE67A7C81B}"/>
              </a:ext>
            </a:extLst>
          </p:cNvPr>
          <p:cNvPicPr>
            <a:picLocks noChangeAspect="1"/>
          </p:cNvPicPr>
          <p:nvPr/>
        </p:nvPicPr>
        <p:blipFill>
          <a:blip r:embed="rId3"/>
          <a:stretch>
            <a:fillRect/>
          </a:stretch>
        </p:blipFill>
        <p:spPr>
          <a:xfrm>
            <a:off x="1823156" y="5814647"/>
            <a:ext cx="10368844" cy="5628038"/>
          </a:xfrm>
          <a:prstGeom prst="rect">
            <a:avLst/>
          </a:prstGeom>
        </p:spPr>
      </p:pic>
      <p:sp>
        <p:nvSpPr>
          <p:cNvPr id="9" name="TextBox 8">
            <a:extLst>
              <a:ext uri="{FF2B5EF4-FFF2-40B4-BE49-F238E27FC236}">
                <a16:creationId xmlns:a16="http://schemas.microsoft.com/office/drawing/2014/main" id="{E48D9657-B2B8-4EAD-8486-6D51694246B8}"/>
              </a:ext>
            </a:extLst>
          </p:cNvPr>
          <p:cNvSpPr txBox="1"/>
          <p:nvPr/>
        </p:nvSpPr>
        <p:spPr>
          <a:xfrm>
            <a:off x="1067071" y="4736020"/>
            <a:ext cx="12251442" cy="844612"/>
          </a:xfrm>
          <a:prstGeom prst="rect">
            <a:avLst/>
          </a:prstGeom>
          <a:solidFill>
            <a:schemeClr val="bg1">
              <a:lumMod val="85000"/>
            </a:schemeClr>
          </a:solidFill>
        </p:spPr>
        <p:txBody>
          <a:bodyPr wrap="square" lIns="182880" tIns="91440" rIns="182880" bIns="91440" rtlCol="0" anchor="t">
            <a:noAutofit/>
          </a:bodyPr>
          <a:lstStyle/>
          <a:p>
            <a:pPr algn="ctr"/>
            <a:r>
              <a:rPr lang="en-SG" sz="3200" dirty="0"/>
              <a:t>Unsupervised Learning – Unpaired image-image translation</a:t>
            </a:r>
          </a:p>
        </p:txBody>
      </p:sp>
    </p:spTree>
    <p:extLst>
      <p:ext uri="{BB962C8B-B14F-4D97-AF65-F5344CB8AC3E}">
        <p14:creationId xmlns:p14="http://schemas.microsoft.com/office/powerpoint/2010/main" val="404868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EDA5-6144-42FA-8EFC-AB9D57460F3B}"/>
              </a:ext>
            </a:extLst>
          </p:cNvPr>
          <p:cNvSpPr>
            <a:spLocks noGrp="1"/>
          </p:cNvSpPr>
          <p:nvPr>
            <p:ph type="title"/>
          </p:nvPr>
        </p:nvSpPr>
        <p:spPr/>
        <p:txBody>
          <a:bodyPr/>
          <a:lstStyle/>
          <a:p>
            <a:r>
              <a:rPr lang="en-US"/>
              <a:t>Cycada</a:t>
            </a:r>
          </a:p>
        </p:txBody>
      </p:sp>
      <p:sp>
        <p:nvSpPr>
          <p:cNvPr id="5" name="Content Placeholder 2">
            <a:extLst>
              <a:ext uri="{FF2B5EF4-FFF2-40B4-BE49-F238E27FC236}">
                <a16:creationId xmlns:a16="http://schemas.microsoft.com/office/drawing/2014/main" id="{716481FC-47B7-4285-BC8C-61D3E5E11103}"/>
              </a:ext>
            </a:extLst>
          </p:cNvPr>
          <p:cNvSpPr>
            <a:spLocks noGrp="1"/>
          </p:cNvSpPr>
          <p:nvPr>
            <p:ph idx="1"/>
          </p:nvPr>
        </p:nvSpPr>
        <p:spPr>
          <a:xfrm>
            <a:off x="13318513" y="4946986"/>
            <a:ext cx="9423500" cy="6833864"/>
          </a:xfrm>
        </p:spPr>
        <p:txBody>
          <a:bodyPr vert="horz" lIns="182880" tIns="91440" rIns="182880" bIns="91440" rtlCol="0" anchor="t">
            <a:normAutofit/>
          </a:bodyPr>
          <a:lstStyle/>
          <a:p>
            <a:r>
              <a:rPr lang="en-US" b="1" dirty="0"/>
              <a:t>Builds upon</a:t>
            </a:r>
            <a:r>
              <a:rPr lang="en-US" dirty="0"/>
              <a:t> cycle-consistency from </a:t>
            </a:r>
            <a:r>
              <a:rPr lang="en-US" b="1" dirty="0" err="1"/>
              <a:t>CycleGAN</a:t>
            </a:r>
            <a:endParaRPr lang="en-US" b="1" dirty="0"/>
          </a:p>
          <a:p>
            <a:r>
              <a:rPr lang="en-US" dirty="0"/>
              <a:t>Adds feature adapt after to enforce </a:t>
            </a:r>
            <a:r>
              <a:rPr lang="en-US" b="1" dirty="0"/>
              <a:t>semantic consistency</a:t>
            </a:r>
          </a:p>
          <a:p>
            <a:r>
              <a:rPr lang="en-US" dirty="0">
                <a:ea typeface="+mn-lt"/>
                <a:cs typeface="+mn-lt"/>
              </a:rPr>
              <a:t>Combining the interpretability and low level structural consistency of prior image-level approaches with </a:t>
            </a:r>
            <a:r>
              <a:rPr lang="en-US" dirty="0" err="1">
                <a:ea typeface="+mn-lt"/>
                <a:cs typeface="+mn-lt"/>
              </a:rPr>
              <a:t>regularisation</a:t>
            </a:r>
            <a:r>
              <a:rPr lang="en-US" dirty="0">
                <a:ea typeface="+mn-lt"/>
                <a:cs typeface="+mn-lt"/>
              </a:rPr>
              <a:t> and strong empirical performance of prior feature-level approaches.</a:t>
            </a:r>
          </a:p>
        </p:txBody>
      </p:sp>
      <p:pic>
        <p:nvPicPr>
          <p:cNvPr id="3" name="Picture 3" descr="Diagram&#10;&#10;Description automatically generated">
            <a:extLst>
              <a:ext uri="{FF2B5EF4-FFF2-40B4-BE49-F238E27FC236}">
                <a16:creationId xmlns:a16="http://schemas.microsoft.com/office/drawing/2014/main" id="{DF39D2FB-E53D-4E22-8BC7-F85E1A0E8F01}"/>
              </a:ext>
            </a:extLst>
          </p:cNvPr>
          <p:cNvPicPr>
            <a:picLocks noChangeAspect="1"/>
          </p:cNvPicPr>
          <p:nvPr/>
        </p:nvPicPr>
        <p:blipFill>
          <a:blip r:embed="rId3"/>
          <a:stretch>
            <a:fillRect/>
          </a:stretch>
        </p:blipFill>
        <p:spPr>
          <a:xfrm>
            <a:off x="1025915" y="6390811"/>
            <a:ext cx="11682762" cy="3945210"/>
          </a:xfrm>
          <a:prstGeom prst="rect">
            <a:avLst/>
          </a:prstGeom>
        </p:spPr>
      </p:pic>
      <p:sp>
        <p:nvSpPr>
          <p:cNvPr id="7" name="TextBox 6">
            <a:extLst>
              <a:ext uri="{FF2B5EF4-FFF2-40B4-BE49-F238E27FC236}">
                <a16:creationId xmlns:a16="http://schemas.microsoft.com/office/drawing/2014/main" id="{2356067E-A2C0-43F9-94B1-5656B67667FD}"/>
              </a:ext>
            </a:extLst>
          </p:cNvPr>
          <p:cNvSpPr txBox="1"/>
          <p:nvPr/>
        </p:nvSpPr>
        <p:spPr>
          <a:xfrm>
            <a:off x="1012089" y="4999117"/>
            <a:ext cx="11695126" cy="769441"/>
          </a:xfrm>
          <a:prstGeom prst="rect">
            <a:avLst/>
          </a:prstGeom>
          <a:solidFill>
            <a:schemeClr val="bg1">
              <a:lumMod val="85000"/>
            </a:schemeClr>
          </a:solidFill>
        </p:spPr>
        <p:txBody>
          <a:bodyPr wrap="square" lIns="182880" tIns="91440" rIns="182880" bIns="91440" rtlCol="0" anchor="t">
            <a:noAutofit/>
          </a:bodyPr>
          <a:lstStyle/>
          <a:p>
            <a:pPr algn="ctr"/>
            <a:r>
              <a:rPr lang="en-SG" sz="3300" dirty="0"/>
              <a:t>Cycle-Consistent Adversarial Domain Adaptation</a:t>
            </a:r>
            <a:endParaRPr lang="en-US" sz="3300" dirty="0"/>
          </a:p>
        </p:txBody>
      </p:sp>
      <p:graphicFrame>
        <p:nvGraphicFramePr>
          <p:cNvPr id="6" name="Table 4">
            <a:extLst>
              <a:ext uri="{FF2B5EF4-FFF2-40B4-BE49-F238E27FC236}">
                <a16:creationId xmlns:a16="http://schemas.microsoft.com/office/drawing/2014/main" id="{95497BF9-5751-463F-8566-78D04D195268}"/>
              </a:ext>
            </a:extLst>
          </p:cNvPr>
          <p:cNvGraphicFramePr>
            <a:graphicFrameLocks noGrp="1"/>
          </p:cNvGraphicFramePr>
          <p:nvPr/>
        </p:nvGraphicFramePr>
        <p:xfrm>
          <a:off x="1977570" y="12990284"/>
          <a:ext cx="20553100" cy="548640"/>
        </p:xfrm>
        <a:graphic>
          <a:graphicData uri="http://schemas.openxmlformats.org/drawingml/2006/table">
            <a:tbl>
              <a:tblPr firstRow="1" bandRow="1">
                <a:tableStyleId>{5C22544A-7EE6-4342-B048-85BDC9FD1C3A}</a:tableStyleId>
              </a:tblPr>
              <a:tblGrid>
                <a:gridCol w="4110620">
                  <a:extLst>
                    <a:ext uri="{9D8B030D-6E8A-4147-A177-3AD203B41FA5}">
                      <a16:colId xmlns:a16="http://schemas.microsoft.com/office/drawing/2014/main" val="1854227851"/>
                    </a:ext>
                  </a:extLst>
                </a:gridCol>
                <a:gridCol w="4110620">
                  <a:extLst>
                    <a:ext uri="{9D8B030D-6E8A-4147-A177-3AD203B41FA5}">
                      <a16:colId xmlns:a16="http://schemas.microsoft.com/office/drawing/2014/main" val="3868838999"/>
                    </a:ext>
                  </a:extLst>
                </a:gridCol>
                <a:gridCol w="4110620">
                  <a:extLst>
                    <a:ext uri="{9D8B030D-6E8A-4147-A177-3AD203B41FA5}">
                      <a16:colId xmlns:a16="http://schemas.microsoft.com/office/drawing/2014/main" val="639941465"/>
                    </a:ext>
                  </a:extLst>
                </a:gridCol>
                <a:gridCol w="4110620">
                  <a:extLst>
                    <a:ext uri="{9D8B030D-6E8A-4147-A177-3AD203B41FA5}">
                      <a16:colId xmlns:a16="http://schemas.microsoft.com/office/drawing/2014/main" val="38159573"/>
                    </a:ext>
                  </a:extLst>
                </a:gridCol>
                <a:gridCol w="4110620">
                  <a:extLst>
                    <a:ext uri="{9D8B030D-6E8A-4147-A177-3AD203B41FA5}">
                      <a16:colId xmlns:a16="http://schemas.microsoft.com/office/drawing/2014/main" val="1256626548"/>
                    </a:ext>
                  </a:extLst>
                </a:gridCol>
              </a:tblGrid>
              <a:tr h="548640">
                <a:tc>
                  <a:txBody>
                    <a:bodyPr/>
                    <a:lstStyle/>
                    <a:p>
                      <a:pPr lvl="0" algn="ctr">
                        <a:buNone/>
                      </a:pPr>
                      <a:r>
                        <a:rPr lang="en-US" sz="2400" b="0">
                          <a:solidFill>
                            <a:schemeClr val="bg1">
                              <a:lumMod val="85000"/>
                            </a:schemeClr>
                          </a:solidFill>
                          <a:latin typeface="Gill Sans"/>
                        </a:rPr>
                        <a:t>Literature Review</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Methodology</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50000"/>
                            </a:schemeClr>
                          </a:solidFill>
                          <a:latin typeface="Gill Sans"/>
                        </a:rPr>
                        <a:t>Implementation</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Results</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Discussion</a:t>
                      </a:r>
                    </a:p>
                  </a:txBody>
                  <a:tcPr marL="182880" marR="182880" marT="91440" marB="91440">
                    <a:lnL w="0">
                      <a:noFill/>
                    </a:lnL>
                    <a:lnR w="0">
                      <a:noFill/>
                    </a:lnR>
                    <a:lnT w="0">
                      <a:noFill/>
                    </a:lnT>
                    <a:lnB w="0">
                      <a:noFill/>
                    </a:lnB>
                    <a:noFill/>
                  </a:tcPr>
                </a:tc>
                <a:extLst>
                  <a:ext uri="{0D108BD9-81ED-4DB2-BD59-A6C34878D82A}">
                    <a16:rowId xmlns:a16="http://schemas.microsoft.com/office/drawing/2014/main" val="1976849917"/>
                  </a:ext>
                </a:extLst>
              </a:tr>
            </a:tbl>
          </a:graphicData>
        </a:graphic>
      </p:graphicFrame>
    </p:spTree>
    <p:extLst>
      <p:ext uri="{BB962C8B-B14F-4D97-AF65-F5344CB8AC3E}">
        <p14:creationId xmlns:p14="http://schemas.microsoft.com/office/powerpoint/2010/main" val="421681343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28</TotalTime>
  <Words>1869</Words>
  <Application>Microsoft Office PowerPoint</Application>
  <PresentationFormat>Custom</PresentationFormat>
  <Paragraphs>242</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Gill Sans</vt:lpstr>
      <vt:lpstr>Gill Sans MT</vt:lpstr>
      <vt:lpstr>Segoe UI</vt:lpstr>
      <vt:lpstr>Times New Roman</vt:lpstr>
      <vt:lpstr>Parcel</vt:lpstr>
      <vt:lpstr>Implementation</vt:lpstr>
      <vt:lpstr>SHOT</vt:lpstr>
      <vt:lpstr>SHOT</vt:lpstr>
      <vt:lpstr>Mean-Teacher</vt:lpstr>
      <vt:lpstr>Pixel Domain Adaptation</vt:lpstr>
      <vt:lpstr>Pixel Domain Adaptation</vt:lpstr>
      <vt:lpstr>CyCLEGAN</vt:lpstr>
      <vt:lpstr>CyCLEGAN</vt:lpstr>
      <vt:lpstr>Cycada</vt:lpstr>
      <vt:lpstr>Novel Approach – Cycle-EGAN</vt:lpstr>
      <vt:lpstr>Novel Approach – Cycle-EGAN</vt:lpstr>
      <vt:lpstr>Results</vt:lpstr>
      <vt:lpstr>SHOT</vt:lpstr>
      <vt:lpstr>Mean-Teacher</vt:lpstr>
      <vt:lpstr>Pixel Domain Adaptation</vt:lpstr>
      <vt:lpstr>CyCLEgan</vt:lpstr>
      <vt:lpstr>cycada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CZ4041 Research Presentation</dc:title>
  <dc:creator>#WONG YUH SHENG REUBEN#</dc:creator>
  <cp:lastModifiedBy>#DINH KHOAT HOANG ANH#</cp:lastModifiedBy>
  <cp:revision>15</cp:revision>
  <dcterms:created xsi:type="dcterms:W3CDTF">2021-04-16T02:31:21Z</dcterms:created>
  <dcterms:modified xsi:type="dcterms:W3CDTF">2021-04-25T08:04:38Z</dcterms:modified>
</cp:coreProperties>
</file>