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3" r:id="rId2"/>
    <p:sldId id="276" r:id="rId3"/>
    <p:sldId id="297" r:id="rId4"/>
    <p:sldId id="292" r:id="rId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DINH KHOAT HOANG ANH#" initials="#A" lastIdx="9" clrIdx="0">
    <p:extLst>
      <p:ext uri="{19B8F6BF-5375-455C-9EA6-DF929625EA0E}">
        <p15:presenceInfo xmlns:p15="http://schemas.microsoft.com/office/powerpoint/2012/main" userId="S::dinh0012@e.ntu.edu.sg::a82b0708-1053-4c15-a97f-f59e35c21f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5B0"/>
    <a:srgbClr val="FCB1B1"/>
    <a:srgbClr val="FFD1D1"/>
    <a:srgbClr val="FBFCB1"/>
    <a:srgbClr val="FFF0E0"/>
    <a:srgbClr val="FCEAD7"/>
    <a:srgbClr val="FFE4C9"/>
    <a:srgbClr val="FFE6BD"/>
    <a:srgbClr val="F5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74C3C-48E3-41DC-B5FD-F83F2E793541}" v="1352" dt="2021-04-25T06:36:49.756"/>
    <p1510:client id="{600C921F-8980-410B-87EF-1B86445AFEDB}" v="126" dt="2021-04-24T12:48:33.994"/>
    <p1510:client id="{8AEE1D7B-F57E-46F6-AB20-0A66BAFDA1D0}" v="200" dt="2021-04-25T05:28:34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023" autoAdjust="0"/>
  </p:normalViewPr>
  <p:slideViewPr>
    <p:cSldViewPr snapToGrid="0">
      <p:cViewPr varScale="1">
        <p:scale>
          <a:sx n="29" d="100"/>
          <a:sy n="29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D3BE8-0115-4FD7-8FAB-F03D9E792347}" type="datetimeFigureOut">
              <a:rPr lang="en-US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BDB1-A0C6-400A-8829-A0B9E7DB0E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Finally, we would like to summarise the main methods we had introduced in this presentation.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BDB1-A0C6-400A-8829-A0B9E7DB0E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 start with feature-based methods which are cheaper to train, but displayed comparatively poorer performance as compared to generative approaches.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BDB1-A0C6-400A-8829-A0B9E7DB0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On the other hand, generative approaches yield better empirical performance and produce human-interpretable output, which we believe to be very beneficial. Unfortunately, such approaches are a lot more expensive and would only be feasible for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organisations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with substantial computational resources.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BDB1-A0C6-400A-8829-A0B9E7DB0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domain adaptation is an interesting study field, allowing us to make predictions in the domains with limited dataset available, while training in other domains that have more data readily available. </a:t>
            </a:r>
          </a:p>
          <a:p>
            <a:r>
              <a:rPr lang="en-US" dirty="0"/>
              <a:t>Thank you for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BDB1-A0C6-400A-8829-A0B9E7DB0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3200400" y="4773488"/>
            <a:ext cx="17983200" cy="32918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76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0388" y="8705088"/>
            <a:ext cx="13603224" cy="247978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72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7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06224" y="1874520"/>
            <a:ext cx="2597216" cy="9966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2273" y="1874520"/>
            <a:ext cx="12396978" cy="9966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0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200400" y="4773488"/>
            <a:ext cx="17983200" cy="32918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76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388" y="8704930"/>
            <a:ext cx="13603224" cy="2530164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05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3825" y="5276088"/>
            <a:ext cx="8543542" cy="620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6631" y="5276088"/>
            <a:ext cx="8540494" cy="620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3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6872" y="4626867"/>
            <a:ext cx="8540496" cy="140817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3800" b="0" cap="all" spc="2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914400" indent="0">
              <a:buNone/>
              <a:defRPr sz="38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6872" y="6286500"/>
            <a:ext cx="8540496" cy="5193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676632" y="6286500"/>
            <a:ext cx="8506968" cy="5193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676632" y="4626867"/>
            <a:ext cx="8540496" cy="140817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3800" b="0" cap="all" spc="2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914400" indent="0">
              <a:buNone/>
              <a:defRPr sz="38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5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1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9344" y="4487657"/>
            <a:ext cx="8973312" cy="22829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2160" y="1609344"/>
            <a:ext cx="9631680" cy="10497312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136" y="7099836"/>
            <a:ext cx="7589520" cy="438807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609345" y="12472416"/>
            <a:ext cx="10249594" cy="64008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1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12191998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17046" y="4487656"/>
            <a:ext cx="8989996" cy="22692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1999" y="0"/>
            <a:ext cx="12204194" cy="13716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6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136" y="7099837"/>
            <a:ext cx="7589520" cy="43880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9345" y="12472416"/>
            <a:ext cx="10249594" cy="64008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462272" y="1929384"/>
            <a:ext cx="15459456" cy="23774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272" y="5276089"/>
            <a:ext cx="15459456" cy="62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2858" y="12477632"/>
            <a:ext cx="5507492" cy="64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5653B2-03A2-402B-9CE9-5E9B64283B83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1" y="12472416"/>
            <a:ext cx="1180237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17844" y="12435840"/>
            <a:ext cx="731520" cy="7315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200" spc="0" baseline="0">
                <a:solidFill>
                  <a:srgbClr val="FFFFFF"/>
                </a:solidFill>
              </a:defRPr>
            </a:lvl1pPr>
          </a:lstStyle>
          <a:p>
            <a:fld id="{E3A288E1-7B94-4829-B1E0-DC6DD53FF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0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828800" rtl="0" eaLnBrk="1" latinLnBrk="0" hangingPunct="1">
        <a:lnSpc>
          <a:spcPct val="90000"/>
        </a:lnSpc>
        <a:spcBef>
          <a:spcPct val="0"/>
        </a:spcBef>
        <a:buNone/>
        <a:defRPr sz="5600" kern="1200" cap="all" spc="4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3716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2860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625726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26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33147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6555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EA27-955B-4E27-9FD8-5B00716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52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5B2-813E-464A-ACD6-154BCE09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481F8-9198-4EC2-AF4F-A096FDF91907}"/>
              </a:ext>
            </a:extLst>
          </p:cNvPr>
          <p:cNvGraphicFramePr>
            <a:graphicFrameLocks noGrp="1"/>
          </p:cNvGraphicFramePr>
          <p:nvPr/>
        </p:nvGraphicFramePr>
        <p:xfrm>
          <a:off x="1977570" y="12990284"/>
          <a:ext cx="205531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620">
                  <a:extLst>
                    <a:ext uri="{9D8B030D-6E8A-4147-A177-3AD203B41FA5}">
                      <a16:colId xmlns:a16="http://schemas.microsoft.com/office/drawing/2014/main" val="1854227851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3868838999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639941465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38159573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125662654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Literature Review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Methodology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Implementation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Results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</a:rPr>
                        <a:t>Discussion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84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4900DE-EE41-4837-885F-ECCB1BF3D220}"/>
              </a:ext>
            </a:extLst>
          </p:cNvPr>
          <p:cNvSpPr txBox="1"/>
          <p:nvPr/>
        </p:nvSpPr>
        <p:spPr>
          <a:xfrm>
            <a:off x="4462272" y="4948202"/>
            <a:ext cx="6287714" cy="867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dirty="0"/>
              <a:t>Feature Based</a:t>
            </a:r>
            <a:endParaRPr lang="en-US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0EF28-14F1-4436-8F73-999D2F8164E5}"/>
              </a:ext>
            </a:extLst>
          </p:cNvPr>
          <p:cNvSpPr txBox="1"/>
          <p:nvPr/>
        </p:nvSpPr>
        <p:spPr>
          <a:xfrm>
            <a:off x="3352133" y="7273116"/>
            <a:ext cx="9076934" cy="1527283"/>
          </a:xfrm>
          <a:prstGeom prst="rect">
            <a:avLst/>
          </a:prstGeom>
          <a:solidFill>
            <a:srgbClr val="BDF5B0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b="1" dirty="0"/>
              <a:t>Faster</a:t>
            </a:r>
            <a:r>
              <a:rPr lang="en-SG" sz="3800" dirty="0"/>
              <a:t> Training Times – Less Computationally Expensive</a:t>
            </a:r>
            <a:endParaRPr lang="en-US" sz="3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2DBF4-AAD3-4819-A67F-F0C6FCBC156D}"/>
              </a:ext>
            </a:extLst>
          </p:cNvPr>
          <p:cNvSpPr txBox="1"/>
          <p:nvPr/>
        </p:nvSpPr>
        <p:spPr>
          <a:xfrm>
            <a:off x="3352131" y="9461559"/>
            <a:ext cx="9076936" cy="867774"/>
          </a:xfrm>
          <a:prstGeom prst="rect">
            <a:avLst/>
          </a:prstGeom>
          <a:solidFill>
            <a:srgbClr val="FCB1B1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dirty="0"/>
              <a:t>Comparatively Poorer </a:t>
            </a:r>
            <a:r>
              <a:rPr lang="en-SG" sz="3800" b="1" dirty="0"/>
              <a:t>Performance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7791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5B2-813E-464A-ACD6-154BCE09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481F8-9198-4EC2-AF4F-A096FDF91907}"/>
              </a:ext>
            </a:extLst>
          </p:cNvPr>
          <p:cNvGraphicFramePr>
            <a:graphicFrameLocks noGrp="1"/>
          </p:cNvGraphicFramePr>
          <p:nvPr/>
        </p:nvGraphicFramePr>
        <p:xfrm>
          <a:off x="1977570" y="12990284"/>
          <a:ext cx="205531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620">
                  <a:extLst>
                    <a:ext uri="{9D8B030D-6E8A-4147-A177-3AD203B41FA5}">
                      <a16:colId xmlns:a16="http://schemas.microsoft.com/office/drawing/2014/main" val="1854227851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3868838999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639941465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38159573"/>
                    </a:ext>
                  </a:extLst>
                </a:gridCol>
                <a:gridCol w="4110620">
                  <a:extLst>
                    <a:ext uri="{9D8B030D-6E8A-4147-A177-3AD203B41FA5}">
                      <a16:colId xmlns:a16="http://schemas.microsoft.com/office/drawing/2014/main" val="125662654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Literature Review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Methodology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Implementation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Gill Sans"/>
                        </a:rPr>
                        <a:t>Results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</a:rPr>
                        <a:t>Discussion</a:t>
                      </a:r>
                    </a:p>
                  </a:txBody>
                  <a:tcPr marL="182880" marR="182880" marT="91440" marB="9144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8499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CDBD7C-5E20-4E71-9105-23A877D15A52}"/>
              </a:ext>
            </a:extLst>
          </p:cNvPr>
          <p:cNvSpPr txBox="1"/>
          <p:nvPr/>
        </p:nvSpPr>
        <p:spPr>
          <a:xfrm>
            <a:off x="14397600" y="4948203"/>
            <a:ext cx="6287713" cy="875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dirty="0"/>
              <a:t>Generative Methods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36843-AFEB-4701-BDBE-0AD57666CF7D}"/>
              </a:ext>
            </a:extLst>
          </p:cNvPr>
          <p:cNvSpPr txBox="1"/>
          <p:nvPr/>
        </p:nvSpPr>
        <p:spPr>
          <a:xfrm>
            <a:off x="13287462" y="6497057"/>
            <a:ext cx="8814895" cy="875798"/>
          </a:xfrm>
          <a:prstGeom prst="rect">
            <a:avLst/>
          </a:prstGeom>
          <a:solidFill>
            <a:srgbClr val="BDF5B0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b="1" dirty="0"/>
              <a:t>Better</a:t>
            </a:r>
            <a:r>
              <a:rPr lang="en-SG" sz="3800" dirty="0"/>
              <a:t> Empirical Performance</a:t>
            </a:r>
            <a:endParaRPr lang="en-US" sz="3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4E860-F08F-4846-AB57-1A39658807EC}"/>
              </a:ext>
            </a:extLst>
          </p:cNvPr>
          <p:cNvSpPr txBox="1"/>
          <p:nvPr/>
        </p:nvSpPr>
        <p:spPr>
          <a:xfrm>
            <a:off x="13287460" y="7900320"/>
            <a:ext cx="8814895" cy="1561239"/>
          </a:xfrm>
          <a:prstGeom prst="rect">
            <a:avLst/>
          </a:prstGeom>
          <a:solidFill>
            <a:srgbClr val="BDF5B0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b="1" dirty="0"/>
              <a:t>Human-Interpretable</a:t>
            </a:r>
            <a:r>
              <a:rPr lang="en-SG" sz="3800" dirty="0"/>
              <a:t> Output – Can easily verify quality of output images</a:t>
            </a:r>
            <a:endParaRPr lang="en-US" sz="3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78F68-B872-498C-9F1E-60F804D65888}"/>
              </a:ext>
            </a:extLst>
          </p:cNvPr>
          <p:cNvSpPr txBox="1"/>
          <p:nvPr/>
        </p:nvSpPr>
        <p:spPr>
          <a:xfrm>
            <a:off x="13287460" y="10056686"/>
            <a:ext cx="8814895" cy="875798"/>
          </a:xfrm>
          <a:prstGeom prst="rect">
            <a:avLst/>
          </a:prstGeom>
          <a:solidFill>
            <a:srgbClr val="FCB1B1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/>
              <a:t>Very </a:t>
            </a:r>
            <a:r>
              <a:rPr lang="en-SG" sz="3800" b="1"/>
              <a:t>Expensive</a:t>
            </a:r>
            <a:r>
              <a:rPr lang="en-SG" sz="3800"/>
              <a:t> to Train</a:t>
            </a:r>
            <a:endParaRPr lang="en-US" sz="3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847B8-DCE6-42FE-87B7-7DB666B24641}"/>
              </a:ext>
            </a:extLst>
          </p:cNvPr>
          <p:cNvSpPr txBox="1"/>
          <p:nvPr/>
        </p:nvSpPr>
        <p:spPr>
          <a:xfrm>
            <a:off x="4462272" y="4948202"/>
            <a:ext cx="6287714" cy="867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dirty="0"/>
              <a:t>Feature Based</a:t>
            </a:r>
            <a:endParaRPr lang="en-US" sz="3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FDBEF-27D0-4BF5-94F5-7D8DA6372746}"/>
              </a:ext>
            </a:extLst>
          </p:cNvPr>
          <p:cNvSpPr txBox="1"/>
          <p:nvPr/>
        </p:nvSpPr>
        <p:spPr>
          <a:xfrm>
            <a:off x="3352133" y="7273116"/>
            <a:ext cx="9076934" cy="1527283"/>
          </a:xfrm>
          <a:prstGeom prst="rect">
            <a:avLst/>
          </a:prstGeom>
          <a:solidFill>
            <a:srgbClr val="BDF5B0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b="1" dirty="0"/>
              <a:t>Faster</a:t>
            </a:r>
            <a:r>
              <a:rPr lang="en-SG" sz="3800" dirty="0"/>
              <a:t> Training Times – Less Computationally Expensive</a:t>
            </a:r>
            <a:endParaRPr lang="en-US" sz="3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52C06-A5E5-42CB-812F-781626506886}"/>
              </a:ext>
            </a:extLst>
          </p:cNvPr>
          <p:cNvSpPr txBox="1"/>
          <p:nvPr/>
        </p:nvSpPr>
        <p:spPr>
          <a:xfrm>
            <a:off x="3352131" y="9461559"/>
            <a:ext cx="9076936" cy="867774"/>
          </a:xfrm>
          <a:prstGeom prst="rect">
            <a:avLst/>
          </a:prstGeom>
          <a:solidFill>
            <a:srgbClr val="FCB1B1"/>
          </a:solidFill>
        </p:spPr>
        <p:txBody>
          <a:bodyPr wrap="square" lIns="182880" tIns="91440" rIns="182880" bIns="91440" rtlCol="0" anchor="t">
            <a:noAutofit/>
          </a:bodyPr>
          <a:lstStyle/>
          <a:p>
            <a:pPr algn="ctr"/>
            <a:r>
              <a:rPr lang="en-SG" sz="3800" dirty="0"/>
              <a:t>Comparatively Poorer </a:t>
            </a:r>
            <a:r>
              <a:rPr lang="en-SG" sz="3800" b="1" dirty="0"/>
              <a:t>Performance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9732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EA27-955B-4E27-9FD8-5B007164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510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191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</vt:lpstr>
      <vt:lpstr>Gill Sans MT</vt:lpstr>
      <vt:lpstr>Segoe UI</vt:lpstr>
      <vt:lpstr>Parcel</vt:lpstr>
      <vt:lpstr>Discussion</vt:lpstr>
      <vt:lpstr>Model Comparison</vt:lpstr>
      <vt:lpstr>Model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Research Presentation</dc:title>
  <dc:creator>#WONG YUH SHENG REUBEN#</dc:creator>
  <cp:lastModifiedBy>#DINH KHOAT HOANG ANH#</cp:lastModifiedBy>
  <cp:revision>12</cp:revision>
  <dcterms:created xsi:type="dcterms:W3CDTF">2021-04-16T02:31:21Z</dcterms:created>
  <dcterms:modified xsi:type="dcterms:W3CDTF">2021-04-25T07:55:20Z</dcterms:modified>
</cp:coreProperties>
</file>