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36" r:id="rId2"/>
    <p:sldId id="339" r:id="rId3"/>
    <p:sldId id="326" r:id="rId4"/>
    <p:sldId id="341" r:id="rId5"/>
    <p:sldId id="342" r:id="rId6"/>
    <p:sldId id="340" r:id="rId7"/>
    <p:sldId id="338" r:id="rId8"/>
    <p:sldId id="343" r:id="rId9"/>
    <p:sldId id="344" r:id="rId10"/>
    <p:sldId id="3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36" d="100"/>
          <a:sy n="36" d="100"/>
        </p:scale>
        <p:origin x="62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1BD45-17C6-4973-A7E2-87509F73D23F}" type="datetimeFigureOut">
              <a:rPr lang="en-SG" smtClean="0"/>
              <a:t>29/6/2021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E87FF-96C2-431C-A85C-7470740A0A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015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498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8730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582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9781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6923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6370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259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7724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7442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598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AC9F-F3E0-4F19-A089-6A5154435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C192B-A778-4B1C-8A1C-7181CB533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BFD2C-3D1F-44E1-9F90-B6B2D13F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546-EC68-417A-81E1-7AC10D6C75C1}" type="datetimeFigureOut">
              <a:rPr lang="en-SG" smtClean="0"/>
              <a:t>29/6/2021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A9A8-973D-490F-823D-C4B13437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DC9F-A5A2-427A-8EC1-76C7A41C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CB14-604D-44A3-A799-D4B2F43502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380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F237-BD05-4127-AC5D-A0F04162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D2884-C86B-4DE8-AE3A-796797FDE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198FC-774A-4719-BFC3-E709F6CC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546-EC68-417A-81E1-7AC10D6C75C1}" type="datetimeFigureOut">
              <a:rPr lang="en-SG" smtClean="0"/>
              <a:t>29/6/2021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EFFC0-6DBB-4A6F-BB28-9BD55878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8E58-762A-4506-B162-CC8F0A4F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CB14-604D-44A3-A799-D4B2F43502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363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8D63B-45F9-42D8-9C69-EC14E4827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7A531-32A9-4A9A-86BC-C60F48919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6AC58-8B9A-44C7-8F0B-169C8A35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546-EC68-417A-81E1-7AC10D6C75C1}" type="datetimeFigureOut">
              <a:rPr lang="en-SG" smtClean="0"/>
              <a:t>29/6/2021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231A4-4EB8-4EE6-BEDE-888F2EDE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E4536-DF68-422C-9FC5-594A6073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CB14-604D-44A3-A799-D4B2F43502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2490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530200" y="4113533"/>
            <a:ext cx="6674000" cy="13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301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530100" y="537194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5683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bg>
      <p:bgPr>
        <a:blipFill dpi="0" rotWithShape="1">
          <a:blip r:embed="rId2">
            <a:lum/>
          </a:blip>
          <a:srcRect/>
          <a:tile tx="0" ty="0" sx="80000" sy="91000" flip="xy" algn="tr"/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325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8BB7-0E42-463B-B22E-22D67F27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AAEF-CA37-4344-9CB8-CDD55815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14362-AC1E-4F1E-AD02-537AC1CB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546-EC68-417A-81E1-7AC10D6C75C1}" type="datetimeFigureOut">
              <a:rPr lang="en-SG" smtClean="0"/>
              <a:t>29/6/2021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6034E-D220-4BA8-B8F7-9FD29FC2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5A473-D2A8-4ACA-B50B-E59EF766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CB14-604D-44A3-A799-D4B2F43502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117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23D9-82D6-4035-9D74-931B490B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D3D13-CF41-4DEE-926F-2B69BD73D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B05A8-C09A-4C2D-A7A9-67DAEC65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546-EC68-417A-81E1-7AC10D6C75C1}" type="datetimeFigureOut">
              <a:rPr lang="en-SG" smtClean="0"/>
              <a:t>29/6/2021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823C-68CA-4C02-AAE5-2C5819AD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245D8-062B-4767-8DFE-144FF832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CB14-604D-44A3-A799-D4B2F43502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079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84AB-005D-4A23-BD7A-9B6EF59A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DCC0A-F106-431D-A111-4942678FF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3FE14-4FEB-4632-83C8-066FF8E53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78515-CE3E-4C13-9A9E-46F86CB8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546-EC68-417A-81E1-7AC10D6C75C1}" type="datetimeFigureOut">
              <a:rPr lang="en-SG" smtClean="0"/>
              <a:t>29/6/2021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FD28E-44B7-4E0F-B474-1EDCBA7F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132DE-4515-4C3A-926E-766DA3D5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CB14-604D-44A3-A799-D4B2F43502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806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842A-D06A-47A7-8335-E54D8C39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A6FA-1FCD-45D5-A680-85DFF758D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D9D2A-2D88-4FA0-B663-7864B5F64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52A6D-ECE6-4903-8595-B741538BD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48B8-E5BB-4C5F-A1F9-A0A96314A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4E92A-E6B4-4BC0-91F6-8E6E4064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546-EC68-417A-81E1-7AC10D6C75C1}" type="datetimeFigureOut">
              <a:rPr lang="en-SG" smtClean="0"/>
              <a:t>29/6/2021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8FADA-E102-42AD-9EEF-3E3D9385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B535C-312D-4BF3-BF94-CED79525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CB14-604D-44A3-A799-D4B2F43502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194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EAFA-9766-461F-B7CA-1B7475E1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7DBC0-5EAB-4F0C-9870-EBB0A7C3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546-EC68-417A-81E1-7AC10D6C75C1}" type="datetimeFigureOut">
              <a:rPr lang="en-SG" smtClean="0"/>
              <a:t>29/6/2021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E39BC-6460-4BE4-956A-A0F1AFBB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780D5-A69D-488D-8D8F-5DC25C26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CB14-604D-44A3-A799-D4B2F43502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428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4E5AC-A02D-48E7-B6C5-173A51E2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546-EC68-417A-81E1-7AC10D6C75C1}" type="datetimeFigureOut">
              <a:rPr lang="en-SG" smtClean="0"/>
              <a:t>29/6/2021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6F486-585B-4B3F-8C16-BDF60D9C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E96E2-DF10-4D1F-856D-5FDEBCC5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CB14-604D-44A3-A799-D4B2F43502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857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EC43-5052-4FE5-9A78-7760C269A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1660-7447-434B-B52C-704CCCD6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738EC-A0EC-49FA-8F18-B4F3F56B8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C347B-2E2F-4E0F-A5F5-8D609746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546-EC68-417A-81E1-7AC10D6C75C1}" type="datetimeFigureOut">
              <a:rPr lang="en-SG" smtClean="0"/>
              <a:t>29/6/2021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DDA73-5693-419B-BB38-F9CF9771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F0859-F28A-44FF-9D13-553CC7B4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CB14-604D-44A3-A799-D4B2F43502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989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205B-C9C0-4D19-8428-B4F9CA44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DFFBA-5077-41DA-B4F7-993B2DCF0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E5FD7-0B57-4FD9-ABD7-84B9A688C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E55E6-BDC0-4A94-A023-6E0FFB4D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546-EC68-417A-81E1-7AC10D6C75C1}" type="datetimeFigureOut">
              <a:rPr lang="en-SG" smtClean="0"/>
              <a:t>29/6/2021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8EB98-E3E3-4F9C-8967-C7FE351A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3B95C-1A16-4A3F-93EB-78B7D4B1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CB14-604D-44A3-A799-D4B2F43502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531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B2690-63F0-4B35-9F71-238C9EE0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3A1AF-52C9-481D-9812-024E457E6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55B9D-0B59-44E5-A268-88D54F27D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F546-EC68-417A-81E1-7AC10D6C75C1}" type="datetimeFigureOut">
              <a:rPr lang="en-SG" smtClean="0"/>
              <a:t>29/6/2021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3105F-6C8F-45DE-9EC5-D569EF6A8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FA41-CC5B-4CF1-8527-2763AA664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BCB14-604D-44A3-A799-D4B2F43502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290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696824" y="4543719"/>
            <a:ext cx="6507375" cy="93261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b="1" dirty="0">
                <a:latin typeface="+mn-lt"/>
              </a:rPr>
              <a:t>User Guide</a:t>
            </a:r>
            <a:endParaRPr b="1" dirty="0">
              <a:latin typeface="+mn-lt"/>
            </a:endParaRPr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530105" y="3098467"/>
            <a:ext cx="7302810" cy="10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6600" dirty="0"/>
              <a:t>EL Image Processing (Enhanced)</a:t>
            </a:r>
            <a:endParaRPr sz="6600"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5371033"/>
            <a:ext cx="208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1728885" y="5371945"/>
            <a:ext cx="5633200" cy="71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/>
              <a:t>Dinh Khoat Hoang Anh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7394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905935" y="156533"/>
            <a:ext cx="10380131" cy="1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>
                <a:latin typeface="+mn-lt"/>
              </a:rPr>
              <a:t>Step 4</a:t>
            </a:r>
            <a:endParaRPr b="1" dirty="0">
              <a:latin typeface="+mn-lt"/>
            </a:endParaRPr>
          </a:p>
        </p:txBody>
      </p:sp>
      <p:cxnSp>
        <p:nvCxnSpPr>
          <p:cNvPr id="10" name="Google Shape;223;p35">
            <a:extLst>
              <a:ext uri="{FF2B5EF4-FFF2-40B4-BE49-F238E27FC236}">
                <a16:creationId xmlns:a16="http://schemas.microsoft.com/office/drawing/2014/main" id="{6BDCADC1-C75C-477D-8907-241655B03BFA}"/>
              </a:ext>
            </a:extLst>
          </p:cNvPr>
          <p:cNvCxnSpPr>
            <a:cxnSpLocks/>
          </p:cNvCxnSpPr>
          <p:nvPr/>
        </p:nvCxnSpPr>
        <p:spPr>
          <a:xfrm>
            <a:off x="4281436" y="1344678"/>
            <a:ext cx="34392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225;p35">
            <a:extLst>
              <a:ext uri="{FF2B5EF4-FFF2-40B4-BE49-F238E27FC236}">
                <a16:creationId xmlns:a16="http://schemas.microsoft.com/office/drawing/2014/main" id="{3A0EE73F-C9E6-44C2-A728-B07FDAC94896}"/>
              </a:ext>
            </a:extLst>
          </p:cNvPr>
          <p:cNvSpPr txBox="1">
            <a:spLocks/>
          </p:cNvSpPr>
          <p:nvPr/>
        </p:nvSpPr>
        <p:spPr>
          <a:xfrm>
            <a:off x="2986307" y="749906"/>
            <a:ext cx="6387741" cy="655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3200" b="0" dirty="0"/>
              <a:t>Obtain Results</a:t>
            </a:r>
            <a:endParaRPr lang="en-SG" sz="3200" b="0" dirty="0"/>
          </a:p>
        </p:txBody>
      </p:sp>
      <p:sp>
        <p:nvSpPr>
          <p:cNvPr id="12" name="Google Shape;226;p35">
            <a:extLst>
              <a:ext uri="{FF2B5EF4-FFF2-40B4-BE49-F238E27FC236}">
                <a16:creationId xmlns:a16="http://schemas.microsoft.com/office/drawing/2014/main" id="{5BCA633D-F4EF-47FC-97DD-F8B87F79C638}"/>
              </a:ext>
            </a:extLst>
          </p:cNvPr>
          <p:cNvSpPr txBox="1">
            <a:spLocks/>
          </p:cNvSpPr>
          <p:nvPr/>
        </p:nvSpPr>
        <p:spPr>
          <a:xfrm>
            <a:off x="1913641" y="1514709"/>
            <a:ext cx="8851769" cy="8822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/>
              <a:t>Output images are auto-generated in </a:t>
            </a:r>
            <a:r>
              <a:rPr lang="en-US" sz="1867" b="1" dirty="0"/>
              <a:t>./output/ </a:t>
            </a:r>
            <a:r>
              <a:rPr lang="en-US" sz="1867" dirty="0"/>
              <a:t>folder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/>
              <a:t>Images are saved only when </a:t>
            </a:r>
            <a:r>
              <a:rPr lang="en-US" sz="1867" b="1" dirty="0"/>
              <a:t>verbose = True </a:t>
            </a:r>
            <a:r>
              <a:rPr lang="en-US" sz="1867" dirty="0"/>
              <a:t>(in UserInput.py)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AB5630-A479-4C6F-9860-7BD82D0A1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239" y="2396955"/>
            <a:ext cx="8116626" cy="417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8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601295" y="4270988"/>
            <a:ext cx="6507375" cy="93261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b="1" dirty="0">
                <a:latin typeface="+mn-lt"/>
              </a:rPr>
              <a:t>Algorithm Overview</a:t>
            </a:r>
            <a:endParaRPr b="1" dirty="0">
              <a:latin typeface="+mn-lt"/>
            </a:endParaRPr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530105" y="3098467"/>
            <a:ext cx="7302810" cy="10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8800" dirty="0"/>
              <a:t>01</a:t>
            </a:r>
            <a:endParaRPr sz="8800"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5371033"/>
            <a:ext cx="208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0051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905935" y="188134"/>
            <a:ext cx="10380131" cy="108408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>
                <a:latin typeface="+mn-lt"/>
              </a:rPr>
              <a:t>EL Image Processing</a:t>
            </a:r>
            <a:r>
              <a:rPr lang="en" b="1" dirty="0">
                <a:latin typeface="+mn-lt"/>
              </a:rPr>
              <a:t> </a:t>
            </a:r>
            <a:br>
              <a:rPr lang="en" b="1" dirty="0">
                <a:latin typeface="+mn-lt"/>
              </a:rPr>
            </a:br>
            <a:r>
              <a:rPr lang="en-US" sz="1867" b="1" dirty="0">
                <a:latin typeface="+mn-lt"/>
              </a:rPr>
              <a:t>Enhanced version with Adaptive Learning and Interpolation</a:t>
            </a:r>
            <a:endParaRPr b="1"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CC57BE-261F-4FA2-BE40-DEC3E69BF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46102" y="2631784"/>
            <a:ext cx="4498896" cy="28263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626EA8-E132-4B4C-8F41-C0948A7C33CC}"/>
              </a:ext>
            </a:extLst>
          </p:cNvPr>
          <p:cNvSpPr/>
          <p:nvPr/>
        </p:nvSpPr>
        <p:spPr>
          <a:xfrm>
            <a:off x="2397051" y="1211344"/>
            <a:ext cx="1235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Raw Image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FCFC448-E9D0-4914-AC93-90C961E40F8A}"/>
              </a:ext>
            </a:extLst>
          </p:cNvPr>
          <p:cNvSpPr/>
          <p:nvPr/>
        </p:nvSpPr>
        <p:spPr>
          <a:xfrm>
            <a:off x="5260157" y="3223966"/>
            <a:ext cx="480767" cy="10840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2643BA-9B69-4CA8-A2BA-1B8834E36968}"/>
              </a:ext>
            </a:extLst>
          </p:cNvPr>
          <p:cNvSpPr/>
          <p:nvPr/>
        </p:nvSpPr>
        <p:spPr>
          <a:xfrm>
            <a:off x="6866927" y="1580676"/>
            <a:ext cx="4013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Rotate, Grayscale and Warp Background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84ABBF-4970-47FE-9494-A27B0A261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025" y="2312178"/>
            <a:ext cx="5453063" cy="346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2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626EA8-E132-4B4C-8F41-C0948A7C33CC}"/>
              </a:ext>
            </a:extLst>
          </p:cNvPr>
          <p:cNvSpPr/>
          <p:nvPr/>
        </p:nvSpPr>
        <p:spPr>
          <a:xfrm>
            <a:off x="2312210" y="1532372"/>
            <a:ext cx="8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Flatten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FCFC448-E9D0-4914-AC93-90C961E40F8A}"/>
              </a:ext>
            </a:extLst>
          </p:cNvPr>
          <p:cNvSpPr/>
          <p:nvPr/>
        </p:nvSpPr>
        <p:spPr>
          <a:xfrm>
            <a:off x="5524107" y="3214539"/>
            <a:ext cx="480767" cy="10840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2643BA-9B69-4CA8-A2BA-1B8834E36968}"/>
              </a:ext>
            </a:extLst>
          </p:cNvPr>
          <p:cNvSpPr/>
          <p:nvPr/>
        </p:nvSpPr>
        <p:spPr>
          <a:xfrm>
            <a:off x="7253427" y="1070707"/>
            <a:ext cx="3875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Adaptive Cell Splicing</a:t>
            </a:r>
          </a:p>
          <a:p>
            <a:r>
              <a:rPr lang="en-US" dirty="0"/>
              <a:t>-&gt; Optimize Blur Algorithm</a:t>
            </a:r>
          </a:p>
          <a:p>
            <a:r>
              <a:rPr lang="en-US" dirty="0"/>
              <a:t>-&gt; Optimize Edge Detection Threshold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9B1AA01-5CC4-479B-B4AB-C8C376033A6E}"/>
              </a:ext>
            </a:extLst>
          </p:cNvPr>
          <p:cNvSpPr/>
          <p:nvPr/>
        </p:nvSpPr>
        <p:spPr>
          <a:xfrm>
            <a:off x="114693" y="3214539"/>
            <a:ext cx="480767" cy="10840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8B541-1CEF-460C-A22B-7F7E1321E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67" y="2161859"/>
            <a:ext cx="4547976" cy="292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717A80-6D79-4B9B-A51A-69764CFE2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742" y="2056890"/>
            <a:ext cx="5603302" cy="37304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762911-C774-4213-8A02-B5B355C92D9A}"/>
              </a:ext>
            </a:extLst>
          </p:cNvPr>
          <p:cNvSpPr/>
          <p:nvPr/>
        </p:nvSpPr>
        <p:spPr>
          <a:xfrm>
            <a:off x="7126664" y="2705493"/>
            <a:ext cx="1498862" cy="952107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oogle Shape;232;p36">
            <a:extLst>
              <a:ext uri="{FF2B5EF4-FFF2-40B4-BE49-F238E27FC236}">
                <a16:creationId xmlns:a16="http://schemas.microsoft.com/office/drawing/2014/main" id="{18690602-9B10-4D07-8129-F0FC6EF411F2}"/>
              </a:ext>
            </a:extLst>
          </p:cNvPr>
          <p:cNvSpPr txBox="1">
            <a:spLocks/>
          </p:cNvSpPr>
          <p:nvPr/>
        </p:nvSpPr>
        <p:spPr>
          <a:xfrm>
            <a:off x="905935" y="188134"/>
            <a:ext cx="10380131" cy="108408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b="1">
                <a:latin typeface="+mn-lt"/>
              </a:rPr>
              <a:t>EL Image Processing </a:t>
            </a:r>
            <a:br>
              <a:rPr lang="en-US" b="1">
                <a:latin typeface="+mn-lt"/>
              </a:rPr>
            </a:br>
            <a:r>
              <a:rPr lang="en-US" sz="1867" b="1">
                <a:latin typeface="+mn-lt"/>
              </a:rPr>
              <a:t>Enhanced version with Adaptive Learning and Interpolation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006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fabric&#10;&#10;Description automatically generated">
            <a:extLst>
              <a:ext uri="{FF2B5EF4-FFF2-40B4-BE49-F238E27FC236}">
                <a16:creationId xmlns:a16="http://schemas.microsoft.com/office/drawing/2014/main" id="{D1BF82AA-54F2-45A9-BF19-0DBB0EB77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40" y="2203380"/>
            <a:ext cx="5635375" cy="35469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C3940E-DEBE-4F92-972D-72DFC6F3FB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3657"/>
          <a:stretch/>
        </p:blipFill>
        <p:spPr>
          <a:xfrm>
            <a:off x="6138741" y="1965729"/>
            <a:ext cx="5620371" cy="237651"/>
          </a:xfrm>
          <a:prstGeom prst="rect">
            <a:avLst/>
          </a:prstGeom>
        </p:spPr>
      </p:pic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905935" y="178707"/>
            <a:ext cx="10380131" cy="108408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>
                <a:latin typeface="+mn-lt"/>
              </a:rPr>
              <a:t>EL Image Processing</a:t>
            </a:r>
            <a:r>
              <a:rPr lang="en" b="1" dirty="0">
                <a:latin typeface="+mn-lt"/>
              </a:rPr>
              <a:t> </a:t>
            </a:r>
            <a:br>
              <a:rPr lang="en" b="1" dirty="0">
                <a:latin typeface="+mn-lt"/>
              </a:rPr>
            </a:br>
            <a:r>
              <a:rPr lang="en-US" sz="1867" b="1" dirty="0">
                <a:latin typeface="+mn-lt"/>
              </a:rPr>
              <a:t>Enhanced version with Adaptive Learning and Interpolation</a:t>
            </a:r>
            <a:endParaRPr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626EA8-E132-4B4C-8F41-C0948A7C33CC}"/>
              </a:ext>
            </a:extLst>
          </p:cNvPr>
          <p:cNvSpPr/>
          <p:nvPr/>
        </p:nvSpPr>
        <p:spPr>
          <a:xfrm>
            <a:off x="1812589" y="1541430"/>
            <a:ext cx="203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Interpolate Corners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FCFC448-E9D0-4914-AC93-90C961E40F8A}"/>
              </a:ext>
            </a:extLst>
          </p:cNvPr>
          <p:cNvSpPr/>
          <p:nvPr/>
        </p:nvSpPr>
        <p:spPr>
          <a:xfrm>
            <a:off x="5524107" y="3214539"/>
            <a:ext cx="480767" cy="10840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2643BA-9B69-4CA8-A2BA-1B8834E36968}"/>
              </a:ext>
            </a:extLst>
          </p:cNvPr>
          <p:cNvSpPr/>
          <p:nvPr/>
        </p:nvSpPr>
        <p:spPr>
          <a:xfrm>
            <a:off x="7126664" y="1479888"/>
            <a:ext cx="3875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Splice Interpolation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9B1AA01-5CC4-479B-B4AB-C8C376033A6E}"/>
              </a:ext>
            </a:extLst>
          </p:cNvPr>
          <p:cNvSpPr/>
          <p:nvPr/>
        </p:nvSpPr>
        <p:spPr>
          <a:xfrm>
            <a:off x="114693" y="3214539"/>
            <a:ext cx="480767" cy="10840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62911-C774-4213-8A02-B5B355C92D9A}"/>
              </a:ext>
            </a:extLst>
          </p:cNvPr>
          <p:cNvSpPr/>
          <p:nvPr/>
        </p:nvSpPr>
        <p:spPr>
          <a:xfrm>
            <a:off x="7022970" y="2619865"/>
            <a:ext cx="1498862" cy="952107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2FFB29-EE1F-4B89-A1D4-B7AB79C078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44"/>
          <a:stretch/>
        </p:blipFill>
        <p:spPr>
          <a:xfrm>
            <a:off x="645293" y="2203380"/>
            <a:ext cx="4744946" cy="31131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A08B45-BE76-4167-9224-128E18D28BCE}"/>
              </a:ext>
            </a:extLst>
          </p:cNvPr>
          <p:cNvSpPr/>
          <p:nvPr/>
        </p:nvSpPr>
        <p:spPr>
          <a:xfrm>
            <a:off x="1413715" y="2619865"/>
            <a:ext cx="1301205" cy="76200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9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601295" y="4270988"/>
            <a:ext cx="6507375" cy="93261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b="1" dirty="0">
                <a:latin typeface="+mn-lt"/>
              </a:rPr>
              <a:t>User Guide </a:t>
            </a:r>
            <a:br>
              <a:rPr lang="en-US" b="1" dirty="0">
                <a:latin typeface="+mn-lt"/>
              </a:rPr>
            </a:br>
            <a:r>
              <a:rPr lang="en-US" dirty="0">
                <a:latin typeface="+mn-lt"/>
              </a:rPr>
              <a:t>(For running local)</a:t>
            </a:r>
            <a:endParaRPr dirty="0">
              <a:latin typeface="+mn-lt"/>
            </a:endParaRPr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530105" y="3098467"/>
            <a:ext cx="7302810" cy="10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8800" dirty="0"/>
              <a:t>02</a:t>
            </a:r>
            <a:endParaRPr sz="8800"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5371033"/>
            <a:ext cx="208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355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905935" y="156533"/>
            <a:ext cx="10380131" cy="1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>
                <a:latin typeface="+mn-lt"/>
              </a:rPr>
              <a:t>Step 1</a:t>
            </a:r>
            <a:endParaRPr b="1" dirty="0">
              <a:latin typeface="+mn-lt"/>
            </a:endParaRPr>
          </a:p>
        </p:txBody>
      </p:sp>
      <p:cxnSp>
        <p:nvCxnSpPr>
          <p:cNvPr id="10" name="Google Shape;223;p35">
            <a:extLst>
              <a:ext uri="{FF2B5EF4-FFF2-40B4-BE49-F238E27FC236}">
                <a16:creationId xmlns:a16="http://schemas.microsoft.com/office/drawing/2014/main" id="{6BDCADC1-C75C-477D-8907-241655B03BFA}"/>
              </a:ext>
            </a:extLst>
          </p:cNvPr>
          <p:cNvCxnSpPr>
            <a:cxnSpLocks/>
          </p:cNvCxnSpPr>
          <p:nvPr/>
        </p:nvCxnSpPr>
        <p:spPr>
          <a:xfrm>
            <a:off x="4281436" y="1344678"/>
            <a:ext cx="34392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225;p35">
            <a:extLst>
              <a:ext uri="{FF2B5EF4-FFF2-40B4-BE49-F238E27FC236}">
                <a16:creationId xmlns:a16="http://schemas.microsoft.com/office/drawing/2014/main" id="{3A0EE73F-C9E6-44C2-A728-B07FDAC94896}"/>
              </a:ext>
            </a:extLst>
          </p:cNvPr>
          <p:cNvSpPr txBox="1">
            <a:spLocks/>
          </p:cNvSpPr>
          <p:nvPr/>
        </p:nvSpPr>
        <p:spPr>
          <a:xfrm>
            <a:off x="3557537" y="694232"/>
            <a:ext cx="4653295" cy="655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3200" b="0" dirty="0"/>
              <a:t>User’s Configurations</a:t>
            </a:r>
            <a:endParaRPr lang="en-SG" sz="3200" b="0" dirty="0"/>
          </a:p>
        </p:txBody>
      </p:sp>
      <p:sp>
        <p:nvSpPr>
          <p:cNvPr id="12" name="Google Shape;226;p35">
            <a:extLst>
              <a:ext uri="{FF2B5EF4-FFF2-40B4-BE49-F238E27FC236}">
                <a16:creationId xmlns:a16="http://schemas.microsoft.com/office/drawing/2014/main" id="{5BCA633D-F4EF-47FC-97DD-F8B87F79C638}"/>
              </a:ext>
            </a:extLst>
          </p:cNvPr>
          <p:cNvSpPr txBox="1">
            <a:spLocks/>
          </p:cNvSpPr>
          <p:nvPr/>
        </p:nvSpPr>
        <p:spPr>
          <a:xfrm>
            <a:off x="1913641" y="1514709"/>
            <a:ext cx="8851769" cy="8822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/>
              <a:t>Specify the parameters in </a:t>
            </a:r>
            <a:r>
              <a:rPr lang="en-US" sz="1867" b="1" dirty="0"/>
              <a:t>UserInput.py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/>
              <a:t>The important ones are:</a:t>
            </a:r>
          </a:p>
          <a:p>
            <a:pPr marL="838190" lvl="1" indent="-380990">
              <a:buFont typeface="Arial" panose="020B0604020202020204" pitchFamily="34" charset="0"/>
              <a:buChar char="•"/>
            </a:pPr>
            <a:r>
              <a:rPr lang="en-US" sz="1867" dirty="0"/>
              <a:t> </a:t>
            </a:r>
            <a:r>
              <a:rPr lang="en-US" sz="1867" b="1" dirty="0" err="1"/>
              <a:t>image_folder</a:t>
            </a:r>
            <a:r>
              <a:rPr lang="en-US" sz="1867" b="1" dirty="0"/>
              <a:t> </a:t>
            </a:r>
            <a:r>
              <a:rPr lang="en-US" sz="1867" dirty="0"/>
              <a:t>path, </a:t>
            </a:r>
            <a:r>
              <a:rPr lang="en-US" sz="1867" b="1" dirty="0"/>
              <a:t>WIDTH</a:t>
            </a:r>
            <a:r>
              <a:rPr lang="en-US" sz="1867" dirty="0"/>
              <a:t> and </a:t>
            </a:r>
            <a:r>
              <a:rPr lang="en-US" sz="1867" b="1" dirty="0"/>
              <a:t>HEIGHT</a:t>
            </a:r>
            <a:r>
              <a:rPr lang="en-US" sz="1867" dirty="0"/>
              <a:t> of output image, and </a:t>
            </a:r>
            <a:r>
              <a:rPr lang="en-US" sz="1867" b="1" dirty="0"/>
              <a:t>SPLICES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1B9028-2FE9-4771-9747-24C93E947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134" y="2704648"/>
            <a:ext cx="9010089" cy="368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8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905935" y="156533"/>
            <a:ext cx="10380131" cy="1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>
                <a:latin typeface="+mn-lt"/>
              </a:rPr>
              <a:t>Step 2</a:t>
            </a:r>
            <a:endParaRPr b="1" dirty="0">
              <a:latin typeface="+mn-lt"/>
            </a:endParaRPr>
          </a:p>
        </p:txBody>
      </p:sp>
      <p:cxnSp>
        <p:nvCxnSpPr>
          <p:cNvPr id="10" name="Google Shape;223;p35">
            <a:extLst>
              <a:ext uri="{FF2B5EF4-FFF2-40B4-BE49-F238E27FC236}">
                <a16:creationId xmlns:a16="http://schemas.microsoft.com/office/drawing/2014/main" id="{6BDCADC1-C75C-477D-8907-241655B03BFA}"/>
              </a:ext>
            </a:extLst>
          </p:cNvPr>
          <p:cNvCxnSpPr>
            <a:cxnSpLocks/>
          </p:cNvCxnSpPr>
          <p:nvPr/>
        </p:nvCxnSpPr>
        <p:spPr>
          <a:xfrm>
            <a:off x="4281436" y="1344678"/>
            <a:ext cx="34392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225;p35">
            <a:extLst>
              <a:ext uri="{FF2B5EF4-FFF2-40B4-BE49-F238E27FC236}">
                <a16:creationId xmlns:a16="http://schemas.microsoft.com/office/drawing/2014/main" id="{3A0EE73F-C9E6-44C2-A728-B07FDAC94896}"/>
              </a:ext>
            </a:extLst>
          </p:cNvPr>
          <p:cNvSpPr txBox="1">
            <a:spLocks/>
          </p:cNvSpPr>
          <p:nvPr/>
        </p:nvSpPr>
        <p:spPr>
          <a:xfrm>
            <a:off x="2986307" y="749906"/>
            <a:ext cx="6387741" cy="655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3200" b="0" dirty="0"/>
              <a:t>Raw images in image_folder path</a:t>
            </a:r>
            <a:endParaRPr lang="en-SG" sz="3200" b="0" dirty="0"/>
          </a:p>
        </p:txBody>
      </p:sp>
      <p:sp>
        <p:nvSpPr>
          <p:cNvPr id="12" name="Google Shape;226;p35">
            <a:extLst>
              <a:ext uri="{FF2B5EF4-FFF2-40B4-BE49-F238E27FC236}">
                <a16:creationId xmlns:a16="http://schemas.microsoft.com/office/drawing/2014/main" id="{5BCA633D-F4EF-47FC-97DD-F8B87F79C638}"/>
              </a:ext>
            </a:extLst>
          </p:cNvPr>
          <p:cNvSpPr txBox="1">
            <a:spLocks/>
          </p:cNvSpPr>
          <p:nvPr/>
        </p:nvSpPr>
        <p:spPr>
          <a:xfrm>
            <a:off x="1913641" y="1514709"/>
            <a:ext cx="8851769" cy="8822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/>
              <a:t>Create the </a:t>
            </a:r>
            <a:r>
              <a:rPr lang="en-US" sz="1867" b="1" dirty="0"/>
              <a:t>image_folder </a:t>
            </a:r>
            <a:r>
              <a:rPr lang="en-US" sz="1867" dirty="0"/>
              <a:t>path as specified in UserInput.py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/>
              <a:t>Drop the raw images in </a:t>
            </a:r>
            <a:r>
              <a:rPr lang="en-US" sz="1867" b="1" dirty="0"/>
              <a:t>./input/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08CF28-EB58-4343-BB2D-11B5744AFC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63"/>
          <a:stretch/>
        </p:blipFill>
        <p:spPr>
          <a:xfrm>
            <a:off x="2914010" y="3429000"/>
            <a:ext cx="5768078" cy="2305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195971-11EF-4CFA-8A32-296B650A8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942" y="2508610"/>
            <a:ext cx="38576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9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905935" y="156533"/>
            <a:ext cx="10380131" cy="1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>
                <a:latin typeface="+mn-lt"/>
              </a:rPr>
              <a:t>Step 3</a:t>
            </a:r>
            <a:endParaRPr b="1" dirty="0">
              <a:latin typeface="+mn-lt"/>
            </a:endParaRPr>
          </a:p>
        </p:txBody>
      </p:sp>
      <p:cxnSp>
        <p:nvCxnSpPr>
          <p:cNvPr id="10" name="Google Shape;223;p35">
            <a:extLst>
              <a:ext uri="{FF2B5EF4-FFF2-40B4-BE49-F238E27FC236}">
                <a16:creationId xmlns:a16="http://schemas.microsoft.com/office/drawing/2014/main" id="{6BDCADC1-C75C-477D-8907-241655B03BFA}"/>
              </a:ext>
            </a:extLst>
          </p:cNvPr>
          <p:cNvCxnSpPr>
            <a:cxnSpLocks/>
          </p:cNvCxnSpPr>
          <p:nvPr/>
        </p:nvCxnSpPr>
        <p:spPr>
          <a:xfrm>
            <a:off x="4281436" y="1344678"/>
            <a:ext cx="34392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225;p35">
            <a:extLst>
              <a:ext uri="{FF2B5EF4-FFF2-40B4-BE49-F238E27FC236}">
                <a16:creationId xmlns:a16="http://schemas.microsoft.com/office/drawing/2014/main" id="{3A0EE73F-C9E6-44C2-A728-B07FDAC94896}"/>
              </a:ext>
            </a:extLst>
          </p:cNvPr>
          <p:cNvSpPr txBox="1">
            <a:spLocks/>
          </p:cNvSpPr>
          <p:nvPr/>
        </p:nvSpPr>
        <p:spPr>
          <a:xfrm>
            <a:off x="2986307" y="749906"/>
            <a:ext cx="6387741" cy="655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3200" b="0" dirty="0"/>
              <a:t>Execute ELprocessing.py</a:t>
            </a:r>
            <a:endParaRPr lang="en-SG" sz="3200" b="0" dirty="0"/>
          </a:p>
        </p:txBody>
      </p:sp>
      <p:sp>
        <p:nvSpPr>
          <p:cNvPr id="12" name="Google Shape;226;p35">
            <a:extLst>
              <a:ext uri="{FF2B5EF4-FFF2-40B4-BE49-F238E27FC236}">
                <a16:creationId xmlns:a16="http://schemas.microsoft.com/office/drawing/2014/main" id="{5BCA633D-F4EF-47FC-97DD-F8B87F79C638}"/>
              </a:ext>
            </a:extLst>
          </p:cNvPr>
          <p:cNvSpPr txBox="1">
            <a:spLocks/>
          </p:cNvSpPr>
          <p:nvPr/>
        </p:nvSpPr>
        <p:spPr>
          <a:xfrm>
            <a:off x="5203596" y="2092750"/>
            <a:ext cx="5222449" cy="61528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/>
              <a:t>Execute &gt;&gt; </a:t>
            </a:r>
            <a:r>
              <a:rPr lang="en-US" sz="1867" b="1" dirty="0"/>
              <a:t>python ELprocessing.py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/>
              <a:t>The program will automatically generate the respective raw images</a:t>
            </a:r>
            <a:endParaRPr lang="en-US" sz="1867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C0A50C-B629-42BD-91CF-8C067F52B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133" y="1715677"/>
            <a:ext cx="3271597" cy="477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6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190</Words>
  <Application>Microsoft Office PowerPoint</Application>
  <PresentationFormat>Widescreen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Exo 2</vt:lpstr>
      <vt:lpstr>Fira Sans Extra Condensed Medium</vt:lpstr>
      <vt:lpstr>Office Theme</vt:lpstr>
      <vt:lpstr>User Guide</vt:lpstr>
      <vt:lpstr>Algorithm Overview</vt:lpstr>
      <vt:lpstr>EL Image Processing  Enhanced version with Adaptive Learning and Interpolation</vt:lpstr>
      <vt:lpstr>PowerPoint Presentation</vt:lpstr>
      <vt:lpstr>EL Image Processing  Enhanced version with Adaptive Learning and Interpolation</vt:lpstr>
      <vt:lpstr>User Guide  (For running local)</vt:lpstr>
      <vt:lpstr>Step 1</vt:lpstr>
      <vt:lpstr>Step 2</vt:lpstr>
      <vt:lpstr>Step 3</vt:lpstr>
      <vt:lpstr>Step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#LIEW YOU SHENG#</dc:creator>
  <cp:lastModifiedBy>#DINH KHOAT HOANG ANH#</cp:lastModifiedBy>
  <cp:revision>13</cp:revision>
  <dcterms:created xsi:type="dcterms:W3CDTF">2020-12-10T08:12:27Z</dcterms:created>
  <dcterms:modified xsi:type="dcterms:W3CDTF">2021-06-29T08:13:25Z</dcterms:modified>
</cp:coreProperties>
</file>