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1" d="100"/>
          <a:sy n="231" d="100"/>
        </p:scale>
        <p:origin x="354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afd07dce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afd07dce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afd07dce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afd07dce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fd07dc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fd07dc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afd07dce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afd07dce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fd07dce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afd07dce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afd07dce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afd07dce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afd07dce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afd07dce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2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afd07dce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afd07dce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044987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044987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afd07dce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afd07dce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afd07dc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afd07dce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fd07dc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fd07dc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afd07d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afd07d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afd07dc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afd07dc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afd07d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afd07d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afd07dce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afd07dce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output.html#pwmle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itzing.org/" TargetMode="External"/><Relationship Id="rId5" Type="http://schemas.openxmlformats.org/officeDocument/2006/relationships/hyperlink" Target="https://lets-code-p.github.io/teaching/" TargetMode="External"/><Relationship Id="rId4" Type="http://schemas.openxmlformats.org/officeDocument/2006/relationships/hyperlink" Target="https://projects.raspberrypi.org/en/projects/physical-computing/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output.html#l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input.html#lightsensor-ld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Getting Started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1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closed circuit: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3v3 pin with “red” 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GND pin with “blue” column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494" y="1017725"/>
            <a:ext cx="5163491" cy="38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LDR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in groups of 2-3 students to replicate the previous demonstration.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program output/print something (e.g. “It’s light!”) when the LDR value exceeds a certain threshold.</a:t>
            </a:r>
            <a:br>
              <a:rPr lang="en"/>
            </a:br>
            <a:r>
              <a:rPr lang="en"/>
              <a:t>(Hint: use a combination of while loop and print)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LDR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a program output/print something (e.g. “It’s light!”) when the LDR value exceeds a certain threshold.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311600" y="1811600"/>
            <a:ext cx="3999900" cy="1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from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gpiozero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LightSensor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ldr = LightSensor(</a:t>
            </a:r>
            <a:r>
              <a:rPr lang="en" b="1">
                <a:solidFill>
                  <a:srgbClr val="0000DD"/>
                </a:solidFill>
              </a:rPr>
              <a:t>18</a:t>
            </a:r>
            <a:r>
              <a:rPr lang="en">
                <a:solidFill>
                  <a:srgbClr val="333333"/>
                </a:solidFill>
              </a:rPr>
              <a:t>, threshold=</a:t>
            </a:r>
            <a:r>
              <a:rPr lang="en" b="1">
                <a:solidFill>
                  <a:srgbClr val="6600EE"/>
                </a:solidFill>
              </a:rPr>
              <a:t>0.5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ldr.wait_for_light()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8800"/>
                </a:solidFill>
              </a:rPr>
              <a:t>print</a:t>
            </a:r>
            <a:r>
              <a:rPr lang="en">
                <a:solidFill>
                  <a:srgbClr val="333333"/>
                </a:solidFill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</a:rPr>
              <a:t>"Light detected!"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700" b="1">
              <a:solidFill>
                <a:srgbClr val="008800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00700" y="1811600"/>
            <a:ext cx="3878100" cy="2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from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gpiozero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LightSensor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ldr = LightSensor(</a:t>
            </a:r>
            <a:r>
              <a:rPr lang="en" b="1">
                <a:solidFill>
                  <a:srgbClr val="0000DD"/>
                </a:solidFill>
              </a:rPr>
              <a:t>18</a:t>
            </a:r>
            <a:r>
              <a:rPr lang="en">
                <a:solidFill>
                  <a:srgbClr val="333333"/>
                </a:solidFill>
              </a:rPr>
              <a:t>)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while</a:t>
            </a:r>
            <a:r>
              <a:rPr lang="en">
                <a:solidFill>
                  <a:srgbClr val="333333"/>
                </a:solidFill>
              </a:rPr>
              <a:t> ldr.value &lt; </a:t>
            </a:r>
            <a:r>
              <a:rPr lang="en" b="1">
                <a:solidFill>
                  <a:srgbClr val="6600EE"/>
                </a:solidFill>
              </a:rPr>
              <a:t>0.5</a:t>
            </a:r>
            <a:r>
              <a:rPr lang="en"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 </a:t>
            </a:r>
            <a:r>
              <a:rPr lang="en" b="1">
                <a:solidFill>
                  <a:srgbClr val="008800"/>
                </a:solidFill>
              </a:rPr>
              <a:t>continue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print</a:t>
            </a:r>
            <a:r>
              <a:rPr lang="en">
                <a:solidFill>
                  <a:srgbClr val="333333"/>
                </a:solidFill>
              </a:rPr>
              <a:t>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</a:rPr>
              <a:t>"It's light!"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700" b="1">
              <a:solidFill>
                <a:srgbClr val="0088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Smart Lamp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4100" y="1304875"/>
            <a:ext cx="328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How to make a smart lamp? (cont. from previous schematics)</a:t>
            </a:r>
            <a:endParaRPr sz="1650"/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/>
              <a:t>Put resistor on “blue” column and C21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/>
              <a:t>Put LED’s long side (kathode/+) on E24, and the short side (anode/-) on E21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/>
              <a:t>Connect GPIO16 to A24</a:t>
            </a:r>
            <a:endParaRPr sz="165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825" y="613700"/>
            <a:ext cx="5166361" cy="39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Smart Lamp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8800"/>
                </a:solidFill>
              </a:rPr>
              <a:t>from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E84B5"/>
                </a:solidFill>
              </a:rPr>
              <a:t>gpiozero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import</a:t>
            </a:r>
            <a:r>
              <a:rPr lang="en" sz="1400">
                <a:solidFill>
                  <a:srgbClr val="333333"/>
                </a:solidFill>
              </a:rPr>
              <a:t> LightSensor, LED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8800"/>
                </a:solidFill>
              </a:rPr>
              <a:t>from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E84B5"/>
                </a:solidFill>
              </a:rPr>
              <a:t>signal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import</a:t>
            </a:r>
            <a:r>
              <a:rPr lang="en" sz="1400">
                <a:solidFill>
                  <a:srgbClr val="333333"/>
                </a:solidFill>
              </a:rPr>
              <a:t> pause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sensor = LightSensor(</a:t>
            </a:r>
            <a:r>
              <a:rPr lang="en" sz="1400" b="1">
                <a:solidFill>
                  <a:srgbClr val="0000DD"/>
                </a:solidFill>
              </a:rPr>
              <a:t>18</a:t>
            </a:r>
            <a:r>
              <a:rPr lang="en" sz="1400">
                <a:solidFill>
                  <a:srgbClr val="333333"/>
                </a:solidFill>
              </a:rPr>
              <a:t>)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led = LED(</a:t>
            </a:r>
            <a:r>
              <a:rPr lang="en" sz="1400" b="1">
                <a:solidFill>
                  <a:srgbClr val="0000DD"/>
                </a:solidFill>
              </a:rPr>
              <a:t>16</a:t>
            </a:r>
            <a:r>
              <a:rPr lang="en" sz="1400">
                <a:solidFill>
                  <a:srgbClr val="333333"/>
                </a:solidFill>
              </a:rPr>
              <a:t>)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sensor.when_dark = led.on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sensor.when_light = led.off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</a:rPr>
              <a:t>pause()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Smart Lamp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down in groups of 2-3 students to replicate the previous demonstration.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Challenges: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Instead of making the LED turn on or off, adjust the brightness of the LED according to the value read by the LDR</a:t>
            </a:r>
            <a:br>
              <a:rPr lang="en" dirty="0"/>
            </a:br>
            <a:r>
              <a:rPr lang="en" dirty="0"/>
              <a:t>(Hint: use PWMLED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" dirty="0"/>
              <a:t> instead of LED</a:t>
            </a:r>
            <a:r>
              <a:rPr lang="en" dirty="0" smtClean="0"/>
              <a:t>)</a:t>
            </a:r>
          </a:p>
          <a:p>
            <a:pPr lvl="1" indent="-342900">
              <a:spcBef>
                <a:spcPts val="1200"/>
              </a:spcBef>
              <a:buSzPts val="1800"/>
              <a:buFont typeface="+mj-lt"/>
              <a:buAutoNum type="alphaLcParenR"/>
            </a:pPr>
            <a:r>
              <a:rPr lang="en" dirty="0" smtClean="0"/>
              <a:t>When it’s bright, LED is also bright. When it’s dark, LED is dim.</a:t>
            </a:r>
          </a:p>
          <a:p>
            <a:pPr lvl="1" indent="-342900">
              <a:spcBef>
                <a:spcPts val="1200"/>
              </a:spcBef>
              <a:buSzPts val="1800"/>
              <a:buAutoNum type="alphaLcParenR"/>
            </a:pPr>
            <a:r>
              <a:rPr lang="en" dirty="0" smtClean="0"/>
              <a:t>When it’s dark, LED is bright. When it’s bright, LED is dim.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On: Smart </a:t>
            </a:r>
            <a:r>
              <a:rPr lang="en" dirty="0" smtClean="0"/>
              <a:t>Lamp a)</a:t>
            </a:r>
            <a:endParaRPr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54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17" b="1" dirty="0">
                <a:solidFill>
                  <a:srgbClr val="008800"/>
                </a:solidFill>
              </a:rPr>
              <a:t>from</a:t>
            </a:r>
            <a:r>
              <a:rPr lang="en" sz="1417" dirty="0">
                <a:solidFill>
                  <a:srgbClr val="333333"/>
                </a:solidFill>
              </a:rPr>
              <a:t> </a:t>
            </a:r>
            <a:r>
              <a:rPr lang="en" sz="1417" b="1" dirty="0">
                <a:solidFill>
                  <a:srgbClr val="0E84B5"/>
                </a:solidFill>
              </a:rPr>
              <a:t>gpiozero</a:t>
            </a:r>
            <a:r>
              <a:rPr lang="en" sz="1417" dirty="0">
                <a:solidFill>
                  <a:srgbClr val="333333"/>
                </a:solidFill>
              </a:rPr>
              <a:t> </a:t>
            </a:r>
            <a:r>
              <a:rPr lang="en" sz="1417" b="1" dirty="0">
                <a:solidFill>
                  <a:srgbClr val="008800"/>
                </a:solidFill>
              </a:rPr>
              <a:t>import</a:t>
            </a:r>
            <a:r>
              <a:rPr lang="en" sz="1417" dirty="0">
                <a:solidFill>
                  <a:srgbClr val="333333"/>
                </a:solidFill>
              </a:rPr>
              <a:t> LightSensor, PWMLED</a:t>
            </a: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17" b="1" dirty="0">
                <a:solidFill>
                  <a:srgbClr val="008800"/>
                </a:solidFill>
              </a:rPr>
              <a:t>from</a:t>
            </a:r>
            <a:r>
              <a:rPr lang="en" sz="1417" dirty="0">
                <a:solidFill>
                  <a:srgbClr val="333333"/>
                </a:solidFill>
              </a:rPr>
              <a:t> </a:t>
            </a:r>
            <a:r>
              <a:rPr lang="en" sz="1417" b="1" dirty="0">
                <a:solidFill>
                  <a:srgbClr val="0E84B5"/>
                </a:solidFill>
              </a:rPr>
              <a:t>signal</a:t>
            </a:r>
            <a:r>
              <a:rPr lang="en" sz="1417" dirty="0">
                <a:solidFill>
                  <a:srgbClr val="333333"/>
                </a:solidFill>
              </a:rPr>
              <a:t> </a:t>
            </a:r>
            <a:r>
              <a:rPr lang="en" sz="1417" b="1" dirty="0">
                <a:solidFill>
                  <a:srgbClr val="008800"/>
                </a:solidFill>
              </a:rPr>
              <a:t>import</a:t>
            </a:r>
            <a:r>
              <a:rPr lang="en" sz="1417" dirty="0">
                <a:solidFill>
                  <a:srgbClr val="333333"/>
                </a:solidFill>
              </a:rPr>
              <a:t> pause</a:t>
            </a: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17" dirty="0">
                <a:solidFill>
                  <a:srgbClr val="333333"/>
                </a:solidFill>
              </a:rPr>
              <a:t>sensor = LightSensor(</a:t>
            </a:r>
            <a:r>
              <a:rPr lang="en" sz="1417" b="1" dirty="0">
                <a:solidFill>
                  <a:srgbClr val="0000DD"/>
                </a:solidFill>
              </a:rPr>
              <a:t>18</a:t>
            </a:r>
            <a:r>
              <a:rPr lang="en" sz="1417" dirty="0">
                <a:solidFill>
                  <a:srgbClr val="333333"/>
                </a:solidFill>
              </a:rPr>
              <a:t>)</a:t>
            </a: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17" dirty="0">
                <a:solidFill>
                  <a:srgbClr val="333333"/>
                </a:solidFill>
              </a:rPr>
              <a:t>led = PWMLED(</a:t>
            </a:r>
            <a:r>
              <a:rPr lang="en" sz="1417" b="1" dirty="0">
                <a:solidFill>
                  <a:srgbClr val="0000DD"/>
                </a:solidFill>
              </a:rPr>
              <a:t>16</a:t>
            </a:r>
            <a:r>
              <a:rPr lang="en" sz="1417" dirty="0">
                <a:solidFill>
                  <a:srgbClr val="333333"/>
                </a:solidFill>
              </a:rPr>
              <a:t>)</a:t>
            </a: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17" dirty="0">
                <a:solidFill>
                  <a:srgbClr val="333333"/>
                </a:solidFill>
              </a:rPr>
              <a:t>led.source = sensor</a:t>
            </a: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17" dirty="0">
                <a:solidFill>
                  <a:srgbClr val="333333"/>
                </a:solidFill>
              </a:rPr>
              <a:t>pause()</a:t>
            </a:r>
            <a:endParaRPr sz="1417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06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206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On: Smart </a:t>
            </a:r>
            <a:r>
              <a:rPr lang="en" dirty="0" smtClean="0"/>
              <a:t>Lamp b)</a:t>
            </a:r>
            <a:endParaRPr dirty="0"/>
          </a:p>
        </p:txBody>
      </p:sp>
      <p:sp>
        <p:nvSpPr>
          <p:cNvPr id="4" name="Google Shape;150;p27"/>
          <p:cNvSpPr txBox="1">
            <a:spLocks/>
          </p:cNvSpPr>
          <p:nvPr/>
        </p:nvSpPr>
        <p:spPr>
          <a:xfrm>
            <a:off x="311699" y="1017725"/>
            <a:ext cx="658560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5000"/>
              </a:lnSpc>
              <a:buSzPts val="1018"/>
              <a:buFont typeface="Arial"/>
              <a:buNone/>
            </a:pPr>
            <a:r>
              <a:rPr lang="en-US" sz="1050" b="1" dirty="0" smtClean="0">
                <a:solidFill>
                  <a:srgbClr val="008800"/>
                </a:solidFill>
              </a:rPr>
              <a:t>from</a:t>
            </a:r>
            <a:r>
              <a:rPr lang="en-US" sz="1050" dirty="0" smtClean="0">
                <a:solidFill>
                  <a:srgbClr val="333333"/>
                </a:solidFill>
              </a:rPr>
              <a:t> </a:t>
            </a:r>
            <a:r>
              <a:rPr lang="en-US" sz="1050" b="1" dirty="0" err="1" smtClean="0">
                <a:solidFill>
                  <a:srgbClr val="0E84B5"/>
                </a:solidFill>
              </a:rPr>
              <a:t>gpiozero</a:t>
            </a:r>
            <a:r>
              <a:rPr lang="en-US" sz="1050" dirty="0" smtClean="0">
                <a:solidFill>
                  <a:srgbClr val="333333"/>
                </a:solidFill>
              </a:rPr>
              <a:t> </a:t>
            </a:r>
            <a:r>
              <a:rPr lang="en-US" sz="1050" b="1" dirty="0" smtClean="0">
                <a:solidFill>
                  <a:srgbClr val="008800"/>
                </a:solidFill>
              </a:rPr>
              <a:t>import</a:t>
            </a:r>
            <a:r>
              <a:rPr lang="en-US" sz="1050" dirty="0" smtClean="0">
                <a:solidFill>
                  <a:srgbClr val="333333"/>
                </a:solidFill>
              </a:rPr>
              <a:t> </a:t>
            </a:r>
            <a:r>
              <a:rPr lang="en-US" sz="1050" dirty="0" err="1" smtClean="0">
                <a:solidFill>
                  <a:srgbClr val="333333"/>
                </a:solidFill>
              </a:rPr>
              <a:t>LightSensor</a:t>
            </a:r>
            <a:r>
              <a:rPr lang="en-US" sz="1050" dirty="0" smtClean="0">
                <a:solidFill>
                  <a:srgbClr val="333333"/>
                </a:solidFill>
              </a:rPr>
              <a:t>, PWMLED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r>
              <a:rPr lang="en-US" sz="1050" b="1" dirty="0" smtClean="0">
                <a:solidFill>
                  <a:srgbClr val="008800"/>
                </a:solidFill>
              </a:rPr>
              <a:t>from</a:t>
            </a:r>
            <a:r>
              <a:rPr lang="en-US" sz="1050" dirty="0" smtClean="0">
                <a:solidFill>
                  <a:srgbClr val="333333"/>
                </a:solidFill>
              </a:rPr>
              <a:t> </a:t>
            </a:r>
            <a:r>
              <a:rPr lang="en-US" sz="1050" b="1" dirty="0" smtClean="0">
                <a:solidFill>
                  <a:srgbClr val="0E84B5"/>
                </a:solidFill>
              </a:rPr>
              <a:t>signal</a:t>
            </a:r>
            <a:r>
              <a:rPr lang="en-US" sz="1050" dirty="0" smtClean="0">
                <a:solidFill>
                  <a:srgbClr val="333333"/>
                </a:solidFill>
              </a:rPr>
              <a:t> </a:t>
            </a:r>
            <a:r>
              <a:rPr lang="en-US" sz="1050" b="1" dirty="0" smtClean="0">
                <a:solidFill>
                  <a:srgbClr val="008800"/>
                </a:solidFill>
              </a:rPr>
              <a:t>import</a:t>
            </a:r>
            <a:r>
              <a:rPr lang="en-US" sz="1050" dirty="0" smtClean="0">
                <a:solidFill>
                  <a:srgbClr val="333333"/>
                </a:solidFill>
              </a:rPr>
              <a:t> pause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endParaRPr lang="en-US" sz="1050" dirty="0" smtClean="0">
              <a:solidFill>
                <a:srgbClr val="333333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r>
              <a:rPr lang="en-US" sz="1050" dirty="0" smtClean="0">
                <a:solidFill>
                  <a:srgbClr val="333333"/>
                </a:solidFill>
              </a:rPr>
              <a:t>sensor = </a:t>
            </a:r>
            <a:r>
              <a:rPr lang="en-US" sz="1050" dirty="0" err="1" smtClean="0">
                <a:solidFill>
                  <a:srgbClr val="333333"/>
                </a:solidFill>
              </a:rPr>
              <a:t>LightSensor</a:t>
            </a:r>
            <a:r>
              <a:rPr lang="en-US" sz="1050" dirty="0" smtClean="0">
                <a:solidFill>
                  <a:srgbClr val="333333"/>
                </a:solidFill>
              </a:rPr>
              <a:t>(</a:t>
            </a:r>
            <a:r>
              <a:rPr lang="en-US" sz="1050" b="1" dirty="0" smtClean="0">
                <a:solidFill>
                  <a:srgbClr val="0000DD"/>
                </a:solidFill>
              </a:rPr>
              <a:t>18</a:t>
            </a:r>
            <a:r>
              <a:rPr lang="en-US" sz="1050" dirty="0" smtClean="0">
                <a:solidFill>
                  <a:srgbClr val="333333"/>
                </a:solidFill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r>
              <a:rPr lang="en-US" sz="1050" dirty="0" smtClean="0">
                <a:solidFill>
                  <a:srgbClr val="333333"/>
                </a:solidFill>
              </a:rPr>
              <a:t>led = PWMLED(</a:t>
            </a:r>
            <a:r>
              <a:rPr lang="en-US" sz="1050" b="1" dirty="0" smtClean="0">
                <a:solidFill>
                  <a:srgbClr val="0000DD"/>
                </a:solidFill>
              </a:rPr>
              <a:t>16</a:t>
            </a:r>
            <a:r>
              <a:rPr lang="en-US" sz="1050" dirty="0" smtClean="0">
                <a:solidFill>
                  <a:srgbClr val="333333"/>
                </a:solidFill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endParaRPr lang="en-US" sz="1050" dirty="0" smtClean="0">
              <a:solidFill>
                <a:srgbClr val="333333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r>
              <a:rPr lang="en-US" sz="1050" dirty="0" err="1" smtClean="0">
                <a:solidFill>
                  <a:srgbClr val="333333"/>
                </a:solidFill>
              </a:rPr>
              <a:t>def</a:t>
            </a:r>
            <a:r>
              <a:rPr lang="en-US" sz="1050" dirty="0">
                <a:solidFill>
                  <a:srgbClr val="333333"/>
                </a:solidFill>
              </a:rPr>
              <a:t> </a:t>
            </a:r>
            <a:r>
              <a:rPr lang="en-US" sz="1050" dirty="0" smtClean="0">
                <a:solidFill>
                  <a:srgbClr val="333333"/>
                </a:solidFill>
              </a:rPr>
              <a:t>opposite(</a:t>
            </a:r>
            <a:r>
              <a:rPr lang="en-US" sz="1050" dirty="0" err="1" smtClean="0">
                <a:solidFill>
                  <a:srgbClr val="333333"/>
                </a:solidFill>
              </a:rPr>
              <a:t>sensor_object</a:t>
            </a:r>
            <a:r>
              <a:rPr lang="en-US" sz="1050" dirty="0" smtClean="0">
                <a:solidFill>
                  <a:srgbClr val="333333"/>
                </a:solidFill>
              </a:rPr>
              <a:t>):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r>
              <a:rPr lang="en-US" sz="1050" dirty="0" smtClean="0">
                <a:solidFill>
                  <a:srgbClr val="333333"/>
                </a:solidFill>
              </a:rPr>
              <a:t>   for v in </a:t>
            </a:r>
            <a:r>
              <a:rPr lang="en-US" sz="1050" dirty="0" err="1" smtClean="0">
                <a:solidFill>
                  <a:srgbClr val="333333"/>
                </a:solidFill>
              </a:rPr>
              <a:t>sensor_object.values</a:t>
            </a:r>
            <a:r>
              <a:rPr lang="en-US" sz="1050" dirty="0" smtClean="0">
                <a:solidFill>
                  <a:srgbClr val="333333"/>
                </a:solidFill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</a:rPr>
              <a:t> </a:t>
            </a:r>
            <a:r>
              <a:rPr lang="en-US" sz="1050" dirty="0" smtClean="0">
                <a:solidFill>
                  <a:srgbClr val="333333"/>
                </a:solidFill>
              </a:rPr>
              <a:t>     yield 1 - v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endParaRPr lang="en-US" sz="1050" dirty="0" smtClean="0">
              <a:solidFill>
                <a:srgbClr val="333333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1018"/>
              <a:buFont typeface="Arial"/>
              <a:buNone/>
            </a:pPr>
            <a:r>
              <a:rPr lang="en-US" sz="1050" dirty="0" err="1" smtClean="0">
                <a:solidFill>
                  <a:srgbClr val="333333"/>
                </a:solidFill>
              </a:rPr>
              <a:t>led.source</a:t>
            </a:r>
            <a:r>
              <a:rPr lang="en-US" sz="1050" dirty="0" smtClean="0">
                <a:solidFill>
                  <a:srgbClr val="333333"/>
                </a:solidFill>
              </a:rPr>
              <a:t> = opposite(sensor)</a:t>
            </a:r>
          </a:p>
          <a:p>
            <a:pPr marL="0" indent="0">
              <a:lnSpc>
                <a:spcPct val="90795"/>
              </a:lnSpc>
              <a:spcBef>
                <a:spcPts val="1200"/>
              </a:spcBef>
              <a:buClr>
                <a:schemeClr val="dk1"/>
              </a:buClr>
              <a:buSzPts val="1018"/>
              <a:buFont typeface="Arial"/>
              <a:buNone/>
            </a:pPr>
            <a:r>
              <a:rPr lang="en-US" sz="1050" dirty="0" smtClean="0">
                <a:solidFill>
                  <a:srgbClr val="333333"/>
                </a:solidFill>
              </a:rPr>
              <a:t>pause()</a:t>
            </a:r>
          </a:p>
          <a:p>
            <a:pPr marL="0" indent="0">
              <a:lnSpc>
                <a:spcPct val="95000"/>
              </a:lnSpc>
              <a:buSzPts val="1018"/>
              <a:buFont typeface="Arial"/>
              <a:buNone/>
            </a:pPr>
            <a:endParaRPr lang="en-US" sz="1050" dirty="0" smtClean="0"/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Font typeface="Arial"/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4136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0" y="401323"/>
            <a:ext cx="8520600" cy="1212491"/>
          </a:xfrm>
        </p:spPr>
        <p:txBody>
          <a:bodyPr/>
          <a:lstStyle/>
          <a:p>
            <a:r>
              <a:rPr lang="en-US" dirty="0" smtClean="0"/>
              <a:t>Bonus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700" y="1613814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Integrate Motion Sensor with </a:t>
            </a:r>
          </a:p>
          <a:p>
            <a:r>
              <a:rPr lang="en-US" dirty="0"/>
              <a:t>your Smart Lamp system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48680" y="2394357"/>
            <a:ext cx="2846640" cy="2273052"/>
            <a:chOff x="7836535" y="1111568"/>
            <a:chExt cx="4355465" cy="3455828"/>
          </a:xfrm>
        </p:grpSpPr>
        <p:pic>
          <p:nvPicPr>
            <p:cNvPr id="5" name="Picture 4" descr="People motion sensor icon simple style Royalty Free Vector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95"/>
            <a:stretch/>
          </p:blipFill>
          <p:spPr bwMode="auto">
            <a:xfrm>
              <a:off x="9631680" y="2074114"/>
              <a:ext cx="2560320" cy="2493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rightness Icon Flat Vector Template Design Trendy Stock Vector -  Illustration of abstract, cool: 18400681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535" y="1111568"/>
              <a:ext cx="2564765" cy="2564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27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Lamp Bonus Challenge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of Motion Sensor with your existing LDR + LED Smart Lamp </a:t>
            </a:r>
            <a:r>
              <a:rPr lang="en-US" dirty="0" smtClean="0"/>
              <a:t>circuit</a:t>
            </a:r>
          </a:p>
          <a:p>
            <a:pPr lvl="1"/>
            <a:r>
              <a:rPr lang="en-US" dirty="0"/>
              <a:t>Set up Motion Sensor + </a:t>
            </a:r>
            <a:r>
              <a:rPr lang="en-US" dirty="0" smtClean="0"/>
              <a:t>LED</a:t>
            </a:r>
            <a:endParaRPr lang="en-US" dirty="0"/>
          </a:p>
          <a:p>
            <a:pPr lvl="2"/>
            <a:r>
              <a:rPr lang="en-US" dirty="0"/>
              <a:t>Example </a:t>
            </a:r>
            <a:r>
              <a:rPr lang="en-US" dirty="0" smtClean="0"/>
              <a:t>idea: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there is motion </a:t>
            </a:r>
            <a:r>
              <a:rPr lang="en-US" dirty="0" smtClean="0"/>
              <a:t>-&gt; turn </a:t>
            </a:r>
            <a:r>
              <a:rPr lang="en-US" dirty="0"/>
              <a:t>on </a:t>
            </a:r>
            <a:r>
              <a:rPr lang="en-US" dirty="0" smtClean="0"/>
              <a:t>light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there is no motion </a:t>
            </a:r>
            <a:r>
              <a:rPr lang="en-US" dirty="0" smtClean="0"/>
              <a:t>-&gt; turn </a:t>
            </a:r>
            <a:r>
              <a:rPr lang="en-US" dirty="0"/>
              <a:t>off light</a:t>
            </a:r>
          </a:p>
          <a:p>
            <a:pPr lvl="1"/>
            <a:r>
              <a:rPr lang="en-US" dirty="0"/>
              <a:t>Set up Motion Sensor </a:t>
            </a:r>
            <a:r>
              <a:rPr lang="en-US" dirty="0" smtClean="0"/>
              <a:t>+ LDR + </a:t>
            </a:r>
            <a:r>
              <a:rPr lang="en-US" dirty="0"/>
              <a:t>LED</a:t>
            </a:r>
          </a:p>
          <a:p>
            <a:pPr lvl="2"/>
            <a:r>
              <a:rPr lang="en-US" dirty="0"/>
              <a:t>Example idea:</a:t>
            </a:r>
          </a:p>
          <a:p>
            <a:pPr lvl="2"/>
            <a:r>
              <a:rPr lang="en-US" dirty="0"/>
              <a:t>Night light turns on/off based on both</a:t>
            </a:r>
            <a:r>
              <a:rPr lang="en-US" dirty="0" smtClean="0"/>
              <a:t>:</a:t>
            </a:r>
          </a:p>
          <a:p>
            <a:pPr lvl="3"/>
            <a:r>
              <a:rPr lang="en-US" dirty="0"/>
              <a:t>The environment’s </a:t>
            </a:r>
            <a:r>
              <a:rPr lang="en-US" dirty="0" smtClean="0"/>
              <a:t>brightness</a:t>
            </a:r>
          </a:p>
          <a:p>
            <a:pPr lvl="3"/>
            <a:r>
              <a:rPr lang="en-US" dirty="0"/>
              <a:t>The detected motion </a:t>
            </a:r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4" descr="MÖRKRÄDD LED nightlight with sensor, white - IK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90" y="2134979"/>
            <a:ext cx="2497382" cy="24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6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71" y="1766736"/>
            <a:ext cx="8520600" cy="110491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Bonus slides for more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01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LED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1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turn LED on?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smtClean="0"/>
              <a:t>Put </a:t>
            </a:r>
            <a:r>
              <a:rPr lang="en" dirty="0"/>
              <a:t>the long side (kathode/+) of LED on E16, and short side (anode/-) of LED on E20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Put one end of the resistor on C20 and the other on any point near the “blue” </a:t>
            </a:r>
            <a:r>
              <a:rPr lang="en" dirty="0" smtClean="0"/>
              <a:t>column</a:t>
            </a:r>
          </a:p>
          <a:p>
            <a:pPr indent="-334327">
              <a:buSzPct val="100000"/>
              <a:buFont typeface="Arial"/>
              <a:buAutoNum type="arabicPeriod"/>
            </a:pPr>
            <a:r>
              <a:rPr lang="en-US" dirty="0"/>
              <a:t>Using a jumper wire, connect the “red” column with point B16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LED will now turn on!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50" y="622150"/>
            <a:ext cx="5163475" cy="38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https://gpiozero.readthedocs.io/en/stable/index.html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https://projects.raspberrypi.org/en/projects/physical-computing/0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https://lets-code-p.github.io/teaching/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https://fritzing.org/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LED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8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How to control LED using GPIO pins?</a:t>
            </a:r>
            <a:endParaRPr sz="1650"/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/>
              <a:t>Move the jumper wire from 3v3 to GPIO4</a:t>
            </a:r>
            <a:endParaRPr sz="16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LED will now turn off - but we can now control the LED’s behavior through code!</a:t>
            </a:r>
            <a:endParaRPr sz="165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00" y="624025"/>
            <a:ext cx="5166359" cy="389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LED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8800"/>
                </a:solidFill>
              </a:rPr>
              <a:t>from</a:t>
            </a:r>
            <a:r>
              <a:rPr lang="en" sz="1600">
                <a:solidFill>
                  <a:srgbClr val="333333"/>
                </a:solidFill>
              </a:rPr>
              <a:t> </a:t>
            </a:r>
            <a:r>
              <a:rPr lang="en" sz="1600" b="1">
                <a:solidFill>
                  <a:srgbClr val="0E84B5"/>
                </a:solidFill>
              </a:rPr>
              <a:t>gpiozero</a:t>
            </a:r>
            <a:r>
              <a:rPr lang="en" sz="1600">
                <a:solidFill>
                  <a:srgbClr val="333333"/>
                </a:solidFill>
              </a:rPr>
              <a:t> </a:t>
            </a:r>
            <a:r>
              <a:rPr lang="en" sz="1600" b="1">
                <a:solidFill>
                  <a:srgbClr val="008800"/>
                </a:solidFill>
              </a:rPr>
              <a:t>import</a:t>
            </a:r>
            <a:r>
              <a:rPr lang="en" sz="1600">
                <a:solidFill>
                  <a:srgbClr val="333333"/>
                </a:solidFill>
              </a:rPr>
              <a:t> LED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led = LED(</a:t>
            </a:r>
            <a:r>
              <a:rPr lang="en" sz="1600" b="1">
                <a:solidFill>
                  <a:srgbClr val="0000DD"/>
                </a:solidFill>
              </a:rPr>
              <a:t>4</a:t>
            </a:r>
            <a:r>
              <a:rPr lang="en" sz="1600">
                <a:solidFill>
                  <a:srgbClr val="333333"/>
                </a:solidFill>
              </a:rPr>
              <a:t>) </a:t>
            </a:r>
            <a:r>
              <a:rPr lang="en" sz="1600">
                <a:solidFill>
                  <a:srgbClr val="888888"/>
                </a:solidFill>
              </a:rPr>
              <a:t># the GPIO pin from above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led.on() </a:t>
            </a:r>
            <a:r>
              <a:rPr lang="en" sz="1600">
                <a:solidFill>
                  <a:srgbClr val="888888"/>
                </a:solidFill>
              </a:rPr>
              <a:t># turn on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led.off() </a:t>
            </a:r>
            <a:r>
              <a:rPr lang="en" sz="1600">
                <a:solidFill>
                  <a:srgbClr val="888888"/>
                </a:solidFill>
              </a:rPr>
              <a:t># turn off</a:t>
            </a:r>
            <a:endParaRPr sz="1600"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For references: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https://gpiozero.readthedocs.io/en/stable/api_output.html#led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LED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Break down in groups of 2-3 students to replicate the previous demonstration.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make LED blink 10 times? </a:t>
            </a:r>
            <a:br>
              <a:rPr lang="en"/>
            </a:br>
            <a:r>
              <a:rPr lang="en"/>
              <a:t>(Hint: use a combination of sleep() and a for loop)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make LED blink continuously? </a:t>
            </a:r>
            <a:br>
              <a:rPr lang="en"/>
            </a:br>
            <a:r>
              <a:rPr lang="en"/>
              <a:t>(Hint: use a combination of sleep() and a while loop)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LED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make LED blink 10 times?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4311600" y="1665950"/>
            <a:ext cx="3999900" cy="1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from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gpiozero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LED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led = LED(</a:t>
            </a:r>
            <a:r>
              <a:rPr lang="en" b="1">
                <a:solidFill>
                  <a:srgbClr val="0000DD"/>
                </a:solidFill>
              </a:rPr>
              <a:t>4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79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led.blink(on_time=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, off_time=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, n=</a:t>
            </a:r>
            <a:r>
              <a:rPr lang="en" b="1">
                <a:solidFill>
                  <a:srgbClr val="0000DD"/>
                </a:solidFill>
              </a:rPr>
              <a:t>10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rgbClr val="0088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91600" y="1665950"/>
            <a:ext cx="3878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from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gpiozero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LED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time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led = LED(</a:t>
            </a:r>
            <a:r>
              <a:rPr lang="en" b="1">
                <a:solidFill>
                  <a:srgbClr val="0000DD"/>
                </a:solidFill>
              </a:rPr>
              <a:t>4</a:t>
            </a:r>
            <a:r>
              <a:rPr lang="en">
                <a:solidFill>
                  <a:srgbClr val="333333"/>
                </a:solidFill>
              </a:rPr>
              <a:t>)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for</a:t>
            </a:r>
            <a:r>
              <a:rPr lang="en">
                <a:solidFill>
                  <a:srgbClr val="333333"/>
                </a:solidFill>
              </a:rPr>
              <a:t> i </a:t>
            </a:r>
            <a:r>
              <a:rPr lang="en" b="1">
                <a:solidFill>
                  <a:schemeClr val="dk1"/>
                </a:solidFill>
              </a:rPr>
              <a:t>in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>
                <a:solidFill>
                  <a:srgbClr val="007020"/>
                </a:solidFill>
              </a:rPr>
              <a:t>range</a:t>
            </a:r>
            <a:r>
              <a:rPr lang="en">
                <a:solidFill>
                  <a:srgbClr val="333333"/>
                </a:solidFill>
              </a:rPr>
              <a:t>(</a:t>
            </a:r>
            <a:r>
              <a:rPr lang="en" b="1">
                <a:solidFill>
                  <a:srgbClr val="0000DD"/>
                </a:solidFill>
              </a:rPr>
              <a:t>10</a:t>
            </a:r>
            <a:r>
              <a:rPr lang="en"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led.on()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time.sleep(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led.off()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time.sleep(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LED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How to make LED blink continuously?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311600" y="1665950"/>
            <a:ext cx="3999900" cy="1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from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gpiozero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LED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led = LED(</a:t>
            </a:r>
            <a:r>
              <a:rPr lang="en" b="1">
                <a:solidFill>
                  <a:srgbClr val="0000DD"/>
                </a:solidFill>
              </a:rPr>
              <a:t>4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led.blink(on_time=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, off_time=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rgbClr val="008800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91600" y="1665950"/>
            <a:ext cx="3878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from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gpiozero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LED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import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 b="1">
                <a:solidFill>
                  <a:srgbClr val="0E84B5"/>
                </a:solidFill>
              </a:rPr>
              <a:t>time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led = LED(</a:t>
            </a:r>
            <a:r>
              <a:rPr lang="en" b="1">
                <a:solidFill>
                  <a:srgbClr val="0000DD"/>
                </a:solidFill>
              </a:rPr>
              <a:t>4</a:t>
            </a:r>
            <a:r>
              <a:rPr lang="en">
                <a:solidFill>
                  <a:srgbClr val="333333"/>
                </a:solidFill>
              </a:rPr>
              <a:t>)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</a:rPr>
              <a:t>while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>
                <a:solidFill>
                  <a:srgbClr val="007020"/>
                </a:solidFill>
              </a:rPr>
              <a:t>True</a:t>
            </a:r>
            <a:r>
              <a:rPr lang="en"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led.on()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time.sleep(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led.off()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   time.sleep(</a:t>
            </a:r>
            <a:r>
              <a:rPr lang="en" b="1">
                <a:solidFill>
                  <a:srgbClr val="0000DD"/>
                </a:solidFill>
              </a:rPr>
              <a:t>1</a:t>
            </a:r>
            <a:r>
              <a:rPr lang="en"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700" b="1">
              <a:solidFill>
                <a:srgbClr val="0088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LDR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1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/>
              <a:t>How to use a light sensor?</a:t>
            </a:r>
            <a:endParaRPr sz="1650" dirty="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dirty="0" smtClean="0"/>
              <a:t>Put </a:t>
            </a:r>
            <a:r>
              <a:rPr lang="en" sz="1650" dirty="0"/>
              <a:t>long side (kathode/+) of capacitor on E11 and short side of capacitor (anode/-) on “blue” column</a:t>
            </a:r>
            <a:endParaRPr sz="1650" dirty="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 dirty="0"/>
              <a:t>Connect GPIO18 to </a:t>
            </a:r>
            <a:r>
              <a:rPr lang="en" sz="1650" dirty="0" smtClean="0"/>
              <a:t>A11</a:t>
            </a:r>
          </a:p>
          <a:p>
            <a:pPr indent="-333375">
              <a:buSzPts val="1650"/>
              <a:buFont typeface="Arial"/>
              <a:buAutoNum type="arabicPeriod"/>
            </a:pPr>
            <a:r>
              <a:rPr lang="en-US" sz="1650" dirty="0"/>
              <a:t>Put LDR on </a:t>
            </a:r>
            <a:r>
              <a:rPr lang="en-US" sz="1650" dirty="0" smtClean="0"/>
              <a:t>point C11 and </a:t>
            </a:r>
            <a:r>
              <a:rPr lang="en-US" sz="1650" dirty="0"/>
              <a:t>“red” </a:t>
            </a:r>
            <a:r>
              <a:rPr lang="en-US" sz="1650" dirty="0" smtClean="0"/>
              <a:t>column</a:t>
            </a:r>
            <a:endParaRPr lang="en-US" sz="1650" dirty="0"/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  <a:buNone/>
            </a:pPr>
            <a:endParaRPr sz="1650"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200" y="624038"/>
            <a:ext cx="5166359" cy="389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On: LDR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8800"/>
                </a:solidFill>
              </a:rPr>
              <a:t>from</a:t>
            </a:r>
            <a:r>
              <a:rPr lang="en" sz="1600">
                <a:solidFill>
                  <a:srgbClr val="333333"/>
                </a:solidFill>
              </a:rPr>
              <a:t> </a:t>
            </a:r>
            <a:r>
              <a:rPr lang="en" sz="1600" b="1">
                <a:solidFill>
                  <a:srgbClr val="0E84B5"/>
                </a:solidFill>
              </a:rPr>
              <a:t>gpiozero</a:t>
            </a:r>
            <a:r>
              <a:rPr lang="en" sz="1600">
                <a:solidFill>
                  <a:srgbClr val="333333"/>
                </a:solidFill>
              </a:rPr>
              <a:t> </a:t>
            </a:r>
            <a:r>
              <a:rPr lang="en" sz="1600" b="1">
                <a:solidFill>
                  <a:srgbClr val="008800"/>
                </a:solidFill>
              </a:rPr>
              <a:t>import</a:t>
            </a:r>
            <a:r>
              <a:rPr lang="en" sz="1600">
                <a:solidFill>
                  <a:srgbClr val="333333"/>
                </a:solidFill>
              </a:rPr>
              <a:t> LightSensor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ldr = LightSensor(</a:t>
            </a:r>
            <a:r>
              <a:rPr lang="en" sz="1600" b="1">
                <a:solidFill>
                  <a:srgbClr val="0000DD"/>
                </a:solidFill>
              </a:rPr>
              <a:t>18</a:t>
            </a:r>
            <a:r>
              <a:rPr lang="en" sz="1600">
                <a:solidFill>
                  <a:srgbClr val="333333"/>
                </a:solidFill>
              </a:rPr>
              <a:t>)  </a:t>
            </a:r>
            <a:r>
              <a:rPr lang="en" sz="1600">
                <a:solidFill>
                  <a:srgbClr val="888888"/>
                </a:solidFill>
              </a:rPr>
              <a:t># the GPIO pin from above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8800"/>
                </a:solidFill>
              </a:rPr>
              <a:t>while</a:t>
            </a:r>
            <a:r>
              <a:rPr lang="en" sz="1600">
                <a:solidFill>
                  <a:srgbClr val="333333"/>
                </a:solidFill>
              </a:rPr>
              <a:t> </a:t>
            </a:r>
            <a:r>
              <a:rPr lang="en" sz="1600">
                <a:solidFill>
                  <a:srgbClr val="007020"/>
                </a:solidFill>
              </a:rPr>
              <a:t>True</a:t>
            </a:r>
            <a:r>
              <a:rPr lang="en" sz="1600">
                <a:solidFill>
                  <a:srgbClr val="333333"/>
                </a:solidFill>
              </a:rPr>
              <a:t>: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    </a:t>
            </a:r>
            <a:r>
              <a:rPr lang="en" sz="1600" b="1">
                <a:solidFill>
                  <a:srgbClr val="008800"/>
                </a:solidFill>
              </a:rPr>
              <a:t>print</a:t>
            </a:r>
            <a:r>
              <a:rPr lang="en" sz="1600">
                <a:solidFill>
                  <a:srgbClr val="333333"/>
                </a:solidFill>
              </a:rPr>
              <a:t>(ldr.value) </a:t>
            </a:r>
            <a:r>
              <a:rPr lang="en" sz="1600">
                <a:solidFill>
                  <a:srgbClr val="888888"/>
                </a:solidFill>
              </a:rPr>
              <a:t># number between 0 (dark) and 1 (light)</a:t>
            </a:r>
            <a:endParaRPr sz="16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For references: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https://gpiozero.readthedocs.io/en/stable/api_input.html#lightsensor-ldr</a:t>
            </a:r>
            <a:r>
              <a:rPr lang="en" sz="1600">
                <a:solidFill>
                  <a:srgbClr val="333333"/>
                </a:solidFill>
              </a:rPr>
              <a:t> </a:t>
            </a: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 b="1">
              <a:solidFill>
                <a:srgbClr val="0088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885</Words>
  <Application>Microsoft Office PowerPoint</Application>
  <PresentationFormat>On-screen Show (16:9)</PresentationFormat>
  <Paragraphs>150</Paragraphs>
  <Slides>20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Simple Light</vt:lpstr>
      <vt:lpstr>Hands On: Getting Started</vt:lpstr>
      <vt:lpstr>Hands On: LED</vt:lpstr>
      <vt:lpstr>Hands On: LED</vt:lpstr>
      <vt:lpstr>Hands On: LED</vt:lpstr>
      <vt:lpstr>Hands On: LED</vt:lpstr>
      <vt:lpstr>Hands On: LED</vt:lpstr>
      <vt:lpstr>Hands On: LED</vt:lpstr>
      <vt:lpstr>Hands On: LDR</vt:lpstr>
      <vt:lpstr>Hands On: LDR</vt:lpstr>
      <vt:lpstr>Hands On: LDR</vt:lpstr>
      <vt:lpstr>Hands On: LDR</vt:lpstr>
      <vt:lpstr>Hands On: Smart Lamp</vt:lpstr>
      <vt:lpstr>Hands On: Smart Lamp</vt:lpstr>
      <vt:lpstr>Hands On: Smart Lamp</vt:lpstr>
      <vt:lpstr>Hands On: Smart Lamp a)</vt:lpstr>
      <vt:lpstr>Hands On: Smart Lamp b)</vt:lpstr>
      <vt:lpstr>Bonus Challenge</vt:lpstr>
      <vt:lpstr>Smart Lamp Bonus Challenge</vt:lpstr>
      <vt:lpstr>Refer to the Bonus slides for more details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On: Getting Started</dc:title>
  <cp:lastModifiedBy>Dwitami, Inggriany [GMD]</cp:lastModifiedBy>
  <cp:revision>8</cp:revision>
  <dcterms:modified xsi:type="dcterms:W3CDTF">2022-06-01T03:10:29Z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46b49a74-3f7d-486f-8333-55002b312309</vt:lpwstr>
  </property>
  <property fmtid="{D5CDD505-2E9C-101B-9397-08002B2CF9AE}" pid="3" name="Classification">
    <vt:lpwstr>I</vt:lpwstr>
  </property>
</Properties>
</file>