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2B03-08F9-434F-B0CF-24F93701E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9411D-3F40-4D82-BD78-4E309C483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6D50-13B2-4A20-B9D1-6CBCA8F0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D61A-D157-4FD0-B79C-A9A0BB26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B1EA-61C7-47B5-947C-95B4269F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4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EABA-23A6-4D91-AB29-8FBE166A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08278-417D-49CD-B9B6-5A4CA26A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6F35-041E-47EA-8BD2-DCABCA1D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8C32-7CF9-4FE2-A3F5-10859AE9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AFC2-274E-4F69-9988-D0A5AE1F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64E9B-9319-470A-9A52-0F1BE5568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2498A-17FB-4D97-B1C8-D00F77DCD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4221-574A-45F0-B0B8-7108DB2A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68F7-31A7-46CE-B85F-A3270C48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D74DD-CCF3-4C3E-8F58-9F47A534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E3DE-E9DB-4664-9728-EA311A75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0A6C-A3F1-46A0-8F5B-430FA223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6B43-14DB-4146-A755-6FD056D4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F5B6-2F23-4A41-9B1A-A0F61303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BEF9-9B22-43D2-949B-C7BD7C76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22AC-53DA-4CFF-8FF9-0D042145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F83EE-638F-4149-8A6B-174649A0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7986-B21D-444B-A36B-678F8ADD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CB45-AC39-44D1-BED9-67D8CCA2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C19D9-6071-4B60-A87D-90DE7331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1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977F-3669-46D8-8644-4DC4D132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FDCA-9C59-4540-BCC9-2D5FC455F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DFB39-2B1A-4AA5-806C-EF9473A3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B55FA-F012-42BE-9429-961D846E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62B94-DBDD-4861-84B6-B7B74847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B437E-BD96-483A-A998-D8A91BD9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08E9-CF39-43EC-8121-DD9A9027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3FE06-FB7F-43CB-9757-78773DA68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796B8-FB1E-4111-9D2F-E8D1FC32B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9F0CF-E648-493F-8A26-5704E62C4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55FEF-59A1-4FD4-8AD3-46FCD7CAA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E9320-FF9A-48AB-BA65-B344B3AF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D73BA-199E-4409-AD7B-77A9C25A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C10CE-574D-4102-92CD-FD36859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0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AAF6-CCE9-4FD4-AD7A-5BE6C24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5FE84-7774-4481-881E-B97790D6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2CDC5-CE2A-4772-9A7F-8EEC89AC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0E811-2631-4F7E-BD5D-0F76FDA9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9CF55-8C12-4444-AA28-F17C5E2C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66AA3-E2F6-457A-945C-7731947E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49688-19F2-4F3E-BB47-EE5AD9A5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8C73-F079-49CF-A07B-E3B13C92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C082-BD61-4C19-A13E-A51379B8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90EED-7609-4F9F-AAB1-2364D157F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C9227-9AD3-4CF8-863C-0CABBEC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5DE78-C83B-49B0-BFCD-DF16B6F9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A6ED-20FC-42B8-8342-D342819E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7113-E7EA-438D-9924-893C1018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6E0EA-DD6C-4B10-93B7-8B6EB3DC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224A-27EB-47CB-9B4A-850C0C951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7EFCA-37CB-4C70-A760-9F76EC9D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60F23-6AF2-4173-9037-C1DEAD40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EE94-E602-40CD-A26A-1895BAEB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81451-88C4-48CB-9A4F-64EF0C78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FEC0B-0C29-488B-8963-FA74B718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74DE-FA67-48BE-BB42-B072D7EFA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0754-9049-4385-BFBE-4EB11AE6B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6658-26B1-4E77-B62E-E1E87701F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09731-1C0D-49A3-8E0D-4EA401C2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nipaths/vignettes/anipaths_crawl.html" TargetMode="External"/><Relationship Id="rId2" Type="http://schemas.openxmlformats.org/officeDocument/2006/relationships/hyperlink" Target="https://cran.r-project.org/web/packages/anipath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ran.r-project.org/web/packages/crawl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F1-9914-4CC6-B996-6A0E2E06D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latin typeface="Consolas" panose="020B0609020204030204" pitchFamily="49" charset="0"/>
              </a:rPr>
              <a:t>anipaths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6921F-E276-4066-91AF-1C4F08DB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6870461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Animation of Multiple Trajectories with Uncertainty</a:t>
            </a:r>
          </a:p>
          <a:p>
            <a:pPr algn="l"/>
            <a:endParaRPr lang="en-US" dirty="0"/>
          </a:p>
          <a:p>
            <a:pPr algn="l"/>
            <a:r>
              <a:rPr lang="en-US" sz="1800" dirty="0"/>
              <a:t>2021-05-19</a:t>
            </a:r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, box, businesscard&#10;&#10;Description automatically generated">
            <a:extLst>
              <a:ext uri="{FF2B5EF4-FFF2-40B4-BE49-F238E27FC236}">
                <a16:creationId xmlns:a16="http://schemas.microsoft.com/office/drawing/2014/main" id="{D3EBA9D5-F159-48B7-89CC-8000428A1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3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1A0E-7943-478C-ADAA-CB4700B7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r>
              <a:rPr lang="en-US" sz="3600" dirty="0"/>
              <a:t>: Blurry Points Animation Using </a:t>
            </a:r>
            <a:r>
              <a:rPr lang="en-US" sz="3600" dirty="0">
                <a:latin typeface="Consolas" panose="020B0609020204030204" pitchFamily="49" charset="0"/>
              </a:rPr>
              <a:t>crawl </a:t>
            </a:r>
            <a:r>
              <a:rPr lang="en-US" sz="3600" dirty="0"/>
              <a:t>Interpolation with Tails by hours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1C4E23-C005-4502-B4FC-CE2B20F79A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67734"/>
            <a:ext cx="10515600" cy="21544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animate_paths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paths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vultures_spring11,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delta.t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             Time.name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"POSIX"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ID.name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individual.local.identifier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interpolation_type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"crawl"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crawl.plot.type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blur.tail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2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7C1C-4E9B-4266-8F9B-C9963BC2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r>
              <a:rPr lang="en-US" sz="3600" dirty="0"/>
              <a:t>: Animation Using </a:t>
            </a:r>
            <a:r>
              <a:rPr lang="en-US" sz="3600" dirty="0">
                <a:latin typeface="Consolas" panose="020B0609020204030204" pitchFamily="49" charset="0"/>
              </a:rPr>
              <a:t>crawl </a:t>
            </a:r>
            <a:r>
              <a:rPr lang="en-US" sz="3600" dirty="0"/>
              <a:t>Interpolation with Tails and Background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43CAD3-F931-4A18-949D-EBC312DDD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1789"/>
            <a:ext cx="10515600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background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center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zoom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maptype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"satellite"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CDB22F-6268-447E-808B-01977B71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35394"/>
            <a:ext cx="10515600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ggmap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and Register our API key using function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register_google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149B5751-BD86-4EA2-8AF0-99BEB4C3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10515600" cy="246221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animate_paths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paths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vultures_spring11,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delta.t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Time.name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"POSIX"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ID.name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individual.local.identifier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background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background,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interpolation_type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"crawl"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simulation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2AE2F-373E-43A7-B497-415C1254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5595923" cy="1461778"/>
          </a:xfrm>
        </p:spPr>
        <p:txBody>
          <a:bodyPr anchor="b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7243-8B8E-4AAA-B7BE-9DC8C771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5163106" cy="308887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anipaths</a:t>
            </a:r>
            <a:r>
              <a:rPr lang="en-US" sz="1800" dirty="0"/>
              <a:t> on CRAN: </a:t>
            </a:r>
            <a:r>
              <a:rPr lang="en-US" sz="1800" dirty="0">
                <a:hlinkClick r:id="rId2"/>
              </a:rPr>
              <a:t>https://cran.r-project.org/web/packages/anipaths/index.html</a:t>
            </a:r>
            <a:endParaRPr lang="en-US" sz="1800" dirty="0"/>
          </a:p>
          <a:p>
            <a:r>
              <a:rPr lang="en-US" sz="1800" dirty="0"/>
              <a:t>Multiple realizations vignette: </a:t>
            </a:r>
            <a:r>
              <a:rPr lang="en-US" sz="1800" dirty="0">
                <a:hlinkClick r:id="rId3"/>
              </a:rPr>
              <a:t>https://cran.r-project.org/web/packages/anipaths/ vignettes/anipaths_crawl.html</a:t>
            </a:r>
            <a:r>
              <a:rPr lang="en-US" sz="1800" dirty="0"/>
              <a:t>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crawl</a:t>
            </a:r>
            <a:r>
              <a:rPr lang="en-US" sz="1800" dirty="0"/>
              <a:t> package: </a:t>
            </a:r>
            <a:r>
              <a:rPr lang="en-US" sz="1800" dirty="0">
                <a:hlinkClick r:id="rId4"/>
              </a:rPr>
              <a:t>https://cran.r-project.org/web/packages/crawl/index.html</a:t>
            </a:r>
            <a:r>
              <a:rPr lang="en-US" sz="1800" dirty="0"/>
              <a:t> 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 descr="A picture containing text, box, businesscard&#10;&#10;Description automatically generated">
            <a:extLst>
              <a:ext uri="{FF2B5EF4-FFF2-40B4-BE49-F238E27FC236}">
                <a16:creationId xmlns:a16="http://schemas.microsoft.com/office/drawing/2014/main" id="{CF463E7F-6330-4021-AC3A-D8813CCA7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41" y="2158742"/>
            <a:ext cx="3192270" cy="31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8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A44A0-B642-45CC-A112-9D8187DC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54D9-9D1E-48C5-BD0F-0DE59CA4B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Recent Updates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5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D5864-25B1-4B1B-9C69-835E8676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F9EB-AE35-4C58-9208-CF4DC4C5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Animation of observed trajectories 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GAM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crawl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Fit continuous-time correlated random walk models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multiple trajectories/simulations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be use in EDA and presentations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and maintain by Prof. Henry Scharf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Collaborator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me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Published to CRAN on May 17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04224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2EF0EE6B-9F78-483D-A1AB-A02A64EB8B1C}"/>
              </a:ext>
            </a:extLst>
          </p:cNvPr>
          <p:cNvSpPr/>
          <p:nvPr/>
        </p:nvSpPr>
        <p:spPr>
          <a:xfrm>
            <a:off x="2856439" y="2034585"/>
            <a:ext cx="5141168" cy="330134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315E9-32A4-405B-8906-5AEAD892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3D9B-F2EA-41AC-B753-7A9625EE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05"/>
            <a:ext cx="4826330" cy="2905257"/>
          </a:xfrm>
        </p:spPr>
        <p:txBody>
          <a:bodyPr>
            <a:normAutofit/>
          </a:bodyPr>
          <a:lstStyle/>
          <a:p>
            <a:r>
              <a:rPr lang="en-US" sz="2400" dirty="0"/>
              <a:t>GAM-based interpolation</a:t>
            </a:r>
          </a:p>
          <a:p>
            <a:r>
              <a:rPr lang="en-US" sz="2400" dirty="0"/>
              <a:t>Single trajectory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4D8705-51F5-4A3B-B7FC-40CBA8D70D2C}"/>
              </a:ext>
            </a:extLst>
          </p:cNvPr>
          <p:cNvSpPr txBox="1">
            <a:spLocks/>
          </p:cNvSpPr>
          <p:nvPr/>
        </p:nvSpPr>
        <p:spPr>
          <a:xfrm>
            <a:off x="5427023" y="3271706"/>
            <a:ext cx="6246421" cy="2911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GAM and </a:t>
            </a:r>
            <a:r>
              <a:rPr lang="en-US" sz="2400" dirty="0">
                <a:latin typeface="Consolas" panose="020B0609020204030204" pitchFamily="49" charset="0"/>
              </a:rPr>
              <a:t>crawl-</a:t>
            </a:r>
            <a:r>
              <a:rPr lang="en-US" sz="2400" dirty="0"/>
              <a:t>based interpolation</a:t>
            </a:r>
          </a:p>
          <a:p>
            <a:r>
              <a:rPr lang="en-US" sz="2400" dirty="0"/>
              <a:t>Multiple trajectories with uncertainty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5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850F-8E5E-44C1-9F74-21D7CE9A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185" y="313552"/>
            <a:ext cx="6675627" cy="16050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Single vs Multiple Trajectories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1494A-8BCD-430C-ADB1-DA1B2F2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9" y="2846273"/>
            <a:ext cx="4974336" cy="3096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CB4DD-126A-4B42-9460-F4D1C1662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65" y="2833837"/>
            <a:ext cx="4974336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DCAE-B660-4538-8706-D0CE91C9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the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0EB9-FE19-4D28-857F-502EE416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new interpolation:</a:t>
            </a:r>
          </a:p>
          <a:p>
            <a:pPr lvl="1"/>
            <a:r>
              <a:rPr lang="en-US" dirty="0"/>
              <a:t>Based on correlated random walk model</a:t>
            </a:r>
          </a:p>
          <a:p>
            <a:pPr lvl="1"/>
            <a:r>
              <a:rPr lang="en-US" dirty="0"/>
              <a:t>More consistent with real animal movement </a:t>
            </a:r>
          </a:p>
          <a:p>
            <a:pPr lvl="1"/>
            <a:r>
              <a:rPr lang="en-US" dirty="0"/>
              <a:t>Simulate multiple realizations </a:t>
            </a:r>
          </a:p>
          <a:p>
            <a:pPr lvl="1"/>
            <a:r>
              <a:rPr lang="en-US" dirty="0"/>
              <a:t>Depict uncertainty</a:t>
            </a:r>
          </a:p>
          <a:p>
            <a:r>
              <a:rPr lang="en-US" dirty="0"/>
              <a:t>New plot methods:</a:t>
            </a:r>
          </a:p>
          <a:p>
            <a:pPr lvl="1"/>
            <a:r>
              <a:rPr lang="en-US" dirty="0"/>
              <a:t>Points with tails</a:t>
            </a:r>
          </a:p>
          <a:p>
            <a:pPr lvl="1"/>
            <a:r>
              <a:rPr lang="en-US" dirty="0"/>
              <a:t>Blurry points with tails (diameter depends on uncertainty)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4391A-94A1-4701-915A-8571DBA3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68" y="5510406"/>
            <a:ext cx="42862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F472AA-3726-4BAA-8A5D-4E47109E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97" y="5909047"/>
            <a:ext cx="588107" cy="535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7110AE-8209-4626-966A-AF16EA7C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74" y="5227925"/>
            <a:ext cx="1041627" cy="9490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05FFD-52BD-43B7-9941-A352DE98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708" y="5786437"/>
            <a:ext cx="428625" cy="390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5FDB9D-06EC-494E-B646-BCEF610C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02" y="5164576"/>
            <a:ext cx="808195" cy="7363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056B24-2558-470A-B8F2-6C56EE66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494" y="5241949"/>
            <a:ext cx="285750" cy="30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462684-6494-493D-BBC3-5F740DBE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95" y="5227925"/>
            <a:ext cx="797064" cy="8502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A65EA5-523C-4BC5-A5F2-74CD5604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81" y="5371592"/>
            <a:ext cx="1324753" cy="14130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28E9E5-B238-4388-9D03-CA94CE62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418" y="5892800"/>
            <a:ext cx="904875" cy="965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31161C-C17B-46BF-AFE9-C0BA5386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0" y="5907368"/>
            <a:ext cx="867572" cy="9254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554008-168C-4A32-9F9B-C57AAA28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195" y="6176962"/>
            <a:ext cx="527696" cy="5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8FFE-ABB8-4886-84CC-9A1AE2DE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E4AD-AF0E-44CC-8630-1904CD39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03034"/>
          </a:xfrm>
        </p:spPr>
        <p:txBody>
          <a:bodyPr>
            <a:normAutofit/>
          </a:bodyPr>
          <a:lstStyle/>
          <a:p>
            <a:r>
              <a:rPr lang="en-US" dirty="0"/>
              <a:t>Install dependency packages </a:t>
            </a:r>
          </a:p>
          <a:p>
            <a:r>
              <a:rPr lang="en-US" dirty="0"/>
              <a:t>Then, install </a:t>
            </a:r>
            <a:r>
              <a:rPr lang="en-US" dirty="0">
                <a:latin typeface="Consolas" panose="020B0609020204030204" pitchFamily="49" charset="0"/>
              </a:rPr>
              <a:t>anipaths</a:t>
            </a:r>
            <a:r>
              <a:rPr lang="en-US" dirty="0"/>
              <a:t> from CRAN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323AC-9D2A-44FF-8AFD-F53D66CCA391}"/>
              </a:ext>
            </a:extLst>
          </p:cNvPr>
          <p:cNvSpPr txBox="1"/>
          <p:nvPr/>
        </p:nvSpPr>
        <p:spPr>
          <a:xfrm>
            <a:off x="838200" y="3956466"/>
            <a:ext cx="6097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Load packages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7A854D6-3802-4C96-AEDB-9318CD6B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875" y="4618364"/>
            <a:ext cx="3746218" cy="12926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(anipaths)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tidyverse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magrittr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16A407C6-5874-4E1A-847E-1B9BAA8AE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613" y="3177118"/>
            <a:ext cx="5520742" cy="4308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solidFill>
                  <a:srgbClr val="06287E"/>
                </a:solidFill>
                <a:latin typeface="Consolas" panose="020B0609020204030204" pitchFamily="49" charset="0"/>
              </a:rPr>
              <a:t>install.packages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(“anipaths”)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3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EB3A-611A-4196-9F8E-610F952E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Data pre-processing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1A407E4-B10A-4435-835E-A31C91CFB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66759"/>
            <a:ext cx="10515600" cy="30777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vultures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%&lt;&gt;%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    mutate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POSIX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as.POSIXct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(timestamp,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tz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"UTC"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vultures_spring11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vultures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POSIX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as.POSIXct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"2011-04-05"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origin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"1970-01-01"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POSIX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as.POSIXct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"2011-05-05"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origin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"1970-01-01"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individual.local.identifier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%in%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'Argentina'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'Domingo'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'La Pampa'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'Whitey'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'Young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Luro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6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2D27-D42F-4EFA-BEAB-9D630B2D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r>
              <a:rPr lang="en-US" sz="3600" dirty="0"/>
              <a:t>: Simple Animation Using </a:t>
            </a:r>
            <a:r>
              <a:rPr lang="en-US" sz="3600" dirty="0">
                <a:latin typeface="Consolas" panose="020B0609020204030204" pitchFamily="49" charset="0"/>
              </a:rPr>
              <a:t>crawl </a:t>
            </a:r>
            <a:r>
              <a:rPr lang="en-US" sz="3600" dirty="0"/>
              <a:t>Interpolation with Tails by days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E9A4FF-5F9E-4A95-ADC0-5327CC3889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25789"/>
            <a:ext cx="10515600" cy="21544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animate_paths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paths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vultures_spring11,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delta.t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Time.name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"POSIX"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ID.name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individual.local.identifier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interpolation_type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"crawl"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simulation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8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Words>584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anipaths</vt:lpstr>
      <vt:lpstr>Outline</vt:lpstr>
      <vt:lpstr>Introduction</vt:lpstr>
      <vt:lpstr>Recent Updates</vt:lpstr>
      <vt:lpstr>PowerPoint Presentation</vt:lpstr>
      <vt:lpstr>Usage of the Update</vt:lpstr>
      <vt:lpstr>Getting Started</vt:lpstr>
      <vt:lpstr>Example: Data pre-processing</vt:lpstr>
      <vt:lpstr>Example: Simple Animation Using crawl Interpolation with Tails by days</vt:lpstr>
      <vt:lpstr>Example: Blurry Points Animation Using crawl Interpolation with Tails by hours</vt:lpstr>
      <vt:lpstr>Example: Animation Using crawl Interpolation with Tails and Background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anipaths</dc:title>
  <dc:creator>Kristine Dinh</dc:creator>
  <cp:lastModifiedBy>Kristine Dinh</cp:lastModifiedBy>
  <cp:revision>30</cp:revision>
  <dcterms:created xsi:type="dcterms:W3CDTF">2021-05-19T04:26:47Z</dcterms:created>
  <dcterms:modified xsi:type="dcterms:W3CDTF">2021-05-19T19:29:53Z</dcterms:modified>
</cp:coreProperties>
</file>