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78" r:id="rId8"/>
    <p:sldId id="263" r:id="rId9"/>
    <p:sldId id="261" r:id="rId10"/>
    <p:sldId id="264" r:id="rId11"/>
    <p:sldId id="265" r:id="rId12"/>
    <p:sldId id="266" r:id="rId13"/>
    <p:sldId id="268" r:id="rId14"/>
    <p:sldId id="267" r:id="rId15"/>
    <p:sldId id="269" r:id="rId16"/>
    <p:sldId id="271" r:id="rId17"/>
    <p:sldId id="279" r:id="rId18"/>
    <p:sldId id="272" r:id="rId19"/>
    <p:sldId id="274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246FCE-ABCF-4EAB-9C89-2369B8561EFF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6DB7142-B290-4FDC-8621-B2B757C8A2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 description factor variables</a:t>
          </a:r>
        </a:p>
      </dgm:t>
    </dgm:pt>
    <dgm:pt modelId="{E79FCEDC-3E63-4410-A666-AC6AEF52DEF3}" type="parTrans" cxnId="{E7B848C9-1D3E-485A-9FCA-3628B38FC09D}">
      <dgm:prSet/>
      <dgm:spPr/>
      <dgm:t>
        <a:bodyPr/>
        <a:lstStyle/>
        <a:p>
          <a:endParaRPr lang="en-US"/>
        </a:p>
      </dgm:t>
    </dgm:pt>
    <dgm:pt modelId="{85856FD7-916F-4D4C-964A-DDAF9B0DA3AC}" type="sibTrans" cxnId="{E7B848C9-1D3E-485A-9FCA-3628B38FC09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0669C51-B767-472E-8AAB-4273BA699F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 reference level for factor variables</a:t>
          </a:r>
        </a:p>
      </dgm:t>
    </dgm:pt>
    <dgm:pt modelId="{A2D32F01-BF4A-41D5-8C7B-CAC50FFA92B8}" type="parTrans" cxnId="{2B084EA0-8848-43AA-B7DD-74BAB1A77352}">
      <dgm:prSet/>
      <dgm:spPr/>
      <dgm:t>
        <a:bodyPr/>
        <a:lstStyle/>
        <a:p>
          <a:endParaRPr lang="en-US"/>
        </a:p>
      </dgm:t>
    </dgm:pt>
    <dgm:pt modelId="{6AF18C8D-C920-45F0-8E03-ABCFA338A0CB}" type="sibTrans" cxnId="{2B084EA0-8848-43AA-B7DD-74BAB1A7735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5A89430-6076-44DD-BA4E-AEF0A2BA87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 bins for continuous variables </a:t>
          </a:r>
        </a:p>
      </dgm:t>
    </dgm:pt>
    <dgm:pt modelId="{26803A8F-2EAF-4D67-956B-ECF0FC9C7455}" type="parTrans" cxnId="{044B7663-B580-409D-A093-A6A15EBC7D65}">
      <dgm:prSet/>
      <dgm:spPr/>
      <dgm:t>
        <a:bodyPr/>
        <a:lstStyle/>
        <a:p>
          <a:endParaRPr lang="en-US"/>
        </a:p>
      </dgm:t>
    </dgm:pt>
    <dgm:pt modelId="{E4D0CFF8-0886-4A3A-9B8A-9B3BBB04A477}" type="sibTrans" cxnId="{044B7663-B580-409D-A093-A6A15EBC7D6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DAD3076-1408-4D9D-8ACB-1D356A93F4A8}" type="pres">
      <dgm:prSet presAssocID="{B3246FCE-ABCF-4EAB-9C89-2369B8561EFF}" presName="Name0" presStyleCnt="0">
        <dgm:presLayoutVars>
          <dgm:animLvl val="lvl"/>
          <dgm:resizeHandles val="exact"/>
        </dgm:presLayoutVars>
      </dgm:prSet>
      <dgm:spPr/>
    </dgm:pt>
    <dgm:pt modelId="{6350E48B-2034-4A57-8265-1C249A9DE649}" type="pres">
      <dgm:prSet presAssocID="{B6DB7142-B290-4FDC-8621-B2B757C8A23D}" presName="compositeNode" presStyleCnt="0">
        <dgm:presLayoutVars>
          <dgm:bulletEnabled val="1"/>
        </dgm:presLayoutVars>
      </dgm:prSet>
      <dgm:spPr/>
    </dgm:pt>
    <dgm:pt modelId="{47442C77-EE9E-46FC-9D7F-0D253D0E8411}" type="pres">
      <dgm:prSet presAssocID="{B6DB7142-B290-4FDC-8621-B2B757C8A23D}" presName="bgRect" presStyleLbl="bgAccFollowNode1" presStyleIdx="0" presStyleCnt="3"/>
      <dgm:spPr/>
    </dgm:pt>
    <dgm:pt modelId="{22F1105E-77E1-4F08-8238-332EDF3FB6B4}" type="pres">
      <dgm:prSet presAssocID="{85856FD7-916F-4D4C-964A-DDAF9B0DA3AC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7C304789-F1C3-499E-A295-781E4FAC4822}" type="pres">
      <dgm:prSet presAssocID="{B6DB7142-B290-4FDC-8621-B2B757C8A23D}" presName="bottomLine" presStyleLbl="alignNode1" presStyleIdx="1" presStyleCnt="6">
        <dgm:presLayoutVars/>
      </dgm:prSet>
      <dgm:spPr/>
    </dgm:pt>
    <dgm:pt modelId="{E88B7EBA-D093-4A1A-A52F-5CFEDC80D55C}" type="pres">
      <dgm:prSet presAssocID="{B6DB7142-B290-4FDC-8621-B2B757C8A23D}" presName="nodeText" presStyleLbl="bgAccFollowNode1" presStyleIdx="0" presStyleCnt="3">
        <dgm:presLayoutVars>
          <dgm:bulletEnabled val="1"/>
        </dgm:presLayoutVars>
      </dgm:prSet>
      <dgm:spPr/>
    </dgm:pt>
    <dgm:pt modelId="{C847A8E4-F30E-4C51-9F0E-6C1F81E3ABB6}" type="pres">
      <dgm:prSet presAssocID="{85856FD7-916F-4D4C-964A-DDAF9B0DA3AC}" presName="sibTrans" presStyleCnt="0"/>
      <dgm:spPr/>
    </dgm:pt>
    <dgm:pt modelId="{F55BDB93-9C1B-4391-931F-34CC36C760CA}" type="pres">
      <dgm:prSet presAssocID="{C0669C51-B767-472E-8AAB-4273BA699FE8}" presName="compositeNode" presStyleCnt="0">
        <dgm:presLayoutVars>
          <dgm:bulletEnabled val="1"/>
        </dgm:presLayoutVars>
      </dgm:prSet>
      <dgm:spPr/>
    </dgm:pt>
    <dgm:pt modelId="{1EE8F13A-9C4A-44A9-AE4B-10A4F4452AC7}" type="pres">
      <dgm:prSet presAssocID="{C0669C51-B767-472E-8AAB-4273BA699FE8}" presName="bgRect" presStyleLbl="bgAccFollowNode1" presStyleIdx="1" presStyleCnt="3"/>
      <dgm:spPr/>
    </dgm:pt>
    <dgm:pt modelId="{5CB3610E-9C70-4D85-8466-2FB182CD4094}" type="pres">
      <dgm:prSet presAssocID="{6AF18C8D-C920-45F0-8E03-ABCFA338A0C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A34C566-A068-422D-BE0F-95D6A3291A9A}" type="pres">
      <dgm:prSet presAssocID="{C0669C51-B767-472E-8AAB-4273BA699FE8}" presName="bottomLine" presStyleLbl="alignNode1" presStyleIdx="3" presStyleCnt="6">
        <dgm:presLayoutVars/>
      </dgm:prSet>
      <dgm:spPr/>
    </dgm:pt>
    <dgm:pt modelId="{FF7E55EF-4D62-43A1-B238-E552382EE1F7}" type="pres">
      <dgm:prSet presAssocID="{C0669C51-B767-472E-8AAB-4273BA699FE8}" presName="nodeText" presStyleLbl="bgAccFollowNode1" presStyleIdx="1" presStyleCnt="3">
        <dgm:presLayoutVars>
          <dgm:bulletEnabled val="1"/>
        </dgm:presLayoutVars>
      </dgm:prSet>
      <dgm:spPr/>
    </dgm:pt>
    <dgm:pt modelId="{38ABD96D-B4CC-4177-8A32-8CB90C435FAE}" type="pres">
      <dgm:prSet presAssocID="{6AF18C8D-C920-45F0-8E03-ABCFA338A0CB}" presName="sibTrans" presStyleCnt="0"/>
      <dgm:spPr/>
    </dgm:pt>
    <dgm:pt modelId="{CD30C208-759F-47F5-8169-86CCCEC34F2A}" type="pres">
      <dgm:prSet presAssocID="{35A89430-6076-44DD-BA4E-AEF0A2BA87DB}" presName="compositeNode" presStyleCnt="0">
        <dgm:presLayoutVars>
          <dgm:bulletEnabled val="1"/>
        </dgm:presLayoutVars>
      </dgm:prSet>
      <dgm:spPr/>
    </dgm:pt>
    <dgm:pt modelId="{30EFAB93-10E0-40FE-BFFF-1244BE2F2A5C}" type="pres">
      <dgm:prSet presAssocID="{35A89430-6076-44DD-BA4E-AEF0A2BA87DB}" presName="bgRect" presStyleLbl="bgAccFollowNode1" presStyleIdx="2" presStyleCnt="3"/>
      <dgm:spPr/>
    </dgm:pt>
    <dgm:pt modelId="{2BB259EB-E9A2-4E99-A981-F0CEA0A0FE8D}" type="pres">
      <dgm:prSet presAssocID="{E4D0CFF8-0886-4A3A-9B8A-9B3BBB04A47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9118D2F9-9077-485D-8AF0-39DED8BAB046}" type="pres">
      <dgm:prSet presAssocID="{35A89430-6076-44DD-BA4E-AEF0A2BA87DB}" presName="bottomLine" presStyleLbl="alignNode1" presStyleIdx="5" presStyleCnt="6">
        <dgm:presLayoutVars/>
      </dgm:prSet>
      <dgm:spPr/>
    </dgm:pt>
    <dgm:pt modelId="{15B95186-C948-43C3-A22A-EEB013C91589}" type="pres">
      <dgm:prSet presAssocID="{35A89430-6076-44DD-BA4E-AEF0A2BA87DB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43D7E107-2362-48B9-9F12-24268ABE9B58}" type="presOf" srcId="{35A89430-6076-44DD-BA4E-AEF0A2BA87DB}" destId="{30EFAB93-10E0-40FE-BFFF-1244BE2F2A5C}" srcOrd="0" destOrd="0" presId="urn:microsoft.com/office/officeart/2016/7/layout/BasicLinearProcessNumbered"/>
    <dgm:cxn modelId="{D7FCF43B-344C-4327-9BE8-28712DF0AAE1}" type="presOf" srcId="{E4D0CFF8-0886-4A3A-9B8A-9B3BBB04A477}" destId="{2BB259EB-E9A2-4E99-A981-F0CEA0A0FE8D}" srcOrd="0" destOrd="0" presId="urn:microsoft.com/office/officeart/2016/7/layout/BasicLinearProcessNumbered"/>
    <dgm:cxn modelId="{DF45385E-C521-4C37-A6B6-AF808EAA2F78}" type="presOf" srcId="{35A89430-6076-44DD-BA4E-AEF0A2BA87DB}" destId="{15B95186-C948-43C3-A22A-EEB013C91589}" srcOrd="1" destOrd="0" presId="urn:microsoft.com/office/officeart/2016/7/layout/BasicLinearProcessNumbered"/>
    <dgm:cxn modelId="{044B7663-B580-409D-A093-A6A15EBC7D65}" srcId="{B3246FCE-ABCF-4EAB-9C89-2369B8561EFF}" destId="{35A89430-6076-44DD-BA4E-AEF0A2BA87DB}" srcOrd="2" destOrd="0" parTransId="{26803A8F-2EAF-4D67-956B-ECF0FC9C7455}" sibTransId="{E4D0CFF8-0886-4A3A-9B8A-9B3BBB04A477}"/>
    <dgm:cxn modelId="{F6EBE258-9F03-4473-A389-7677E56BA229}" type="presOf" srcId="{85856FD7-916F-4D4C-964A-DDAF9B0DA3AC}" destId="{22F1105E-77E1-4F08-8238-332EDF3FB6B4}" srcOrd="0" destOrd="0" presId="urn:microsoft.com/office/officeart/2016/7/layout/BasicLinearProcessNumbered"/>
    <dgm:cxn modelId="{1193329C-6AE4-4E33-87EA-0E072D98DF5E}" type="presOf" srcId="{B6DB7142-B290-4FDC-8621-B2B757C8A23D}" destId="{E88B7EBA-D093-4A1A-A52F-5CFEDC80D55C}" srcOrd="1" destOrd="0" presId="urn:microsoft.com/office/officeart/2016/7/layout/BasicLinearProcessNumbered"/>
    <dgm:cxn modelId="{2B084EA0-8848-43AA-B7DD-74BAB1A77352}" srcId="{B3246FCE-ABCF-4EAB-9C89-2369B8561EFF}" destId="{C0669C51-B767-472E-8AAB-4273BA699FE8}" srcOrd="1" destOrd="0" parTransId="{A2D32F01-BF4A-41D5-8C7B-CAC50FFA92B8}" sibTransId="{6AF18C8D-C920-45F0-8E03-ABCFA338A0CB}"/>
    <dgm:cxn modelId="{785D80A6-6BC7-4F52-AADD-B7330A1A2CF5}" type="presOf" srcId="{B3246FCE-ABCF-4EAB-9C89-2369B8561EFF}" destId="{7DAD3076-1408-4D9D-8ACB-1D356A93F4A8}" srcOrd="0" destOrd="0" presId="urn:microsoft.com/office/officeart/2016/7/layout/BasicLinearProcessNumbered"/>
    <dgm:cxn modelId="{E9E5E9BD-FF7B-4FC4-A0A6-CEB999F656E2}" type="presOf" srcId="{C0669C51-B767-472E-8AAB-4273BA699FE8}" destId="{1EE8F13A-9C4A-44A9-AE4B-10A4F4452AC7}" srcOrd="0" destOrd="0" presId="urn:microsoft.com/office/officeart/2016/7/layout/BasicLinearProcessNumbered"/>
    <dgm:cxn modelId="{E7B848C9-1D3E-485A-9FCA-3628B38FC09D}" srcId="{B3246FCE-ABCF-4EAB-9C89-2369B8561EFF}" destId="{B6DB7142-B290-4FDC-8621-B2B757C8A23D}" srcOrd="0" destOrd="0" parTransId="{E79FCEDC-3E63-4410-A666-AC6AEF52DEF3}" sibTransId="{85856FD7-916F-4D4C-964A-DDAF9B0DA3AC}"/>
    <dgm:cxn modelId="{84160CCE-6AB3-4DBF-A0E7-5A4F4412ECFE}" type="presOf" srcId="{B6DB7142-B290-4FDC-8621-B2B757C8A23D}" destId="{47442C77-EE9E-46FC-9D7F-0D253D0E8411}" srcOrd="0" destOrd="0" presId="urn:microsoft.com/office/officeart/2016/7/layout/BasicLinearProcessNumbered"/>
    <dgm:cxn modelId="{5DCF14D1-CBDD-481D-BBC4-1EE64D4E1BEC}" type="presOf" srcId="{C0669C51-B767-472E-8AAB-4273BA699FE8}" destId="{FF7E55EF-4D62-43A1-B238-E552382EE1F7}" srcOrd="1" destOrd="0" presId="urn:microsoft.com/office/officeart/2016/7/layout/BasicLinearProcessNumbered"/>
    <dgm:cxn modelId="{97DCB8E8-1442-4209-B5E1-376B13C5F570}" type="presOf" srcId="{6AF18C8D-C920-45F0-8E03-ABCFA338A0CB}" destId="{5CB3610E-9C70-4D85-8466-2FB182CD4094}" srcOrd="0" destOrd="0" presId="urn:microsoft.com/office/officeart/2016/7/layout/BasicLinearProcessNumbered"/>
    <dgm:cxn modelId="{47237683-BCA7-40BE-820E-19D5B31679E2}" type="presParOf" srcId="{7DAD3076-1408-4D9D-8ACB-1D356A93F4A8}" destId="{6350E48B-2034-4A57-8265-1C249A9DE649}" srcOrd="0" destOrd="0" presId="urn:microsoft.com/office/officeart/2016/7/layout/BasicLinearProcessNumbered"/>
    <dgm:cxn modelId="{EBBFC609-C869-45C4-A0A4-B1B01FF7AEFB}" type="presParOf" srcId="{6350E48B-2034-4A57-8265-1C249A9DE649}" destId="{47442C77-EE9E-46FC-9D7F-0D253D0E8411}" srcOrd="0" destOrd="0" presId="urn:microsoft.com/office/officeart/2016/7/layout/BasicLinearProcessNumbered"/>
    <dgm:cxn modelId="{D7E612AC-4C86-4699-BBB9-0675FA4DAB4B}" type="presParOf" srcId="{6350E48B-2034-4A57-8265-1C249A9DE649}" destId="{22F1105E-77E1-4F08-8238-332EDF3FB6B4}" srcOrd="1" destOrd="0" presId="urn:microsoft.com/office/officeart/2016/7/layout/BasicLinearProcessNumbered"/>
    <dgm:cxn modelId="{52B3CFE5-0F5D-4E39-9C4F-F8600CF28E77}" type="presParOf" srcId="{6350E48B-2034-4A57-8265-1C249A9DE649}" destId="{7C304789-F1C3-499E-A295-781E4FAC4822}" srcOrd="2" destOrd="0" presId="urn:microsoft.com/office/officeart/2016/7/layout/BasicLinearProcessNumbered"/>
    <dgm:cxn modelId="{0293A1D4-A9D2-4DEA-9A22-9E7E38E3101E}" type="presParOf" srcId="{6350E48B-2034-4A57-8265-1C249A9DE649}" destId="{E88B7EBA-D093-4A1A-A52F-5CFEDC80D55C}" srcOrd="3" destOrd="0" presId="urn:microsoft.com/office/officeart/2016/7/layout/BasicLinearProcessNumbered"/>
    <dgm:cxn modelId="{74B89FDF-1B84-40A5-99AC-8EC0B4AD28F4}" type="presParOf" srcId="{7DAD3076-1408-4D9D-8ACB-1D356A93F4A8}" destId="{C847A8E4-F30E-4C51-9F0E-6C1F81E3ABB6}" srcOrd="1" destOrd="0" presId="urn:microsoft.com/office/officeart/2016/7/layout/BasicLinearProcessNumbered"/>
    <dgm:cxn modelId="{3F249CAF-800C-4738-864C-AC76B6547532}" type="presParOf" srcId="{7DAD3076-1408-4D9D-8ACB-1D356A93F4A8}" destId="{F55BDB93-9C1B-4391-931F-34CC36C760CA}" srcOrd="2" destOrd="0" presId="urn:microsoft.com/office/officeart/2016/7/layout/BasicLinearProcessNumbered"/>
    <dgm:cxn modelId="{60F2025D-D15E-4B29-AA5A-290D110AC60A}" type="presParOf" srcId="{F55BDB93-9C1B-4391-931F-34CC36C760CA}" destId="{1EE8F13A-9C4A-44A9-AE4B-10A4F4452AC7}" srcOrd="0" destOrd="0" presId="urn:microsoft.com/office/officeart/2016/7/layout/BasicLinearProcessNumbered"/>
    <dgm:cxn modelId="{1F7B8628-1AE5-443F-90EB-C4D045A39E3E}" type="presParOf" srcId="{F55BDB93-9C1B-4391-931F-34CC36C760CA}" destId="{5CB3610E-9C70-4D85-8466-2FB182CD4094}" srcOrd="1" destOrd="0" presId="urn:microsoft.com/office/officeart/2016/7/layout/BasicLinearProcessNumbered"/>
    <dgm:cxn modelId="{5E699534-4425-467B-850F-BAC4FFF6A9FD}" type="presParOf" srcId="{F55BDB93-9C1B-4391-931F-34CC36C760CA}" destId="{5A34C566-A068-422D-BE0F-95D6A3291A9A}" srcOrd="2" destOrd="0" presId="urn:microsoft.com/office/officeart/2016/7/layout/BasicLinearProcessNumbered"/>
    <dgm:cxn modelId="{4342C671-518B-4F64-B032-73F97685E612}" type="presParOf" srcId="{F55BDB93-9C1B-4391-931F-34CC36C760CA}" destId="{FF7E55EF-4D62-43A1-B238-E552382EE1F7}" srcOrd="3" destOrd="0" presId="urn:microsoft.com/office/officeart/2016/7/layout/BasicLinearProcessNumbered"/>
    <dgm:cxn modelId="{D696BBD2-F04D-4FD6-A10D-D9B2B8FB3317}" type="presParOf" srcId="{7DAD3076-1408-4D9D-8ACB-1D356A93F4A8}" destId="{38ABD96D-B4CC-4177-8A32-8CB90C435FAE}" srcOrd="3" destOrd="0" presId="urn:microsoft.com/office/officeart/2016/7/layout/BasicLinearProcessNumbered"/>
    <dgm:cxn modelId="{CCC838FC-4DD7-4B2A-AB86-D3829F3E4397}" type="presParOf" srcId="{7DAD3076-1408-4D9D-8ACB-1D356A93F4A8}" destId="{CD30C208-759F-47F5-8169-86CCCEC34F2A}" srcOrd="4" destOrd="0" presId="urn:microsoft.com/office/officeart/2016/7/layout/BasicLinearProcessNumbered"/>
    <dgm:cxn modelId="{756A3840-EFF7-4C6D-A68A-291A854FFB8A}" type="presParOf" srcId="{CD30C208-759F-47F5-8169-86CCCEC34F2A}" destId="{30EFAB93-10E0-40FE-BFFF-1244BE2F2A5C}" srcOrd="0" destOrd="0" presId="urn:microsoft.com/office/officeart/2016/7/layout/BasicLinearProcessNumbered"/>
    <dgm:cxn modelId="{9693E266-26A9-4F7A-AF6A-FE72FD93A3CF}" type="presParOf" srcId="{CD30C208-759F-47F5-8169-86CCCEC34F2A}" destId="{2BB259EB-E9A2-4E99-A981-F0CEA0A0FE8D}" srcOrd="1" destOrd="0" presId="urn:microsoft.com/office/officeart/2016/7/layout/BasicLinearProcessNumbered"/>
    <dgm:cxn modelId="{4E38ADD0-7A1A-4F41-9AF5-A9B40E416CF6}" type="presParOf" srcId="{CD30C208-759F-47F5-8169-86CCCEC34F2A}" destId="{9118D2F9-9077-485D-8AF0-39DED8BAB046}" srcOrd="2" destOrd="0" presId="urn:microsoft.com/office/officeart/2016/7/layout/BasicLinearProcessNumbered"/>
    <dgm:cxn modelId="{FFC29065-0810-414B-A662-5D0B134ACEDB}" type="presParOf" srcId="{CD30C208-759F-47F5-8169-86CCCEC34F2A}" destId="{15B95186-C948-43C3-A22A-EEB013C9158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42C77-EE9E-46FC-9D7F-0D253D0E8411}">
      <dsp:nvSpPr>
        <dsp:cNvPr id="0" name=""/>
        <dsp:cNvSpPr/>
      </dsp:nvSpPr>
      <dsp:spPr>
        <a:xfrm>
          <a:off x="0" y="626365"/>
          <a:ext cx="1371790" cy="192050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950" tIns="330200" rIns="106950" bIns="33020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Add description factor variables</a:t>
          </a:r>
        </a:p>
      </dsp:txBody>
      <dsp:txXfrm>
        <a:off x="0" y="1356158"/>
        <a:ext cx="1371790" cy="1152304"/>
      </dsp:txXfrm>
    </dsp:sp>
    <dsp:sp modelId="{22F1105E-77E1-4F08-8238-332EDF3FB6B4}">
      <dsp:nvSpPr>
        <dsp:cNvPr id="0" name=""/>
        <dsp:cNvSpPr/>
      </dsp:nvSpPr>
      <dsp:spPr>
        <a:xfrm>
          <a:off x="397819" y="818416"/>
          <a:ext cx="576152" cy="57615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919" tIns="12700" rIns="44919" bIns="127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</a:t>
          </a:r>
        </a:p>
      </dsp:txBody>
      <dsp:txXfrm>
        <a:off x="482195" y="902792"/>
        <a:ext cx="407400" cy="407400"/>
      </dsp:txXfrm>
    </dsp:sp>
    <dsp:sp modelId="{7C304789-F1C3-499E-A295-781E4FAC4822}">
      <dsp:nvSpPr>
        <dsp:cNvPr id="0" name=""/>
        <dsp:cNvSpPr/>
      </dsp:nvSpPr>
      <dsp:spPr>
        <a:xfrm>
          <a:off x="0" y="2546800"/>
          <a:ext cx="1371790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E8F13A-9C4A-44A9-AE4B-10A4F4452AC7}">
      <dsp:nvSpPr>
        <dsp:cNvPr id="0" name=""/>
        <dsp:cNvSpPr/>
      </dsp:nvSpPr>
      <dsp:spPr>
        <a:xfrm>
          <a:off x="1508969" y="626365"/>
          <a:ext cx="1371790" cy="192050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950" tIns="330200" rIns="106950" bIns="33020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Add reference level for factor variables</a:t>
          </a:r>
        </a:p>
      </dsp:txBody>
      <dsp:txXfrm>
        <a:off x="1508969" y="1356158"/>
        <a:ext cx="1371790" cy="1152304"/>
      </dsp:txXfrm>
    </dsp:sp>
    <dsp:sp modelId="{5CB3610E-9C70-4D85-8466-2FB182CD4094}">
      <dsp:nvSpPr>
        <dsp:cNvPr id="0" name=""/>
        <dsp:cNvSpPr/>
      </dsp:nvSpPr>
      <dsp:spPr>
        <a:xfrm>
          <a:off x="1906788" y="818416"/>
          <a:ext cx="576152" cy="57615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919" tIns="12700" rIns="44919" bIns="127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2</a:t>
          </a:r>
        </a:p>
      </dsp:txBody>
      <dsp:txXfrm>
        <a:off x="1991164" y="902792"/>
        <a:ext cx="407400" cy="407400"/>
      </dsp:txXfrm>
    </dsp:sp>
    <dsp:sp modelId="{5A34C566-A068-422D-BE0F-95D6A3291A9A}">
      <dsp:nvSpPr>
        <dsp:cNvPr id="0" name=""/>
        <dsp:cNvSpPr/>
      </dsp:nvSpPr>
      <dsp:spPr>
        <a:xfrm>
          <a:off x="1508969" y="2546800"/>
          <a:ext cx="1371790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EFAB93-10E0-40FE-BFFF-1244BE2F2A5C}">
      <dsp:nvSpPr>
        <dsp:cNvPr id="0" name=""/>
        <dsp:cNvSpPr/>
      </dsp:nvSpPr>
      <dsp:spPr>
        <a:xfrm>
          <a:off x="3017939" y="626365"/>
          <a:ext cx="1371790" cy="192050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950" tIns="330200" rIns="106950" bIns="33020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Add bins for continuous variables </a:t>
          </a:r>
        </a:p>
      </dsp:txBody>
      <dsp:txXfrm>
        <a:off x="3017939" y="1356158"/>
        <a:ext cx="1371790" cy="1152304"/>
      </dsp:txXfrm>
    </dsp:sp>
    <dsp:sp modelId="{2BB259EB-E9A2-4E99-A981-F0CEA0A0FE8D}">
      <dsp:nvSpPr>
        <dsp:cNvPr id="0" name=""/>
        <dsp:cNvSpPr/>
      </dsp:nvSpPr>
      <dsp:spPr>
        <a:xfrm>
          <a:off x="3415758" y="818416"/>
          <a:ext cx="576152" cy="576152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919" tIns="12700" rIns="44919" bIns="127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3</a:t>
          </a:r>
        </a:p>
      </dsp:txBody>
      <dsp:txXfrm>
        <a:off x="3500134" y="902792"/>
        <a:ext cx="407400" cy="407400"/>
      </dsp:txXfrm>
    </dsp:sp>
    <dsp:sp modelId="{9118D2F9-9077-485D-8AF0-39DED8BAB046}">
      <dsp:nvSpPr>
        <dsp:cNvPr id="0" name=""/>
        <dsp:cNvSpPr/>
      </dsp:nvSpPr>
      <dsp:spPr>
        <a:xfrm>
          <a:off x="3017939" y="2546800"/>
          <a:ext cx="1371790" cy="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F330-D8DE-4DEE-B069-5BC5D9ED886E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401D-07C6-4DB4-AF8C-4ABA137B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46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F330-D8DE-4DEE-B069-5BC5D9ED886E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401D-07C6-4DB4-AF8C-4ABA137B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1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F330-D8DE-4DEE-B069-5BC5D9ED886E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401D-07C6-4DB4-AF8C-4ABA137B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9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F330-D8DE-4DEE-B069-5BC5D9ED886E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401D-07C6-4DB4-AF8C-4ABA137B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9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F330-D8DE-4DEE-B069-5BC5D9ED886E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401D-07C6-4DB4-AF8C-4ABA137B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44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F330-D8DE-4DEE-B069-5BC5D9ED886E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401D-07C6-4DB4-AF8C-4ABA137B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6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F330-D8DE-4DEE-B069-5BC5D9ED886E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401D-07C6-4DB4-AF8C-4ABA137B16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63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F330-D8DE-4DEE-B069-5BC5D9ED886E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401D-07C6-4DB4-AF8C-4ABA137B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8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F330-D8DE-4DEE-B069-5BC5D9ED886E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401D-07C6-4DB4-AF8C-4ABA137B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4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F330-D8DE-4DEE-B069-5BC5D9ED886E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401D-07C6-4DB4-AF8C-4ABA137B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9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082F330-D8DE-4DEE-B069-5BC5D9ED886E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401D-07C6-4DB4-AF8C-4ABA137B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082F330-D8DE-4DEE-B069-5BC5D9ED886E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BE9401D-07C6-4DB4-AF8C-4ABA137B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8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onitf/heart-disease-uci" TargetMode="External"/><Relationship Id="rId2" Type="http://schemas.openxmlformats.org/officeDocument/2006/relationships/hyperlink" Target="https://archive.ics.uci.edu/ml/datasets/Heart+Disea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ootstrapping_(statistics)" TargetMode="External"/><Relationship Id="rId5" Type="http://schemas.openxmlformats.org/officeDocument/2006/relationships/hyperlink" Target="https://www.rdocumentation.org/packages/stats/versions/3.6.2/topics/glm" TargetMode="External"/><Relationship Id="rId4" Type="http://schemas.openxmlformats.org/officeDocument/2006/relationships/hyperlink" Target="https://www.google.com/books/edition/Applied_Logistic_Regression/bRoxQBIZRd4C?hl=en&amp;gbpv=1&amp;printsec=frontcover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3ED03601-4724-4293-A32A-3A0879C5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5E433AC3-E189-483B-9E8C-DFD5D2A18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D78DE-695F-4642-840F-F879924AD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</p:spPr>
        <p:txBody>
          <a:bodyPr>
            <a:normAutofit/>
          </a:bodyPr>
          <a:lstStyle/>
          <a:p>
            <a:r>
              <a:rPr lang="en-US" sz="3200" dirty="0"/>
              <a:t>Heart Disease Statistical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B148C-107F-410F-A412-8611751DB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688535"/>
            <a:ext cx="6801612" cy="53612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By: Kristine Dinh</a:t>
            </a:r>
          </a:p>
        </p:txBody>
      </p:sp>
      <p:pic>
        <p:nvPicPr>
          <p:cNvPr id="16" name="Graphic 6" descr="Heartbeat">
            <a:extLst>
              <a:ext uri="{FF2B5EF4-FFF2-40B4-BE49-F238E27FC236}">
                <a16:creationId xmlns:a16="http://schemas.microsoft.com/office/drawing/2014/main" id="{EAA312D9-5744-4C71-85EB-1B86BF4FD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346" y="640078"/>
            <a:ext cx="3301307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66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6680-7A20-45A6-BB9F-21F516B0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847" y="603644"/>
            <a:ext cx="11096305" cy="777262"/>
          </a:xfrm>
        </p:spPr>
        <p:txBody>
          <a:bodyPr/>
          <a:lstStyle/>
          <a:p>
            <a:r>
              <a:rPr lang="en-US" dirty="0"/>
              <a:t>Data 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8DD2B-CC7B-474F-9A08-B63BF4554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6256"/>
            <a:ext cx="3771900" cy="8990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Gender</a:t>
            </a:r>
          </a:p>
          <a:p>
            <a:pPr marL="0" indent="0">
              <a:buNone/>
            </a:pPr>
            <a:r>
              <a:rPr lang="en-US" sz="2200" dirty="0"/>
              <a:t>Reference level: male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71B4-7941-4617-8E45-C914DD43D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390" y="2108124"/>
            <a:ext cx="6104762" cy="4295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47A3EC-DC55-4517-A883-EF5850F88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47" y="3448230"/>
            <a:ext cx="4418074" cy="282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99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13F9CD-E3F0-49DA-A363-1009BC404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39" y="2841895"/>
            <a:ext cx="5330061" cy="37501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E9D4B9-5763-44C5-8246-2F906AAB9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56" y="1314720"/>
            <a:ext cx="4772025" cy="1400175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AFC4AB9-25AB-4C64-97E9-08010DA6A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699" y="2841896"/>
            <a:ext cx="5330059" cy="375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E716DB-6D24-4149-B3E6-173E29E624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819" y="1314720"/>
            <a:ext cx="4733925" cy="1381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B9EF6D-536F-42B2-9708-F12169424694}"/>
              </a:ext>
            </a:extLst>
          </p:cNvPr>
          <p:cNvSpPr txBox="1"/>
          <p:nvPr/>
        </p:nvSpPr>
        <p:spPr>
          <a:xfrm>
            <a:off x="2774730" y="549196"/>
            <a:ext cx="954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8B0EB-A0A5-4182-9E56-51522F871C66}"/>
              </a:ext>
            </a:extLst>
          </p:cNvPr>
          <p:cNvSpPr txBox="1"/>
          <p:nvPr/>
        </p:nvSpPr>
        <p:spPr>
          <a:xfrm>
            <a:off x="7490833" y="549196"/>
            <a:ext cx="307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Resting Blood Pressure</a:t>
            </a:r>
          </a:p>
        </p:txBody>
      </p:sp>
    </p:spTree>
    <p:extLst>
      <p:ext uri="{BB962C8B-B14F-4D97-AF65-F5344CB8AC3E}">
        <p14:creationId xmlns:p14="http://schemas.microsoft.com/office/powerpoint/2010/main" val="2073406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7F63496-E0A4-406D-8B3E-81EDE9D37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806700"/>
            <a:ext cx="5372100" cy="383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A54E394-1765-4688-B77C-9BA9F8476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50" y="1258887"/>
            <a:ext cx="4724400" cy="1419225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CC8EF0D-E4AC-4E92-ABFF-136427E15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2" y="2806700"/>
            <a:ext cx="5372100" cy="383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853F9B-FB07-4A23-9204-2A38D2689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070" y="1370518"/>
            <a:ext cx="4576580" cy="13075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EEE352B-51B6-4BA7-86E4-FDC6BC883D4E}"/>
              </a:ext>
            </a:extLst>
          </p:cNvPr>
          <p:cNvSpPr/>
          <p:nvPr/>
        </p:nvSpPr>
        <p:spPr>
          <a:xfrm>
            <a:off x="6962960" y="502096"/>
            <a:ext cx="4196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Fasting Blood Sugar &gt; 120 mg/dl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0C4492-6A1E-4DDA-8BDE-B8F3EE5E8346}"/>
              </a:ext>
            </a:extLst>
          </p:cNvPr>
          <p:cNvSpPr/>
          <p:nvPr/>
        </p:nvSpPr>
        <p:spPr>
          <a:xfrm>
            <a:off x="2301637" y="502095"/>
            <a:ext cx="2149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Chest Pain Type</a:t>
            </a:r>
          </a:p>
        </p:txBody>
      </p:sp>
    </p:spTree>
    <p:extLst>
      <p:ext uri="{BB962C8B-B14F-4D97-AF65-F5344CB8AC3E}">
        <p14:creationId xmlns:p14="http://schemas.microsoft.com/office/powerpoint/2010/main" val="2359627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70BDDF6A-3D67-49B0-B8E7-5E1CF521B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580" y="3452587"/>
            <a:ext cx="4216401" cy="301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6D7487BA-F109-4FF0-B21F-8DE95A8DD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798" y="300262"/>
            <a:ext cx="4216401" cy="301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E2637B6C-62FF-477A-B869-67F4AF717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579" y="300263"/>
            <a:ext cx="4216401" cy="301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1F8F0D6C-316D-43EE-9FFD-5F28FC1E5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987" y="3452586"/>
            <a:ext cx="4216401" cy="301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669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5B0E6E11-6BF2-45EA-AB63-E43419431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1" y="331106"/>
            <a:ext cx="4178299" cy="298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7DBD88B-5A9E-4E4C-B708-53741F22E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331106"/>
            <a:ext cx="4178299" cy="298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632EA280-FC0F-426C-93FD-6C11FB6B7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2" y="3542395"/>
            <a:ext cx="4178298" cy="298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5101F3DC-0095-499E-84FC-91C79E5BA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3542396"/>
            <a:ext cx="4178299" cy="298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65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4C7F-116E-41B7-A4EC-E6E26079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007" y="634143"/>
            <a:ext cx="11267090" cy="735744"/>
          </a:xfrm>
        </p:spPr>
        <p:txBody>
          <a:bodyPr>
            <a:normAutofit fontScale="90000"/>
          </a:bodyPr>
          <a:lstStyle/>
          <a:p>
            <a:r>
              <a:rPr lang="en-US" dirty="0"/>
              <a:t>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544A5-E607-4A00-8813-B25F861C8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07" y="2191592"/>
            <a:ext cx="11267090" cy="457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fit &lt;- </a:t>
            </a:r>
            <a:r>
              <a:rPr lang="en-US" dirty="0" err="1">
                <a:latin typeface="Consolas" panose="020B0609020204030204" pitchFamily="49" charset="0"/>
              </a:rPr>
              <a:t>glm</a:t>
            </a:r>
            <a:r>
              <a:rPr lang="en-US" dirty="0">
                <a:latin typeface="Consolas" panose="020B0609020204030204" pitchFamily="49" charset="0"/>
              </a:rPr>
              <a:t>(y ~ x, data = train, family = "binomial")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931B93-B72C-418A-9B06-6089DBA38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398468"/>
              </p:ext>
            </p:extLst>
          </p:nvPr>
        </p:nvGraphicFramePr>
        <p:xfrm>
          <a:off x="4013200" y="2697480"/>
          <a:ext cx="4165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600">
                  <a:extLst>
                    <a:ext uri="{9D8B030D-6E8A-4147-A177-3AD203B41FA5}">
                      <a16:colId xmlns:a16="http://schemas.microsoft.com/office/drawing/2014/main" val="3071176823"/>
                    </a:ext>
                  </a:extLst>
                </a:gridCol>
              </a:tblGrid>
              <a:tr h="1363933">
                <a:tc>
                  <a:txBody>
                    <a:bodyPr/>
                    <a:lstStyle/>
                    <a:p>
                      <a:pPr lvl="1"/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y -</a:t>
                      </a:r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</a:rPr>
                        <a:t> response variable </a:t>
                      </a:r>
                    </a:p>
                    <a:p>
                      <a:pPr lvl="1"/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x - </a:t>
                      </a:r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</a:rPr>
                        <a:t>one or more explain variables  </a:t>
                      </a:r>
                    </a:p>
                    <a:p>
                      <a:pPr lvl="1"/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data -</a:t>
                      </a:r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</a:rPr>
                        <a:t> training data </a:t>
                      </a:r>
                    </a:p>
                    <a:p>
                      <a:pPr lvl="1"/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family -</a:t>
                      </a:r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</a:rPr>
                        <a:t> distribution    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8360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428086D-4EDA-489A-81EC-466EC8708CC1}"/>
              </a:ext>
            </a:extLst>
          </p:cNvPr>
          <p:cNvSpPr txBox="1"/>
          <p:nvPr/>
        </p:nvSpPr>
        <p:spPr>
          <a:xfrm>
            <a:off x="515007" y="4621738"/>
            <a:ext cx="5695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partition:  0.60, 0.70, 0.80, 0.90, and 0.99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Repeated: 10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selection: from 1 to all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Validation metric: AIC and AUC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757013-BB3D-4698-8F96-F66AB056DCD1}"/>
              </a:ext>
            </a:extLst>
          </p:cNvPr>
          <p:cNvSpPr txBox="1"/>
          <p:nvPr/>
        </p:nvSpPr>
        <p:spPr>
          <a:xfrm>
            <a:off x="6832600" y="4206241"/>
            <a:ext cx="365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for 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</a:t>
            </a:r>
            <a:r>
              <a:rPr lang="en-US" dirty="0" err="1">
                <a:latin typeface="Consolas" panose="020B0609020204030204" pitchFamily="49" charset="0"/>
              </a:rPr>
              <a:t>xvars</a:t>
            </a:r>
            <a:r>
              <a:rPr lang="en-US" dirty="0"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latin typeface="Consolas" panose="020B0609020204030204" pitchFamily="49" charset="0"/>
              </a:rPr>
              <a:t>  for (j in </a:t>
            </a:r>
            <a:r>
              <a:rPr lang="en-US" dirty="0" err="1">
                <a:latin typeface="Consolas" panose="020B0609020204030204" pitchFamily="49" charset="0"/>
              </a:rPr>
              <a:t>nrounds</a:t>
            </a:r>
            <a:r>
              <a:rPr lang="en-US" dirty="0"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latin typeface="Consolas" panose="020B0609020204030204" pitchFamily="49" charset="0"/>
              </a:rPr>
              <a:t>    for (k in </a:t>
            </a:r>
            <a:r>
              <a:rPr lang="en-US" dirty="0" err="1">
                <a:latin typeface="Consolas" panose="020B0609020204030204" pitchFamily="49" charset="0"/>
              </a:rPr>
              <a:t>rp</a:t>
            </a:r>
            <a:r>
              <a:rPr lang="en-US" dirty="0"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latin typeface="Consolas" panose="020B0609020204030204" pitchFamily="49" charset="0"/>
              </a:rPr>
              <a:t>       modeling functions 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06BFA42-00D0-40AB-A882-56DE47B91389}"/>
              </a:ext>
            </a:extLst>
          </p:cNvPr>
          <p:cNvSpPr/>
          <p:nvPr/>
        </p:nvSpPr>
        <p:spPr>
          <a:xfrm>
            <a:off x="5868275" y="4125464"/>
            <a:ext cx="684048" cy="2192876"/>
          </a:xfrm>
          <a:prstGeom prst="lef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32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717A-9E07-4A25-B6C0-DB3F76F75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86481"/>
            <a:ext cx="11391900" cy="470408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Features selection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6BEB5E-5C79-4E18-B5EC-C04DB89474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6" r="506" b="30012"/>
          <a:stretch/>
        </p:blipFill>
        <p:spPr>
          <a:xfrm>
            <a:off x="400050" y="1092200"/>
            <a:ext cx="11391900" cy="53650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F6D3E5-1297-4833-ACDC-A2ED408E3C3D}"/>
              </a:ext>
            </a:extLst>
          </p:cNvPr>
          <p:cNvSpPr/>
          <p:nvPr/>
        </p:nvSpPr>
        <p:spPr>
          <a:xfrm>
            <a:off x="400050" y="2017643"/>
            <a:ext cx="11391900" cy="293757"/>
          </a:xfrm>
          <a:prstGeom prst="rect">
            <a:avLst/>
          </a:prstGeom>
          <a:solidFill>
            <a:srgbClr val="FFFF00">
              <a:alpha val="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09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717A-9E07-4A25-B6C0-DB3F76F75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86481"/>
            <a:ext cx="11391900" cy="470408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Features selection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6BEB5E-5C79-4E18-B5EC-C04DB89474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6" r="506" b="30012"/>
          <a:stretch/>
        </p:blipFill>
        <p:spPr>
          <a:xfrm>
            <a:off x="400050" y="1092200"/>
            <a:ext cx="11391900" cy="53650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F6D3E5-1297-4833-ACDC-A2ED408E3C3D}"/>
              </a:ext>
            </a:extLst>
          </p:cNvPr>
          <p:cNvSpPr/>
          <p:nvPr/>
        </p:nvSpPr>
        <p:spPr>
          <a:xfrm>
            <a:off x="400050" y="2017643"/>
            <a:ext cx="11391900" cy="293757"/>
          </a:xfrm>
          <a:prstGeom prst="rect">
            <a:avLst/>
          </a:prstGeom>
          <a:solidFill>
            <a:srgbClr val="FFFF00">
              <a:alpha val="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4BA88A-B608-45ED-B80D-CBFD6E06B679}"/>
              </a:ext>
            </a:extLst>
          </p:cNvPr>
          <p:cNvSpPr/>
          <p:nvPr/>
        </p:nvSpPr>
        <p:spPr>
          <a:xfrm>
            <a:off x="400050" y="2940391"/>
            <a:ext cx="11391900" cy="293757"/>
          </a:xfrm>
          <a:prstGeom prst="rect">
            <a:avLst/>
          </a:prstGeom>
          <a:solidFill>
            <a:srgbClr val="FFFF00">
              <a:alpha val="0"/>
            </a:srgb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09F84D-DC62-4071-8166-BBCA7D5FDC3D}"/>
              </a:ext>
            </a:extLst>
          </p:cNvPr>
          <p:cNvSpPr/>
          <p:nvPr/>
        </p:nvSpPr>
        <p:spPr>
          <a:xfrm>
            <a:off x="400050" y="2332343"/>
            <a:ext cx="11391900" cy="293757"/>
          </a:xfrm>
          <a:prstGeom prst="rect">
            <a:avLst/>
          </a:prstGeom>
          <a:solidFill>
            <a:srgbClr val="FFFF00">
              <a:alpha val="0"/>
            </a:srgb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96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DF77-D158-4D89-A8EB-4F61357A1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50" y="523613"/>
            <a:ext cx="10909300" cy="695587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B033-436B-41DA-8578-8608960E7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1937" y="1526914"/>
            <a:ext cx="9128126" cy="1295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fit &lt;- </a:t>
            </a:r>
            <a:r>
              <a:rPr lang="en-US" dirty="0" err="1">
                <a:latin typeface="Consolas" panose="020B0609020204030204" pitchFamily="49" charset="0"/>
              </a:rPr>
              <a:t>glm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dx_heart</a:t>
            </a:r>
            <a:r>
              <a:rPr lang="en-US" dirty="0">
                <a:latin typeface="Consolas" panose="020B0609020204030204" pitchFamily="49" charset="0"/>
              </a:rPr>
              <a:t> ~ gender + </a:t>
            </a:r>
            <a:r>
              <a:rPr lang="en-US" dirty="0" err="1">
                <a:latin typeface="Consolas" panose="020B0609020204030204" pitchFamily="49" charset="0"/>
              </a:rPr>
              <a:t>max_heart_rate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exercise_angina</a:t>
            </a:r>
            <a:r>
              <a:rPr lang="en-US" dirty="0">
                <a:latin typeface="Consolas" panose="020B0609020204030204" pitchFamily="49" charset="0"/>
              </a:rPr>
              <a:t> + vessels,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data = data,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family = "binomial")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91976A-D85C-4DE5-AA5C-3FEE69FEBD60}"/>
                  </a:ext>
                </a:extLst>
              </p:cNvPr>
              <p:cNvSpPr txBox="1"/>
              <p:nvPr/>
            </p:nvSpPr>
            <p:spPr>
              <a:xfrm>
                <a:off x="641350" y="2714104"/>
                <a:ext cx="6570663" cy="2926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nsolas" panose="020B0609020204030204" pitchFamily="49" charset="0"/>
                  </a:rPr>
                  <a:t>gender – </a:t>
                </a:r>
                <a:r>
                  <a:rPr lang="en-US" dirty="0"/>
                  <a:t>sex (1 = male; 0 = female)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Consolas" panose="020B0609020204030204" pitchFamily="49" charset="0"/>
                  </a:rPr>
                  <a:t>max_heart_rate</a:t>
                </a:r>
                <a:r>
                  <a:rPr lang="en-US" dirty="0">
                    <a:latin typeface="Consolas" panose="020B0609020204030204" pitchFamily="49" charset="0"/>
                  </a:rPr>
                  <a:t> – </a:t>
                </a:r>
                <a:r>
                  <a:rPr lang="en-US" dirty="0"/>
                  <a:t> maximum heart rate achieved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Consolas" panose="020B0609020204030204" pitchFamily="49" charset="0"/>
                  </a:rPr>
                  <a:t>exercise_angina</a:t>
                </a: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dirty="0"/>
                  <a:t>- exercise induced angina (1 = yes; 0 = no)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nsolas" panose="020B0609020204030204" pitchFamily="49" charset="0"/>
                  </a:rPr>
                  <a:t>vessels</a:t>
                </a:r>
                <a:r>
                  <a:rPr lang="en-US" dirty="0"/>
                  <a:t> - number of major vessels (0-3) colored by fluoroscopy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Consolas" panose="020B0609020204030204" pitchFamily="49" charset="0"/>
                  </a:rPr>
                  <a:t>dx_heart</a:t>
                </a: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h𝑎𝑠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h𝑒𝑎𝑟𝑡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𝑑𝑖𝑠𝑒𝑎𝑠𝑒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𝑑𝑜𝑒𝑠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h𝑎𝑣𝑒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h𝑒𝑎𝑟𝑡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𝑑𝑖𝑠𝑒𝑎𝑠𝑒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91976A-D85C-4DE5-AA5C-3FEE69FEB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50" y="2714104"/>
                <a:ext cx="6570663" cy="2926186"/>
              </a:xfrm>
              <a:prstGeom prst="rect">
                <a:avLst/>
              </a:prstGeom>
              <a:blipFill>
                <a:blip r:embed="rId2"/>
                <a:stretch>
                  <a:fillRect l="-557" t="-1042" r="-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9F1EE1F-29AA-4459-A380-7A9DAE43BAB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lumMod val="6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59525" y="4110782"/>
            <a:ext cx="51911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77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D5225-42B9-444C-99EA-DB92AF48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&amp; 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10F8D-33A4-4F8C-B754-735A716C4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AUC is too high, need more data </a:t>
            </a:r>
          </a:p>
          <a:p>
            <a:r>
              <a:rPr lang="en-US" dirty="0"/>
              <a:t>Explore more variables from different dataset</a:t>
            </a:r>
          </a:p>
          <a:p>
            <a:pPr lvl="1"/>
            <a:r>
              <a:rPr lang="en-US" dirty="0"/>
              <a:t>Other diseases the patient have </a:t>
            </a:r>
          </a:p>
          <a:p>
            <a:pPr lvl="1"/>
            <a:r>
              <a:rPr lang="en-US" dirty="0"/>
              <a:t>What type of work does the patient do</a:t>
            </a:r>
          </a:p>
          <a:p>
            <a:r>
              <a:rPr lang="en-US" dirty="0"/>
              <a:t>Explore different types of model to compare </a:t>
            </a:r>
          </a:p>
          <a:p>
            <a:pPr lvl="1"/>
            <a:r>
              <a:rPr lang="en-US" dirty="0" err="1"/>
              <a:t>XGboost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Ridge regression  </a:t>
            </a:r>
          </a:p>
          <a:p>
            <a:pPr lvl="1"/>
            <a:r>
              <a:rPr lang="en-US" dirty="0"/>
              <a:t>Random forest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9255-964A-4BDD-B5B0-95B4C3BA5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63" y="964692"/>
            <a:ext cx="8791073" cy="118872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C34FF-FCA5-4C91-A6A7-C0A9C8DC9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0463" y="2654086"/>
            <a:ext cx="8791073" cy="3101983"/>
          </a:xfrm>
        </p:spPr>
        <p:txBody>
          <a:bodyPr/>
          <a:lstStyle/>
          <a:p>
            <a:r>
              <a:rPr lang="en-US" sz="2400" dirty="0"/>
              <a:t>Retrieved data from Kaggle</a:t>
            </a:r>
          </a:p>
          <a:p>
            <a:r>
              <a:rPr lang="en-US" sz="2400" dirty="0"/>
              <a:t>Use logistic regression for model development</a:t>
            </a:r>
          </a:p>
          <a:p>
            <a:r>
              <a:rPr lang="en-US" sz="2400" dirty="0"/>
              <a:t>Use bootstrapping method for model selection and validation </a:t>
            </a:r>
          </a:p>
          <a:p>
            <a:r>
              <a:rPr lang="en-US" sz="2400" dirty="0"/>
              <a:t>Introduce simple R syntax for statistical modeling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93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6615-B20A-443D-B44E-4F8D315F3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855" y="691423"/>
            <a:ext cx="10962290" cy="611860"/>
          </a:xfrm>
        </p:spPr>
        <p:txBody>
          <a:bodyPr>
            <a:normAutofit fontScale="90000"/>
          </a:bodyPr>
          <a:lstStyle/>
          <a:p>
            <a:r>
              <a:rPr lang="en-US" dirty="0"/>
              <a:t>More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1575C-2D44-4809-AF23-69BA38B9D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855" y="2228194"/>
            <a:ext cx="10962290" cy="3511834"/>
          </a:xfrm>
        </p:spPr>
        <p:txBody>
          <a:bodyPr/>
          <a:lstStyle/>
          <a:p>
            <a:r>
              <a:rPr lang="en-US" dirty="0"/>
              <a:t>Data Set Information: </a:t>
            </a:r>
            <a:r>
              <a:rPr lang="en-US" dirty="0">
                <a:hlinkClick r:id="rId2"/>
              </a:rPr>
              <a:t>https://archive.ics.uci.edu/ml/datasets/Heart+Disease</a:t>
            </a:r>
            <a:endParaRPr lang="en-US" dirty="0"/>
          </a:p>
          <a:p>
            <a:r>
              <a:rPr lang="en-US" dirty="0"/>
              <a:t>Data Set Download: </a:t>
            </a:r>
            <a:r>
              <a:rPr lang="en-US" dirty="0">
                <a:hlinkClick r:id="rId3"/>
              </a:rPr>
              <a:t>https://www.kaggle.com/ronitf/heart-disease-uci</a:t>
            </a:r>
            <a:endParaRPr lang="en-US" dirty="0"/>
          </a:p>
          <a:p>
            <a:r>
              <a:rPr lang="en-US" dirty="0"/>
              <a:t>Applied Logistic Regression Textbook: </a:t>
            </a:r>
            <a:r>
              <a:rPr lang="en-US" dirty="0">
                <a:hlinkClick r:id="rId4"/>
              </a:rPr>
              <a:t>https://www.google.com/books/edition/Applied_Logistic_Regression/bRoxQBIZRd4C?hl=en&amp;gbpv=1&amp;printsec=frontcover</a:t>
            </a:r>
            <a:endParaRPr lang="en-US" dirty="0"/>
          </a:p>
          <a:p>
            <a:r>
              <a:rPr lang="en-US" dirty="0"/>
              <a:t>GLM R function: </a:t>
            </a:r>
            <a:r>
              <a:rPr lang="en-US" dirty="0">
                <a:hlinkClick r:id="rId5"/>
              </a:rPr>
              <a:t>https://www.rdocumentation.org/packages/stats/versions/3.6.2/topics/glm</a:t>
            </a:r>
            <a:endParaRPr lang="en-US" dirty="0"/>
          </a:p>
          <a:p>
            <a:r>
              <a:rPr lang="en-US" dirty="0"/>
              <a:t>Bootstrapping Method: </a:t>
            </a:r>
            <a:r>
              <a:rPr lang="en-US" dirty="0">
                <a:hlinkClick r:id="rId6"/>
              </a:rPr>
              <a:t>https://en.wikipedia.org/wiki/Bootstrapping_(statistics)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62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D03601-4724-4293-A32A-3A0879C5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433AC3-E189-483B-9E8C-DFD5D2A18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3ABB4-0826-4B87-B085-304D852F3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782207"/>
            <a:ext cx="8991600" cy="751836"/>
          </a:xfrm>
        </p:spPr>
        <p:txBody>
          <a:bodyPr vert="horz" lIns="274320" tIns="182880" rIns="274320" bIns="182880" rtlCol="0" anchor="ctr" anchorCtr="1">
            <a:noAutofit/>
          </a:bodyPr>
          <a:lstStyle/>
          <a:p>
            <a:r>
              <a:rPr lang="en-US" sz="2000" dirty="0"/>
              <a:t>Email: kdinh@sdsu.edu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95182374-3EC2-46F3-B23B-90E1A88F3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5873" y="1378753"/>
            <a:ext cx="2260254" cy="226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2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E1393-4E84-457F-85F0-FAD59F35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5F5B2-9056-4D64-A9B9-F415BE56C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Logistic Regression </a:t>
            </a:r>
          </a:p>
          <a:p>
            <a:r>
              <a:rPr lang="en-US" sz="2400" dirty="0"/>
              <a:t>Data Cleaning</a:t>
            </a:r>
          </a:p>
          <a:p>
            <a:r>
              <a:rPr lang="en-US" sz="2400" dirty="0"/>
              <a:t>Data Exploratory Analysis </a:t>
            </a:r>
          </a:p>
          <a:p>
            <a:r>
              <a:rPr lang="en-US" sz="2400" dirty="0"/>
              <a:t>Modeling Bootstrap</a:t>
            </a:r>
          </a:p>
          <a:p>
            <a:r>
              <a:rPr lang="en-US" sz="2400" dirty="0"/>
              <a:t>Limitation/Future Research</a:t>
            </a:r>
          </a:p>
        </p:txBody>
      </p:sp>
    </p:spTree>
    <p:extLst>
      <p:ext uri="{BB962C8B-B14F-4D97-AF65-F5344CB8AC3E}">
        <p14:creationId xmlns:p14="http://schemas.microsoft.com/office/powerpoint/2010/main" val="131513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27EE-9ED9-4491-A9E1-22786611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926" y="633664"/>
            <a:ext cx="9962148" cy="737936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Introductory to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144ECD-2810-4441-82EA-E2414D9101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4926" y="2197769"/>
                <a:ext cx="9962148" cy="43153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ea typeface="Cambria Math" panose="02040503050406030204" pitchFamily="18" charset="0"/>
                  </a:rPr>
                  <a:t>1) General form of simple logistic regression model</a:t>
                </a:r>
              </a:p>
              <a:p>
                <a:pPr marL="0" indent="0">
                  <a:buNone/>
                </a:pPr>
                <a:endParaRPr lang="en-US" sz="24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lvl="8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- Conditional mean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lvl="8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i="1" dirty="0">
                    <a:ea typeface="Cambria Math" panose="02040503050406030204" pitchFamily="18" charset="0"/>
                  </a:rPr>
                  <a:t>– </a:t>
                </a:r>
                <a:r>
                  <a:rPr lang="en-US" sz="2000" dirty="0">
                    <a:ea typeface="Cambria Math" panose="02040503050406030204" pitchFamily="18" charset="0"/>
                  </a:rPr>
                  <a:t>average probability of the occurrence of an event </a:t>
                </a:r>
              </a:p>
              <a:p>
                <a:pPr marL="1654175" lvl="8" indent="0">
                  <a:buNone/>
                </a:pPr>
                <a:r>
                  <a:rPr lang="en-US" sz="2000" i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i="1" dirty="0">
                  <a:ea typeface="Cambria Math" panose="02040503050406030204" pitchFamily="18" charset="0"/>
                </a:endParaRPr>
              </a:p>
              <a:p>
                <a:pPr lvl="8"/>
                <a:endParaRPr lang="en-US" sz="1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144ECD-2810-4441-82EA-E2414D9101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4926" y="2197769"/>
                <a:ext cx="9962148" cy="4315326"/>
              </a:xfrm>
              <a:blipFill>
                <a:blip r:embed="rId2"/>
                <a:stretch>
                  <a:fillRect l="-979" t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57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3A0502-6C61-47F8-97F2-3BC764BF32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143000"/>
                <a:ext cx="10020300" cy="50165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2) Transformation to linear regression model: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lvl="8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– continuous linear function</a:t>
                </a:r>
                <a:endParaRPr lang="en-US" sz="2000" i="1" dirty="0"/>
              </a:p>
              <a:p>
                <a:pPr lvl="8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i="1" dirty="0"/>
                  <a:t> - </a:t>
                </a:r>
                <a:r>
                  <a:rPr lang="en-US" sz="2000" dirty="0"/>
                  <a:t>Independent variable </a:t>
                </a:r>
                <a:r>
                  <a:rPr lang="en-US" sz="2000" i="1" dirty="0"/>
                  <a:t> </a:t>
                </a:r>
              </a:p>
              <a:p>
                <a:pPr lvl="8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- Intercept</a:t>
                </a:r>
              </a:p>
              <a:p>
                <a:pPr lvl="8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- Slope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3A0502-6C61-47F8-97F2-3BC764BF32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143000"/>
                <a:ext cx="10020300" cy="5016500"/>
              </a:xfrm>
              <a:blipFill>
                <a:blip r:embed="rId2"/>
                <a:stretch>
                  <a:fillRect l="-912" t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24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201138-84F2-441F-8A05-A5A5B15541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6600" y="832756"/>
                <a:ext cx="10909300" cy="525054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3) Fitting the model: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228600" lvl="1" indent="0">
                  <a:buNone/>
                </a:pPr>
                <a:r>
                  <a:rPr lang="en-US" sz="2000" dirty="0"/>
                  <a:t>Logistic Likelihood function</a:t>
                </a:r>
              </a:p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201138-84F2-441F-8A05-A5A5B15541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600" y="832756"/>
                <a:ext cx="10909300" cy="5250543"/>
              </a:xfrm>
              <a:blipFill>
                <a:blip r:embed="rId2"/>
                <a:stretch>
                  <a:fillRect l="-894" t="-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201138-84F2-441F-8A05-A5A5B15541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6600" y="622300"/>
                <a:ext cx="10909300" cy="5461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4) Testing for Significant: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228600" lvl="1" indent="0">
                  <a:buNone/>
                </a:pPr>
                <a:r>
                  <a:rPr lang="en-US" sz="1800" b="0" dirty="0" err="1"/>
                  <a:t>i</a:t>
                </a:r>
                <a:r>
                  <a:rPr lang="en-US" sz="1800" b="0" dirty="0"/>
                  <a:t>. Deviance</a:t>
                </a:r>
                <a:r>
                  <a:rPr lang="en-US" sz="1800" dirty="0"/>
                  <a:t> (D statistics) ~ Sum of squares residual</a:t>
                </a:r>
              </a:p>
              <a:p>
                <a:pPr marL="228600" lvl="1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=−2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sz="18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228600" lvl="1" indent="0" algn="ctr">
                  <a:buNone/>
                </a:pPr>
                <a:endParaRPr lang="en-US" sz="1800" dirty="0"/>
              </a:p>
              <a:p>
                <a:pPr marL="228600" lvl="1" indent="0">
                  <a:buNone/>
                </a:pPr>
                <a:r>
                  <a:rPr lang="en-US" sz="1800" b="0" dirty="0"/>
                  <a:t>ii. G statistics</a:t>
                </a:r>
              </a:p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1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1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𝑛𝑙𝑜𝑔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~ </m:t>
                      </m:r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sz="180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201138-84F2-441F-8A05-A5A5B15541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600" y="622300"/>
                <a:ext cx="10909300" cy="5461000"/>
              </a:xfrm>
              <a:blipFill>
                <a:blip r:embed="rId2"/>
                <a:stretch>
                  <a:fillRect l="-894" t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554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66C72-4057-46AF-BC20-E5DD37406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800100"/>
            <a:ext cx="9148064" cy="493992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5) Confident Interval </a:t>
            </a:r>
          </a:p>
          <a:p>
            <a:pPr marL="0" indent="0">
              <a:buNone/>
            </a:pPr>
            <a:endParaRPr lang="en-US" sz="2400" b="1" dirty="0"/>
          </a:p>
          <a:p>
            <a:pPr lvl="1"/>
            <a:r>
              <a:rPr lang="en-US" sz="1800" dirty="0"/>
              <a:t>Wald-based CI </a:t>
            </a:r>
          </a:p>
          <a:p>
            <a:pPr lvl="2"/>
            <a:r>
              <a:rPr lang="en-US" sz="1800" dirty="0"/>
              <a:t>Positive square root of the variance estimator</a:t>
            </a:r>
          </a:p>
          <a:p>
            <a:pPr lvl="1"/>
            <a:r>
              <a:rPr lang="en-US" sz="1800" dirty="0" err="1"/>
              <a:t>Venzon</a:t>
            </a:r>
            <a:r>
              <a:rPr lang="en-US" sz="1800" dirty="0"/>
              <a:t> and </a:t>
            </a:r>
            <a:r>
              <a:rPr lang="en-US" sz="1800" dirty="0" err="1"/>
              <a:t>Moolgavkar</a:t>
            </a:r>
            <a:r>
              <a:rPr lang="en-US" sz="1800" dirty="0"/>
              <a:t> method</a:t>
            </a:r>
          </a:p>
          <a:p>
            <a:pPr lvl="2"/>
            <a:r>
              <a:rPr lang="en-US" sz="1800" dirty="0"/>
              <a:t>Plot log-likelihood function vs coefficient values </a:t>
            </a:r>
          </a:p>
          <a:p>
            <a:pPr lvl="2"/>
            <a:r>
              <a:rPr lang="en-US" sz="1800" dirty="0"/>
              <a:t>Maximizing log-likelihood  </a:t>
            </a:r>
          </a:p>
        </p:txBody>
      </p:sp>
    </p:spTree>
    <p:extLst>
      <p:ext uri="{BB962C8B-B14F-4D97-AF65-F5344CB8AC3E}">
        <p14:creationId xmlns:p14="http://schemas.microsoft.com/office/powerpoint/2010/main" val="3379816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02A05-C2C9-4513-BC7C-291A0594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AD22CA-93D3-4A04-AD1D-F3757CA317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566339"/>
              </p:ext>
            </p:extLst>
          </p:nvPr>
        </p:nvGraphicFramePr>
        <p:xfrm>
          <a:off x="6228282" y="1003659"/>
          <a:ext cx="4389730" cy="317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D0604A7-687E-4492-82A5-E1CAD3A654A9}"/>
              </a:ext>
            </a:extLst>
          </p:cNvPr>
          <p:cNvSpPr txBox="1"/>
          <p:nvPr/>
        </p:nvSpPr>
        <p:spPr>
          <a:xfrm>
            <a:off x="5781611" y="4595579"/>
            <a:ext cx="5283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data.frame</a:t>
            </a:r>
            <a:r>
              <a:rPr lang="en-US" sz="2000" dirty="0">
                <a:latin typeface="Consolas" panose="020B0609020204030204" pitchFamily="49" charset="0"/>
              </a:rPr>
              <a:t> 303 obs. of 14 variables</a:t>
            </a:r>
          </a:p>
        </p:txBody>
      </p:sp>
    </p:spTree>
    <p:extLst>
      <p:ext uri="{BB962C8B-B14F-4D97-AF65-F5344CB8AC3E}">
        <p14:creationId xmlns:p14="http://schemas.microsoft.com/office/powerpoint/2010/main" val="172687059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570</Words>
  <Application>Microsoft Office PowerPoint</Application>
  <PresentationFormat>Widescreen</PresentationFormat>
  <Paragraphs>110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Cambria Math</vt:lpstr>
      <vt:lpstr>Consolas</vt:lpstr>
      <vt:lpstr>Gill Sans MT</vt:lpstr>
      <vt:lpstr>Parcel</vt:lpstr>
      <vt:lpstr>Heart Disease Statistical Analysis</vt:lpstr>
      <vt:lpstr>Introduction</vt:lpstr>
      <vt:lpstr>outline</vt:lpstr>
      <vt:lpstr>Introductory to Logistic Regression</vt:lpstr>
      <vt:lpstr>PowerPoint Presentation</vt:lpstr>
      <vt:lpstr>PowerPoint Presentation</vt:lpstr>
      <vt:lpstr>PowerPoint Presentation</vt:lpstr>
      <vt:lpstr>PowerPoint Presentation</vt:lpstr>
      <vt:lpstr>Data cleaning</vt:lpstr>
      <vt:lpstr>Data exploratory analysis</vt:lpstr>
      <vt:lpstr>PowerPoint Presentation</vt:lpstr>
      <vt:lpstr>PowerPoint Presentation</vt:lpstr>
      <vt:lpstr>PowerPoint Presentation</vt:lpstr>
      <vt:lpstr>PowerPoint Presentation</vt:lpstr>
      <vt:lpstr>bootstrapping</vt:lpstr>
      <vt:lpstr>Features selection</vt:lpstr>
      <vt:lpstr>Features selection</vt:lpstr>
      <vt:lpstr>Final Model</vt:lpstr>
      <vt:lpstr>Limitation &amp; Future research</vt:lpstr>
      <vt:lpstr>More information</vt:lpstr>
      <vt:lpstr>Email: kdinh@sdsu.edu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Statistical Analysis</dc:title>
  <dc:creator>Kristine Dinh</dc:creator>
  <cp:lastModifiedBy>Kristine Dinh</cp:lastModifiedBy>
  <cp:revision>14</cp:revision>
  <dcterms:created xsi:type="dcterms:W3CDTF">2020-05-14T00:51:52Z</dcterms:created>
  <dcterms:modified xsi:type="dcterms:W3CDTF">2020-05-14T19:39:12Z</dcterms:modified>
</cp:coreProperties>
</file>