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7" r:id="rId3"/>
    <p:sldId id="257" r:id="rId4"/>
    <p:sldId id="259" r:id="rId5"/>
    <p:sldId id="260" r:id="rId6"/>
    <p:sldId id="268" r:id="rId7"/>
    <p:sldId id="270" r:id="rId8"/>
    <p:sldId id="272" r:id="rId9"/>
    <p:sldId id="273" r:id="rId10"/>
    <p:sldId id="276" r:id="rId11"/>
    <p:sldId id="274" r:id="rId12"/>
    <p:sldId id="277" r:id="rId13"/>
    <p:sldId id="279" r:id="rId14"/>
    <p:sldId id="280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E56D3-885B-4E0B-A48C-A254CBDC2ED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DB1F-C466-4B35-AAD6-121DD2AB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1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85E1-37FB-4071-9E48-EAF11C096AD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611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8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7B93-D3BC-42E2-82B5-16CD0B5730C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64E4-A3AD-4D06-8A30-80F32E65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4417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4170" y="0"/>
            <a:ext cx="384417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40" y="0"/>
            <a:ext cx="384417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2"/>
          <a:stretch/>
        </p:blipFill>
        <p:spPr>
          <a:xfrm flipH="1">
            <a:off x="11532510" y="0"/>
            <a:ext cx="65949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4534" y="357855"/>
            <a:ext cx="11428575" cy="61764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59615" y="1003759"/>
            <a:ext cx="11502640" cy="8545"/>
          </a:xfrm>
          <a:prstGeom prst="line">
            <a:avLst/>
          </a:prstGeom>
          <a:ln w="19050">
            <a:solidFill>
              <a:srgbClr val="A9C6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23761" y="680595"/>
            <a:ext cx="4884992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1749" y="2294062"/>
            <a:ext cx="11451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 TÀI</a:t>
            </a:r>
          </a:p>
          <a:p>
            <a:pPr algn="ctr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 LÝ SINH VIÊN KHOA CÔNG NGHỆ THÔNG TIN </a:t>
            </a:r>
            <a:endParaRPr lang="vi-VN" sz="7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26773"/>
              </p:ext>
            </p:extLst>
          </p:nvPr>
        </p:nvGraphicFramePr>
        <p:xfrm>
          <a:off x="2988861" y="4694829"/>
          <a:ext cx="5923128" cy="1103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8900"/>
                <a:gridCol w="3044228"/>
              </a:tblGrid>
              <a:tr h="31231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Giảng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viên</a:t>
                      </a:r>
                      <a:endParaRPr lang="vi-VN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Thầy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Nguyễn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Quốc Tuấn</a:t>
                      </a:r>
                      <a:endParaRPr lang="vi-V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164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Lớp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học phần</a:t>
                      </a:r>
                      <a:endParaRPr lang="vi-VN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Cơ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sở dữ liệu 1 - 2 - 21 (N06)</a:t>
                      </a:r>
                      <a:endParaRPr lang="vi-V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231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Nhóm</a:t>
                      </a:r>
                      <a:endParaRPr lang="vi-VN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8</a:t>
                      </a:r>
                      <a:endParaRPr lang="vi-V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Hình ảnh 2" descr="logo truo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144" y="432060"/>
            <a:ext cx="1231584" cy="114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8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084179" y="314058"/>
            <a:ext cx="0" cy="6229884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73232" y="958753"/>
            <a:ext cx="460984" cy="49404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/>
              <a:t>XÂY DỰNG MÔ HÌNH THỰC THỂ LIÊN KẾT</a:t>
            </a:r>
            <a:endParaRPr lang="vi-V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84252" y="2321003"/>
            <a:ext cx="2153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8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0</a:t>
            </a:r>
            <a:r>
              <a:rPr lang="en-US" sz="138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2</a:t>
            </a:r>
            <a:endParaRPr lang="vi-VN" sz="13800" dirty="0">
              <a:solidFill>
                <a:schemeClr val="accent1">
                  <a:lumMod val="50000"/>
                </a:schemeClr>
              </a:solidFill>
              <a:latin typeface="Arial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023" y="314058"/>
            <a:ext cx="815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2.2. Mô hình </a:t>
            </a:r>
            <a:r>
              <a:rPr lang="en-US" sz="2400" b="1" u="sng" dirty="0" smtClean="0"/>
              <a:t>ER</a:t>
            </a:r>
            <a:endParaRPr lang="en-US" sz="2400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Mối liên kết giữa các thực thể:</a:t>
            </a:r>
            <a:endParaRPr lang="en-US" sz="2200" dirty="0" smtClean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/>
          <a:srcRect l="4336" t="7603" r="5714" b="3091"/>
          <a:stretch/>
        </p:blipFill>
        <p:spPr bwMode="auto">
          <a:xfrm>
            <a:off x="962877" y="1145055"/>
            <a:ext cx="7586411" cy="525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6798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084179" y="314058"/>
            <a:ext cx="0" cy="6229884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73232" y="958753"/>
            <a:ext cx="460984" cy="49404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/>
              <a:t>XÂY DỰNG MÔ HÌNH THỰC THỂ LIÊN KẾT</a:t>
            </a:r>
            <a:endParaRPr lang="vi-V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84252" y="2321003"/>
            <a:ext cx="2153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8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0</a:t>
            </a:r>
            <a:r>
              <a:rPr lang="en-US" sz="138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2</a:t>
            </a:r>
            <a:endParaRPr lang="vi-VN" sz="13800" dirty="0">
              <a:solidFill>
                <a:schemeClr val="accent1">
                  <a:lumMod val="50000"/>
                </a:schemeClr>
              </a:solidFill>
              <a:latin typeface="Arial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023" y="314058"/>
            <a:ext cx="815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2.2. Mô hình </a:t>
            </a:r>
            <a:r>
              <a:rPr lang="en-US" sz="2400" b="1" u="sng" dirty="0" smtClean="0"/>
              <a:t>ER</a:t>
            </a:r>
            <a:endParaRPr lang="en-US" sz="2400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Sơ </a:t>
            </a:r>
            <a:r>
              <a:rPr lang="en-US" sz="2400" dirty="0"/>
              <a:t>đồ thực thể liên </a:t>
            </a:r>
            <a:r>
              <a:rPr lang="en-US" sz="2400" dirty="0" smtClean="0"/>
              <a:t>kết:</a:t>
            </a:r>
            <a:endParaRPr lang="en-US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3" y="1119736"/>
            <a:ext cx="8100066" cy="513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59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9970" y="314059"/>
            <a:ext cx="4552060" cy="284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9970" y="6332434"/>
            <a:ext cx="4552060" cy="211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4958149" y="-120517"/>
            <a:ext cx="2275701" cy="3428999"/>
          </a:xfrm>
          <a:prstGeom prst="flowChartDelay">
            <a:avLst/>
          </a:prstGeom>
          <a:noFill/>
          <a:ln w="19050">
            <a:solidFill>
              <a:srgbClr val="A9C6B4"/>
            </a:solidFill>
            <a:prstDash val="dashDot"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vi-VN" sz="115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0</a:t>
            </a:r>
            <a:r>
              <a:rPr lang="en-US" sz="11500" dirty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3</a:t>
            </a:r>
            <a:endParaRPr lang="vi-VN" sz="11500" dirty="0">
              <a:solidFill>
                <a:schemeClr val="accent1">
                  <a:lumMod val="50000"/>
                </a:schemeClr>
              </a:solidFill>
              <a:latin typeface="Arial (Body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9969" y="3675587"/>
            <a:ext cx="4552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CHUYỂN TỪ MÔ HÌNH THỰC THỂ LIÊN KẾT SANG MÔ HÌNH QUAN HỆ</a:t>
            </a:r>
            <a:endParaRPr lang="vi-V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9969" y="314058"/>
            <a:ext cx="4552060" cy="6243415"/>
          </a:xfrm>
          <a:prstGeom prst="rect">
            <a:avLst/>
          </a:prstGeom>
          <a:noFill/>
          <a:ln w="19050">
            <a:solidFill>
              <a:srgbClr val="A9C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12337" r="20010" b="11777"/>
          <a:stretch/>
        </p:blipFill>
        <p:spPr>
          <a:xfrm>
            <a:off x="10824673" y="5375802"/>
            <a:ext cx="937189" cy="118167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12337" r="20010" b="11777"/>
          <a:stretch/>
        </p:blipFill>
        <p:spPr>
          <a:xfrm>
            <a:off x="430136" y="5375802"/>
            <a:ext cx="937189" cy="11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084179" y="314058"/>
            <a:ext cx="0" cy="6229884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73232" y="958753"/>
            <a:ext cx="460984" cy="49404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/>
              <a:t>CHUYỂN SANG MÔ HÌNH QUAN HỆ</a:t>
            </a:r>
            <a:endParaRPr lang="vi-V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84252" y="2321003"/>
            <a:ext cx="2153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8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0</a:t>
            </a:r>
            <a:r>
              <a:rPr lang="en-US" sz="13800" dirty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3</a:t>
            </a:r>
            <a:endParaRPr lang="vi-VN" sz="13800" dirty="0">
              <a:solidFill>
                <a:schemeClr val="accent1">
                  <a:lumMod val="50000"/>
                </a:schemeClr>
              </a:solidFill>
              <a:latin typeface="Arial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112" y="740646"/>
            <a:ext cx="8156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Lược đồ sơ đồ quan hệ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2" y="1433920"/>
            <a:ext cx="8005578" cy="38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47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9970" y="314059"/>
            <a:ext cx="4552060" cy="284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9970" y="6332434"/>
            <a:ext cx="4552060" cy="211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4958149" y="-120517"/>
            <a:ext cx="2275701" cy="3428999"/>
          </a:xfrm>
          <a:prstGeom prst="flowChartDelay">
            <a:avLst/>
          </a:prstGeom>
          <a:noFill/>
          <a:ln w="19050">
            <a:solidFill>
              <a:srgbClr val="A9C6B4"/>
            </a:solidFill>
            <a:prstDash val="dashDot"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vi-VN" sz="115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0</a:t>
            </a:r>
            <a:r>
              <a:rPr lang="en-US" sz="11500" dirty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4</a:t>
            </a:r>
            <a:endParaRPr lang="vi-VN" sz="11500" dirty="0">
              <a:solidFill>
                <a:schemeClr val="accent1">
                  <a:lumMod val="50000"/>
                </a:schemeClr>
              </a:solidFill>
              <a:latin typeface="Arial (Body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9969" y="3675587"/>
            <a:ext cx="4552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CÁC CÂU LỆNH TRUY VẤN  DỮ LIỆU SQL</a:t>
            </a:r>
            <a:endParaRPr lang="vi-V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9969" y="314058"/>
            <a:ext cx="4552060" cy="6243415"/>
          </a:xfrm>
          <a:prstGeom prst="rect">
            <a:avLst/>
          </a:prstGeom>
          <a:noFill/>
          <a:ln w="19050">
            <a:solidFill>
              <a:srgbClr val="A9C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12337" r="20010" b="11777"/>
          <a:stretch/>
        </p:blipFill>
        <p:spPr>
          <a:xfrm>
            <a:off x="10824673" y="5375802"/>
            <a:ext cx="937189" cy="118167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12337" r="20010" b="11777"/>
          <a:stretch/>
        </p:blipFill>
        <p:spPr>
          <a:xfrm>
            <a:off x="430136" y="5375802"/>
            <a:ext cx="937189" cy="11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084179" y="314058"/>
            <a:ext cx="0" cy="6229884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73232" y="958753"/>
            <a:ext cx="460984" cy="49404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/>
              <a:t>CHUYỂN SANG MÔ HÌNH QUAN HỆ</a:t>
            </a:r>
            <a:endParaRPr lang="vi-V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84252" y="2321003"/>
            <a:ext cx="2153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8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0</a:t>
            </a:r>
            <a:r>
              <a:rPr lang="en-US" sz="13800" dirty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4</a:t>
            </a:r>
            <a:endParaRPr lang="vi-VN" sz="13800" dirty="0">
              <a:solidFill>
                <a:schemeClr val="accent1">
                  <a:lumMod val="50000"/>
                </a:schemeClr>
              </a:solidFill>
              <a:latin typeface="Arial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369" y="520509"/>
            <a:ext cx="833977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Các câu truy vấn:</a:t>
            </a:r>
          </a:p>
          <a:p>
            <a:r>
              <a:rPr lang="en-US" sz="2000" dirty="0" smtClean="0"/>
              <a:t>1. Đưa </a:t>
            </a:r>
            <a:r>
              <a:rPr lang="en-US" sz="2000" dirty="0"/>
              <a:t>ra sinh viên có số điểm tổng kết cao nhất của lớp CNTT 1 Khóa 61</a:t>
            </a:r>
          </a:p>
          <a:p>
            <a:pPr lvl="0"/>
            <a:r>
              <a:rPr lang="en-US" sz="2000" dirty="0" smtClean="0"/>
              <a:t>2. Đưa </a:t>
            </a:r>
            <a:r>
              <a:rPr lang="en-US" sz="2000" dirty="0"/>
              <a:t>ra thông tin sinh viên có quê quán ở Hà Nội</a:t>
            </a:r>
          </a:p>
          <a:p>
            <a:r>
              <a:rPr lang="en-US" sz="2000" dirty="0" smtClean="0"/>
              <a:t>3. Đưa </a:t>
            </a:r>
            <a:r>
              <a:rPr lang="en-US" sz="2000" dirty="0"/>
              <a:t>ra thông tin sinh viên có điểm rèn luyện lớn hơn </a:t>
            </a:r>
            <a:r>
              <a:rPr lang="en-US" sz="2000" dirty="0" smtClean="0"/>
              <a:t>80</a:t>
            </a:r>
          </a:p>
          <a:p>
            <a:r>
              <a:rPr lang="en-US" sz="2000" dirty="0" smtClean="0"/>
              <a:t>4. Đưa </a:t>
            </a:r>
            <a:r>
              <a:rPr lang="en-US" sz="2000" dirty="0"/>
              <a:t>ra thông tin sinh viên có năm sinh là 2002</a:t>
            </a:r>
          </a:p>
          <a:p>
            <a:r>
              <a:rPr lang="en-US" sz="2000" dirty="0" smtClean="0"/>
              <a:t>5. Đưa </a:t>
            </a:r>
            <a:r>
              <a:rPr lang="en-US" sz="2000" dirty="0"/>
              <a:t>ra thông tin sinh viên không phải quê ở Hà Nội</a:t>
            </a:r>
          </a:p>
          <a:p>
            <a:r>
              <a:rPr lang="en-US" sz="2000" dirty="0" smtClean="0"/>
              <a:t>6. Đưa </a:t>
            </a:r>
            <a:r>
              <a:rPr lang="en-US" sz="2000" dirty="0"/>
              <a:t>ra thông tin sinh viên thuộc lớp CNTT1 Khóa 61</a:t>
            </a:r>
          </a:p>
          <a:p>
            <a:r>
              <a:rPr lang="en-US" sz="2000" dirty="0" smtClean="0"/>
              <a:t>7. Đưa </a:t>
            </a:r>
            <a:r>
              <a:rPr lang="en-US" sz="2000" dirty="0"/>
              <a:t>ra thông tin môn học có số tín chỉ là 3</a:t>
            </a:r>
          </a:p>
          <a:p>
            <a:r>
              <a:rPr lang="en-US" sz="2000" dirty="0" smtClean="0"/>
              <a:t>8. Đưa </a:t>
            </a:r>
            <a:r>
              <a:rPr lang="en-US" sz="2000" dirty="0"/>
              <a:t>ra thông tin sinh viên học lại môn Xác Suất Thống Kê</a:t>
            </a:r>
          </a:p>
          <a:p>
            <a:r>
              <a:rPr lang="en-US" sz="2000" dirty="0" smtClean="0"/>
              <a:t>9. Đưa </a:t>
            </a:r>
            <a:r>
              <a:rPr lang="en-US" sz="2000" dirty="0"/>
              <a:t>ra thông tin sinh viên có giới tính là nữ</a:t>
            </a:r>
          </a:p>
          <a:p>
            <a:r>
              <a:rPr lang="en-US" sz="2000" dirty="0" smtClean="0"/>
              <a:t>10. Đưa </a:t>
            </a:r>
            <a:r>
              <a:rPr lang="en-US" sz="2000" dirty="0"/>
              <a:t>ra họ và tên sinh viên có điểm tổng kết lớn hơn hoặc bằng 9</a:t>
            </a:r>
          </a:p>
          <a:p>
            <a:r>
              <a:rPr lang="en-US" sz="2000" dirty="0" smtClean="0"/>
              <a:t>11. Đưa </a:t>
            </a:r>
            <a:r>
              <a:rPr lang="en-US" sz="2000" dirty="0"/>
              <a:t>ra trung bình cộng điểm tổng kết của từng sinh viên trong lớp CNTT1 Khóa 61</a:t>
            </a:r>
          </a:p>
          <a:p>
            <a:r>
              <a:rPr lang="en-US" sz="2000" dirty="0" smtClean="0"/>
              <a:t>12. Đưa </a:t>
            </a:r>
            <a:r>
              <a:rPr lang="en-US" sz="2000" dirty="0"/>
              <a:t>ra thông tin lớp có cố vấn Đỗ Văn Đức</a:t>
            </a:r>
          </a:p>
          <a:p>
            <a:r>
              <a:rPr lang="en-US" sz="2000" dirty="0" smtClean="0"/>
              <a:t>13. Đưa </a:t>
            </a:r>
            <a:r>
              <a:rPr lang="en-US" sz="2000" dirty="0"/>
              <a:t>ra thông tin sinh viên trong môn học Lịch Sử Đảng có </a:t>
            </a:r>
            <a:r>
              <a:rPr lang="en-US" sz="2000" dirty="0" smtClean="0"/>
              <a:t>số </a:t>
            </a:r>
            <a:r>
              <a:rPr lang="en-US" sz="2000" dirty="0"/>
              <a:t>lần học là 1</a:t>
            </a:r>
          </a:p>
          <a:p>
            <a:r>
              <a:rPr lang="en-US" sz="2000" dirty="0" smtClean="0"/>
              <a:t>14. Đưa </a:t>
            </a:r>
            <a:r>
              <a:rPr lang="en-US" sz="2000" dirty="0"/>
              <a:t>ra các tên học phần mà sinh viên có mã sinh viên là 201200084 đã học</a:t>
            </a:r>
          </a:p>
          <a:p>
            <a:r>
              <a:rPr lang="en-US" sz="2000" dirty="0" smtClean="0"/>
              <a:t>15. Đưa </a:t>
            </a:r>
            <a:r>
              <a:rPr lang="en-US" sz="2000" dirty="0"/>
              <a:t>ra sĩ số của từng lớp có trong khoa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908024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26" y="991079"/>
            <a:ext cx="5374796" cy="4863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8697" y="991077"/>
            <a:ext cx="5374796" cy="4863028"/>
          </a:xfrm>
          <a:prstGeom prst="rect">
            <a:avLst/>
          </a:prstGeom>
        </p:spPr>
      </p:pic>
      <p:sp>
        <p:nvSpPr>
          <p:cNvPr id="3" name="Horizontal Scroll 2"/>
          <p:cNvSpPr/>
          <p:nvPr/>
        </p:nvSpPr>
        <p:spPr>
          <a:xfrm>
            <a:off x="299143" y="1449622"/>
            <a:ext cx="11609732" cy="3958756"/>
          </a:xfrm>
          <a:prstGeom prst="horizontalScroll">
            <a:avLst/>
          </a:prstGeom>
          <a:solidFill>
            <a:schemeClr val="bg1"/>
          </a:solidFill>
          <a:ln w="19050">
            <a:solidFill>
              <a:srgbClr val="A9C6B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49654E"/>
                </a:solidFill>
              </a:rPr>
              <a:t>PHẦN TRÌNH BÀY CỦA CHÚNG EM ĐẾN ĐÂY LÀ KẾT THÚC </a:t>
            </a:r>
          </a:p>
          <a:p>
            <a:pPr algn="ctr"/>
            <a:r>
              <a:rPr lang="en-US" sz="3200" b="1" dirty="0" smtClean="0">
                <a:solidFill>
                  <a:srgbClr val="49654E"/>
                </a:solidFill>
              </a:rPr>
              <a:t>CẢM ƠN </a:t>
            </a:r>
            <a:r>
              <a:rPr lang="en-US" sz="3200" b="1" dirty="0" smtClean="0">
                <a:solidFill>
                  <a:srgbClr val="49654E"/>
                </a:solidFill>
              </a:rPr>
              <a:t>THẦY </a:t>
            </a:r>
            <a:r>
              <a:rPr lang="en-US" sz="3200" b="1" dirty="0" smtClean="0">
                <a:solidFill>
                  <a:srgbClr val="49654E"/>
                </a:solidFill>
              </a:rPr>
              <a:t>VÀ CÁC BẠN ĐÃ CHÚ Ý LẮNG NGHE!</a:t>
            </a:r>
            <a:endParaRPr lang="vi-VN" sz="3200" b="1" dirty="0">
              <a:solidFill>
                <a:srgbClr val="4965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7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78961"/>
              </p:ext>
            </p:extLst>
          </p:nvPr>
        </p:nvGraphicFramePr>
        <p:xfrm>
          <a:off x="2231399" y="1510464"/>
          <a:ext cx="7341038" cy="37585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7124"/>
                <a:gridCol w="3286957"/>
                <a:gridCol w="3286957"/>
              </a:tblGrid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+mn-lt"/>
                        </a:rPr>
                        <a:t>STT</a:t>
                      </a:r>
                      <a:endParaRPr lang="vi-VN" sz="2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+mn-lt"/>
                        </a:rPr>
                        <a:t>HỌ</a:t>
                      </a:r>
                      <a:r>
                        <a:rPr lang="vi-VN" sz="2400" baseline="0" dirty="0" smtClean="0">
                          <a:latin typeface="+mn-lt"/>
                        </a:rPr>
                        <a:t> VÀ TÊN </a:t>
                      </a:r>
                      <a:endParaRPr lang="vi-VN" sz="2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MÃ</a:t>
                      </a:r>
                      <a:r>
                        <a:rPr lang="en-US" sz="2400" baseline="0" dirty="0" smtClean="0">
                          <a:latin typeface="+mn-lt"/>
                        </a:rPr>
                        <a:t> SINH VIÊN</a:t>
                      </a:r>
                      <a:endParaRPr lang="vi-VN" sz="24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vi-VN" sz="2400" b="1" dirty="0" smtClean="0">
                          <a:latin typeface="+mn-lt"/>
                        </a:rPr>
                        <a:t>1</a:t>
                      </a:r>
                      <a:endParaRPr lang="vi-VN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Công Định</a:t>
                      </a:r>
                    </a:p>
                    <a:p>
                      <a:pPr algn="l"/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(trưởng nhóm)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201200084</a:t>
                      </a:r>
                      <a:endParaRPr lang="vi-V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2475">
                <a:tc>
                  <a:txBody>
                    <a:bodyPr/>
                    <a:lstStyle/>
                    <a:p>
                      <a:pPr algn="ctr"/>
                      <a:r>
                        <a:rPr lang="vi-VN" sz="2400" b="1" dirty="0" smtClean="0">
                          <a:latin typeface="+mn-lt"/>
                        </a:rPr>
                        <a:t>2</a:t>
                      </a:r>
                      <a:endParaRPr lang="vi-VN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Huy Hiệp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201210118</a:t>
                      </a:r>
                      <a:endParaRPr lang="vi-V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vi-VN" sz="2400" b="1" dirty="0" smtClean="0">
                          <a:latin typeface="+mn-lt"/>
                        </a:rPr>
                        <a:t>3</a:t>
                      </a:r>
                      <a:endParaRPr lang="vi-VN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Việt Anh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201200016</a:t>
                      </a:r>
                      <a:endParaRPr lang="vi-V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vi-VN" sz="2400" b="1" dirty="0" smtClean="0">
                          <a:latin typeface="+mn-lt"/>
                        </a:rPr>
                        <a:t>4</a:t>
                      </a:r>
                      <a:endParaRPr lang="vi-VN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Trịnh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Quân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201210299</a:t>
                      </a:r>
                      <a:endParaRPr lang="vi-V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vi-VN" sz="2400" b="1" dirty="0" smtClean="0">
                          <a:latin typeface="+mn-lt"/>
                        </a:rPr>
                        <a:t>5</a:t>
                      </a:r>
                      <a:endParaRPr lang="vi-VN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Duy Tín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201200366</a:t>
                      </a:r>
                      <a:endParaRPr lang="vi-V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7" t="18319" r="13147" b="19127"/>
          <a:stretch/>
        </p:blipFill>
        <p:spPr>
          <a:xfrm>
            <a:off x="9572438" y="4761688"/>
            <a:ext cx="1481271" cy="1800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84062" y="412333"/>
            <a:ext cx="482387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</a:t>
            </a:r>
            <a:endParaRPr lang="vi-VN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138" y="827832"/>
            <a:ext cx="3671843" cy="213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8090019" y="827831"/>
            <a:ext cx="3671843" cy="213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2266059" y="6246977"/>
            <a:ext cx="7784050" cy="219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859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004D6B4-1A4E-4C05-804D-093A69CAE798}"/>
              </a:ext>
            </a:extLst>
          </p:cNvPr>
          <p:cNvSpPr/>
          <p:nvPr/>
        </p:nvSpPr>
        <p:spPr>
          <a:xfrm>
            <a:off x="246380" y="386080"/>
            <a:ext cx="11699240" cy="647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FA00EF0-187F-42BC-875B-3303F478D525}"/>
              </a:ext>
            </a:extLst>
          </p:cNvPr>
          <p:cNvSpPr txBox="1"/>
          <p:nvPr/>
        </p:nvSpPr>
        <p:spPr>
          <a:xfrm>
            <a:off x="3911748" y="222439"/>
            <a:ext cx="3914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  <a:endParaRPr lang="en-US" sz="6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9CA92153-54D9-442A-A0EB-0724E781F517}"/>
              </a:ext>
            </a:extLst>
          </p:cNvPr>
          <p:cNvCxnSpPr>
            <a:cxnSpLocks/>
          </p:cNvCxnSpPr>
          <p:nvPr/>
        </p:nvCxnSpPr>
        <p:spPr>
          <a:xfrm>
            <a:off x="6096000" y="1740384"/>
            <a:ext cx="0" cy="4360165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FD1CCE56-E854-4979-A5A8-9CAE5BCE2808}"/>
              </a:ext>
            </a:extLst>
          </p:cNvPr>
          <p:cNvGrpSpPr/>
          <p:nvPr/>
        </p:nvGrpSpPr>
        <p:grpSpPr>
          <a:xfrm>
            <a:off x="945045" y="1928664"/>
            <a:ext cx="4501928" cy="955040"/>
            <a:chOff x="1384596" y="2503359"/>
            <a:chExt cx="4501928" cy="95504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7D61753A-7C9A-4521-8206-30C248FF55DA}"/>
                </a:ext>
              </a:extLst>
            </p:cNvPr>
            <p:cNvSpPr/>
            <p:nvPr/>
          </p:nvSpPr>
          <p:spPr>
            <a:xfrm>
              <a:off x="1384596" y="2503359"/>
              <a:ext cx="934720" cy="9550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/>
                <a:t>01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971A339-7853-44E1-B1B3-A4391AD06D25}"/>
                </a:ext>
              </a:extLst>
            </p:cNvPr>
            <p:cNvSpPr txBox="1"/>
            <p:nvPr/>
          </p:nvSpPr>
          <p:spPr>
            <a:xfrm>
              <a:off x="2469177" y="2503359"/>
              <a:ext cx="3417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Giới thiệu đề tài</a:t>
              </a:r>
              <a:endParaRPr lang="en-US" sz="24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FDD3B853-4C9C-4F08-BDC4-3348D2598710}"/>
              </a:ext>
            </a:extLst>
          </p:cNvPr>
          <p:cNvGrpSpPr/>
          <p:nvPr/>
        </p:nvGrpSpPr>
        <p:grpSpPr>
          <a:xfrm>
            <a:off x="945045" y="3383811"/>
            <a:ext cx="4767123" cy="1200329"/>
            <a:chOff x="1404916" y="4272279"/>
            <a:chExt cx="4767123" cy="120032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xmlns="" id="{5849C968-8B5F-43EB-B97B-0677F12DE51E}"/>
                </a:ext>
              </a:extLst>
            </p:cNvPr>
            <p:cNvSpPr/>
            <p:nvPr/>
          </p:nvSpPr>
          <p:spPr>
            <a:xfrm>
              <a:off x="1404916" y="4272279"/>
              <a:ext cx="934720" cy="9550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/>
                <a:t>03</a:t>
              </a:r>
              <a:endParaRPr lang="en-US" sz="48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CB9029B-CB53-4930-B0F1-D6463BD158EA}"/>
                </a:ext>
              </a:extLst>
            </p:cNvPr>
            <p:cNvSpPr txBox="1"/>
            <p:nvPr/>
          </p:nvSpPr>
          <p:spPr>
            <a:xfrm>
              <a:off x="2469176" y="4272279"/>
              <a:ext cx="3702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Chuyển từ mô hình thực thể liên kết sang mô hình quan hệ</a:t>
              </a:r>
              <a:endParaRPr lang="en-US" sz="2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688D7222-05E2-4373-96DA-DB8D12D19AA4}"/>
              </a:ext>
            </a:extLst>
          </p:cNvPr>
          <p:cNvGrpSpPr/>
          <p:nvPr/>
        </p:nvGrpSpPr>
        <p:grpSpPr>
          <a:xfrm>
            <a:off x="6479833" y="1928664"/>
            <a:ext cx="4816760" cy="955040"/>
            <a:chOff x="6318250" y="2473959"/>
            <a:chExt cx="4816760" cy="955040"/>
          </a:xfrm>
          <a:solidFill>
            <a:srgbClr val="00B0F0"/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xmlns="" id="{76242353-BA3C-4BDC-A0CD-C436EC28FB65}"/>
                </a:ext>
              </a:extLst>
            </p:cNvPr>
            <p:cNvSpPr/>
            <p:nvPr/>
          </p:nvSpPr>
          <p:spPr>
            <a:xfrm>
              <a:off x="6318250" y="2473959"/>
              <a:ext cx="934720" cy="955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/>
                <a:t>02</a:t>
              </a:r>
              <a:endParaRPr lang="en-US" sz="48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36017DD-72BB-4B22-9617-8A4C797CEF79}"/>
                </a:ext>
              </a:extLst>
            </p:cNvPr>
            <p:cNvSpPr txBox="1"/>
            <p:nvPr/>
          </p:nvSpPr>
          <p:spPr>
            <a:xfrm>
              <a:off x="7301495" y="2473959"/>
              <a:ext cx="38335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Xây dựng mô hình thực thể liên kết</a:t>
              </a:r>
              <a:endParaRPr lang="en-US" sz="2400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30AC95E-F390-4926-B471-D4EA4300267B}"/>
              </a:ext>
            </a:extLst>
          </p:cNvPr>
          <p:cNvGrpSpPr/>
          <p:nvPr/>
        </p:nvGrpSpPr>
        <p:grpSpPr>
          <a:xfrm>
            <a:off x="6479240" y="3383810"/>
            <a:ext cx="5226463" cy="955041"/>
            <a:chOff x="6318250" y="4272277"/>
            <a:chExt cx="5226463" cy="955041"/>
          </a:xfrm>
          <a:noFill/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1A11D2F1-FC68-4E3F-ABD3-DE0E769A1438}"/>
                </a:ext>
              </a:extLst>
            </p:cNvPr>
            <p:cNvSpPr/>
            <p:nvPr/>
          </p:nvSpPr>
          <p:spPr>
            <a:xfrm>
              <a:off x="6318250" y="4272278"/>
              <a:ext cx="934720" cy="9550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/>
                <a:t>04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FCFAD7F-C94C-4586-8E05-382328524C38}"/>
                </a:ext>
              </a:extLst>
            </p:cNvPr>
            <p:cNvSpPr txBox="1"/>
            <p:nvPr/>
          </p:nvSpPr>
          <p:spPr>
            <a:xfrm>
              <a:off x="7291335" y="4272277"/>
              <a:ext cx="425337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Xác định các RBTV</a:t>
              </a:r>
              <a:endParaRPr lang="en-US" sz="2400" b="1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046F9CD-5836-4E19-AE95-703C375CBD38}"/>
              </a:ext>
            </a:extLst>
          </p:cNvPr>
          <p:cNvSpPr txBox="1"/>
          <p:nvPr/>
        </p:nvSpPr>
        <p:spPr>
          <a:xfrm>
            <a:off x="1117618" y="1278719"/>
            <a:ext cx="475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Cấu trúc báo cáo gồm các phần sau:</a:t>
            </a:r>
            <a:endParaRPr 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DD3B853-4C9C-4F08-BDC4-3348D2598710}"/>
              </a:ext>
            </a:extLst>
          </p:cNvPr>
          <p:cNvGrpSpPr/>
          <p:nvPr/>
        </p:nvGrpSpPr>
        <p:grpSpPr>
          <a:xfrm>
            <a:off x="932642" y="4975821"/>
            <a:ext cx="4472793" cy="955040"/>
            <a:chOff x="1404916" y="4272279"/>
            <a:chExt cx="4472793" cy="955040"/>
          </a:xfrm>
        </p:grpSpPr>
        <p:sp>
          <p:nvSpPr>
            <p:cNvPr id="26" name="Rectangle: Rounded Corners 27">
              <a:extLst>
                <a:ext uri="{FF2B5EF4-FFF2-40B4-BE49-F238E27FC236}">
                  <a16:creationId xmlns:a16="http://schemas.microsoft.com/office/drawing/2014/main" xmlns="" id="{5849C968-8B5F-43EB-B97B-0677F12DE51E}"/>
                </a:ext>
              </a:extLst>
            </p:cNvPr>
            <p:cNvSpPr/>
            <p:nvPr/>
          </p:nvSpPr>
          <p:spPr>
            <a:xfrm>
              <a:off x="1404916" y="4272279"/>
              <a:ext cx="934720" cy="9550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/>
                <a:t>05</a:t>
              </a:r>
              <a:endParaRPr lang="en-US" sz="48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CB9029B-CB53-4930-B0F1-D6463BD158EA}"/>
                </a:ext>
              </a:extLst>
            </p:cNvPr>
            <p:cNvSpPr txBox="1"/>
            <p:nvPr/>
          </p:nvSpPr>
          <p:spPr>
            <a:xfrm>
              <a:off x="2469177" y="4272279"/>
              <a:ext cx="3408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Câu lệnh truy vấn dữ liệu SQL</a:t>
              </a:r>
              <a:endParaRPr lang="en-US" sz="2400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DD3B853-4C9C-4F08-BDC4-3348D2598710}"/>
              </a:ext>
            </a:extLst>
          </p:cNvPr>
          <p:cNvGrpSpPr/>
          <p:nvPr/>
        </p:nvGrpSpPr>
        <p:grpSpPr>
          <a:xfrm>
            <a:off x="6479240" y="4975821"/>
            <a:ext cx="4472793" cy="955040"/>
            <a:chOff x="1404916" y="4272279"/>
            <a:chExt cx="4472793" cy="955040"/>
          </a:xfrm>
        </p:grpSpPr>
        <p:sp>
          <p:nvSpPr>
            <p:cNvPr id="37" name="Rectangle: Rounded Corners 27">
              <a:extLst>
                <a:ext uri="{FF2B5EF4-FFF2-40B4-BE49-F238E27FC236}">
                  <a16:creationId xmlns:a16="http://schemas.microsoft.com/office/drawing/2014/main" xmlns="" id="{5849C968-8B5F-43EB-B97B-0677F12DE51E}"/>
                </a:ext>
              </a:extLst>
            </p:cNvPr>
            <p:cNvSpPr/>
            <p:nvPr/>
          </p:nvSpPr>
          <p:spPr>
            <a:xfrm>
              <a:off x="1404916" y="4272279"/>
              <a:ext cx="934720" cy="9550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/>
                <a:t>06</a:t>
              </a:r>
              <a:endParaRPr lang="en-US" sz="48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CB9029B-CB53-4930-B0F1-D6463BD158EA}"/>
                </a:ext>
              </a:extLst>
            </p:cNvPr>
            <p:cNvSpPr txBox="1"/>
            <p:nvPr/>
          </p:nvSpPr>
          <p:spPr>
            <a:xfrm>
              <a:off x="2469177" y="4272279"/>
              <a:ext cx="3408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Giải trình góp ý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9970" y="314059"/>
            <a:ext cx="4552060" cy="284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9970" y="6332434"/>
            <a:ext cx="4552060" cy="211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4958149" y="-120517"/>
            <a:ext cx="2275701" cy="3428999"/>
          </a:xfrm>
          <a:prstGeom prst="flowChartDelay">
            <a:avLst/>
          </a:prstGeom>
          <a:noFill/>
          <a:ln w="19050">
            <a:solidFill>
              <a:srgbClr val="A9C6B4"/>
            </a:solidFill>
            <a:prstDash val="dashDot"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vi-VN" sz="11500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vi-VN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9969" y="3675587"/>
            <a:ext cx="455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GIỚI THIỆU ĐỀ TÀI</a:t>
            </a:r>
            <a:endParaRPr lang="vi-V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9969" y="314058"/>
            <a:ext cx="4552060" cy="6243415"/>
          </a:xfrm>
          <a:prstGeom prst="rect">
            <a:avLst/>
          </a:prstGeom>
          <a:noFill/>
          <a:ln w="19050">
            <a:solidFill>
              <a:srgbClr val="A9C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12337" r="20010" b="11777"/>
          <a:stretch/>
        </p:blipFill>
        <p:spPr>
          <a:xfrm>
            <a:off x="10824673" y="5375802"/>
            <a:ext cx="937189" cy="118167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12337" r="20010" b="11777"/>
          <a:stretch/>
        </p:blipFill>
        <p:spPr>
          <a:xfrm>
            <a:off x="430136" y="5375802"/>
            <a:ext cx="937189" cy="11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084179" y="314058"/>
            <a:ext cx="0" cy="6229884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73232" y="1999624"/>
            <a:ext cx="460984" cy="28587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/>
              <a:t>GIỚI THIỆU ĐỀ TÀI</a:t>
            </a:r>
            <a:endParaRPr lang="vi-V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84252" y="2321003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800" dirty="0" smtClean="0">
                <a:solidFill>
                  <a:srgbClr val="49654E"/>
                </a:solidFill>
              </a:rPr>
              <a:t>01</a:t>
            </a:r>
            <a:endParaRPr lang="vi-VN" sz="13800" dirty="0">
              <a:solidFill>
                <a:srgbClr val="49654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023" y="314058"/>
            <a:ext cx="794517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sz="4000" b="1" dirty="0" smtClean="0"/>
              <a:t>Đề tài: Quản lý sinh viên khoa công nghệ thông tin</a:t>
            </a:r>
            <a:endParaRPr lang="vi-VN" sz="3200" b="1" dirty="0" smtClean="0"/>
          </a:p>
          <a:p>
            <a:r>
              <a:rPr lang="en-US" sz="2400" b="1" u="sng" dirty="0" smtClean="0"/>
              <a:t>1.1.Chức năng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Quản lý sinh viên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Thêm, xóa, sửa 1 sinh </a:t>
            </a:r>
            <a:r>
              <a:rPr lang="en-US" sz="2400" dirty="0" smtClean="0"/>
              <a:t>viên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Quản lý quá trình học tập của sinh viên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 </a:t>
            </a:r>
            <a:r>
              <a:rPr lang="en-US" sz="2400" dirty="0" smtClean="0"/>
              <a:t>cứu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heo </a:t>
            </a:r>
            <a:r>
              <a:rPr lang="en-US" sz="2400" dirty="0" smtClean="0"/>
              <a:t>dõi học phần, </a:t>
            </a:r>
            <a:r>
              <a:rPr lang="en-US" sz="2400" dirty="0" smtClean="0"/>
              <a:t>điểm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Đăng </a:t>
            </a:r>
            <a:r>
              <a:rPr lang="en-US" sz="2400" dirty="0" smtClean="0"/>
              <a:t>kí học </a:t>
            </a:r>
            <a:r>
              <a:rPr lang="en-US" sz="2400" dirty="0" smtClean="0"/>
              <a:t>lại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Các chức năng thống kê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 smtClean="0"/>
              <a:t>ra </a:t>
            </a:r>
            <a:r>
              <a:rPr lang="en-US" sz="2400" dirty="0" smtClean="0"/>
              <a:t>danh sách sinh viên học </a:t>
            </a:r>
            <a:r>
              <a:rPr lang="en-US" sz="2400" dirty="0" smtClean="0"/>
              <a:t>lại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ra danh sách lớp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ra danh sách sinh viên</a:t>
            </a:r>
          </a:p>
          <a:p>
            <a:pPr>
              <a:lnSpc>
                <a:spcPct val="150000"/>
              </a:lnSpc>
            </a:pPr>
            <a:r>
              <a:rPr lang="vi-VN" sz="2400" dirty="0" smtClean="0"/>
              <a:t/>
            </a:r>
            <a:br>
              <a:rPr lang="vi-VN" sz="2400" dirty="0" smtClean="0"/>
            </a:b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709286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084179" y="314058"/>
            <a:ext cx="0" cy="6229884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73232" y="1999624"/>
            <a:ext cx="460984" cy="28587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/>
              <a:t>GIỚI THIỆU ĐỀ TÀI</a:t>
            </a:r>
            <a:endParaRPr lang="vi-V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84252" y="2321003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800" dirty="0" smtClean="0">
                <a:solidFill>
                  <a:srgbClr val="49654E"/>
                </a:solidFill>
              </a:rPr>
              <a:t>01</a:t>
            </a:r>
            <a:endParaRPr lang="vi-VN" sz="13800" dirty="0">
              <a:solidFill>
                <a:srgbClr val="49654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023" y="314058"/>
            <a:ext cx="794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1.2.Quy mô: </a:t>
            </a:r>
            <a:r>
              <a:rPr lang="en-US" sz="2400" dirty="0"/>
              <a:t>Sinh viên khoa công nghệ thông tin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88" y="1613257"/>
            <a:ext cx="8343900" cy="36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15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9970" y="314059"/>
            <a:ext cx="4552060" cy="284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9970" y="6332434"/>
            <a:ext cx="4552060" cy="211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4958149" y="-120517"/>
            <a:ext cx="2275701" cy="3428999"/>
          </a:xfrm>
          <a:prstGeom prst="flowChartDelay">
            <a:avLst/>
          </a:prstGeom>
          <a:noFill/>
          <a:ln w="19050">
            <a:solidFill>
              <a:srgbClr val="A9C6B4"/>
            </a:solidFill>
            <a:prstDash val="dashDot"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vi-VN" sz="115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0</a:t>
            </a:r>
            <a:r>
              <a:rPr lang="en-US" sz="115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2</a:t>
            </a:r>
            <a:endParaRPr lang="vi-VN" sz="11500" dirty="0">
              <a:solidFill>
                <a:schemeClr val="accent1">
                  <a:lumMod val="50000"/>
                </a:schemeClr>
              </a:solidFill>
              <a:latin typeface="Arial (Body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9969" y="3675587"/>
            <a:ext cx="4552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XÂY DỰNG MÔ HÌNH THỰC THỂ LIÊN KẾT</a:t>
            </a:r>
            <a:endParaRPr lang="vi-V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9969" y="314058"/>
            <a:ext cx="4552060" cy="6243415"/>
          </a:xfrm>
          <a:prstGeom prst="rect">
            <a:avLst/>
          </a:prstGeom>
          <a:noFill/>
          <a:ln w="19050">
            <a:solidFill>
              <a:srgbClr val="A9C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12337" r="20010" b="11777"/>
          <a:stretch/>
        </p:blipFill>
        <p:spPr>
          <a:xfrm>
            <a:off x="10824673" y="5375802"/>
            <a:ext cx="937189" cy="118167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12337" r="20010" b="11777"/>
          <a:stretch/>
        </p:blipFill>
        <p:spPr>
          <a:xfrm>
            <a:off x="430136" y="5375802"/>
            <a:ext cx="937189" cy="11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8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084179" y="314058"/>
            <a:ext cx="0" cy="6229884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73232" y="958753"/>
            <a:ext cx="460984" cy="49404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/>
              <a:t>XÂY DỰNG MÔ HÌNH THỰC THỂ LIÊN KẾT</a:t>
            </a:r>
            <a:endParaRPr lang="vi-V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84252" y="2321003"/>
            <a:ext cx="2153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8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0</a:t>
            </a:r>
            <a:r>
              <a:rPr lang="en-US" sz="138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2</a:t>
            </a:r>
            <a:endParaRPr lang="vi-VN" sz="13800" dirty="0">
              <a:solidFill>
                <a:schemeClr val="accent1">
                  <a:lumMod val="50000"/>
                </a:schemeClr>
              </a:solidFill>
              <a:latin typeface="Arial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023" y="314058"/>
            <a:ext cx="815612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2.1. Các kiểu thực thể liên kết </a:t>
            </a:r>
            <a:r>
              <a:rPr lang="en-US" sz="2200" b="1" dirty="0" smtClean="0"/>
              <a:t>.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dirty="0" smtClean="0"/>
              <a:t>Kiểu </a:t>
            </a:r>
            <a:r>
              <a:rPr lang="en-US" sz="2200" b="1" dirty="0"/>
              <a:t>thực thể 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Khóa</a:t>
            </a:r>
            <a:r>
              <a:rPr lang="en-US" sz="2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Sinh viên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Lớp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Môn học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Điểm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dirty="0" smtClean="0"/>
              <a:t>Thuộc tính:</a:t>
            </a:r>
            <a:endParaRPr lang="en-US" sz="22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200" b="1" dirty="0" smtClean="0"/>
              <a:t>Lớp</a:t>
            </a:r>
            <a:r>
              <a:rPr lang="en-US" sz="22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Mã lớp(key)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Tên lớp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Tên cố vấn học </a:t>
            </a:r>
            <a:r>
              <a:rPr lang="en-US" sz="2200" dirty="0" smtClean="0"/>
              <a:t>tập</a:t>
            </a:r>
            <a:endParaRPr lang="en-US" sz="22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200" b="1" dirty="0" smtClean="0"/>
              <a:t>Sinh viên: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Mã sinh viên (key)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Tên sinh viên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Giới tính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Ngày sinh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Quên quán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Điểm rèn </a:t>
            </a:r>
            <a:r>
              <a:rPr lang="en-US" sz="2200" dirty="0" smtClean="0"/>
              <a:t>luyện</a:t>
            </a:r>
            <a:endParaRPr lang="en-US" sz="2200" dirty="0"/>
          </a:p>
        </p:txBody>
      </p:sp>
      <p:sp>
        <p:nvSpPr>
          <p:cNvPr id="2" name="Rectangle 1"/>
          <p:cNvSpPr/>
          <p:nvPr/>
        </p:nvSpPr>
        <p:spPr>
          <a:xfrm>
            <a:off x="4423825" y="2683937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200" b="1" dirty="0"/>
              <a:t>Môn học: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Mã môn học (key)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Mã sinh viên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Tên môn học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Số tín </a:t>
            </a:r>
            <a:r>
              <a:rPr lang="en-US" sz="2200" dirty="0" smtClean="0"/>
              <a:t>chỉ</a:t>
            </a:r>
            <a:endParaRPr lang="en-US" sz="2200" b="1" dirty="0" smtClean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200" b="1" dirty="0" smtClean="0"/>
              <a:t>Khóa: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Mã khóa(key)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Tên </a:t>
            </a:r>
            <a:r>
              <a:rPr lang="en-US" sz="2200" dirty="0" smtClean="0"/>
              <a:t>khóa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200" b="1" dirty="0" smtClean="0"/>
              <a:t>Điểm: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Điểm thi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Điểm thành phần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Điểm tổng kết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906071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084179" y="314058"/>
            <a:ext cx="0" cy="6229884"/>
          </a:xfrm>
          <a:prstGeom prst="line">
            <a:avLst/>
          </a:prstGeom>
          <a:ln w="19050">
            <a:solidFill>
              <a:srgbClr val="49654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73232" y="958753"/>
            <a:ext cx="460984" cy="49404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/>
              <a:t>XÂY DỰNG MÔ HÌNH THỰC THỂ LIÊN KẾT</a:t>
            </a:r>
            <a:endParaRPr lang="vi-VN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84252" y="2321003"/>
            <a:ext cx="2153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8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0</a:t>
            </a:r>
            <a:r>
              <a:rPr lang="en-US" sz="13800" dirty="0" smtClean="0">
                <a:solidFill>
                  <a:schemeClr val="accent1">
                    <a:lumMod val="50000"/>
                  </a:schemeClr>
                </a:solidFill>
                <a:latin typeface="Arial (Body)"/>
              </a:rPr>
              <a:t>2</a:t>
            </a:r>
            <a:endParaRPr lang="vi-VN" sz="13800" dirty="0">
              <a:solidFill>
                <a:schemeClr val="accent1">
                  <a:lumMod val="50000"/>
                </a:schemeClr>
              </a:solidFill>
              <a:latin typeface="Arial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023" y="314058"/>
            <a:ext cx="815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2.2. Mô hình </a:t>
            </a:r>
            <a:r>
              <a:rPr lang="en-US" sz="2400" b="1" u="sng" dirty="0" smtClean="0"/>
              <a:t>ER</a:t>
            </a:r>
            <a:endParaRPr lang="en-US" sz="2400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Mối </a:t>
            </a:r>
            <a:r>
              <a:rPr lang="en-US" sz="2400" dirty="0"/>
              <a:t>liên kết giữa các thực thể: </a:t>
            </a:r>
            <a:endParaRPr lang="en-US" sz="2200" dirty="0" smtClean="0"/>
          </a:p>
        </p:txBody>
      </p:sp>
      <p:pic>
        <p:nvPicPr>
          <p:cNvPr id="7" name="Picture 6" descr="Screenshot (265).png"/>
          <p:cNvPicPr/>
          <p:nvPr/>
        </p:nvPicPr>
        <p:blipFill rotWithShape="1">
          <a:blip r:embed="rId2" cstate="print"/>
          <a:srcRect l="10385" t="32892" r="51351" b="38691"/>
          <a:stretch/>
        </p:blipFill>
        <p:spPr bwMode="auto">
          <a:xfrm>
            <a:off x="832513" y="1189407"/>
            <a:ext cx="7664373" cy="47098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629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728</Words>
  <Application>Microsoft Office PowerPoint</Application>
  <PresentationFormat>Widescreen</PresentationFormat>
  <Paragraphs>139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(Body)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HUY HIEP</dc:creator>
  <cp:lastModifiedBy>Microsoft account</cp:lastModifiedBy>
  <cp:revision>41</cp:revision>
  <dcterms:created xsi:type="dcterms:W3CDTF">2022-01-17T09:25:09Z</dcterms:created>
  <dcterms:modified xsi:type="dcterms:W3CDTF">2022-03-25T04:33:07Z</dcterms:modified>
</cp:coreProperties>
</file>