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4" r:id="rId17"/>
    <p:sldId id="285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753344"/>
          </a:xfrm>
        </p:spPr>
        <p:txBody>
          <a:bodyPr>
            <a:noAutofit/>
          </a:bodyPr>
          <a:lstStyle/>
          <a:p>
            <a:r>
              <a:rPr lang="en-US" sz="3800" dirty="0" smtClean="0"/>
              <a:t>Generating Test Data for Software Structural Testing using </a:t>
            </a:r>
            <a:br>
              <a:rPr lang="en-US" sz="3800" dirty="0" smtClean="0"/>
            </a:br>
            <a:r>
              <a:rPr lang="en-US" sz="3800" dirty="0" smtClean="0"/>
              <a:t>Parallel Particle Swarm Optimization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67200"/>
            <a:ext cx="8280920" cy="1905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Ngoc-Thi Dinh, </a:t>
            </a:r>
            <a:r>
              <a:rPr lang="en-US" sz="2500" dirty="0" err="1" smtClean="0"/>
              <a:t>Hieu</a:t>
            </a:r>
            <a:r>
              <a:rPr lang="en-US" sz="2500" dirty="0" smtClean="0"/>
              <a:t>-Dinh Vo, Viet-Ha Nguyen</a:t>
            </a:r>
          </a:p>
          <a:p>
            <a:r>
              <a:rPr lang="en-US" sz="2500" dirty="0" smtClean="0"/>
              <a:t>Faculty </a:t>
            </a:r>
            <a:r>
              <a:rPr lang="en-US" sz="2500" dirty="0"/>
              <a:t>of Information Technology</a:t>
            </a:r>
          </a:p>
          <a:p>
            <a:r>
              <a:rPr lang="en-US" sz="2500" dirty="0"/>
              <a:t>VNU University of Engineering </a:t>
            </a:r>
            <a:r>
              <a:rPr lang="en-US" sz="2500" dirty="0" smtClean="0"/>
              <a:t>and Technology</a:t>
            </a:r>
            <a:r>
              <a:rPr lang="en-US" sz="2500" dirty="0"/>
              <a:t>, </a:t>
            </a:r>
            <a:endParaRPr lang="en-US" sz="2500" dirty="0" smtClean="0"/>
          </a:p>
          <a:p>
            <a:r>
              <a:rPr lang="en-US" sz="2500" dirty="0" smtClean="0"/>
              <a:t>Hanoi</a:t>
            </a:r>
            <a:r>
              <a:rPr lang="en-US" sz="2500" dirty="0"/>
              <a:t>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400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219206"/>
          <a:ext cx="6934200" cy="457199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Traverse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initial vertex of the CFG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maximum number of iterations for a loop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global variable used to store a discovered test path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set of feasible test paths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NULL or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is the end vertex then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else 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the number occurrences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the end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not a decision node)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decision node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feasible)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for each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adjacent vertex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do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Traverse </a:t>
                      </a: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path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remove the latest vertex added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from it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7772400" cy="3352800"/>
        </p:xfrm>
        <a:graphic>
          <a:graphicData uri="http://schemas.openxmlformats.org/drawingml/2006/table">
            <a:tbl>
              <a:tblPr/>
              <a:tblGrid>
                <a:gridCol w="518160"/>
                <a:gridCol w="1122681"/>
                <a:gridCol w="6131559"/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Path’s decision nodes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 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=2), F],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447800"/>
          <a:ext cx="6476999" cy="2891790"/>
        </p:xfrm>
        <a:graphic>
          <a:graphicData uri="http://schemas.openxmlformats.org/drawingml/2006/table">
            <a:tbl>
              <a:tblPr/>
              <a:tblGrid>
                <a:gridCol w="530902"/>
                <a:gridCol w="1681188"/>
                <a:gridCol w="426490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Predicate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bch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Boolean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true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¬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Negation is propagated over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–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=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≠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&lt;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&gt;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or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990600"/>
          <a:ext cx="6705600" cy="445249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(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double a, condition type, double 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Branch distance value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switch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(condition type)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“=”: 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         if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= 0 then retrun 0 else return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“≠”: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     if 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“&lt;”: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“≤”: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“&gt;”: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“≥”: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13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14: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switch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91540"/>
          <a:ext cx="8534401" cy="3680460"/>
        </p:xfrm>
        <a:graphic>
          <a:graphicData uri="http://schemas.openxmlformats.org/drawingml/2006/table">
            <a:tbl>
              <a:tblPr/>
              <a:tblGrid>
                <a:gridCol w="420877"/>
                <a:gridCol w="3202683"/>
                <a:gridCol w="4400494"/>
                <a:gridCol w="51034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Decision node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≥,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≤, 12)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12),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&lt;,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&gt;, 12))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≠,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%100,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%400 = 0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%400, ≠, 0) + 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%4, ≠, 0),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%100, ≠, 0))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4899660"/>
          <a:ext cx="4572000" cy="157734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3200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Test path fitness functions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u="sng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868680"/>
          <a:ext cx="6553200" cy="210312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 Parallel Particle Swarm Optimization(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list of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test data for each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for each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2:        Initialize an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of class 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PSOProcess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3:        Assign a 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 to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4:        Execute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pso.start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()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;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4953000" cy="31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25" y="836712"/>
            <a:ext cx="8424936" cy="5755946"/>
          </a:xfrm>
        </p:spPr>
        <p:txBody>
          <a:bodyPr>
            <a:noAutofit/>
          </a:bodyPr>
          <a:lstStyle/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C. Mao: Generating Test Data for Software Structural Testing Based on Particle Swarm Optimization. Arabian Journal for Science and Engineering,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39, issue 6, pp 4593–4607 (June 2014</a:t>
            </a:r>
            <a:r>
              <a:rPr lang="en-US" sz="2000" dirty="0" smtClean="0"/>
              <a:t>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B. </a:t>
            </a:r>
            <a:r>
              <a:rPr lang="en-US" sz="2000" dirty="0" err="1" smtClean="0"/>
              <a:t>Korel</a:t>
            </a:r>
            <a:r>
              <a:rPr lang="en-US" sz="2000" dirty="0" smtClean="0"/>
              <a:t>. Automated software test data generation. IEEE Transactions on Software Engineering, vol. 16, 870-879 (1990).</a:t>
            </a:r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="" xmlns:p14="http://schemas.microsoft.com/office/powerpoint/2010/main" val="113331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0199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333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Approaches to automated testing: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	infinite loops, array, procedure calls and 		pointer references </a:t>
            </a:r>
          </a:p>
          <a:p>
            <a:pPr marL="0" indent="0">
              <a:buNone/>
            </a:pPr>
            <a:r>
              <a:rPr lang="en-US" sz="2800" dirty="0" smtClean="0"/>
              <a:t>	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dynamic analysis</a:t>
            </a:r>
          </a:p>
          <a:p>
            <a:pPr marL="0" indent="0">
              <a:buNone/>
            </a:pPr>
            <a:r>
              <a:rPr lang="en-US" sz="2800" dirty="0" smtClean="0"/>
              <a:t>		random testing, local search, and 			evolutionary methods </a:t>
            </a:r>
          </a:p>
          <a:p>
            <a:pPr marL="0" indent="0">
              <a:buNone/>
            </a:pPr>
            <a:r>
              <a:rPr lang="en-US" sz="2800" dirty="0" smtClean="0"/>
              <a:t>		most widely known: Genetic Algorithm 		(GA), Particle Swarm Optimization(</a:t>
            </a:r>
            <a:r>
              <a:rPr lang="en-US" sz="2800" dirty="0" err="1" smtClean="0"/>
              <a:t>PSO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66800" y="1157287"/>
            <a:ext cx="7162800" cy="562451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getDayNum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year, </a:t>
            </a:r>
            <a:r>
              <a:rPr lang="en-US" sz="1700" dirty="0" err="1"/>
              <a:t>int</a:t>
            </a:r>
            <a:r>
              <a:rPr lang="en-US" sz="1700" dirty="0"/>
              <a:t> month)</a:t>
            </a:r>
            <a:r>
              <a:rPr lang="en-US" sz="1700" baseline="0" dirty="0"/>
              <a:t> </a:t>
            </a:r>
            <a:r>
              <a:rPr lang="en-US" sz="1700" dirty="0"/>
              <a:t>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maxDay</a:t>
            </a:r>
            <a:r>
              <a:rPr lang="en-US" sz="1700" dirty="0"/>
              <a:t>=0;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if(</a:t>
            </a:r>
            <a:r>
              <a:rPr lang="en-US" sz="1700" dirty="0" err="1"/>
              <a:t>month≥1</a:t>
            </a:r>
            <a:r>
              <a:rPr lang="en-US" sz="1700" dirty="0"/>
              <a:t> &amp;&amp; </a:t>
            </a:r>
            <a:r>
              <a:rPr lang="en-US" sz="1700" dirty="0" err="1"/>
              <a:t>month≤12</a:t>
            </a:r>
            <a:r>
              <a:rPr lang="en-US" sz="1700" dirty="0"/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if(month=2)</a:t>
            </a:r>
            <a:r>
              <a:rPr lang="en-US" sz="1700" baseline="0" dirty="0"/>
              <a:t> </a:t>
            </a:r>
            <a:r>
              <a:rPr lang="en-US" sz="17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if(</a:t>
            </a:r>
            <a:r>
              <a:rPr lang="en-US" sz="1700" dirty="0" err="1"/>
              <a:t>year%400</a:t>
            </a:r>
            <a:r>
              <a:rPr lang="en-US" sz="1700" dirty="0"/>
              <a:t>=0||(</a:t>
            </a:r>
            <a:r>
              <a:rPr lang="en-US" sz="1700" dirty="0" err="1"/>
              <a:t>year%4</a:t>
            </a:r>
            <a:r>
              <a:rPr lang="en-US" sz="1700" dirty="0"/>
              <a:t>=0&amp;&amp;</a:t>
            </a:r>
            <a:r>
              <a:rPr lang="en-US" sz="1700" dirty="0" err="1"/>
              <a:t>year%100</a:t>
            </a:r>
            <a:r>
              <a:rPr lang="en-US" sz="1700" dirty="0"/>
              <a:t>=0))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=29; //path</a:t>
            </a:r>
            <a:r>
              <a:rPr lang="en-US" sz="1700" baseline="0" dirty="0"/>
              <a:t> 5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=28; //path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 if(month=4||month=6||month=9||month=11)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=30; // path</a:t>
            </a:r>
            <a:r>
              <a:rPr lang="en-US" sz="1700" baseline="0" dirty="0"/>
              <a:t> 3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=31; //path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</a:t>
            </a:r>
            <a:r>
              <a:rPr lang="en-US" sz="1700" dirty="0" err="1"/>
              <a:t>maxDay</a:t>
            </a:r>
            <a:r>
              <a:rPr lang="en-US" sz="1700" dirty="0"/>
              <a:t>=-1;  //</a:t>
            </a:r>
            <a:r>
              <a:rPr lang="en-US" sz="1700" baseline="0" dirty="0"/>
              <a:t> path 1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return </a:t>
            </a:r>
            <a:r>
              <a:rPr lang="en-US" sz="1700" dirty="0" err="1"/>
              <a:t>maxDay</a:t>
            </a:r>
            <a:r>
              <a:rPr lang="en-US" sz="1700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Mao [1] used </a:t>
            </a:r>
            <a:r>
              <a:rPr lang="en-US" sz="2800" dirty="0" err="1" smtClean="0"/>
              <a:t>PSO</a:t>
            </a:r>
            <a:r>
              <a:rPr lang="en-US" sz="2800" dirty="0" smtClean="0"/>
              <a:t> to generate test data through building the one and only fitness function which was the combination of </a:t>
            </a:r>
            <a:r>
              <a:rPr lang="en-US" sz="2800" dirty="0" err="1" smtClean="0"/>
              <a:t>Korel</a:t>
            </a:r>
            <a:r>
              <a:rPr lang="en-US" sz="2800" dirty="0" smtClean="0"/>
              <a:t> formula </a:t>
            </a:r>
            <a:r>
              <a:rPr lang="en-US" sz="2800" dirty="0" smtClean="0"/>
              <a:t>[2] </a:t>
            </a:r>
            <a:r>
              <a:rPr lang="en-US" sz="2800" dirty="0" smtClean="0"/>
              <a:t>and </a:t>
            </a:r>
            <a:r>
              <a:rPr lang="en-US" sz="2800" dirty="0" smtClean="0"/>
              <a:t>the branch weights</a:t>
            </a: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219198"/>
          <a:ext cx="6705600" cy="3616718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source code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CFG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set of blocks by dividing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graph by linking all blocks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to each other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3:  update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by replacing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with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4: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contains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statements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update the destination of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pointers in the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6: 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7: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for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each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can be divided into smaller blocks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1399</Words>
  <Application>Microsoft Office PowerPoint</Application>
  <PresentationFormat>On-screen Show (4:3)</PresentationFormat>
  <Paragraphs>225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Generating Test Data for Software Structural Testing using  Parallel Particle Swarm Optimization</vt:lpstr>
      <vt:lpstr> outline</vt:lpstr>
      <vt:lpstr> Introduction(1)</vt:lpstr>
      <vt:lpstr> Introduction(2)</vt:lpstr>
      <vt:lpstr> Introduction(3)</vt:lpstr>
      <vt:lpstr> outline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reference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183</cp:revision>
  <cp:lastPrinted>2016-11-21T09:00:46Z</cp:lastPrinted>
  <dcterms:created xsi:type="dcterms:W3CDTF">2016-11-18T04:41:57Z</dcterms:created>
  <dcterms:modified xsi:type="dcterms:W3CDTF">2017-03-05T09:43:25Z</dcterms:modified>
</cp:coreProperties>
</file>