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63" r:id="rId4"/>
    <p:sldId id="264" r:id="rId5"/>
    <p:sldId id="265" r:id="rId6"/>
    <p:sldId id="258" r:id="rId7"/>
    <p:sldId id="266" r:id="rId8"/>
    <p:sldId id="267" r:id="rId9"/>
    <p:sldId id="268" r:id="rId10"/>
    <p:sldId id="261" r:id="rId11"/>
    <p:sldId id="269" r:id="rId12"/>
    <p:sldId id="270" r:id="rId13"/>
    <p:sldId id="260" r:id="rId14"/>
    <p:sldId id="271" r:id="rId15"/>
    <p:sldId id="272" r:id="rId16"/>
    <p:sldId id="273" r:id="rId17"/>
    <p:sldId id="274" r:id="rId18"/>
    <p:sldId id="276" r:id="rId19"/>
    <p:sldId id="277" r:id="rId20"/>
    <p:sldId id="278" r:id="rId21"/>
    <p:sldId id="259" r:id="rId22"/>
    <p:sldId id="279" r:id="rId23"/>
    <p:sldId id="280" r:id="rId24"/>
    <p:sldId id="281" r:id="rId25"/>
    <p:sldId id="282" r:id="rId26"/>
    <p:sldId id="262" r:id="rId27"/>
    <p:sldId id="283" r:id="rId28"/>
    <p:sldId id="284" r:id="rId29"/>
    <p:sldId id="285"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1236" y="-5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F13D7CC-1040-492F-8106-51A9FB2C754C}" type="datetimeFigureOut">
              <a:rPr lang="en-US" smtClean="0"/>
              <a:pPr/>
              <a:t>11/23/2016</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28E82736-E18A-41AE-AC0F-D8A10A1AEBA1}" type="slidenum">
              <a:rPr lang="en-US" smtClean="0"/>
              <a:pPr/>
              <a:t>‹#›</a:t>
            </a:fld>
            <a:endParaRPr lang="en-US"/>
          </a:p>
        </p:txBody>
      </p:sp>
    </p:spTree>
    <p:extLst>
      <p:ext uri="{BB962C8B-B14F-4D97-AF65-F5344CB8AC3E}">
        <p14:creationId xmlns:p14="http://schemas.microsoft.com/office/powerpoint/2010/main" xmlns="" val="3656892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11/23/2016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p14="http://schemas.microsoft.com/office/powerpoint/2010/main" xmlns=""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n-US" dirty="0"/>
              <a:t>A Technique for Generating Test Data using Genetic Algorithm</a:t>
            </a:r>
          </a:p>
        </p:txBody>
      </p:sp>
      <p:sp>
        <p:nvSpPr>
          <p:cNvPr id="3" name="Subtitle 2"/>
          <p:cNvSpPr>
            <a:spLocks noGrp="1"/>
          </p:cNvSpPr>
          <p:nvPr>
            <p:ph type="subTitle" idx="1"/>
          </p:nvPr>
        </p:nvSpPr>
        <p:spPr>
          <a:xfrm>
            <a:off x="467544" y="3886200"/>
            <a:ext cx="8280920" cy="1752600"/>
          </a:xfrm>
        </p:spPr>
        <p:txBody>
          <a:bodyPr>
            <a:normAutofit fontScale="85000" lnSpcReduction="20000"/>
          </a:bodyPr>
          <a:lstStyle/>
          <a:p>
            <a:r>
              <a:rPr lang="en-US" dirty="0" smtClean="0"/>
              <a:t>Dinh Ngọc Thi, Vo Dinh Hieu, Nguyen Viet Ha</a:t>
            </a:r>
          </a:p>
          <a:p>
            <a:r>
              <a:rPr lang="en-US" dirty="0"/>
              <a:t>Faculty of Information Technology</a:t>
            </a:r>
          </a:p>
          <a:p>
            <a:r>
              <a:rPr lang="en-US" dirty="0"/>
              <a:t>VNU University of Engineering and</a:t>
            </a:r>
          </a:p>
          <a:p>
            <a:r>
              <a:rPr lang="en-US" dirty="0"/>
              <a:t>Technology, Hanoi, Vietnam</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63888" y="365398"/>
            <a:ext cx="1895475" cy="1695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4671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33083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[2] in 2000. They extended Jones et al.'s work [3] from branch coverage to path coverage.</a:t>
            </a:r>
          </a:p>
          <a:p>
            <a:pPr marL="0" indent="0">
              <a:buNone/>
            </a:pPr>
            <a:r>
              <a:rPr lang="en-US" dirty="0" smtClean="0"/>
              <a:t>Chen and </a:t>
            </a:r>
            <a:r>
              <a:rPr lang="en-US" dirty="0" err="1" smtClean="0"/>
              <a:t>Zhong</a:t>
            </a:r>
            <a:r>
              <a:rPr lang="en-US" dirty="0" smtClean="0"/>
              <a:t> [4] developed a multi-population genetic algorithm for path testing. </a:t>
            </a:r>
            <a:endParaRPr lang="en-US" dirty="0"/>
          </a:p>
        </p:txBody>
      </p:sp>
    </p:spTree>
    <p:extLst>
      <p:ext uri="{BB962C8B-B14F-4D97-AF65-F5344CB8AC3E}">
        <p14:creationId xmlns:p14="http://schemas.microsoft.com/office/powerpoint/2010/main" xmlns="" val="233083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[5] introduced a novel mutation operator for evolutionary search which based on dynamic SE. </a:t>
            </a:r>
          </a:p>
          <a:p>
            <a:pPr marL="0" indent="0">
              <a:buNone/>
            </a:pPr>
            <a:r>
              <a:rPr lang="en-US" dirty="0" smtClean="0"/>
              <a:t>Ahmed and </a:t>
            </a:r>
            <a:r>
              <a:rPr lang="en-US" dirty="0" err="1" smtClean="0"/>
              <a:t>Hermadi</a:t>
            </a:r>
            <a:r>
              <a:rPr lang="en-US" dirty="0" smtClean="0"/>
              <a:t> [6] improved their GA research [7] in 2003 by adding a rewarding scheme and using a more efficient test data generator. </a:t>
            </a:r>
            <a:endParaRPr lang="en-US" dirty="0"/>
          </a:p>
        </p:txBody>
      </p:sp>
    </p:spTree>
    <p:extLst>
      <p:ext uri="{BB962C8B-B14F-4D97-AF65-F5344CB8AC3E}">
        <p14:creationId xmlns:p14="http://schemas.microsoft.com/office/powerpoint/2010/main" xmlns="" val="233083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1: static 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p>
          <a:p>
            <a:pPr marL="0" indent="0">
              <a:buNone/>
            </a:pPr>
            <a:r>
              <a:rPr lang="en-US" dirty="0" smtClean="0"/>
              <a:t>Store constraint satisfaction </a:t>
            </a:r>
          </a:p>
        </p:txBody>
      </p:sp>
    </p:spTree>
    <p:extLst>
      <p:ext uri="{BB962C8B-B14F-4D97-AF65-F5344CB8AC3E}">
        <p14:creationId xmlns:p14="http://schemas.microsoft.com/office/powerpoint/2010/main" xmlns=""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solve 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store 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grpSp>
        <p:nvGrpSpPr>
          <p:cNvPr id="4" name="Group 3"/>
          <p:cNvGrpSpPr/>
          <p:nvPr/>
        </p:nvGrpSpPr>
        <p:grpSpPr>
          <a:xfrm>
            <a:off x="611560" y="3789040"/>
            <a:ext cx="8064896" cy="2681858"/>
            <a:chOff x="611560" y="3789040"/>
            <a:chExt cx="8064896" cy="2681858"/>
          </a:xfrm>
        </p:grpSpPr>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
          <p:nvSpPr>
            <p:cNvPr id="3" name="Rectangle 2"/>
            <p:cNvSpPr/>
            <p:nvPr/>
          </p:nvSpPr>
          <p:spPr>
            <a:xfrm>
              <a:off x="5004048" y="5543550"/>
              <a:ext cx="3672408" cy="927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1690464"/>
          </a:xfrm>
        </p:spPr>
        <p:txBody>
          <a:bodyPr/>
          <a:lstStyle/>
          <a:p>
            <a:pPr marL="0" indent="0">
              <a:buNone/>
            </a:pPr>
            <a:r>
              <a:rPr lang="en-US" dirty="0" smtClean="0"/>
              <a:t>Create fitness function </a:t>
            </a:r>
          </a:p>
          <a:p>
            <a:pPr marL="0" indent="0">
              <a:buNone/>
            </a:pPr>
            <a:r>
              <a:rPr lang="en-US" dirty="0" smtClean="0"/>
              <a:t>Constraint-based adjustment</a:t>
            </a:r>
          </a:p>
        </p:txBody>
      </p:sp>
    </p:spTree>
    <p:extLst>
      <p:ext uri="{BB962C8B-B14F-4D97-AF65-F5344CB8AC3E}">
        <p14:creationId xmlns:p14="http://schemas.microsoft.com/office/powerpoint/2010/main" xmlns=""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create 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67544" y="1729730"/>
            <a:ext cx="8280920" cy="2779390"/>
          </a:xfrm>
          <a:prstGeom prst="rect">
            <a:avLst/>
          </a:prstGeom>
          <a:noFill/>
          <a:ln w="9525">
            <a:noFill/>
            <a:miter lim="800000"/>
            <a:headEnd/>
            <a:tailEnd/>
          </a:ln>
        </p:spPr>
      </p:pic>
      <p:sp>
        <p:nvSpPr>
          <p:cNvPr id="4" name="Content Placeholder 2"/>
          <p:cNvSpPr>
            <a:spLocks noGrp="1"/>
          </p:cNvSpPr>
          <p:nvPr>
            <p:ph idx="1"/>
          </p:nvPr>
        </p:nvSpPr>
        <p:spPr>
          <a:xfrm>
            <a:off x="374848" y="1052736"/>
            <a:ext cx="8229600" cy="676994"/>
          </a:xfrm>
        </p:spPr>
        <p:txBody>
          <a:bodyPr/>
          <a:lstStyle/>
          <a:p>
            <a:pPr marL="0" indent="0">
              <a:buNone/>
            </a:pPr>
            <a:r>
              <a:rPr lang="en-US" dirty="0" smtClean="0"/>
              <a:t>Insert instrument code into program under test</a:t>
            </a:r>
          </a:p>
        </p:txBody>
      </p:sp>
    </p:spTree>
    <p:extLst>
      <p:ext uri="{BB962C8B-B14F-4D97-AF65-F5344CB8AC3E}">
        <p14:creationId xmlns:p14="http://schemas.microsoft.com/office/powerpoint/2010/main" xmlns="" val="18484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b="1"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2279565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constraint-based 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p14="http://schemas.microsoft.com/office/powerpoint/2010/main" xmlns="" val="184840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grpSp>
        <p:nvGrpSpPr>
          <p:cNvPr id="9" name="Group 8"/>
          <p:cNvGrpSpPr/>
          <p:nvPr/>
        </p:nvGrpSpPr>
        <p:grpSpPr>
          <a:xfrm>
            <a:off x="762000" y="1981200"/>
            <a:ext cx="7162800" cy="4267200"/>
            <a:chOff x="899592" y="1268760"/>
            <a:chExt cx="6984776" cy="3888432"/>
          </a:xfrm>
        </p:grpSpPr>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
          <p:nvSpPr>
            <p:cNvPr id="5" name="TextBox 4"/>
            <p:cNvSpPr txBox="1"/>
            <p:nvPr/>
          </p:nvSpPr>
          <p:spPr>
            <a:xfrm>
              <a:off x="5715000" y="1524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7" name="Straight Arrow Connector 6"/>
            <p:cNvCxnSpPr>
              <a:stCxn id="5" idx="1"/>
            </p:cNvCxnSpPr>
            <p:nvPr/>
          </p:nvCxnSpPr>
          <p:spPr>
            <a:xfrm rot="10800000" flipV="1">
              <a:off x="4267200" y="1708666"/>
              <a:ext cx="1447800" cy="1201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457200" y="900336"/>
            <a:ext cx="8229600" cy="1080864"/>
          </a:xfrm>
        </p:spPr>
        <p:txBody>
          <a:bodyPr>
            <a:normAutofit/>
          </a:bodyPr>
          <a:lstStyle/>
          <a:p>
            <a:pPr marL="0" indent="0">
              <a:buNone/>
            </a:pPr>
            <a:r>
              <a:rPr lang="en-US" sz="2800" dirty="0" smtClean="0"/>
              <a:t>Determine </a:t>
            </a:r>
            <a:r>
              <a:rPr lang="en-US" sz="2800" dirty="0" smtClean="0"/>
              <a:t>if 3 input variables </a:t>
            </a:r>
            <a:r>
              <a:rPr lang="en-US" sz="2800" dirty="0" smtClean="0"/>
              <a:t>(an angle </a:t>
            </a:r>
            <a:r>
              <a:rPr lang="en-US" sz="2800" dirty="0" smtClean="0"/>
              <a:t>and two </a:t>
            </a:r>
            <a:r>
              <a:rPr lang="en-US" sz="2800" dirty="0" smtClean="0"/>
              <a:t>sides) show </a:t>
            </a:r>
            <a:r>
              <a:rPr lang="en-US" sz="2800" dirty="0" smtClean="0"/>
              <a:t>an equilateral, isosceles, scalene triangle or not.</a:t>
            </a:r>
            <a:endParaRPr lang="en-US" sz="2800" dirty="0" smtClean="0"/>
          </a:p>
        </p:txBody>
      </p:sp>
    </p:spTree>
    <p:extLst>
      <p:ext uri="{BB962C8B-B14F-4D97-AF65-F5344CB8AC3E}">
        <p14:creationId xmlns:p14="http://schemas.microsoft.com/office/powerpoint/2010/main" xmlns=""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grpSp>
        <p:nvGrpSpPr>
          <p:cNvPr id="11" name="Group 10"/>
          <p:cNvGrpSpPr/>
          <p:nvPr/>
        </p:nvGrpSpPr>
        <p:grpSpPr>
          <a:xfrm>
            <a:off x="895350" y="1981200"/>
            <a:ext cx="7105650" cy="4543425"/>
            <a:chOff x="899592" y="1124744"/>
            <a:chExt cx="7105650" cy="4772025"/>
          </a:xfrm>
        </p:grpSpPr>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
          <p:nvSpPr>
            <p:cNvPr id="4" name="TextBox 3"/>
            <p:cNvSpPr txBox="1"/>
            <p:nvPr/>
          </p:nvSpPr>
          <p:spPr>
            <a:xfrm>
              <a:off x="5181600" y="2286000"/>
              <a:ext cx="2133600" cy="369332"/>
            </a:xfrm>
            <a:prstGeom prst="rect">
              <a:avLst/>
            </a:prstGeom>
            <a:noFill/>
            <a:ln w="19050">
              <a:solidFill>
                <a:schemeClr val="accent1"/>
              </a:solidFill>
            </a:ln>
          </p:spPr>
          <p:txBody>
            <a:bodyPr wrap="square" rtlCol="0">
              <a:spAutoFit/>
            </a:bodyPr>
            <a:lstStyle/>
            <a:p>
              <a:pPr algn="ctr"/>
              <a:r>
                <a:rPr lang="en-US" dirty="0" smtClean="0"/>
                <a:t>Z3 constraint solver</a:t>
              </a:r>
              <a:endParaRPr lang="en-US" dirty="0"/>
            </a:p>
          </p:txBody>
        </p:sp>
        <p:cxnSp>
          <p:nvCxnSpPr>
            <p:cNvPr id="5" name="Straight Arrow Connector 4"/>
            <p:cNvCxnSpPr>
              <a:stCxn id="4" idx="1"/>
            </p:cNvCxnSpPr>
            <p:nvPr/>
          </p:nvCxnSpPr>
          <p:spPr>
            <a:xfrm rot="10800000">
              <a:off x="2971800" y="1905000"/>
              <a:ext cx="2209800" cy="5656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p:cNvCxnSpPr>
            <p:nvPr/>
          </p:nvCxnSpPr>
          <p:spPr>
            <a:xfrm rot="5400000">
              <a:off x="5023366" y="2737366"/>
              <a:ext cx="1307068"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2" name="Content Placeholder 2"/>
          <p:cNvSpPr>
            <a:spLocks noGrp="1"/>
          </p:cNvSpPr>
          <p:nvPr>
            <p:ph idx="1"/>
          </p:nvPr>
        </p:nvSpPr>
        <p:spPr>
          <a:xfrm>
            <a:off x="457200" y="824136"/>
            <a:ext cx="8229600" cy="1080864"/>
          </a:xfrm>
        </p:spPr>
        <p:txBody>
          <a:bodyPr>
            <a:normAutofit/>
          </a:bodyPr>
          <a:lstStyle/>
          <a:p>
            <a:pPr>
              <a:buNone/>
            </a:pPr>
            <a:r>
              <a:rPr lang="en-US" sz="2800" dirty="0" smtClean="0"/>
              <a:t>F</a:t>
            </a:r>
            <a:r>
              <a:rPr lang="en-US" sz="2800" dirty="0" smtClean="0"/>
              <a:t>ind </a:t>
            </a:r>
            <a:r>
              <a:rPr lang="en-US" sz="2800" dirty="0" smtClean="0"/>
              <a:t>all roots of a quadratic equation with 3 </a:t>
            </a:r>
            <a:r>
              <a:rPr lang="en-US" sz="2800" dirty="0" smtClean="0"/>
              <a:t>coefficients</a:t>
            </a:r>
          </a:p>
          <a:p>
            <a:pPr>
              <a:buNone/>
            </a:pPr>
            <a:r>
              <a:rPr lang="en-US" sz="2800" dirty="0" smtClean="0"/>
              <a:t>a</a:t>
            </a:r>
            <a:r>
              <a:rPr lang="en-US" sz="2800" dirty="0" smtClean="0"/>
              <a:t>, b and c being the input variables.</a:t>
            </a:r>
            <a:endParaRPr lang="en-US" sz="2800" dirty="0"/>
          </a:p>
        </p:txBody>
      </p:sp>
    </p:spTree>
    <p:extLst>
      <p:ext uri="{BB962C8B-B14F-4D97-AF65-F5344CB8AC3E}">
        <p14:creationId xmlns:p14="http://schemas.microsoft.com/office/powerpoint/2010/main" xmlns=""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p14="http://schemas.microsoft.com/office/powerpoint/2010/main" xmlns="" val="31850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p14="http://schemas.microsoft.com/office/powerpoint/2010/main" xmlns=""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 given program under test, we find out the test paths which are difficult or impossible for GA to generate coverage test data, and then use the constraint solver </a:t>
            </a:r>
            <a:r>
              <a:rPr lang="en-US" sz="2500" dirty="0" err="1" smtClean="0"/>
              <a:t>Z3</a:t>
            </a:r>
            <a:r>
              <a:rPr lang="en-US" sz="2500" dirty="0" smtClean="0"/>
              <a:t> to solve these path conditions. The constraint satisfaction will be used again in generating population of GA. </a:t>
            </a:r>
          </a:p>
          <a:p>
            <a:r>
              <a:rPr lang="en-US" sz="2500" dirty="0" smtClean="0"/>
              <a:t>The 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p14="http://schemas.microsoft.com/office/powerpoint/2010/main" xmlns="" val="113331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indent="-514350">
              <a:buAutoNum type="arabicPeriod"/>
            </a:pPr>
            <a:r>
              <a:rPr lang="en-US" sz="1900" dirty="0" smtClean="0"/>
              <a:t>G. J. Myers: The Art of Software Testing, 2nd edition. John Wiley &amp; Sons Inc (2004).</a:t>
            </a:r>
          </a:p>
          <a:p>
            <a:pPr marL="457200" indent="-457200">
              <a:buAutoNum type="arabicPeriod"/>
            </a:pPr>
            <a:r>
              <a:rPr lang="en-US" sz="1900" dirty="0" smtClean="0"/>
              <a:t> J. C. Lin and P. L. </a:t>
            </a:r>
            <a:r>
              <a:rPr lang="en-US" sz="1900" dirty="0" err="1" smtClean="0"/>
              <a:t>Yeh</a:t>
            </a:r>
            <a:r>
              <a:rPr lang="en-US" sz="1900" dirty="0" smtClean="0"/>
              <a:t>: Using genetic algorithms for test case generation in path testing. In: 9th Asian Test Symposium, pp. 241--246. IEEE Computer Society, Washington (2000).</a:t>
            </a:r>
          </a:p>
          <a:p>
            <a:pPr marL="457200" indent="-457200">
              <a:buAutoNum type="arabicPeriod"/>
            </a:pPr>
            <a:r>
              <a:rPr lang="en-US" sz="1900" dirty="0" smtClean="0"/>
              <a:t>B. F. Jones, H. H. </a:t>
            </a:r>
            <a:r>
              <a:rPr lang="en-US" sz="1900" dirty="0" err="1" smtClean="0"/>
              <a:t>Sthamer</a:t>
            </a:r>
            <a:r>
              <a:rPr lang="en-US" sz="1900" dirty="0" smtClean="0"/>
              <a:t>, and </a:t>
            </a:r>
            <a:r>
              <a:rPr lang="en-US" sz="1900" dirty="0" err="1" smtClean="0"/>
              <a:t>D.E.</a:t>
            </a:r>
            <a:r>
              <a:rPr lang="en-US" sz="1900" dirty="0" smtClean="0"/>
              <a:t> </a:t>
            </a:r>
            <a:r>
              <a:rPr lang="en-US" sz="1900" dirty="0" err="1" smtClean="0"/>
              <a:t>Eyres</a:t>
            </a:r>
            <a:r>
              <a:rPr lang="en-US" sz="1900" dirty="0" smtClean="0"/>
              <a:t>: Automatic structural testing using genetic algorithms. Software Engineering, 11(5), 299--306, (1996).</a:t>
            </a:r>
          </a:p>
          <a:p>
            <a:pPr marL="457200" indent="-457200">
              <a:buAutoNum type="arabicPeriod"/>
            </a:pPr>
            <a:r>
              <a:rPr lang="en-US" sz="1900" dirty="0" smtClean="0"/>
              <a:t>Y. Chen and Y. </a:t>
            </a:r>
            <a:r>
              <a:rPr lang="en-US" sz="1900" dirty="0" err="1" smtClean="0"/>
              <a:t>Zhong</a:t>
            </a:r>
            <a:r>
              <a:rPr lang="en-US" sz="1900" dirty="0" smtClean="0"/>
              <a:t>: Automatic path-oriented test data generation using a multi-population genetic algorithm. In: 4th International Conference on Natural Computation, </a:t>
            </a:r>
            <a:r>
              <a:rPr lang="en-US" sz="1900" dirty="0" err="1" smtClean="0"/>
              <a:t>vol</a:t>
            </a:r>
            <a:r>
              <a:rPr lang="en-US" sz="1900" dirty="0" smtClean="0"/>
              <a:t> 1, pp. 566--570, 2008.</a:t>
            </a:r>
          </a:p>
          <a:p>
            <a:pPr marL="457200" indent="-457200">
              <a:buAutoNum type="arabicPeriod"/>
            </a:pPr>
            <a:r>
              <a:rPr lang="en-US" sz="1900" dirty="0" smtClean="0"/>
              <a:t>J. </a:t>
            </a:r>
            <a:r>
              <a:rPr lang="en-US" sz="1900" dirty="0" err="1" smtClean="0"/>
              <a:t>Malburg</a:t>
            </a:r>
            <a:r>
              <a:rPr lang="en-US" sz="1900" dirty="0" smtClean="0"/>
              <a:t> and G. Fraser: Search-based testing using constraint-based mutation. Journal Software Testing, Verification &amp; Reliability, vol. 24(6), 472--495 (2014).</a:t>
            </a:r>
          </a:p>
          <a:p>
            <a:pPr marL="457200" indent="-457200">
              <a:buAutoNum type="arabicPeriod"/>
            </a:pPr>
            <a:r>
              <a:rPr lang="en-US" sz="1900" dirty="0" smtClean="0"/>
              <a:t>I. </a:t>
            </a:r>
            <a:r>
              <a:rPr lang="en-US" sz="1900" dirty="0" err="1" smtClean="0"/>
              <a:t>Hermadi</a:t>
            </a:r>
            <a:r>
              <a:rPr lang="en-US" sz="1900" dirty="0" smtClean="0"/>
              <a:t> and M. A. Ahmed: Genetic Algorithm based test data generator. In: Congress on Evolutionary Computation (CEC), vol. 1, pp. 85--91. Canberra, Australia (2003).</a:t>
            </a:r>
          </a:p>
          <a:p>
            <a:pPr marL="457200" indent="-457200">
              <a:buAutoNum type="arabicPeriod"/>
            </a:pPr>
            <a:r>
              <a:rPr lang="en-US" sz="1900" dirty="0" smtClean="0"/>
              <a:t>M. A. Ahmed and I. </a:t>
            </a:r>
            <a:r>
              <a:rPr lang="en-US" sz="1900" dirty="0" err="1" smtClean="0"/>
              <a:t>Hermadi</a:t>
            </a:r>
            <a:r>
              <a:rPr lang="en-US" sz="1900" dirty="0" smtClean="0"/>
              <a:t>: GA-based Multiple Paths Test Data Generator. Computers &amp; Operations Research, vol. 35, pp 3107--3124 (2008).</a:t>
            </a:r>
            <a:endParaRPr lang="en-US" sz="1900" dirty="0"/>
          </a:p>
        </p:txBody>
      </p:sp>
    </p:spTree>
    <p:extLst>
      <p:ext uri="{BB962C8B-B14F-4D97-AF65-F5344CB8AC3E}">
        <p14:creationId xmlns:p14="http://schemas.microsoft.com/office/powerpoint/2010/main" xmlns="" val="113331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p14="http://schemas.microsoft.com/office/powerpoint/2010/main" xmlns=""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software is everywhere</a:t>
            </a:r>
            <a:endParaRPr lang="en-US" dirty="0">
              <a:solidFill>
                <a:schemeClr val="bg1"/>
              </a:solidFill>
            </a:endParaRPr>
          </a:p>
        </p:txBody>
      </p:sp>
      <p:sp>
        <p:nvSpPr>
          <p:cNvPr id="5" name="TextBox 4"/>
          <p:cNvSpPr txBox="1"/>
          <p:nvPr/>
        </p:nvSpPr>
        <p:spPr>
          <a:xfrm>
            <a:off x="467544" y="5562600"/>
            <a:ext cx="8447856" cy="1107996"/>
          </a:xfrm>
          <a:prstGeom prst="rect">
            <a:avLst/>
          </a:prstGeom>
          <a:noFill/>
        </p:spPr>
        <p:txBody>
          <a:bodyPr wrap="square" rtlCol="0">
            <a:spAutoFit/>
          </a:bodyPr>
          <a:lstStyle/>
          <a:p>
            <a:r>
              <a:rPr lang="en-US" sz="2200" dirty="0" smtClean="0"/>
              <a:t>Bugs</a:t>
            </a:r>
            <a:r>
              <a:rPr lang="en-US" sz="2200" dirty="0" smtClean="0"/>
              <a:t> </a:t>
            </a:r>
            <a:r>
              <a:rPr lang="en-US" sz="2200" dirty="0" smtClean="0"/>
              <a:t>are </a:t>
            </a:r>
            <a:r>
              <a:rPr lang="en-US" sz="2200" dirty="0" smtClean="0"/>
              <a:t>expensive. Annual </a:t>
            </a:r>
            <a:r>
              <a:rPr lang="en-US" sz="2200" dirty="0" smtClean="0"/>
              <a:t>cost of </a:t>
            </a:r>
            <a:r>
              <a:rPr lang="en-US" sz="2200" dirty="0" smtClean="0"/>
              <a:t>bug fixing to </a:t>
            </a:r>
            <a:r>
              <a:rPr lang="en-US" sz="2200" dirty="0" smtClean="0"/>
              <a:t>US economy is $</a:t>
            </a:r>
            <a:r>
              <a:rPr lang="ja-JP" altLang="en-US" sz="2200" dirty="0" smtClean="0"/>
              <a:t>～</a:t>
            </a:r>
            <a:r>
              <a:rPr lang="en-US" sz="2200" dirty="0" smtClean="0"/>
              <a:t>60B [1</a:t>
            </a:r>
            <a:r>
              <a:rPr lang="en-US" sz="2200" dirty="0" smtClean="0"/>
              <a:t>], </a:t>
            </a:r>
            <a:r>
              <a:rPr lang="en-US" sz="2200" dirty="0" smtClean="0"/>
              <a:t>so automated testing </a:t>
            </a:r>
            <a:r>
              <a:rPr lang="en-US" sz="2200" dirty="0" smtClean="0"/>
              <a:t>is an efficient way to reduce those effort and costs.</a:t>
            </a:r>
            <a:endParaRPr lang="en-US" sz="22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908720"/>
            <a:ext cx="8712968" cy="47525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6328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a:solidFill>
                  <a:schemeClr val="bg1"/>
                </a:solidFill>
              </a:rPr>
              <a:t>approaches to </a:t>
            </a:r>
            <a:r>
              <a:rPr lang="en-US" dirty="0" smtClean="0">
                <a:solidFill>
                  <a:schemeClr val="bg1"/>
                </a:solidFill>
              </a:rPr>
              <a:t>automated testing</a:t>
            </a:r>
            <a:endParaRPr lang="en-US" dirty="0">
              <a:solidFill>
                <a:schemeClr val="bg1"/>
              </a:solidFill>
            </a:endParaRPr>
          </a:p>
        </p:txBody>
      </p:sp>
      <p:sp>
        <p:nvSpPr>
          <p:cNvPr id="3" name="Content Placeholder 2"/>
          <p:cNvSpPr>
            <a:spLocks noGrp="1"/>
          </p:cNvSpPr>
          <p:nvPr>
            <p:ph idx="1"/>
          </p:nvPr>
        </p:nvSpPr>
        <p:spPr>
          <a:xfrm>
            <a:off x="457200" y="1052736"/>
            <a:ext cx="8229600" cy="5184576"/>
          </a:xfrm>
        </p:spPr>
        <p:txBody>
          <a:bodyPr/>
          <a:lstStyle/>
          <a:p>
            <a:pPr marL="0" indent="0">
              <a:buNone/>
            </a:pPr>
            <a:r>
              <a:rPr lang="en-US" dirty="0"/>
              <a:t>static analysis </a:t>
            </a:r>
            <a:endParaRPr lang="en-US" dirty="0" smtClean="0"/>
          </a:p>
          <a:p>
            <a:pPr marL="0" indent="0">
              <a:buNone/>
            </a:pPr>
            <a:r>
              <a:rPr lang="en-US" dirty="0" smtClean="0"/>
              <a:t>	</a:t>
            </a:r>
            <a:r>
              <a:rPr lang="en-US" sz="2800" dirty="0" smtClean="0"/>
              <a:t>automatic, scalable, exhaustive</a:t>
            </a:r>
          </a:p>
          <a:p>
            <a:pPr marL="0" indent="0">
              <a:buNone/>
            </a:pPr>
            <a:r>
              <a:rPr lang="en-US" sz="2800" dirty="0" smtClean="0"/>
              <a:t>	infinite loops, array, procedure calls and pointer 	references </a:t>
            </a:r>
          </a:p>
          <a:p>
            <a:pPr marL="0" indent="0">
              <a:buNone/>
            </a:pPr>
            <a:r>
              <a:rPr lang="en-US" sz="2800" dirty="0" smtClean="0"/>
              <a:t>	state-of-the-art: symbolic execution (SE)</a:t>
            </a:r>
            <a:endParaRPr lang="en-US" sz="2800" dirty="0"/>
          </a:p>
          <a:p>
            <a:pPr marL="0" indent="0">
              <a:buNone/>
            </a:pPr>
            <a:r>
              <a:rPr lang="en-US" dirty="0" smtClean="0"/>
              <a:t>dynamic analysis</a:t>
            </a:r>
          </a:p>
          <a:p>
            <a:pPr marL="0" indent="0">
              <a:buNone/>
            </a:pPr>
            <a:r>
              <a:rPr lang="en-US" sz="2800" dirty="0" smtClean="0"/>
              <a:t>	random testing, local search, and evolutionary 	methods </a:t>
            </a:r>
          </a:p>
          <a:p>
            <a:pPr marL="0" indent="0">
              <a:buNone/>
            </a:pPr>
            <a:r>
              <a:rPr lang="en-US" sz="2800" dirty="0" smtClean="0"/>
              <a:t>	most widely known: genetic algorithm (GA)</a:t>
            </a:r>
            <a:endParaRPr lang="en-US" sz="2800" dirty="0"/>
          </a:p>
        </p:txBody>
      </p:sp>
    </p:spTree>
    <p:extLst>
      <p:ext uri="{BB962C8B-B14F-4D97-AF65-F5344CB8AC3E}">
        <p14:creationId xmlns:p14="http://schemas.microsoft.com/office/powerpoint/2010/main" xmlns="" val="3736083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problem</a:t>
            </a:r>
            <a:endParaRPr lang="en-US" dirty="0">
              <a:solidFill>
                <a:schemeClr val="bg1"/>
              </a:solidFill>
            </a:endParaRPr>
          </a:p>
        </p:txBody>
      </p:sp>
      <p:sp>
        <p:nvSpPr>
          <p:cNvPr id="3" name="Content Placeholder 2"/>
          <p:cNvSpPr>
            <a:spLocks noGrp="1"/>
          </p:cNvSpPr>
          <p:nvPr>
            <p:ph idx="1"/>
          </p:nvPr>
        </p:nvSpPr>
        <p:spPr>
          <a:xfrm>
            <a:off x="395536" y="4005064"/>
            <a:ext cx="8229600" cy="2304256"/>
          </a:xfrm>
        </p:spPr>
        <p:txBody>
          <a:bodyPr>
            <a:normAutofit/>
          </a:bodyPr>
          <a:lstStyle/>
          <a:p>
            <a:pPr marL="0" indent="0">
              <a:buNone/>
            </a:pPr>
            <a:r>
              <a:rPr lang="en-US" sz="3000" dirty="0" smtClean="0"/>
              <a:t>SE can solve the second condition, but cannot for the first, when GA can generate test data for the first condition but it has degraded with the second condition </a:t>
            </a:r>
            <a:endParaRPr lang="en-US" sz="3000" dirty="0"/>
          </a:p>
        </p:txBody>
      </p:sp>
      <p:pic>
        <p:nvPicPr>
          <p:cNvPr id="11266" name="Picture 2"/>
          <p:cNvPicPr>
            <a:picLocks noChangeAspect="1" noChangeArrowheads="1"/>
          </p:cNvPicPr>
          <p:nvPr/>
        </p:nvPicPr>
        <p:blipFill>
          <a:blip r:embed="rId2" cstate="print"/>
          <a:srcRect/>
          <a:stretch>
            <a:fillRect/>
          </a:stretch>
        </p:blipFill>
        <p:spPr bwMode="auto">
          <a:xfrm>
            <a:off x="467544" y="1052736"/>
            <a:ext cx="7632848" cy="2808312"/>
          </a:xfrm>
          <a:prstGeom prst="rect">
            <a:avLst/>
          </a:prstGeom>
          <a:noFill/>
          <a:ln w="9525">
            <a:noFill/>
            <a:miter lim="800000"/>
            <a:headEnd/>
            <a:tailEnd/>
          </a:ln>
        </p:spPr>
      </p:pic>
    </p:spTree>
    <p:extLst>
      <p:ext uri="{BB962C8B-B14F-4D97-AF65-F5344CB8AC3E}">
        <p14:creationId xmlns:p14="http://schemas.microsoft.com/office/powerpoint/2010/main" xmlns="" val="3736083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b="1"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xmlns="" val="976856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testing as an optimization problem</a:t>
            </a:r>
            <a:endParaRPr lang="en-US" dirty="0">
              <a:solidFill>
                <a:schemeClr val="bg1"/>
              </a:solidFill>
            </a:endParaRPr>
          </a:p>
        </p:txBody>
      </p:sp>
      <p:sp>
        <p:nvSpPr>
          <p:cNvPr id="3" name="Content Placeholder 2"/>
          <p:cNvSpPr>
            <a:spLocks noGrp="1"/>
          </p:cNvSpPr>
          <p:nvPr>
            <p:ph idx="1"/>
          </p:nvPr>
        </p:nvSpPr>
        <p:spPr>
          <a:xfrm>
            <a:off x="457200" y="1052736"/>
            <a:ext cx="8229600" cy="4824536"/>
          </a:xfrm>
        </p:spPr>
        <p:txBody>
          <a:bodyPr>
            <a:normAutofit/>
          </a:bodyPr>
          <a:lstStyle/>
          <a:p>
            <a:pPr marL="0" indent="0">
              <a:buNone/>
            </a:pPr>
            <a:r>
              <a:rPr lang="en-US" dirty="0" smtClean="0"/>
              <a:t>When using GA, a path coverage test data generation is transformed into an optimization problem. </a:t>
            </a:r>
          </a:p>
          <a:p>
            <a:pPr marL="0" indent="0">
              <a:buNone/>
            </a:pPr>
            <a:r>
              <a:rPr lang="en-US" dirty="0" smtClean="0"/>
              <a:t>To cover a test path during execution, find appropriate values for the input variables which satisfy related branch predicates. </a:t>
            </a:r>
          </a:p>
          <a:p>
            <a:pPr marL="0" indent="0">
              <a:buNone/>
            </a:pPr>
            <a:r>
              <a:rPr lang="en-US" dirty="0" smtClean="0"/>
              <a:t>Using </a:t>
            </a:r>
            <a:r>
              <a:rPr lang="en-US" dirty="0" err="1" smtClean="0"/>
              <a:t>Korel’s</a:t>
            </a:r>
            <a:r>
              <a:rPr lang="en-US" dirty="0" smtClean="0"/>
              <a:t> branch distance function: if a branch predicate B is (x ≤ y - 5), then apply the </a:t>
            </a:r>
            <a:r>
              <a:rPr lang="en-US" dirty="0" err="1" smtClean="0"/>
              <a:t>Korel</a:t>
            </a:r>
            <a:r>
              <a:rPr lang="en-US" dirty="0" smtClean="0"/>
              <a:t> function f(B) = x </a:t>
            </a:r>
            <a:r>
              <a:rPr lang="en-US" dirty="0" smtClean="0"/>
              <a:t>- </a:t>
            </a:r>
            <a:r>
              <a:rPr lang="en-US" dirty="0" smtClean="0"/>
              <a:t>(y - 5). </a:t>
            </a:r>
            <a:endParaRPr lang="en-US" dirty="0"/>
          </a:p>
        </p:txBody>
      </p:sp>
    </p:spTree>
    <p:extLst>
      <p:ext uri="{BB962C8B-B14F-4D97-AF65-F5344CB8AC3E}">
        <p14:creationId xmlns:p14="http://schemas.microsoft.com/office/powerpoint/2010/main" xmlns="" val="976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838200" y="1484784"/>
            <a:ext cx="7391400" cy="3849216"/>
          </a:xfrm>
          <a:prstGeom prst="rect">
            <a:avLst/>
          </a:prstGeom>
          <a:noFill/>
          <a:ln w="9525">
            <a:noFill/>
            <a:miter lim="800000"/>
            <a:headEnd/>
            <a:tailEnd/>
          </a:ln>
        </p:spPr>
      </p:pic>
    </p:spTree>
    <p:extLst>
      <p:ext uri="{BB962C8B-B14F-4D97-AF65-F5344CB8AC3E}">
        <p14:creationId xmlns:p14="http://schemas.microsoft.com/office/powerpoint/2010/main" xmlns="" val="9768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2057400"/>
            <a:ext cx="8420100" cy="4032448"/>
          </a:xfrm>
          <a:prstGeom prst="rect">
            <a:avLst/>
          </a:prstGeom>
          <a:noFill/>
          <a:ln w="9525">
            <a:noFill/>
            <a:miter lim="800000"/>
            <a:headEnd/>
            <a:tailEnd/>
          </a:ln>
        </p:spPr>
      </p:pic>
      <p:sp>
        <p:nvSpPr>
          <p:cNvPr id="4" name="Content Placeholder 2"/>
          <p:cNvSpPr>
            <a:spLocks noGrp="1"/>
          </p:cNvSpPr>
          <p:nvPr>
            <p:ph idx="1"/>
          </p:nvPr>
        </p:nvSpPr>
        <p:spPr>
          <a:xfrm>
            <a:off x="381000" y="914400"/>
            <a:ext cx="8534400" cy="1066800"/>
          </a:xfrm>
        </p:spPr>
        <p:txBody>
          <a:bodyPr>
            <a:noAutofit/>
          </a:bodyPr>
          <a:lstStyle/>
          <a:p>
            <a:pPr marL="0" indent="0">
              <a:buNone/>
            </a:pPr>
            <a:r>
              <a:rPr lang="en-US" sz="2600" dirty="0" smtClean="0"/>
              <a:t>Population is a set of chromosomes.</a:t>
            </a:r>
          </a:p>
          <a:p>
            <a:pPr marL="0" indent="0">
              <a:buNone/>
            </a:pPr>
            <a:r>
              <a:rPr lang="en-US" sz="2600" dirty="0" smtClean="0"/>
              <a:t>A chromosome </a:t>
            </a:r>
            <a:r>
              <a:rPr lang="en-US" sz="2600" dirty="0" err="1" smtClean="0"/>
              <a:t>chrom</a:t>
            </a:r>
            <a:r>
              <a:rPr lang="en-US" sz="2600" dirty="0" smtClean="0"/>
              <a:t> = (x</a:t>
            </a:r>
            <a:r>
              <a:rPr lang="en-US" sz="2600" baseline="-25000" dirty="0" smtClean="0"/>
              <a:t>1</a:t>
            </a:r>
            <a:r>
              <a:rPr lang="en-US" sz="2600" dirty="0" smtClean="0"/>
              <a:t>, x</a:t>
            </a:r>
            <a:r>
              <a:rPr lang="en-US" sz="2600" baseline="-25000" dirty="0" smtClean="0"/>
              <a:t>2</a:t>
            </a:r>
            <a:r>
              <a:rPr lang="en-US" sz="2600" dirty="0" smtClean="0"/>
              <a:t>… </a:t>
            </a:r>
            <a:r>
              <a:rPr lang="en-US" sz="2600" dirty="0" err="1" smtClean="0"/>
              <a:t>x</a:t>
            </a:r>
            <a:r>
              <a:rPr lang="en-US" sz="2600" baseline="-25000" dirty="0" err="1" smtClean="0"/>
              <a:t>n</a:t>
            </a:r>
            <a:r>
              <a:rPr lang="en-US" sz="2600" dirty="0" smtClean="0"/>
              <a:t>) to present a test case.</a:t>
            </a:r>
            <a:endParaRPr lang="en-US" sz="2600" dirty="0"/>
          </a:p>
        </p:txBody>
      </p:sp>
    </p:spTree>
    <p:extLst>
      <p:ext uri="{BB962C8B-B14F-4D97-AF65-F5344CB8AC3E}">
        <p14:creationId xmlns:p14="http://schemas.microsoft.com/office/powerpoint/2010/main" xmlns="" val="976856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TotalTime>
  <Words>964</Words>
  <Application>Microsoft Office PowerPoint</Application>
  <PresentationFormat>On-screen Show (4:3)</PresentationFormat>
  <Paragraphs>106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Technique for Generating Test Data using Genetic Algorithm</vt:lpstr>
      <vt:lpstr> outline</vt:lpstr>
      <vt:lpstr> software is everywhere</vt:lpstr>
      <vt:lpstr> approaches to automated testing</vt:lpstr>
      <vt:lpstr> problem</vt:lpstr>
      <vt:lpstr> outline</vt:lpstr>
      <vt:lpstr> testing as an optimization problem</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lenovo</cp:lastModifiedBy>
  <cp:revision>128</cp:revision>
  <cp:lastPrinted>2016-11-21T09:00:46Z</cp:lastPrinted>
  <dcterms:created xsi:type="dcterms:W3CDTF">2016-11-18T04:41:57Z</dcterms:created>
  <dcterms:modified xsi:type="dcterms:W3CDTF">2016-11-23T15:26:07Z</dcterms:modified>
</cp:coreProperties>
</file>