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66" r:id="rId8"/>
    <p:sldId id="267" r:id="rId9"/>
    <p:sldId id="268" r:id="rId10"/>
    <p:sldId id="261" r:id="rId11"/>
    <p:sldId id="269" r:id="rId12"/>
    <p:sldId id="270" r:id="rId13"/>
    <p:sldId id="260" r:id="rId14"/>
    <p:sldId id="271" r:id="rId15"/>
    <p:sldId id="272" r:id="rId16"/>
    <p:sldId id="273" r:id="rId17"/>
    <p:sldId id="274" r:id="rId18"/>
    <p:sldId id="276" r:id="rId19"/>
    <p:sldId id="277" r:id="rId20"/>
    <p:sldId id="278" r:id="rId21"/>
    <p:sldId id="259" r:id="rId22"/>
    <p:sldId id="279" r:id="rId23"/>
    <p:sldId id="280" r:id="rId24"/>
    <p:sldId id="281" r:id="rId25"/>
    <p:sldId id="282" r:id="rId26"/>
    <p:sldId id="26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1" d="100"/>
          <a:sy n="91" d="100"/>
        </p:scale>
        <p:origin x="-1374"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11/19/2016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n-US" dirty="0"/>
              <a:t>A Technique for Generating Test Data using Genetic Algorithm</a:t>
            </a:r>
          </a:p>
        </p:txBody>
      </p:sp>
      <p:sp>
        <p:nvSpPr>
          <p:cNvPr id="3" name="Subtitle 2"/>
          <p:cNvSpPr>
            <a:spLocks noGrp="1"/>
          </p:cNvSpPr>
          <p:nvPr>
            <p:ph type="subTitle" idx="1"/>
          </p:nvPr>
        </p:nvSpPr>
        <p:spPr>
          <a:xfrm>
            <a:off x="467544" y="3886200"/>
            <a:ext cx="8280920" cy="1752600"/>
          </a:xfrm>
        </p:spPr>
        <p:txBody>
          <a:bodyPr>
            <a:normAutofit fontScale="85000" lnSpcReduction="20000"/>
          </a:bodyPr>
          <a:lstStyle/>
          <a:p>
            <a:r>
              <a:rPr lang="en-US" dirty="0" smtClean="0"/>
              <a:t>Dinh Ngọc Thi, Vo Dinh Hieu, Nguyen Viet Ha</a:t>
            </a:r>
          </a:p>
          <a:p>
            <a:r>
              <a:rPr lang="en-US" dirty="0"/>
              <a:t>Faculty of Information Technology</a:t>
            </a:r>
          </a:p>
          <a:p>
            <a:r>
              <a:rPr lang="en-US" dirty="0"/>
              <a:t>VNU University of Engineering and</a:t>
            </a:r>
          </a:p>
          <a:p>
            <a:r>
              <a:rPr lang="en-US" dirty="0"/>
              <a:t>Technology, Hanoi, Vietnam</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63888" y="365398"/>
            <a:ext cx="1895475" cy="1695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467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233083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a:t>
            </a:r>
            <a:r>
              <a:rPr lang="en-US" dirty="0" smtClean="0"/>
              <a:t>[</a:t>
            </a:r>
            <a:r>
              <a:rPr lang="en-US" dirty="0" smtClean="0"/>
              <a:t>2</a:t>
            </a:r>
            <a:r>
              <a:rPr lang="en-US" dirty="0" smtClean="0"/>
              <a:t>] </a:t>
            </a:r>
            <a:r>
              <a:rPr lang="en-US" dirty="0" smtClean="0"/>
              <a:t>in 2000. They extended Jones et al.'s work </a:t>
            </a:r>
            <a:r>
              <a:rPr lang="en-US" dirty="0" smtClean="0"/>
              <a:t>[</a:t>
            </a:r>
            <a:r>
              <a:rPr lang="en-US" dirty="0" smtClean="0"/>
              <a:t>3</a:t>
            </a:r>
            <a:r>
              <a:rPr lang="en-US" dirty="0" smtClean="0"/>
              <a:t>] </a:t>
            </a:r>
            <a:r>
              <a:rPr lang="en-US" dirty="0" smtClean="0"/>
              <a:t>from branch coverage to path coverage</a:t>
            </a:r>
            <a:r>
              <a:rPr lang="en-US" dirty="0" smtClean="0"/>
              <a:t>.</a:t>
            </a:r>
          </a:p>
          <a:p>
            <a:pPr marL="0" indent="0">
              <a:buNone/>
            </a:pPr>
            <a:r>
              <a:rPr lang="en-US" dirty="0" smtClean="0"/>
              <a:t>Chen and </a:t>
            </a:r>
            <a:r>
              <a:rPr lang="en-US" dirty="0" err="1" smtClean="0"/>
              <a:t>Zhong</a:t>
            </a:r>
            <a:r>
              <a:rPr lang="en-US" dirty="0" smtClean="0"/>
              <a:t> </a:t>
            </a:r>
            <a:r>
              <a:rPr lang="en-US" dirty="0" smtClean="0"/>
              <a:t>[</a:t>
            </a:r>
            <a:r>
              <a:rPr lang="en-US" dirty="0" smtClean="0"/>
              <a:t>4</a:t>
            </a:r>
            <a:r>
              <a:rPr lang="en-US" dirty="0" smtClean="0"/>
              <a:t>] </a:t>
            </a:r>
            <a:r>
              <a:rPr lang="en-US" dirty="0" smtClean="0"/>
              <a:t>developed a multi-population genetic algorithm for path testing. </a:t>
            </a:r>
            <a:endParaRPr lang="en-US" dirty="0"/>
          </a:p>
        </p:txBody>
      </p:sp>
    </p:spTree>
    <p:extLst>
      <p:ext uri="{BB962C8B-B14F-4D97-AF65-F5344CB8AC3E}">
        <p14:creationId xmlns="" xmlns:p14="http://schemas.microsoft.com/office/powerpoint/2010/main" val="233083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a:t>
            </a:r>
            <a:r>
              <a:rPr lang="en-US" dirty="0" smtClean="0"/>
              <a:t>[</a:t>
            </a:r>
            <a:r>
              <a:rPr lang="en-US" dirty="0" smtClean="0"/>
              <a:t>5</a:t>
            </a:r>
            <a:r>
              <a:rPr lang="en-US" dirty="0" smtClean="0"/>
              <a:t>] </a:t>
            </a:r>
            <a:r>
              <a:rPr lang="en-US" dirty="0" smtClean="0"/>
              <a:t>introduced a novel mutation operator for evolutionary search which based on dynamic </a:t>
            </a:r>
            <a:r>
              <a:rPr lang="en-US" dirty="0" smtClean="0"/>
              <a:t>SE. </a:t>
            </a:r>
          </a:p>
          <a:p>
            <a:pPr marL="0" indent="0">
              <a:buNone/>
            </a:pPr>
            <a:r>
              <a:rPr lang="en-US" dirty="0" smtClean="0"/>
              <a:t>Ahmed and </a:t>
            </a:r>
            <a:r>
              <a:rPr lang="en-US" dirty="0" err="1" smtClean="0"/>
              <a:t>Hermadi</a:t>
            </a:r>
            <a:r>
              <a:rPr lang="en-US" dirty="0" smtClean="0"/>
              <a:t> </a:t>
            </a:r>
            <a:r>
              <a:rPr lang="en-US" dirty="0" smtClean="0"/>
              <a:t>[6] </a:t>
            </a:r>
            <a:r>
              <a:rPr lang="en-US" dirty="0" smtClean="0"/>
              <a:t>improved their GA research </a:t>
            </a:r>
            <a:r>
              <a:rPr lang="en-US" dirty="0" smtClean="0"/>
              <a:t>[</a:t>
            </a:r>
            <a:r>
              <a:rPr lang="en-US" dirty="0" smtClean="0"/>
              <a:t>7</a:t>
            </a:r>
            <a:r>
              <a:rPr lang="en-US" dirty="0" smtClean="0"/>
              <a:t>] </a:t>
            </a:r>
            <a:r>
              <a:rPr lang="en-US" dirty="0" smtClean="0"/>
              <a:t>in 2003 by adding a rewarding scheme and using a more efficient test data generator. </a:t>
            </a:r>
            <a:endParaRPr lang="en-US" dirty="0"/>
          </a:p>
        </p:txBody>
      </p:sp>
    </p:spTree>
    <p:extLst>
      <p:ext uri="{BB962C8B-B14F-4D97-AF65-F5344CB8AC3E}">
        <p14:creationId xmlns="" xmlns:p14="http://schemas.microsoft.com/office/powerpoint/2010/main" val="233083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step 1: </a:t>
            </a:r>
            <a:r>
              <a:rPr lang="en-US" dirty="0" smtClean="0">
                <a:solidFill>
                  <a:schemeClr val="bg1"/>
                </a:solidFill>
              </a:rPr>
              <a:t>static </a:t>
            </a:r>
            <a:r>
              <a:rPr lang="en-US" dirty="0" smtClean="0">
                <a:solidFill>
                  <a:schemeClr val="bg1"/>
                </a:solidFill>
              </a:rPr>
              <a:t>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endParaRPr lang="en-US" dirty="0" smtClean="0"/>
          </a:p>
          <a:p>
            <a:pPr marL="0" indent="0">
              <a:buNone/>
            </a:pPr>
            <a:r>
              <a:rPr lang="en-US" dirty="0" smtClean="0"/>
              <a:t>Store constraint satisfaction </a:t>
            </a:r>
            <a:endParaRPr lang="en-US" dirty="0" smtClean="0"/>
          </a:p>
        </p:txBody>
      </p:sp>
    </p:spTree>
    <p:extLst>
      <p:ext uri="{BB962C8B-B14F-4D97-AF65-F5344CB8AC3E}">
        <p14:creationId xmlns="" xmlns:p14="http://schemas.microsoft.com/office/powerpoint/2010/main"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a:t>
            </a:r>
            <a:r>
              <a:rPr lang="en-US" dirty="0" smtClean="0">
                <a:solidFill>
                  <a:schemeClr val="bg1"/>
                </a:solidFill>
              </a:rPr>
              <a:t>olve </a:t>
            </a:r>
            <a:r>
              <a:rPr lang="en-US" dirty="0" smtClean="0">
                <a:solidFill>
                  <a:schemeClr val="bg1"/>
                </a:solidFill>
              </a:rPr>
              <a:t>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a:t>
            </a:r>
            <a:r>
              <a:rPr lang="en-US" dirty="0" smtClean="0">
                <a:solidFill>
                  <a:schemeClr val="bg1"/>
                </a:solidFill>
              </a:rPr>
              <a:t>tore </a:t>
            </a:r>
            <a:r>
              <a:rPr lang="en-US" dirty="0" smtClean="0">
                <a:solidFill>
                  <a:schemeClr val="bg1"/>
                </a:solidFill>
              </a:rPr>
              <a:t>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Create fitness function </a:t>
            </a:r>
          </a:p>
          <a:p>
            <a:pPr marL="0" indent="0">
              <a:buNone/>
            </a:pPr>
            <a:r>
              <a:rPr lang="en-US" dirty="0" smtClean="0"/>
              <a:t>Constraint-based adjustment</a:t>
            </a:r>
            <a:endParaRPr lang="en-US" dirty="0" smtClean="0"/>
          </a:p>
        </p:txBody>
      </p:sp>
    </p:spTree>
    <p:extLst>
      <p:ext uri="{BB962C8B-B14F-4D97-AF65-F5344CB8AC3E}">
        <p14:creationId xmlns="" xmlns:p14="http://schemas.microsoft.com/office/powerpoint/2010/main"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Create 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381000" y="1340768"/>
            <a:ext cx="8382000" cy="2779390"/>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b="1"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227956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c</a:t>
            </a:r>
            <a:r>
              <a:rPr lang="en-US" dirty="0" smtClean="0">
                <a:solidFill>
                  <a:schemeClr val="bg1"/>
                </a:solidFill>
              </a:rPr>
              <a:t>onstraint-based </a:t>
            </a:r>
            <a:r>
              <a:rPr lang="en-US" dirty="0" smtClean="0">
                <a:solidFill>
                  <a:schemeClr val="bg1"/>
                </a:solidFill>
              </a:rPr>
              <a:t>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t</a:t>
            </a:r>
            <a:r>
              <a:rPr lang="en-US" dirty="0" smtClean="0">
                <a:solidFill>
                  <a:schemeClr val="bg1"/>
                </a:solidFill>
              </a:rPr>
              <a:t>est </a:t>
            </a:r>
            <a:r>
              <a:rPr lang="en-US" dirty="0" smtClean="0">
                <a:solidFill>
                  <a:schemeClr val="bg1"/>
                </a:solidFill>
              </a:rPr>
              <a:t>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t</a:t>
            </a:r>
            <a:r>
              <a:rPr lang="en-US" dirty="0" smtClean="0">
                <a:solidFill>
                  <a:schemeClr val="bg1"/>
                </a:solidFill>
              </a:rPr>
              <a:t>est </a:t>
            </a:r>
            <a:r>
              <a:rPr lang="en-US" dirty="0" smtClean="0">
                <a:solidFill>
                  <a:schemeClr val="bg1"/>
                </a:solidFill>
              </a:rPr>
              <a:t>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 xmlns:p14="http://schemas.microsoft.com/office/powerpoint/2010/main"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t>
            </a:r>
            <a:r>
              <a:rPr lang="en-US" sz="2500" dirty="0" smtClean="0"/>
              <a:t>a given program under test, we find out the test paths which are difficult or impossible for GA to generate coverage test data, and then use the </a:t>
            </a:r>
            <a:r>
              <a:rPr lang="en-US" sz="2500" dirty="0" smtClean="0"/>
              <a:t>constraint </a:t>
            </a:r>
            <a:r>
              <a:rPr lang="en-US" sz="2500" dirty="0" smtClean="0"/>
              <a:t>solver </a:t>
            </a:r>
            <a:r>
              <a:rPr lang="en-US" sz="2500" dirty="0" err="1" smtClean="0"/>
              <a:t>Z3</a:t>
            </a:r>
            <a:r>
              <a:rPr lang="en-US" sz="2500" dirty="0" smtClean="0"/>
              <a:t> </a:t>
            </a:r>
            <a:r>
              <a:rPr lang="en-US" sz="2500" dirty="0" smtClean="0"/>
              <a:t>to </a:t>
            </a:r>
            <a:r>
              <a:rPr lang="en-US" sz="2500" dirty="0" smtClean="0"/>
              <a:t>solve these path conditions. The constraint satisfaction </a:t>
            </a:r>
            <a:r>
              <a:rPr lang="en-US" sz="2500" dirty="0" smtClean="0"/>
              <a:t>will </a:t>
            </a:r>
            <a:r>
              <a:rPr lang="en-US" sz="2500" dirty="0" smtClean="0"/>
              <a:t>be used again in generating population of GA. </a:t>
            </a:r>
            <a:endParaRPr lang="en-US" sz="2500" dirty="0" smtClean="0"/>
          </a:p>
          <a:p>
            <a:r>
              <a:rPr lang="en-US" sz="2500" dirty="0" smtClean="0"/>
              <a:t>The </a:t>
            </a:r>
            <a:r>
              <a:rPr lang="en-US" sz="2500" dirty="0" smtClean="0"/>
              <a:t>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 xmlns:p14="http://schemas.microsoft.com/office/powerpoint/2010/main" val="113331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indent="-514350">
              <a:buAutoNum type="arabicPeriod"/>
            </a:pPr>
            <a:r>
              <a:rPr lang="en-US" sz="1900" dirty="0" smtClean="0"/>
              <a:t>G</a:t>
            </a:r>
            <a:r>
              <a:rPr lang="en-US" sz="1900" dirty="0" smtClean="0"/>
              <a:t>. J. Myers: The Art of Software Testing, 2nd edition. John Wiley &amp; Sons Inc (2004</a:t>
            </a:r>
            <a:r>
              <a:rPr lang="en-US" sz="1900" dirty="0" smtClean="0"/>
              <a:t>).</a:t>
            </a:r>
          </a:p>
          <a:p>
            <a:pPr marL="457200" indent="-457200">
              <a:buAutoNum type="arabicPeriod"/>
            </a:pPr>
            <a:r>
              <a:rPr lang="en-US" sz="1900" dirty="0" smtClean="0"/>
              <a:t> </a:t>
            </a:r>
            <a:r>
              <a:rPr lang="en-US" sz="1900" dirty="0" smtClean="0"/>
              <a:t>J. C. Lin and P. L. </a:t>
            </a:r>
            <a:r>
              <a:rPr lang="en-US" sz="1900" dirty="0" err="1" smtClean="0"/>
              <a:t>Yeh</a:t>
            </a:r>
            <a:r>
              <a:rPr lang="en-US" sz="1900" dirty="0" smtClean="0"/>
              <a:t>: Using genetic algorithms for test case generation in path testing. In: 9th Asian Test Symposium, pp. 241--246. IEEE Computer Society, Washington (2000).</a:t>
            </a:r>
          </a:p>
          <a:p>
            <a:pPr marL="457200" indent="-457200">
              <a:buAutoNum type="arabicPeriod"/>
            </a:pPr>
            <a:r>
              <a:rPr lang="en-US" sz="1900" dirty="0" smtClean="0"/>
              <a:t>B</a:t>
            </a:r>
            <a:r>
              <a:rPr lang="en-US" sz="1900" dirty="0" smtClean="0"/>
              <a:t>. F. Jones, H. H. </a:t>
            </a:r>
            <a:r>
              <a:rPr lang="en-US" sz="1900" dirty="0" err="1" smtClean="0"/>
              <a:t>Sthamer</a:t>
            </a:r>
            <a:r>
              <a:rPr lang="en-US" sz="1900" dirty="0" smtClean="0"/>
              <a:t>, and </a:t>
            </a:r>
            <a:r>
              <a:rPr lang="en-US" sz="1900" dirty="0" err="1" smtClean="0"/>
              <a:t>D.E.</a:t>
            </a:r>
            <a:r>
              <a:rPr lang="en-US" sz="1900" dirty="0" smtClean="0"/>
              <a:t> </a:t>
            </a:r>
            <a:r>
              <a:rPr lang="en-US" sz="1900" dirty="0" err="1" smtClean="0"/>
              <a:t>Eyres</a:t>
            </a:r>
            <a:r>
              <a:rPr lang="en-US" sz="1900" dirty="0" smtClean="0"/>
              <a:t>: Automatic structural testing using genetic algorithms. Software Engineering, 11(5), 299--306, (1996).</a:t>
            </a:r>
          </a:p>
          <a:p>
            <a:pPr marL="457200" indent="-457200">
              <a:buAutoNum type="arabicPeriod"/>
            </a:pPr>
            <a:r>
              <a:rPr lang="en-US" sz="1900" dirty="0" smtClean="0"/>
              <a:t>Y</a:t>
            </a:r>
            <a:r>
              <a:rPr lang="en-US" sz="1900" dirty="0" smtClean="0"/>
              <a:t>. Chen and Y. </a:t>
            </a:r>
            <a:r>
              <a:rPr lang="en-US" sz="1900" dirty="0" err="1" smtClean="0"/>
              <a:t>Zhong</a:t>
            </a:r>
            <a:r>
              <a:rPr lang="en-US" sz="1900" dirty="0" smtClean="0"/>
              <a:t>: Automatic path-oriented test data generation using a multi-population genetic algorithm. In: 4th International Conference on Natural Computation, </a:t>
            </a:r>
            <a:r>
              <a:rPr lang="en-US" sz="1900" dirty="0" err="1" smtClean="0"/>
              <a:t>vol</a:t>
            </a:r>
            <a:r>
              <a:rPr lang="en-US" sz="1900" dirty="0" smtClean="0"/>
              <a:t> 1, pp. 566--570, 2008.</a:t>
            </a:r>
          </a:p>
          <a:p>
            <a:pPr marL="457200" indent="-457200">
              <a:buAutoNum type="arabicPeriod"/>
            </a:pPr>
            <a:r>
              <a:rPr lang="en-US" sz="1900" dirty="0" smtClean="0"/>
              <a:t>J</a:t>
            </a:r>
            <a:r>
              <a:rPr lang="en-US" sz="1900" dirty="0" smtClean="0"/>
              <a:t>. </a:t>
            </a:r>
            <a:r>
              <a:rPr lang="en-US" sz="1900" dirty="0" err="1" smtClean="0"/>
              <a:t>Malburg</a:t>
            </a:r>
            <a:r>
              <a:rPr lang="en-US" sz="1900" dirty="0" smtClean="0"/>
              <a:t> and G. Fraser: Search-based testing using constraint-based mutation. Journal Software Testing, Verification &amp; Reliability, vol. 24(6), 472--495 (2014).</a:t>
            </a:r>
          </a:p>
          <a:p>
            <a:pPr marL="457200" indent="-457200">
              <a:buAutoNum type="arabicPeriod"/>
            </a:pPr>
            <a:r>
              <a:rPr lang="en-US" sz="1900" dirty="0" smtClean="0"/>
              <a:t>I</a:t>
            </a:r>
            <a:r>
              <a:rPr lang="en-US" sz="1900" dirty="0" smtClean="0"/>
              <a:t>. </a:t>
            </a:r>
            <a:r>
              <a:rPr lang="en-US" sz="1900" dirty="0" err="1" smtClean="0"/>
              <a:t>Hermadi</a:t>
            </a:r>
            <a:r>
              <a:rPr lang="en-US" sz="1900" dirty="0" smtClean="0"/>
              <a:t> and M. A. Ahmed: Genetic Algorithm based test data generator. In: Congress on Evolutionary Computation (CEC), vol. 1, pp. 85--91. Canberra, Australia (2003).</a:t>
            </a:r>
          </a:p>
          <a:p>
            <a:pPr marL="457200" indent="-457200">
              <a:buAutoNum type="arabicPeriod"/>
            </a:pPr>
            <a:r>
              <a:rPr lang="en-US" sz="1900" dirty="0" smtClean="0"/>
              <a:t>M</a:t>
            </a:r>
            <a:r>
              <a:rPr lang="en-US" sz="1900" dirty="0" smtClean="0"/>
              <a:t>. A. Ahmed and I. </a:t>
            </a:r>
            <a:r>
              <a:rPr lang="en-US" sz="1900" dirty="0" err="1" smtClean="0"/>
              <a:t>Hermadi</a:t>
            </a:r>
            <a:r>
              <a:rPr lang="en-US" sz="1900" dirty="0" smtClean="0"/>
              <a:t>: GA-based Multiple Paths Test Data Generator. Computers &amp; Operations Research, vol. 35, pp 3107--3124 (2008).</a:t>
            </a:r>
            <a:endParaRPr lang="en-US" sz="1900" dirty="0"/>
          </a:p>
        </p:txBody>
      </p:sp>
    </p:spTree>
    <p:extLst>
      <p:ext uri="{BB962C8B-B14F-4D97-AF65-F5344CB8AC3E}">
        <p14:creationId xmlns="" xmlns:p14="http://schemas.microsoft.com/office/powerpoint/2010/main" val="113331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 xmlns:p14="http://schemas.microsoft.com/office/powerpoint/2010/main"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software is everywhere</a:t>
            </a:r>
            <a:endParaRPr lang="en-US" dirty="0">
              <a:solidFill>
                <a:schemeClr val="bg1"/>
              </a:solidFill>
            </a:endParaRPr>
          </a:p>
        </p:txBody>
      </p:sp>
      <p:sp>
        <p:nvSpPr>
          <p:cNvPr id="5" name="TextBox 4"/>
          <p:cNvSpPr txBox="1"/>
          <p:nvPr/>
        </p:nvSpPr>
        <p:spPr>
          <a:xfrm>
            <a:off x="467544" y="5807005"/>
            <a:ext cx="8064896" cy="769441"/>
          </a:xfrm>
          <a:prstGeom prst="rect">
            <a:avLst/>
          </a:prstGeom>
          <a:noFill/>
        </p:spPr>
        <p:txBody>
          <a:bodyPr wrap="square" rtlCol="0">
            <a:spAutoFit/>
          </a:bodyPr>
          <a:lstStyle/>
          <a:p>
            <a:r>
              <a:rPr lang="en-US" sz="2200" dirty="0" smtClean="0"/>
              <a:t>errors are expensive</a:t>
            </a:r>
          </a:p>
          <a:p>
            <a:r>
              <a:rPr lang="en-US" sz="2200" dirty="0" smtClean="0"/>
              <a:t>annual cost of software errors to US economy is $ ~</a:t>
            </a:r>
            <a:r>
              <a:rPr lang="en-US" sz="2200" dirty="0" err="1" smtClean="0"/>
              <a:t>60B</a:t>
            </a:r>
            <a:r>
              <a:rPr lang="en-US" sz="2200" dirty="0" smtClean="0"/>
              <a:t> </a:t>
            </a:r>
            <a:r>
              <a:rPr lang="en-US" sz="2200" dirty="0" smtClean="0"/>
              <a:t>[1]</a:t>
            </a:r>
            <a:endParaRPr lang="en-US" sz="2200" dirty="0"/>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908720"/>
            <a:ext cx="8712968" cy="47525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6328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a:solidFill>
                  <a:schemeClr val="bg1"/>
                </a:solidFill>
              </a:rPr>
              <a:t>approaches to finding errors</a:t>
            </a:r>
          </a:p>
        </p:txBody>
      </p:sp>
      <p:sp>
        <p:nvSpPr>
          <p:cNvPr id="3" name="Content Placeholder 2"/>
          <p:cNvSpPr>
            <a:spLocks noGrp="1"/>
          </p:cNvSpPr>
          <p:nvPr>
            <p:ph idx="1"/>
          </p:nvPr>
        </p:nvSpPr>
        <p:spPr>
          <a:xfrm>
            <a:off x="457200" y="1052736"/>
            <a:ext cx="8229600" cy="5184576"/>
          </a:xfrm>
        </p:spPr>
        <p:txBody>
          <a:bodyPr/>
          <a:lstStyle/>
          <a:p>
            <a:pPr marL="0" indent="0">
              <a:buNone/>
            </a:pPr>
            <a:r>
              <a:rPr lang="en-US" dirty="0"/>
              <a:t>static analysis </a:t>
            </a:r>
            <a:endParaRPr lang="en-US" dirty="0" smtClean="0"/>
          </a:p>
          <a:p>
            <a:pPr marL="0" indent="0">
              <a:buNone/>
            </a:pPr>
            <a:r>
              <a:rPr lang="en-US" dirty="0" smtClean="0"/>
              <a:t>	</a:t>
            </a:r>
            <a:r>
              <a:rPr lang="en-US" sz="2800" dirty="0" smtClean="0"/>
              <a:t>automatic, scalable, exhaustive</a:t>
            </a:r>
          </a:p>
          <a:p>
            <a:pPr marL="0" indent="0">
              <a:buNone/>
            </a:pPr>
            <a:r>
              <a:rPr lang="en-US" sz="2800" dirty="0" smtClean="0"/>
              <a:t>	infinite loops, array, procedure calls and pointer 	references </a:t>
            </a:r>
            <a:endParaRPr lang="en-US" sz="2800" dirty="0" smtClean="0"/>
          </a:p>
          <a:p>
            <a:pPr marL="0" indent="0">
              <a:buNone/>
            </a:pPr>
            <a:r>
              <a:rPr lang="en-US" sz="2800" dirty="0" smtClean="0"/>
              <a:t>	state-of-the-art: symbolic execution (SE)</a:t>
            </a:r>
            <a:endParaRPr lang="en-US" sz="2800" dirty="0"/>
          </a:p>
          <a:p>
            <a:pPr marL="0" indent="0">
              <a:buNone/>
            </a:pPr>
            <a:r>
              <a:rPr lang="en-US" dirty="0" smtClean="0"/>
              <a:t>dynamic analysis</a:t>
            </a:r>
          </a:p>
          <a:p>
            <a:pPr marL="0" indent="0">
              <a:buNone/>
            </a:pPr>
            <a:r>
              <a:rPr lang="en-US" sz="2800" dirty="0" smtClean="0"/>
              <a:t>	random testing, local search, and evolutionary 	methods </a:t>
            </a:r>
            <a:endParaRPr lang="en-US" sz="2800" dirty="0" smtClean="0"/>
          </a:p>
          <a:p>
            <a:pPr marL="0" indent="0">
              <a:buNone/>
            </a:pPr>
            <a:r>
              <a:rPr lang="en-US" sz="2800" dirty="0" smtClean="0"/>
              <a:t>	most widely known: </a:t>
            </a:r>
            <a:r>
              <a:rPr lang="en-US" sz="2800" dirty="0" smtClean="0"/>
              <a:t>genetic algorithm</a:t>
            </a:r>
            <a:r>
              <a:rPr lang="en-US" sz="2800" dirty="0" smtClean="0"/>
              <a:t> (GA)</a:t>
            </a:r>
            <a:endParaRPr lang="en-US" sz="2800" dirty="0"/>
          </a:p>
        </p:txBody>
      </p:sp>
    </p:spTree>
    <p:extLst>
      <p:ext uri="{BB962C8B-B14F-4D97-AF65-F5344CB8AC3E}">
        <p14:creationId xmlns="" xmlns:p14="http://schemas.microsoft.com/office/powerpoint/2010/main" val="373608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problem</a:t>
            </a:r>
            <a:endParaRPr lang="en-US" dirty="0">
              <a:solidFill>
                <a:schemeClr val="bg1"/>
              </a:solidFill>
            </a:endParaRPr>
          </a:p>
        </p:txBody>
      </p:sp>
      <p:sp>
        <p:nvSpPr>
          <p:cNvPr id="3" name="Content Placeholder 2"/>
          <p:cNvSpPr>
            <a:spLocks noGrp="1"/>
          </p:cNvSpPr>
          <p:nvPr>
            <p:ph idx="1"/>
          </p:nvPr>
        </p:nvSpPr>
        <p:spPr>
          <a:xfrm>
            <a:off x="395536" y="4005064"/>
            <a:ext cx="8229600" cy="2304256"/>
          </a:xfrm>
        </p:spPr>
        <p:txBody>
          <a:bodyPr>
            <a:normAutofit/>
          </a:bodyPr>
          <a:lstStyle/>
          <a:p>
            <a:pPr marL="0" indent="0">
              <a:buNone/>
            </a:pPr>
            <a:r>
              <a:rPr lang="en-US" sz="3000" dirty="0" smtClean="0"/>
              <a:t>SE can solve the second condition, it cannot for the first, when GA can generate test data for the first condition but it has degraded with the second condition </a:t>
            </a:r>
            <a:endParaRPr lang="en-US" sz="3000" dirty="0"/>
          </a:p>
        </p:txBody>
      </p:sp>
      <p:pic>
        <p:nvPicPr>
          <p:cNvPr id="11266" name="Picture 2"/>
          <p:cNvPicPr>
            <a:picLocks noChangeAspect="1" noChangeArrowheads="1"/>
          </p:cNvPicPr>
          <p:nvPr/>
        </p:nvPicPr>
        <p:blipFill>
          <a:blip r:embed="rId2" cstate="print"/>
          <a:srcRect/>
          <a:stretch>
            <a:fillRect/>
          </a:stretch>
        </p:blipFill>
        <p:spPr bwMode="auto">
          <a:xfrm>
            <a:off x="467544" y="1052736"/>
            <a:ext cx="7632848" cy="2808312"/>
          </a:xfrm>
          <a:prstGeom prst="rect">
            <a:avLst/>
          </a:prstGeom>
          <a:noFill/>
          <a:ln w="9525">
            <a:noFill/>
            <a:miter lim="800000"/>
            <a:headEnd/>
            <a:tailEnd/>
          </a:ln>
        </p:spPr>
      </p:pic>
    </p:spTree>
    <p:extLst>
      <p:ext uri="{BB962C8B-B14F-4D97-AF65-F5344CB8AC3E}">
        <p14:creationId xmlns="" xmlns:p14="http://schemas.microsoft.com/office/powerpoint/2010/main" val="373608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b="1"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976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testing as an optimization </a:t>
            </a:r>
            <a:r>
              <a:rPr lang="en-US" dirty="0" smtClean="0">
                <a:solidFill>
                  <a:schemeClr val="bg1"/>
                </a:solidFill>
              </a:rPr>
              <a:t>problem</a:t>
            </a:r>
            <a:endParaRPr lang="en-US" dirty="0">
              <a:solidFill>
                <a:schemeClr val="bg1"/>
              </a:solidFill>
            </a:endParaRPr>
          </a:p>
        </p:txBody>
      </p:sp>
      <p:sp>
        <p:nvSpPr>
          <p:cNvPr id="3" name="Content Placeholder 2"/>
          <p:cNvSpPr>
            <a:spLocks noGrp="1"/>
          </p:cNvSpPr>
          <p:nvPr>
            <p:ph idx="1"/>
          </p:nvPr>
        </p:nvSpPr>
        <p:spPr>
          <a:xfrm>
            <a:off x="457200" y="1052736"/>
            <a:ext cx="8229600" cy="4824536"/>
          </a:xfrm>
        </p:spPr>
        <p:txBody>
          <a:bodyPr>
            <a:normAutofit/>
          </a:bodyPr>
          <a:lstStyle/>
          <a:p>
            <a:pPr marL="0" indent="0">
              <a:buNone/>
            </a:pPr>
            <a:r>
              <a:rPr lang="en-US" dirty="0" smtClean="0"/>
              <a:t>When using GA, a path coverage test data generation is transformed into an optimization problem. </a:t>
            </a:r>
          </a:p>
          <a:p>
            <a:pPr marL="0" indent="0">
              <a:buNone/>
            </a:pPr>
            <a:r>
              <a:rPr lang="en-US" dirty="0" smtClean="0"/>
              <a:t>To cover a test path during execution, find appropriate values for the input variables which satisfy related branch predicates. </a:t>
            </a:r>
          </a:p>
          <a:p>
            <a:pPr marL="0" indent="0">
              <a:buNone/>
            </a:pPr>
            <a:r>
              <a:rPr lang="en-US" dirty="0" smtClean="0"/>
              <a:t>Using </a:t>
            </a:r>
            <a:r>
              <a:rPr lang="en-US" dirty="0" err="1" smtClean="0"/>
              <a:t>Korel’s</a:t>
            </a:r>
            <a:r>
              <a:rPr lang="en-US" dirty="0" smtClean="0"/>
              <a:t> branch distance function: if a branch predicate B is (x ≤ y - 5), then apply the </a:t>
            </a:r>
            <a:r>
              <a:rPr lang="en-US" dirty="0" err="1" smtClean="0"/>
              <a:t>Korel</a:t>
            </a:r>
            <a:r>
              <a:rPr lang="en-US" dirty="0" smtClean="0"/>
              <a:t> function f(B) = x – (y - 5). </a:t>
            </a:r>
            <a:endParaRPr lang="en-US" dirty="0"/>
          </a:p>
        </p:txBody>
      </p:sp>
    </p:spTree>
    <p:extLst>
      <p:ext uri="{BB962C8B-B14F-4D97-AF65-F5344CB8AC3E}">
        <p14:creationId xmlns="" xmlns:p14="http://schemas.microsoft.com/office/powerpoint/2010/main" val="976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115616" y="1484784"/>
            <a:ext cx="6696744" cy="3240360"/>
          </a:xfrm>
          <a:prstGeom prst="rect">
            <a:avLst/>
          </a:prstGeom>
          <a:noFill/>
          <a:ln w="9525">
            <a:noFill/>
            <a:miter lim="800000"/>
            <a:headEnd/>
            <a:tailEnd/>
          </a:ln>
        </p:spPr>
      </p:pic>
    </p:spTree>
    <p:extLst>
      <p:ext uri="{BB962C8B-B14F-4D97-AF65-F5344CB8AC3E}">
        <p14:creationId xmlns="" xmlns:p14="http://schemas.microsoft.com/office/powerpoint/2010/main" val="9768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1124744"/>
            <a:ext cx="8420100" cy="4032448"/>
          </a:xfrm>
          <a:prstGeom prst="rect">
            <a:avLst/>
          </a:prstGeom>
          <a:noFill/>
          <a:ln w="9525">
            <a:noFill/>
            <a:miter lim="800000"/>
            <a:headEnd/>
            <a:tailEnd/>
          </a:ln>
        </p:spPr>
      </p:pic>
    </p:spTree>
    <p:extLst>
      <p:ext uri="{BB962C8B-B14F-4D97-AF65-F5344CB8AC3E}">
        <p14:creationId xmlns="" xmlns:p14="http://schemas.microsoft.com/office/powerpoint/2010/main" val="976856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TotalTime>
  <Words>869</Words>
  <Application>Microsoft Office PowerPoint</Application>
  <PresentationFormat>On-screen Show (4:3)</PresentationFormat>
  <Paragraphs>99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Technique for Generating Test Data using Genetic Algorithm</vt:lpstr>
      <vt:lpstr> Outline</vt:lpstr>
      <vt:lpstr> software is everywhere</vt:lpstr>
      <vt:lpstr> approaches to finding errors</vt:lpstr>
      <vt:lpstr> problem</vt:lpstr>
      <vt:lpstr> Outline</vt:lpstr>
      <vt:lpstr> testing as an optimization problem</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admin</cp:lastModifiedBy>
  <cp:revision>92</cp:revision>
  <dcterms:created xsi:type="dcterms:W3CDTF">2016-11-18T04:41:57Z</dcterms:created>
  <dcterms:modified xsi:type="dcterms:W3CDTF">2016-11-19T04:30:13Z</dcterms:modified>
</cp:coreProperties>
</file>