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3"/>
  </p:handoutMasterIdLst>
  <p:sldIdLst>
    <p:sldId id="256" r:id="rId2"/>
    <p:sldId id="257" r:id="rId3"/>
    <p:sldId id="264" r:id="rId4"/>
    <p:sldId id="286" r:id="rId5"/>
    <p:sldId id="300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1" r:id="rId19"/>
    <p:sldId id="302" r:id="rId20"/>
    <p:sldId id="284" r:id="rId21"/>
    <p:sldId id="285" r:id="rId22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37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13D7CC-1040-492F-8106-51A9FB2C754C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82736-E18A-41AE-AC0F-D8A10A1AE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56892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1901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91576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3466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523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35452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16967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9183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37035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19707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32762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5FE2-AB7C-46BC-8F86-612F87CDD637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67942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5FE2-AB7C-46BC-8F86-612F87CDD637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48002-FF95-43B2-BE78-4F76A790F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00484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768" y="2132856"/>
            <a:ext cx="8460432" cy="1753344"/>
          </a:xfrm>
        </p:spPr>
        <p:txBody>
          <a:bodyPr>
            <a:noAutofit/>
          </a:bodyPr>
          <a:lstStyle/>
          <a:p>
            <a:r>
              <a:rPr lang="en-US" sz="3800" dirty="0" smtClean="0"/>
              <a:t>Generating Test Data for Software Structural Testing using </a:t>
            </a:r>
            <a:br>
              <a:rPr lang="en-US" sz="3800" dirty="0" smtClean="0"/>
            </a:br>
            <a:r>
              <a:rPr lang="en-US" sz="3800" dirty="0" smtClean="0"/>
              <a:t>Parallel Particle Swarm Optimization</a:t>
            </a:r>
            <a:endParaRPr lang="en-US" sz="3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4267200"/>
            <a:ext cx="8280920" cy="1905000"/>
          </a:xfrm>
        </p:spPr>
        <p:txBody>
          <a:bodyPr>
            <a:normAutofit/>
          </a:bodyPr>
          <a:lstStyle/>
          <a:p>
            <a:r>
              <a:rPr lang="en-US" sz="2500" dirty="0" smtClean="0"/>
              <a:t>Ngoc-Thi Dinh, </a:t>
            </a:r>
            <a:r>
              <a:rPr lang="en-US" sz="2500" dirty="0" err="1" smtClean="0"/>
              <a:t>Hieu</a:t>
            </a:r>
            <a:r>
              <a:rPr lang="en-US" sz="2500" dirty="0" smtClean="0"/>
              <a:t>-Dinh Vo, Viet-Ha Nguyen</a:t>
            </a:r>
          </a:p>
          <a:p>
            <a:r>
              <a:rPr lang="en-US" sz="2500" dirty="0" smtClean="0"/>
              <a:t>Faculty </a:t>
            </a:r>
            <a:r>
              <a:rPr lang="en-US" sz="2500" dirty="0"/>
              <a:t>of Information Technology</a:t>
            </a:r>
          </a:p>
          <a:p>
            <a:r>
              <a:rPr lang="en-US" sz="2500" dirty="0"/>
              <a:t>VNU University of Engineering </a:t>
            </a:r>
            <a:r>
              <a:rPr lang="en-US" sz="2500" dirty="0" smtClean="0"/>
              <a:t>and Technology</a:t>
            </a:r>
            <a:r>
              <a:rPr lang="en-US" sz="2500" dirty="0"/>
              <a:t>, </a:t>
            </a:r>
            <a:endParaRPr lang="en-US" sz="2500" dirty="0" smtClean="0"/>
          </a:p>
          <a:p>
            <a:r>
              <a:rPr lang="en-US" sz="2500" dirty="0" smtClean="0"/>
              <a:t>Hanoi</a:t>
            </a:r>
            <a:r>
              <a:rPr lang="en-US" sz="2500" dirty="0"/>
              <a:t>, Vietnam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52400"/>
            <a:ext cx="1895475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467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Proposed approach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1219206"/>
          <a:ext cx="6934200" cy="4571996"/>
        </p:xfrm>
        <a:graphic>
          <a:graphicData uri="http://schemas.openxmlformats.org/drawingml/2006/table">
            <a:tbl>
              <a:tblPr/>
              <a:tblGrid>
                <a:gridCol w="6934200"/>
              </a:tblGrid>
              <a:tr h="25903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Algorithm </a:t>
                      </a:r>
                      <a:r>
                        <a:rPr lang="en-US" sz="1500" b="1" dirty="0" smtClean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2</a:t>
                      </a:r>
                      <a:r>
                        <a:rPr lang="en-US" sz="1500" dirty="0" smtClean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: Traverse </a:t>
                      </a:r>
                      <a:r>
                        <a:rPr lang="en-US" sz="1500" dirty="0" err="1" smtClean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CFG</a:t>
                      </a:r>
                      <a:endParaRPr lang="en-US" sz="1500" dirty="0">
                        <a:solidFill>
                          <a:srgbClr val="000000"/>
                        </a:solidFill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711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Input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 : </a:t>
                      </a:r>
                      <a:r>
                        <a:rPr lang="en-US" sz="1500" i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v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: the initial vertex of the CFG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            </a:t>
                      </a:r>
                      <a:r>
                        <a:rPr lang="en-US" sz="1500" i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depth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: the maximum number of iterations for a loop 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            </a:t>
                      </a:r>
                      <a:r>
                        <a:rPr lang="en-US" sz="1500" i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path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: a global variable used to store a discovered test path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5903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Output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: </a:t>
                      </a:r>
                      <a:r>
                        <a:rPr lang="en-US" sz="1500" i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P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: a set of feasible test paths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1:   </a:t>
                      </a:r>
                      <a:r>
                        <a:rPr lang="en-US" sz="1500" b="1" dirty="0">
                          <a:latin typeface="Times New Roman"/>
                          <a:ea typeface="MS Mincho"/>
                          <a:cs typeface="Times New Roman"/>
                        </a:rPr>
                        <a:t>if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sz="1500" i="1" dirty="0">
                          <a:latin typeface="Times New Roman"/>
                          <a:ea typeface="MS Mincho"/>
                          <a:cs typeface="Times New Roman"/>
                        </a:rPr>
                        <a:t>v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= NULL or </a:t>
                      </a:r>
                      <a:r>
                        <a:rPr lang="en-US" sz="1500" i="1" dirty="0">
                          <a:latin typeface="Times New Roman"/>
                          <a:ea typeface="MS Mincho"/>
                          <a:cs typeface="Times New Roman"/>
                        </a:rPr>
                        <a:t>v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is the end vertex then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2:        add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path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to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P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3:   </a:t>
                      </a:r>
                      <a:r>
                        <a:rPr lang="en-US" sz="1500" b="1">
                          <a:latin typeface="Times New Roman"/>
                          <a:ea typeface="MS Mincho"/>
                          <a:cs typeface="Times New Roman"/>
                        </a:rPr>
                        <a:t>else if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the number occurrences of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v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in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path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≤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depth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sz="1500" b="1">
                          <a:latin typeface="Times New Roman"/>
                          <a:ea typeface="MS Mincho"/>
                          <a:cs typeface="Times New Roman"/>
                        </a:rPr>
                        <a:t>then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4:        add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v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to the end of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path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5:   </a:t>
                      </a:r>
                      <a:r>
                        <a:rPr lang="en-US" sz="1500" b="1">
                          <a:latin typeface="Times New Roman"/>
                          <a:ea typeface="MS Mincho"/>
                          <a:cs typeface="Times New Roman"/>
                        </a:rPr>
                        <a:t>if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v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is not a decision node) </a:t>
                      </a:r>
                      <a:r>
                        <a:rPr lang="en-US" sz="1500" b="1">
                          <a:latin typeface="Times New Roman"/>
                          <a:ea typeface="MS Mincho"/>
                          <a:cs typeface="Times New Roman"/>
                        </a:rPr>
                        <a:t>or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v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is decision node and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path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is feasible) </a:t>
                      </a:r>
                      <a:r>
                        <a:rPr lang="en-US" sz="1500" b="1">
                          <a:latin typeface="Times New Roman"/>
                          <a:ea typeface="MS Mincho"/>
                          <a:cs typeface="Times New Roman"/>
                        </a:rPr>
                        <a:t>then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6:        </a:t>
                      </a:r>
                      <a:r>
                        <a:rPr lang="en-US" sz="1500" b="1">
                          <a:latin typeface="Times New Roman"/>
                          <a:ea typeface="MS Mincho"/>
                          <a:cs typeface="Times New Roman"/>
                        </a:rPr>
                        <a:t>for each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adjacent vertex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u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to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v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sz="1500" b="1">
                          <a:latin typeface="Times New Roman"/>
                          <a:ea typeface="MS Mincho"/>
                          <a:cs typeface="Times New Roman"/>
                        </a:rPr>
                        <a:t>do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7:             </a:t>
                      </a:r>
                      <a:r>
                        <a:rPr lang="en-US" sz="1500" dirty="0" smtClean="0">
                          <a:latin typeface="Times New Roman"/>
                          <a:ea typeface="MS Mincho"/>
                          <a:cs typeface="Times New Roman"/>
                        </a:rPr>
                        <a:t>Traverse </a:t>
                      </a:r>
                      <a:r>
                        <a:rPr lang="en-US" sz="1500" dirty="0" err="1" smtClean="0">
                          <a:latin typeface="Times New Roman"/>
                          <a:ea typeface="MS Mincho"/>
                          <a:cs typeface="Times New Roman"/>
                        </a:rPr>
                        <a:t>CFG</a:t>
                      </a:r>
                      <a:r>
                        <a:rPr lang="en-US" sz="1500" dirty="0" smtClean="0">
                          <a:latin typeface="Times New Roman"/>
                          <a:ea typeface="MS Mincho"/>
                          <a:cs typeface="Times New Roman"/>
                        </a:rPr>
                        <a:t>(</a:t>
                      </a:r>
                      <a:r>
                        <a:rPr lang="en-US" sz="1500" i="1" dirty="0" smtClean="0">
                          <a:latin typeface="Times New Roman"/>
                          <a:ea typeface="MS Mincho"/>
                          <a:cs typeface="Times New Roman"/>
                        </a:rPr>
                        <a:t>u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, </a:t>
                      </a:r>
                      <a:r>
                        <a:rPr lang="en-US" sz="1500" i="1" dirty="0">
                          <a:latin typeface="Times New Roman"/>
                          <a:ea typeface="MS Mincho"/>
                          <a:cs typeface="Times New Roman"/>
                        </a:rPr>
                        <a:t>depth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,</a:t>
                      </a:r>
                      <a:r>
                        <a:rPr lang="en-US" sz="1500" i="1" dirty="0">
                          <a:latin typeface="Times New Roman"/>
                          <a:ea typeface="MS Mincho"/>
                          <a:cs typeface="Times New Roman"/>
                        </a:rPr>
                        <a:t> path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8:        </a:t>
                      </a:r>
                      <a:r>
                        <a:rPr lang="en-US" sz="1500" b="1">
                          <a:latin typeface="Times New Roman"/>
                          <a:ea typeface="MS Mincho"/>
                          <a:cs typeface="Times New Roman"/>
                        </a:rPr>
                        <a:t>end for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9:   </a:t>
                      </a:r>
                      <a:r>
                        <a:rPr lang="en-US" sz="1500" b="1">
                          <a:latin typeface="Times New Roman"/>
                          <a:ea typeface="MS Mincho"/>
                          <a:cs typeface="Times New Roman"/>
                        </a:rPr>
                        <a:t>end if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10: remove the latest vertex added in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path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from it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11: </a:t>
                      </a:r>
                      <a:r>
                        <a:rPr lang="en-US" sz="1500" b="1" dirty="0">
                          <a:latin typeface="Times New Roman"/>
                          <a:ea typeface="MS Mincho"/>
                          <a:cs typeface="Times New Roman"/>
                        </a:rPr>
                        <a:t>end if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73608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Proposed approach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1295400"/>
          <a:ext cx="7772400" cy="3352800"/>
        </p:xfrm>
        <a:graphic>
          <a:graphicData uri="http://schemas.openxmlformats.org/drawingml/2006/table">
            <a:tbl>
              <a:tblPr/>
              <a:tblGrid>
                <a:gridCol w="518160"/>
                <a:gridCol w="1122681"/>
                <a:gridCol w="6131559"/>
              </a:tblGrid>
              <a:tr h="3352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No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PathID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Path’s decision nodes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05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1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path1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[(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≥ 1 &amp;&amp;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≤ 12), T</a:t>
                      </a:r>
                      <a:r>
                        <a:rPr lang="vi-VN" sz="1500">
                          <a:latin typeface="Times New Roman"/>
                          <a:ea typeface="MS Mincho"/>
                          <a:cs typeface="Times New Roman"/>
                        </a:rPr>
                        <a:t>]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, [(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= 2), T], 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500">
                          <a:latin typeface="Times New Roman"/>
                          <a:ea typeface="MS Mincho"/>
                          <a:cs typeface="Times New Roman"/>
                        </a:rPr>
                        <a:t>[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year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% 400 = 0 | | 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year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% 4 = 0 &amp;&amp;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year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% 100 = 0)), T</a:t>
                      </a:r>
                      <a:r>
                        <a:rPr lang="vi-VN" sz="1500">
                          <a:latin typeface="Times New Roman"/>
                          <a:ea typeface="MS Mincho"/>
                          <a:cs typeface="Times New Roman"/>
                        </a:rPr>
                        <a:t>]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05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2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path2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[(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≥ 1 &amp;&amp;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≤ 12), T</a:t>
                      </a:r>
                      <a:r>
                        <a:rPr lang="vi-VN" sz="1500">
                          <a:latin typeface="Times New Roman"/>
                          <a:ea typeface="MS Mincho"/>
                          <a:cs typeface="Times New Roman"/>
                        </a:rPr>
                        <a:t>]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, [(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= 2), T], </a:t>
                      </a:r>
                      <a:r>
                        <a:rPr lang="vi-VN" sz="1500">
                          <a:latin typeface="Times New Roman"/>
                          <a:ea typeface="MS Mincho"/>
                          <a:cs typeface="Times New Roman"/>
                        </a:rPr>
                        <a:t>[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year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% 400 = 0 || 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year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% 4 = 0 &amp;&amp;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year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% 100 = 0)), F</a:t>
                      </a:r>
                      <a:r>
                        <a:rPr lang="vi-VN" sz="1500">
                          <a:latin typeface="Times New Roman"/>
                          <a:ea typeface="MS Mincho"/>
                          <a:cs typeface="Times New Roman"/>
                        </a:rPr>
                        <a:t>]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05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3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latin typeface="Times New Roman"/>
                          <a:ea typeface="MS Mincho"/>
                          <a:cs typeface="Times New Roman"/>
                        </a:rPr>
                        <a:t>path3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[(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≥ 1 &amp;&amp;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≤ 12), T</a:t>
                      </a:r>
                      <a:r>
                        <a:rPr lang="vi-VN" sz="1500">
                          <a:latin typeface="Times New Roman"/>
                          <a:ea typeface="MS Mincho"/>
                          <a:cs typeface="Times New Roman"/>
                        </a:rPr>
                        <a:t>]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, [(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= 2), F], </a:t>
                      </a:r>
                      <a:r>
                        <a:rPr lang="vi-VN" sz="1500">
                          <a:latin typeface="Times New Roman"/>
                          <a:ea typeface="MS Mincho"/>
                          <a:cs typeface="Times New Roman"/>
                        </a:rPr>
                        <a:t>[(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vi-VN" sz="1500">
                          <a:latin typeface="Times New Roman"/>
                          <a:ea typeface="MS Mincho"/>
                          <a:cs typeface="Times New Roman"/>
                        </a:rPr>
                        <a:t>= 4||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 month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vi-VN" sz="1500">
                          <a:latin typeface="Times New Roman"/>
                          <a:ea typeface="MS Mincho"/>
                          <a:cs typeface="Times New Roman"/>
                        </a:rPr>
                        <a:t>= 6||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 month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vi-VN" sz="1500">
                          <a:latin typeface="Times New Roman"/>
                          <a:ea typeface="MS Mincho"/>
                          <a:cs typeface="Times New Roman"/>
                        </a:rPr>
                        <a:t>= 9 ||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 month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vi-VN" sz="1500">
                          <a:latin typeface="Times New Roman"/>
                          <a:ea typeface="MS Mincho"/>
                          <a:cs typeface="Times New Roman"/>
                        </a:rPr>
                        <a:t>= 11)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, T</a:t>
                      </a:r>
                      <a:r>
                        <a:rPr lang="vi-VN" sz="1500">
                          <a:latin typeface="Times New Roman"/>
                          <a:ea typeface="MS Mincho"/>
                          <a:cs typeface="Times New Roman"/>
                        </a:rPr>
                        <a:t>]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05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4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path4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[(</a:t>
                      </a:r>
                      <a:r>
                        <a:rPr lang="en-US" sz="1500" i="1" dirty="0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≥ 1 &amp;&amp; </a:t>
                      </a:r>
                      <a:r>
                        <a:rPr lang="en-US" sz="1500" i="1" dirty="0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≤ 12), T</a:t>
                      </a:r>
                      <a:r>
                        <a:rPr lang="vi-VN" sz="1500" dirty="0">
                          <a:latin typeface="Times New Roman"/>
                          <a:ea typeface="MS Mincho"/>
                          <a:cs typeface="Times New Roman"/>
                        </a:rPr>
                        <a:t>]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, [(</a:t>
                      </a:r>
                      <a:r>
                        <a:rPr lang="en-US" sz="1500" i="1" dirty="0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=2), F], </a:t>
                      </a:r>
                      <a:r>
                        <a:rPr lang="vi-VN" sz="1500" dirty="0">
                          <a:latin typeface="Times New Roman"/>
                          <a:ea typeface="MS Mincho"/>
                          <a:cs typeface="Times New Roman"/>
                        </a:rPr>
                        <a:t>[(</a:t>
                      </a:r>
                      <a:r>
                        <a:rPr lang="en-US" sz="1500" i="1" dirty="0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vi-VN" sz="1500" dirty="0">
                          <a:latin typeface="Times New Roman"/>
                          <a:ea typeface="MS Mincho"/>
                          <a:cs typeface="Times New Roman"/>
                        </a:rPr>
                        <a:t>= 4||</a:t>
                      </a:r>
                      <a:r>
                        <a:rPr lang="en-US" sz="1500" i="1" dirty="0">
                          <a:latin typeface="Times New Roman"/>
                          <a:ea typeface="MS Mincho"/>
                          <a:cs typeface="Times New Roman"/>
                        </a:rPr>
                        <a:t> month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vi-VN" sz="1500" dirty="0">
                          <a:latin typeface="Times New Roman"/>
                          <a:ea typeface="MS Mincho"/>
                          <a:cs typeface="Times New Roman"/>
                        </a:rPr>
                        <a:t>= 6||</a:t>
                      </a:r>
                      <a:r>
                        <a:rPr lang="en-US" sz="1500" i="1" dirty="0">
                          <a:latin typeface="Times New Roman"/>
                          <a:ea typeface="MS Mincho"/>
                          <a:cs typeface="Times New Roman"/>
                        </a:rPr>
                        <a:t> month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vi-VN" sz="1500" dirty="0">
                          <a:latin typeface="Times New Roman"/>
                          <a:ea typeface="MS Mincho"/>
                          <a:cs typeface="Times New Roman"/>
                        </a:rPr>
                        <a:t>= 9 ||</a:t>
                      </a:r>
                      <a:r>
                        <a:rPr lang="en-US" sz="1500" i="1" dirty="0">
                          <a:latin typeface="Times New Roman"/>
                          <a:ea typeface="MS Mincho"/>
                          <a:cs typeface="Times New Roman"/>
                        </a:rPr>
                        <a:t> month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vi-VN" sz="1500" dirty="0">
                          <a:latin typeface="Times New Roman"/>
                          <a:ea typeface="MS Mincho"/>
                          <a:cs typeface="Times New Roman"/>
                        </a:rPr>
                        <a:t>=11)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, F</a:t>
                      </a:r>
                      <a:r>
                        <a:rPr lang="vi-VN" sz="1500" dirty="0">
                          <a:latin typeface="Times New Roman"/>
                          <a:ea typeface="MS Mincho"/>
                          <a:cs typeface="Times New Roman"/>
                        </a:rPr>
                        <a:t>]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5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path5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[(</a:t>
                      </a:r>
                      <a:r>
                        <a:rPr lang="en-US" sz="1500" i="1" dirty="0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≥ 1 &amp;&amp; </a:t>
                      </a:r>
                      <a:r>
                        <a:rPr lang="en-US" sz="1500" i="1" dirty="0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≤ 12), F</a:t>
                      </a:r>
                      <a:r>
                        <a:rPr lang="vi-VN" sz="1500" dirty="0">
                          <a:latin typeface="Times New Roman"/>
                          <a:ea typeface="MS Mincho"/>
                          <a:cs typeface="Times New Roman"/>
                        </a:rPr>
                        <a:t>]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73608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Proposed approach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5401" y="1447800"/>
          <a:ext cx="6476999" cy="2891790"/>
        </p:xfrm>
        <a:graphic>
          <a:graphicData uri="http://schemas.openxmlformats.org/drawingml/2006/table">
            <a:tbl>
              <a:tblPr/>
              <a:tblGrid>
                <a:gridCol w="530902"/>
                <a:gridCol w="1681188"/>
                <a:gridCol w="4264909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No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Predicate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Branch distance function </a:t>
                      </a:r>
                      <a:r>
                        <a:rPr lang="en-US" sz="1500" i="1" dirty="0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(</a:t>
                      </a:r>
                      <a:r>
                        <a:rPr lang="en-US" sz="1500" dirty="0" err="1">
                          <a:latin typeface="Times New Roman"/>
                          <a:ea typeface="MS Mincho"/>
                          <a:cs typeface="Times New Roman"/>
                        </a:rPr>
                        <a:t>bch</a:t>
                      </a:r>
                      <a:r>
                        <a:rPr lang="en-US" sz="1500" i="1" baseline="-25000" dirty="0" err="1">
                          <a:latin typeface="Times New Roman"/>
                          <a:ea typeface="MS Mincho"/>
                          <a:cs typeface="Times New Roman"/>
                        </a:rPr>
                        <a:t>i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1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Boolean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If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true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then 0 else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k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2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¬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a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Negation is propagated over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a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3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a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=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b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If abs(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a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–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b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=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0 then 0 else abs(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a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−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b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+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k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4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a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≠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b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If abs(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a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−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b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≠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0 then 0 else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k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5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a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&lt;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b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If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a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−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b &lt;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0 then 0 else abs(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a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−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b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+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k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6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a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≤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b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If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a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−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b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≤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0 then 0 else abs(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a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−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b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+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k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7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a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&gt;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b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If </a:t>
                      </a:r>
                      <a:r>
                        <a:rPr lang="en-US" sz="1500" i="1" dirty="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b </a:t>
                      </a:r>
                      <a:r>
                        <a:rPr lang="en-US" sz="1500" dirty="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− </a:t>
                      </a:r>
                      <a:r>
                        <a:rPr lang="en-US" sz="1500" i="1" dirty="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a &gt; </a:t>
                      </a:r>
                      <a:r>
                        <a:rPr lang="en-US" sz="1500" dirty="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0 then 0 else abs(</a:t>
                      </a:r>
                      <a:r>
                        <a:rPr lang="en-US" sz="1500" i="1" dirty="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b </a:t>
                      </a:r>
                      <a:r>
                        <a:rPr lang="en-US" sz="1500" dirty="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− </a:t>
                      </a:r>
                      <a:r>
                        <a:rPr lang="en-US" sz="1500" i="1" dirty="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a</a:t>
                      </a:r>
                      <a:r>
                        <a:rPr lang="en-US" sz="1500" dirty="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r>
                        <a:rPr lang="en-US" sz="1500" i="1" dirty="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sz="1500" dirty="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+ </a:t>
                      </a:r>
                      <a:r>
                        <a:rPr lang="en-US" sz="1500" i="1" dirty="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k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8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a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≥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b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If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b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−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a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≥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0 then 0 else abs(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b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−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a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+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k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9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a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and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b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f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(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a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+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(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b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10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a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or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b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min(</a:t>
                      </a:r>
                      <a:r>
                        <a:rPr lang="en-US" sz="1500" i="1" dirty="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 dirty="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(</a:t>
                      </a:r>
                      <a:r>
                        <a:rPr lang="en-US" sz="1500" i="1" dirty="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a</a:t>
                      </a:r>
                      <a:r>
                        <a:rPr lang="en-US" sz="1500" dirty="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r>
                        <a:rPr lang="en-US" sz="1500" i="1" dirty="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, f</a:t>
                      </a:r>
                      <a:r>
                        <a:rPr lang="en-US" sz="1500" dirty="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(</a:t>
                      </a:r>
                      <a:r>
                        <a:rPr lang="en-US" sz="1500" i="1" dirty="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b</a:t>
                      </a:r>
                      <a:r>
                        <a:rPr lang="en-US" sz="1500" dirty="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))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73608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Proposed approach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95400" y="990600"/>
          <a:ext cx="6705600" cy="4469130"/>
        </p:xfrm>
        <a:graphic>
          <a:graphicData uri="http://schemas.openxmlformats.org/drawingml/2006/table">
            <a:tbl>
              <a:tblPr/>
              <a:tblGrid>
                <a:gridCol w="67056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latin typeface="Times New Roman"/>
                          <a:ea typeface="MS Mincho"/>
                          <a:cs typeface="Times New Roman"/>
                        </a:rPr>
                        <a:t>Algorithm </a:t>
                      </a:r>
                      <a:r>
                        <a:rPr lang="en-US" sz="1500" b="1" dirty="0" smtClean="0">
                          <a:latin typeface="Times New Roman"/>
                          <a:ea typeface="MS Mincho"/>
                          <a:cs typeface="Times New Roman"/>
                        </a:rPr>
                        <a:t>3</a:t>
                      </a:r>
                      <a:r>
                        <a:rPr lang="en-US" sz="1500" dirty="0" smtClean="0">
                          <a:latin typeface="Times New Roman"/>
                          <a:ea typeface="MS Mincho"/>
                          <a:cs typeface="Times New Roman"/>
                        </a:rPr>
                        <a:t>: 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Branch distance function (</a:t>
                      </a:r>
                      <a:r>
                        <a:rPr lang="en-US" sz="1500" i="1" dirty="0" err="1">
                          <a:latin typeface="Times New Roman"/>
                          <a:ea typeface="MS Mincho"/>
                          <a:cs typeface="Times New Roman"/>
                        </a:rPr>
                        <a:t>fBchDist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latin typeface="Times New Roman"/>
                          <a:ea typeface="MS Mincho"/>
                          <a:cs typeface="Times New Roman"/>
                        </a:rPr>
                        <a:t>Input: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 double a, condition type, double b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latin typeface="Times New Roman"/>
                          <a:ea typeface="MS Mincho"/>
                          <a:cs typeface="Times New Roman"/>
                        </a:rPr>
                        <a:t>Output: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Branch distance value 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1:   </a:t>
                      </a:r>
                      <a:r>
                        <a:rPr lang="en-US" sz="1500" b="1">
                          <a:latin typeface="Times New Roman"/>
                          <a:ea typeface="MS Mincho"/>
                          <a:cs typeface="Times New Roman"/>
                        </a:rPr>
                        <a:t>switch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(condition type)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2:       </a:t>
                      </a:r>
                      <a:r>
                        <a:rPr lang="en-US" sz="1500" b="1">
                          <a:latin typeface="Times New Roman"/>
                          <a:ea typeface="MS Mincho"/>
                          <a:cs typeface="Times New Roman"/>
                        </a:rPr>
                        <a:t>case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“=”:  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3:            if abs(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a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−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b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) = 0 then retrun 0 else return abs(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a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−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b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) +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k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4:       </a:t>
                      </a:r>
                      <a:r>
                        <a:rPr lang="en-US" sz="1500" b="1">
                          <a:latin typeface="Times New Roman"/>
                          <a:ea typeface="MS Mincho"/>
                          <a:cs typeface="Times New Roman"/>
                        </a:rPr>
                        <a:t>case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“≠”: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5:            if abs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(a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−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b) 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≠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0 then return 0 else return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k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6:       </a:t>
                      </a:r>
                      <a:r>
                        <a:rPr lang="en-US" sz="1500" b="1">
                          <a:latin typeface="Times New Roman"/>
                          <a:ea typeface="MS Mincho"/>
                          <a:cs typeface="Times New Roman"/>
                        </a:rPr>
                        <a:t>case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“&lt;”: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7:            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if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a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−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b &lt;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0 then return 0 else return (abs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(a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−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b)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+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k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8:       </a:t>
                      </a:r>
                      <a:r>
                        <a:rPr lang="en-US" sz="1500" b="1">
                          <a:latin typeface="Times New Roman"/>
                          <a:ea typeface="MS Mincho"/>
                          <a:cs typeface="Times New Roman"/>
                        </a:rPr>
                        <a:t>case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“≤”: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9:             if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a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−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b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≤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0 then return 0 else return (abs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(a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−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b)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+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k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10:     </a:t>
                      </a:r>
                      <a:r>
                        <a:rPr lang="en-US" sz="1500" b="1">
                          <a:latin typeface="Times New Roman"/>
                          <a:ea typeface="MS Mincho"/>
                          <a:cs typeface="Times New Roman"/>
                        </a:rPr>
                        <a:t>case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“&gt;”: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11:           if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b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−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a &gt;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0 then return 0 else return (abs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(b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−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a)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+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k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12:     </a:t>
                      </a:r>
                      <a:r>
                        <a:rPr lang="en-US" sz="1500" b="1">
                          <a:latin typeface="Times New Roman"/>
                          <a:ea typeface="MS Mincho"/>
                          <a:cs typeface="Times New Roman"/>
                        </a:rPr>
                        <a:t>case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“≥”: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13            if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b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−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a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≥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0 then return 0 else return (abs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(b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−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a)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+ </a:t>
                      </a:r>
                      <a:r>
                        <a:rPr lang="en-US" sz="1500" i="1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k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14: </a:t>
                      </a:r>
                      <a:r>
                        <a:rPr lang="en-US" sz="1500" b="1" dirty="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end switch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73608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Proposed approach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891540"/>
          <a:ext cx="8534401" cy="3680460"/>
        </p:xfrm>
        <a:graphic>
          <a:graphicData uri="http://schemas.openxmlformats.org/drawingml/2006/table">
            <a:tbl>
              <a:tblPr/>
              <a:tblGrid>
                <a:gridCol w="420877"/>
                <a:gridCol w="3202683"/>
                <a:gridCol w="4400494"/>
                <a:gridCol w="510347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No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Decision node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Fitness function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ID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1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[(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≥ 1 &amp;&amp;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TSYN"/>
                          <a:cs typeface="Times New Roman"/>
                        </a:rPr>
                        <a:t>≤ 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12), T</a:t>
                      </a:r>
                      <a:r>
                        <a:rPr lang="vi-VN" sz="1500">
                          <a:latin typeface="Times New Roman"/>
                          <a:ea typeface="MS Mincho"/>
                          <a:cs typeface="Times New Roman"/>
                        </a:rPr>
                        <a:t>] 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fBchDist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, ≥, 1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) +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fBchDist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, ≤, 12) 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 baseline="-25000">
                          <a:latin typeface="Times New Roman"/>
                          <a:ea typeface="MS Mincho"/>
                          <a:cs typeface="Times New Roman"/>
                        </a:rPr>
                        <a:t>1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T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2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[(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≥ 1 &amp;&amp;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≥ 12), F</a:t>
                      </a:r>
                      <a:r>
                        <a:rPr lang="vi-VN" sz="1500">
                          <a:latin typeface="Times New Roman"/>
                          <a:ea typeface="MS Mincho"/>
                          <a:cs typeface="Times New Roman"/>
                        </a:rPr>
                        <a:t>] 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min(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fBchDist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, &lt;, 1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),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fBchDist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, &gt;, 12))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 baseline="-25000">
                          <a:latin typeface="Times New Roman"/>
                          <a:ea typeface="MS Mincho"/>
                          <a:cs typeface="Times New Roman"/>
                        </a:rPr>
                        <a:t>1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3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[(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= 2), T]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fBchDist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, =, 2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 baseline="-25000">
                          <a:latin typeface="Times New Roman"/>
                          <a:ea typeface="MS Mincho"/>
                          <a:cs typeface="Times New Roman"/>
                        </a:rPr>
                        <a:t>2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T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4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[(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= 2), F]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fBchDist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, ≠, 2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 baseline="-25000">
                          <a:latin typeface="Times New Roman"/>
                          <a:ea typeface="MS Mincho"/>
                          <a:cs typeface="Times New Roman"/>
                        </a:rPr>
                        <a:t>2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5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500">
                          <a:latin typeface="Times New Roman"/>
                          <a:ea typeface="MS Mincho"/>
                          <a:cs typeface="Times New Roman"/>
                        </a:rPr>
                        <a:t>[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year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% 400 = 0 ||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year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% 4 = 0 &amp;&amp;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 year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% 100 = 0)), T</a:t>
                      </a:r>
                      <a:r>
                        <a:rPr lang="vi-VN" sz="1500">
                          <a:latin typeface="Times New Roman"/>
                          <a:ea typeface="MS Mincho"/>
                          <a:cs typeface="Times New Roman"/>
                        </a:rPr>
                        <a:t>]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min(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fBchDist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year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%400, =, 0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), 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fBchDist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year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%4, =, 0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) +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fBchDist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year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%100, =, 0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)))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 baseline="-25000">
                          <a:latin typeface="Times New Roman"/>
                          <a:ea typeface="MS Mincho"/>
                          <a:cs typeface="Times New Roman"/>
                        </a:rPr>
                        <a:t>3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T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6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500" dirty="0">
                          <a:latin typeface="Times New Roman"/>
                          <a:ea typeface="MS Mincho"/>
                          <a:cs typeface="Times New Roman"/>
                        </a:rPr>
                        <a:t>[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(</a:t>
                      </a:r>
                      <a:r>
                        <a:rPr lang="en-US" sz="1500" i="1" dirty="0">
                          <a:latin typeface="Times New Roman"/>
                          <a:ea typeface="MS Mincho"/>
                          <a:cs typeface="Times New Roman"/>
                        </a:rPr>
                        <a:t>year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%400 = 0 ||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(</a:t>
                      </a:r>
                      <a:r>
                        <a:rPr lang="en-US" sz="1500" i="1" dirty="0">
                          <a:latin typeface="Times New Roman"/>
                          <a:ea typeface="MS Mincho"/>
                          <a:cs typeface="Times New Roman"/>
                        </a:rPr>
                        <a:t>year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% 4 = 0 &amp;&amp;</a:t>
                      </a:r>
                      <a:r>
                        <a:rPr lang="en-US" sz="1500" i="1" dirty="0">
                          <a:latin typeface="Times New Roman"/>
                          <a:ea typeface="MS Mincho"/>
                          <a:cs typeface="Times New Roman"/>
                        </a:rPr>
                        <a:t> year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% 100 = 0)), F</a:t>
                      </a:r>
                      <a:r>
                        <a:rPr lang="vi-VN" sz="1500" dirty="0">
                          <a:latin typeface="Times New Roman"/>
                          <a:ea typeface="MS Mincho"/>
                          <a:cs typeface="Times New Roman"/>
                        </a:rPr>
                        <a:t>]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fBchDist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year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%400, ≠, 0) + min(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fBchDist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year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%4, ≠, 0),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fBchDist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year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%100, ≠, 0))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 baseline="-25000">
                          <a:latin typeface="Times New Roman"/>
                          <a:ea typeface="MS Mincho"/>
                          <a:cs typeface="Times New Roman"/>
                        </a:rPr>
                        <a:t>3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7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500" dirty="0">
                          <a:latin typeface="Times New Roman"/>
                          <a:ea typeface="MS Mincho"/>
                          <a:cs typeface="Times New Roman"/>
                        </a:rPr>
                        <a:t>[(</a:t>
                      </a:r>
                      <a:r>
                        <a:rPr lang="en-US" sz="1500" i="1" dirty="0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vi-VN" sz="1500" dirty="0">
                          <a:latin typeface="Times New Roman"/>
                          <a:ea typeface="MS Mincho"/>
                          <a:cs typeface="Times New Roman"/>
                        </a:rPr>
                        <a:t>= 4 ||</a:t>
                      </a:r>
                      <a:r>
                        <a:rPr lang="en-US" sz="1500" i="1" dirty="0">
                          <a:latin typeface="Times New Roman"/>
                          <a:ea typeface="MS Mincho"/>
                          <a:cs typeface="Times New Roman"/>
                        </a:rPr>
                        <a:t> month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vi-VN" sz="1500" dirty="0">
                          <a:latin typeface="Times New Roman"/>
                          <a:ea typeface="MS Mincho"/>
                          <a:cs typeface="Times New Roman"/>
                        </a:rPr>
                        <a:t>= 6 ||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 dirty="0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vi-VN" sz="1500" dirty="0">
                          <a:latin typeface="Times New Roman"/>
                          <a:ea typeface="MS Mincho"/>
                          <a:cs typeface="Times New Roman"/>
                        </a:rPr>
                        <a:t>= 9 ||</a:t>
                      </a:r>
                      <a:r>
                        <a:rPr lang="en-US" sz="1500" i="1" dirty="0">
                          <a:latin typeface="Times New Roman"/>
                          <a:ea typeface="MS Mincho"/>
                          <a:cs typeface="Times New Roman"/>
                        </a:rPr>
                        <a:t> month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vi-VN" sz="1500" dirty="0">
                          <a:latin typeface="Times New Roman"/>
                          <a:ea typeface="MS Mincho"/>
                          <a:cs typeface="Times New Roman"/>
                        </a:rPr>
                        <a:t>= 11)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, T</a:t>
                      </a:r>
                      <a:r>
                        <a:rPr lang="vi-VN" sz="1500" dirty="0">
                          <a:latin typeface="Times New Roman"/>
                          <a:ea typeface="MS Mincho"/>
                          <a:cs typeface="Times New Roman"/>
                        </a:rPr>
                        <a:t>]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min(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fBchDist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, =, 4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),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fBchDist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, =, 6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),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fBchDist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, =, 9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),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fBchDist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, =, 11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 baseline="-25000">
                          <a:latin typeface="Times New Roman"/>
                          <a:ea typeface="MS Mincho"/>
                          <a:cs typeface="Times New Roman"/>
                        </a:rPr>
                        <a:t>4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T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8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500">
                          <a:latin typeface="Times New Roman"/>
                          <a:ea typeface="MS Mincho"/>
                          <a:cs typeface="Times New Roman"/>
                        </a:rPr>
                        <a:t>[(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vi-VN" sz="1500">
                          <a:latin typeface="Times New Roman"/>
                          <a:ea typeface="MS Mincho"/>
                          <a:cs typeface="Times New Roman"/>
                        </a:rPr>
                        <a:t>= 4 ||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 month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vi-VN" sz="1500">
                          <a:latin typeface="Times New Roman"/>
                          <a:ea typeface="MS Mincho"/>
                          <a:cs typeface="Times New Roman"/>
                        </a:rPr>
                        <a:t>= 6 ||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vi-VN" sz="1500">
                          <a:latin typeface="Times New Roman"/>
                          <a:ea typeface="MS Mincho"/>
                          <a:cs typeface="Times New Roman"/>
                        </a:rPr>
                        <a:t>= 9 ||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 month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vi-VN" sz="1500">
                          <a:latin typeface="Times New Roman"/>
                          <a:ea typeface="MS Mincho"/>
                          <a:cs typeface="Times New Roman"/>
                        </a:rPr>
                        <a:t>= 11)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, F</a:t>
                      </a:r>
                      <a:r>
                        <a:rPr lang="vi-VN" sz="1500">
                          <a:latin typeface="Times New Roman"/>
                          <a:ea typeface="MS Mincho"/>
                          <a:cs typeface="Times New Roman"/>
                        </a:rPr>
                        <a:t>]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fBchDist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, 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≠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, 4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) +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fBchDist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, 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≠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, 6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) +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fBchDist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, 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≠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, 9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) +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fBchDist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(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month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, 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≠</a:t>
                      </a: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, 11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 dirty="0" err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 baseline="-25000" dirty="0" err="1">
                          <a:latin typeface="Times New Roman"/>
                          <a:ea typeface="MS Mincho"/>
                          <a:cs typeface="Times New Roman"/>
                        </a:rPr>
                        <a:t>4</a:t>
                      </a:r>
                      <a:r>
                        <a:rPr lang="en-US" sz="1500" i="1" dirty="0" err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0" y="4899660"/>
          <a:ext cx="4572000" cy="1577340"/>
        </p:xfrm>
        <a:graphic>
          <a:graphicData uri="http://schemas.openxmlformats.org/drawingml/2006/table">
            <a:tbl>
              <a:tblPr/>
              <a:tblGrid>
                <a:gridCol w="533400"/>
                <a:gridCol w="838200"/>
                <a:gridCol w="320040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No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PathID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Test path fitness functions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1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path1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 dirty="0" err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 baseline="-25000" dirty="0" err="1">
                          <a:latin typeface="Times New Roman"/>
                          <a:ea typeface="MS Mincho"/>
                          <a:cs typeface="Times New Roman"/>
                        </a:rPr>
                        <a:t>1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= </a:t>
                      </a:r>
                      <a:r>
                        <a:rPr lang="en-US" sz="1500" i="1" u="sng" dirty="0" err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 baseline="-25000" dirty="0" err="1">
                          <a:latin typeface="Times New Roman"/>
                          <a:ea typeface="MS Mincho"/>
                          <a:cs typeface="Times New Roman"/>
                        </a:rPr>
                        <a:t>1</a:t>
                      </a:r>
                      <a:r>
                        <a:rPr lang="en-US" sz="1500" i="1" dirty="0" err="1">
                          <a:latin typeface="Times New Roman"/>
                          <a:ea typeface="MS Mincho"/>
                          <a:cs typeface="Times New Roman"/>
                        </a:rPr>
                        <a:t>T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+ </a:t>
                      </a:r>
                      <a:r>
                        <a:rPr lang="en-US" sz="1500" i="1" dirty="0" err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 baseline="-25000" dirty="0" err="1">
                          <a:latin typeface="Times New Roman"/>
                          <a:ea typeface="MS Mincho"/>
                          <a:cs typeface="Times New Roman"/>
                        </a:rPr>
                        <a:t>2</a:t>
                      </a:r>
                      <a:r>
                        <a:rPr lang="en-US" sz="1500" i="1" dirty="0" err="1">
                          <a:latin typeface="Times New Roman"/>
                          <a:ea typeface="MS Mincho"/>
                          <a:cs typeface="Times New Roman"/>
                        </a:rPr>
                        <a:t>T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+ </a:t>
                      </a:r>
                      <a:r>
                        <a:rPr lang="en-US" sz="1500" i="1" dirty="0" err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 baseline="-25000" dirty="0" err="1">
                          <a:latin typeface="Times New Roman"/>
                          <a:ea typeface="MS Mincho"/>
                          <a:cs typeface="Times New Roman"/>
                        </a:rPr>
                        <a:t>3</a:t>
                      </a:r>
                      <a:r>
                        <a:rPr lang="en-US" sz="1500" i="1" dirty="0" err="1">
                          <a:latin typeface="Times New Roman"/>
                          <a:ea typeface="MS Mincho"/>
                          <a:cs typeface="Times New Roman"/>
                        </a:rPr>
                        <a:t>T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2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path2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 baseline="-25000">
                          <a:latin typeface="Times New Roman"/>
                          <a:ea typeface="MS Mincho"/>
                          <a:cs typeface="Times New Roman"/>
                        </a:rPr>
                        <a:t>2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=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1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T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+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2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T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+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3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3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path3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 dirty="0" err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 baseline="-25000" dirty="0" err="1">
                          <a:latin typeface="Times New Roman"/>
                          <a:ea typeface="MS Mincho"/>
                          <a:cs typeface="Times New Roman"/>
                        </a:rPr>
                        <a:t>3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= </a:t>
                      </a:r>
                      <a:r>
                        <a:rPr lang="en-US" sz="1500" i="1" dirty="0" err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 dirty="0" err="1">
                          <a:latin typeface="Times New Roman"/>
                          <a:ea typeface="MS Mincho"/>
                          <a:cs typeface="Times New Roman"/>
                        </a:rPr>
                        <a:t>1</a:t>
                      </a:r>
                      <a:r>
                        <a:rPr lang="en-US" sz="1500" i="1" dirty="0" err="1">
                          <a:latin typeface="Times New Roman"/>
                          <a:ea typeface="MS Mincho"/>
                          <a:cs typeface="Times New Roman"/>
                        </a:rPr>
                        <a:t>T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+ </a:t>
                      </a:r>
                      <a:r>
                        <a:rPr lang="en-US" sz="1500" i="1" dirty="0" err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 dirty="0" err="1">
                          <a:latin typeface="Times New Roman"/>
                          <a:ea typeface="MS Mincho"/>
                          <a:cs typeface="Times New Roman"/>
                        </a:rPr>
                        <a:t>2</a:t>
                      </a:r>
                      <a:r>
                        <a:rPr lang="en-US" sz="1500" i="1" dirty="0" err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+ </a:t>
                      </a:r>
                      <a:r>
                        <a:rPr lang="en-US" sz="1500" i="1" dirty="0" err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 dirty="0" err="1">
                          <a:latin typeface="Times New Roman"/>
                          <a:ea typeface="MS Mincho"/>
                          <a:cs typeface="Times New Roman"/>
                        </a:rPr>
                        <a:t>4</a:t>
                      </a:r>
                      <a:r>
                        <a:rPr lang="en-US" sz="1500" i="1" dirty="0" err="1">
                          <a:latin typeface="Times New Roman"/>
                          <a:ea typeface="MS Mincho"/>
                          <a:cs typeface="Times New Roman"/>
                        </a:rPr>
                        <a:t>T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4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path4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 baseline="-25000">
                          <a:latin typeface="Times New Roman"/>
                          <a:ea typeface="MS Mincho"/>
                          <a:cs typeface="Times New Roman"/>
                        </a:rPr>
                        <a:t>4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=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1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T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+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2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+ 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4</a:t>
                      </a:r>
                      <a:r>
                        <a:rPr lang="en-US" sz="1500" i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5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path5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 dirty="0" err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 baseline="-25000" dirty="0" err="1">
                          <a:latin typeface="Times New Roman"/>
                          <a:ea typeface="MS Mincho"/>
                          <a:cs typeface="Times New Roman"/>
                        </a:rPr>
                        <a:t>5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= </a:t>
                      </a:r>
                      <a:r>
                        <a:rPr lang="en-US" sz="1500" i="1" dirty="0" err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 dirty="0" err="1">
                          <a:latin typeface="Times New Roman"/>
                          <a:ea typeface="MS Mincho"/>
                          <a:cs typeface="Times New Roman"/>
                        </a:rPr>
                        <a:t>1</a:t>
                      </a:r>
                      <a:r>
                        <a:rPr lang="en-US" sz="1500" i="1" dirty="0" err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73608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Proposed approach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6800" y="868680"/>
          <a:ext cx="6553200" cy="2103120"/>
        </p:xfrm>
        <a:graphic>
          <a:graphicData uri="http://schemas.openxmlformats.org/drawingml/2006/table">
            <a:tbl>
              <a:tblPr/>
              <a:tblGrid>
                <a:gridCol w="65532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latin typeface="Times New Roman"/>
                          <a:ea typeface="MS Mincho"/>
                          <a:cs typeface="Times New Roman"/>
                        </a:rPr>
                        <a:t>Algorithm 5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: Parallel Particle Swarm Optimization(</a:t>
                      </a:r>
                      <a:r>
                        <a:rPr lang="en-US" sz="1500" dirty="0" err="1">
                          <a:latin typeface="Times New Roman"/>
                          <a:ea typeface="MS Mincho"/>
                          <a:cs typeface="Times New Roman"/>
                        </a:rPr>
                        <a:t>PPSO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latin typeface="Times New Roman"/>
                          <a:ea typeface="MS Mincho"/>
                          <a:cs typeface="Times New Roman"/>
                        </a:rPr>
                        <a:t>Input: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 list of fitness function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latin typeface="Times New Roman"/>
                          <a:ea typeface="MS Mincho"/>
                          <a:cs typeface="Times New Roman"/>
                        </a:rPr>
                        <a:t>Output:</a:t>
                      </a: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 test data for each fitness function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1:  </a:t>
                      </a:r>
                      <a:r>
                        <a:rPr lang="en-US" sz="1500" b="1" dirty="0">
                          <a:latin typeface="Times New Roman"/>
                          <a:ea typeface="MS Mincho"/>
                          <a:cs typeface="Times New Roman"/>
                        </a:rPr>
                        <a:t>for each 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fitness function </a:t>
                      </a:r>
                      <a:r>
                        <a:rPr lang="en-US" sz="1500" i="1" dirty="0" err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 i="1" baseline="-25000" dirty="0" err="1">
                          <a:latin typeface="Times New Roman"/>
                          <a:ea typeface="MS Mincho"/>
                          <a:cs typeface="Times New Roman"/>
                        </a:rPr>
                        <a:t>i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2:        Initialize an object </a:t>
                      </a:r>
                      <a:r>
                        <a:rPr lang="en-US" sz="1500" i="1" dirty="0" err="1">
                          <a:latin typeface="Times New Roman"/>
                          <a:ea typeface="MS Mincho"/>
                          <a:cs typeface="Times New Roman"/>
                        </a:rPr>
                        <a:t>pso</a:t>
                      </a:r>
                      <a:r>
                        <a:rPr lang="en-US" sz="1500" i="1" baseline="-25000" dirty="0" err="1">
                          <a:latin typeface="Times New Roman"/>
                          <a:ea typeface="MS Mincho"/>
                          <a:cs typeface="Times New Roman"/>
                        </a:rPr>
                        <a:t>i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of class </a:t>
                      </a:r>
                      <a:r>
                        <a:rPr lang="en-US" sz="1500" dirty="0" err="1">
                          <a:latin typeface="Times New Roman"/>
                          <a:ea typeface="MS Mincho"/>
                          <a:cs typeface="Times New Roman"/>
                        </a:rPr>
                        <a:t>PSOProcess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3:        Assign a fitness function </a:t>
                      </a:r>
                      <a:r>
                        <a:rPr lang="en-US" sz="1500" i="1" dirty="0" err="1"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 i="1" baseline="-25000" dirty="0" err="1">
                          <a:latin typeface="Times New Roman"/>
                          <a:ea typeface="MS Mincho"/>
                          <a:cs typeface="Times New Roman"/>
                        </a:rPr>
                        <a:t>i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 to object </a:t>
                      </a:r>
                      <a:r>
                        <a:rPr lang="en-US" sz="1500" i="1" dirty="0" err="1">
                          <a:latin typeface="Times New Roman"/>
                          <a:ea typeface="MS Mincho"/>
                          <a:cs typeface="Times New Roman"/>
                        </a:rPr>
                        <a:t>pso</a:t>
                      </a:r>
                      <a:r>
                        <a:rPr lang="en-US" sz="1500" i="1" baseline="-25000" dirty="0" err="1">
                          <a:latin typeface="Times New Roman"/>
                          <a:ea typeface="MS Mincho"/>
                          <a:cs typeface="Times New Roman"/>
                        </a:rPr>
                        <a:t>i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4:        Execute object </a:t>
                      </a:r>
                      <a:r>
                        <a:rPr lang="en-US" sz="1500" i="1" dirty="0" err="1">
                          <a:latin typeface="Times New Roman"/>
                          <a:ea typeface="MS Mincho"/>
                          <a:cs typeface="Times New Roman"/>
                        </a:rPr>
                        <a:t>pso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:</a:t>
                      </a:r>
                      <a:r>
                        <a:rPr lang="en-US" sz="1500" i="1" dirty="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sz="1500" i="1" dirty="0" err="1">
                          <a:latin typeface="Times New Roman"/>
                          <a:ea typeface="MS Mincho"/>
                          <a:cs typeface="Times New Roman"/>
                        </a:rPr>
                        <a:t>pso.start</a:t>
                      </a:r>
                      <a:r>
                        <a:rPr lang="en-US" sz="1500" i="1" dirty="0">
                          <a:latin typeface="Times New Roman"/>
                          <a:ea typeface="MS Mincho"/>
                          <a:cs typeface="Times New Roman"/>
                        </a:rPr>
                        <a:t>()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;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5:  </a:t>
                      </a:r>
                      <a:r>
                        <a:rPr lang="en-US" sz="1500" b="1" dirty="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end for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3276600"/>
            <a:ext cx="4953000" cy="314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73608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outline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205064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Introduction</a:t>
            </a:r>
          </a:p>
          <a:p>
            <a:pPr marL="514350" indent="-514350">
              <a:buAutoNum type="arabicPeriod"/>
            </a:pPr>
            <a:r>
              <a:rPr lang="en-US" dirty="0" smtClean="0"/>
              <a:t>Proposed approach</a:t>
            </a: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Experimental result</a:t>
            </a:r>
          </a:p>
          <a:p>
            <a:pPr marL="514350" indent="-514350">
              <a:buAutoNum type="arabicPeriod"/>
            </a:pPr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7956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Experimental result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890864"/>
          </a:xfrm>
        </p:spPr>
        <p:txBody>
          <a:bodyPr>
            <a:normAutofit fontScale="92500"/>
          </a:bodyPr>
          <a:lstStyle/>
          <a:p>
            <a:pPr marL="514350" indent="-514350">
              <a:buNone/>
            </a:pPr>
            <a:r>
              <a:rPr lang="en-US" u="sng" dirty="0" smtClean="0"/>
              <a:t>Automatic ability:</a:t>
            </a:r>
          </a:p>
          <a:p>
            <a:pPr lvl="0"/>
            <a:r>
              <a:rPr lang="en-US" dirty="0" smtClean="0"/>
              <a:t>As there is no need to build the branch weight function, the automatic feature of this proposal will be improved.</a:t>
            </a:r>
          </a:p>
          <a:p>
            <a:pPr lvl="0"/>
            <a:r>
              <a:rPr lang="en-US" dirty="0" smtClean="0"/>
              <a:t>The fitness functions are automatically built basing on the decision nodes of each test path, and those decision nodes can be entirely generated automatically from a PUT with above mentioned algorithm 2 and 3. This obviously advanced the automatic ability in our proposal.</a:t>
            </a:r>
          </a:p>
          <a:p>
            <a:pPr marL="514350" indent="-51435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27956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Experimental result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382000" cy="3214464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None/>
            </a:pPr>
            <a:r>
              <a:rPr lang="en-US" u="sng" dirty="0" smtClean="0"/>
              <a:t>Coverage</a:t>
            </a:r>
            <a:r>
              <a:rPr lang="en-US" u="sng" dirty="0" smtClean="0"/>
              <a:t> </a:t>
            </a:r>
            <a:r>
              <a:rPr lang="en-US" u="sng" dirty="0" smtClean="0"/>
              <a:t>ability</a:t>
            </a:r>
            <a:r>
              <a:rPr lang="en-US" u="sng" dirty="0" smtClean="0"/>
              <a:t>:</a:t>
            </a:r>
          </a:p>
          <a:p>
            <a:pPr marL="514350" indent="-514350">
              <a:buNone/>
            </a:pPr>
            <a:r>
              <a:rPr lang="en-US" dirty="0" smtClean="0"/>
              <a:t>Success rate (SR): the probability of all </a:t>
            </a:r>
            <a:r>
              <a:rPr lang="en-US" dirty="0" smtClean="0"/>
              <a:t>branches which can </a:t>
            </a:r>
            <a:r>
              <a:rPr lang="en-US" dirty="0" smtClean="0"/>
              <a:t>be covered by the generated test data. </a:t>
            </a: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Average coverage (AC): the average of the branch coverage achieved by all test inputs in 1,000 runs. </a:t>
            </a:r>
            <a:endParaRPr lang="en-US" dirty="0" smtClean="0"/>
          </a:p>
          <a:p>
            <a:pPr marL="514350" indent="-514350">
              <a:buNone/>
            </a:pPr>
            <a:endParaRPr lang="en-US" u="sng" dirty="0" smtClean="0"/>
          </a:p>
          <a:p>
            <a:pPr marL="514350" indent="-514350">
              <a:buNone/>
            </a:pPr>
            <a:endParaRPr lang="en-US" dirty="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76400" y="2438400"/>
            <a:ext cx="5410200" cy="762000"/>
          </a:xfrm>
          <a:prstGeom prst="rect">
            <a:avLst/>
          </a:prstGeom>
          <a:noFill/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95600" y="4267200"/>
            <a:ext cx="2971800" cy="838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27956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Experimental result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1371600"/>
          <a:ext cx="8084370" cy="1314450"/>
        </p:xfrm>
        <a:graphic>
          <a:graphicData uri="http://schemas.openxmlformats.org/drawingml/2006/table">
            <a:tbl>
              <a:tblPr/>
              <a:tblGrid>
                <a:gridCol w="1224598"/>
                <a:gridCol w="1278926"/>
                <a:gridCol w="965792"/>
                <a:gridCol w="1183898"/>
                <a:gridCol w="3431156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PUT name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Lines of code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Branches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-Roman"/>
                          <a:ea typeface="MS Mincho"/>
                          <a:cs typeface="Times-Roman"/>
                        </a:rPr>
                        <a:t>Arguments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-Roman"/>
                          <a:ea typeface="MS Mincho"/>
                          <a:cs typeface="Times-Roman"/>
                        </a:rPr>
                        <a:t>Description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latin typeface="Times New Roman"/>
                          <a:ea typeface="MS Mincho"/>
                          <a:cs typeface="Times New Roman"/>
                        </a:rPr>
                        <a:t>triangleType</a:t>
                      </a: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31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5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3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Type classification for a triangle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 smtClean="0">
                          <a:latin typeface="Times New Roman"/>
                          <a:ea typeface="MS Mincho"/>
                          <a:cs typeface="Times New Roman"/>
                        </a:rPr>
                        <a:t>computeTax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61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11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2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Compute the federal personal income tax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printCalendar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187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33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2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Print the calendar of a month in some year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line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92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36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8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Check if two rectangles overlap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143000" y="3200400"/>
          <a:ext cx="7086601" cy="1577340"/>
        </p:xfrm>
        <a:graphic>
          <a:graphicData uri="http://schemas.openxmlformats.org/drawingml/2006/table">
            <a:tbl>
              <a:tblPr/>
              <a:tblGrid>
                <a:gridCol w="1518841"/>
                <a:gridCol w="1427631"/>
                <a:gridCol w="1427631"/>
                <a:gridCol w="1356249"/>
                <a:gridCol w="1356249"/>
              </a:tblGrid>
              <a:tr h="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Program under test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Success rate (%)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131413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Average coverage (%)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Mao[10]’s PSO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PPSO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Mao[10]’s PSO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PPSO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triangleType 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99.80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100.0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99.94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100.0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 smtClean="0">
                          <a:latin typeface="Times New Roman"/>
                          <a:ea typeface="MS Mincho"/>
                          <a:cs typeface="Times New Roman"/>
                        </a:rPr>
                        <a:t>computeTax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99.80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100.0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99.98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100.0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printCalendar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99.10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100.0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99.72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100.0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line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99.20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100.0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latin typeface="Times New Roman"/>
                          <a:ea typeface="MS Mincho"/>
                          <a:cs typeface="Times New Roman"/>
                        </a:rPr>
                        <a:t>99.86</a:t>
                      </a:r>
                      <a:endParaRPr lang="en-US" sz="150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MS Mincho"/>
                          <a:cs typeface="Times New Roman"/>
                        </a:rPr>
                        <a:t>100.0</a:t>
                      </a:r>
                      <a:endParaRPr lang="en-US" sz="1500" dirty="0"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27956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outline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205064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Introduction</a:t>
            </a:r>
          </a:p>
          <a:p>
            <a:pPr marL="514350" indent="-514350">
              <a:buAutoNum type="arabicPeriod"/>
            </a:pPr>
            <a:r>
              <a:rPr lang="en-US" dirty="0" smtClean="0"/>
              <a:t>Proposed approach</a:t>
            </a:r>
          </a:p>
          <a:p>
            <a:pPr marL="514350" indent="-514350">
              <a:buAutoNum type="arabicPeriod"/>
            </a:pPr>
            <a:r>
              <a:rPr lang="en-US" dirty="0" smtClean="0"/>
              <a:t>Experimental result</a:t>
            </a:r>
          </a:p>
          <a:p>
            <a:pPr marL="514350" indent="-514350">
              <a:buAutoNum type="arabicPeriod"/>
            </a:pPr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7956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reference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25" y="836712"/>
            <a:ext cx="8424936" cy="5755946"/>
          </a:xfrm>
        </p:spPr>
        <p:txBody>
          <a:bodyPr>
            <a:noAutofit/>
          </a:bodyPr>
          <a:lstStyle/>
          <a:p>
            <a:pPr marL="514350" lvl="0" indent="-514350">
              <a:buFont typeface="Arial" panose="020B0604020202020204" pitchFamily="34" charset="0"/>
              <a:buAutoNum type="arabicPeriod"/>
            </a:pPr>
            <a:r>
              <a:rPr lang="en-US" sz="2000" dirty="0" smtClean="0"/>
              <a:t>C. Mao: Generating Test Data for Software Structural Testing Based on Particle Swarm Optimization. Arabian Journal for Science and Engineering, </a:t>
            </a:r>
            <a:r>
              <a:rPr lang="en-US" sz="2000" dirty="0" err="1" smtClean="0"/>
              <a:t>vol</a:t>
            </a:r>
            <a:r>
              <a:rPr lang="en-US" sz="2000" dirty="0" smtClean="0"/>
              <a:t> 39, issue 6, pp 4593–4607 (June 2014).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000" dirty="0" smtClean="0"/>
              <a:t>B. </a:t>
            </a:r>
            <a:r>
              <a:rPr lang="en-US" sz="2000" dirty="0" err="1" smtClean="0"/>
              <a:t>Korel</a:t>
            </a:r>
            <a:r>
              <a:rPr lang="en-US" sz="2000" dirty="0" smtClean="0"/>
              <a:t>. Automated software test data generation. IEEE Transactions on Software Engineering, vol. 16, 870-879 (1990).</a:t>
            </a:r>
          </a:p>
          <a:p>
            <a:pPr marL="514350" lvl="0" indent="-514350">
              <a:buFont typeface="Arial" panose="020B0604020202020204" pitchFamily="34" charset="0"/>
              <a:buAutoNum type="arabicPeriod"/>
            </a:pPr>
            <a:endParaRPr lang="en-US" sz="2000" dirty="0" smtClean="0"/>
          </a:p>
          <a:p>
            <a:pPr marL="514350" indent="-514350">
              <a:buAutoNum type="arabicPeriod"/>
            </a:pPr>
            <a:endParaRPr lang="en-US" sz="1900" dirty="0" smtClean="0"/>
          </a:p>
        </p:txBody>
      </p:sp>
    </p:spTree>
    <p:extLst>
      <p:ext uri="{BB962C8B-B14F-4D97-AF65-F5344CB8AC3E}">
        <p14:creationId xmlns="" xmlns:p14="http://schemas.microsoft.com/office/powerpoint/2010/main" val="1133312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124744"/>
            <a:ext cx="7019925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133312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Introduction(1)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1845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Approaches to automated testing:</a:t>
            </a:r>
          </a:p>
          <a:p>
            <a:pPr marL="0" indent="0">
              <a:buNone/>
            </a:pPr>
            <a:r>
              <a:rPr lang="en-US" dirty="0" smtClean="0"/>
              <a:t>	static </a:t>
            </a:r>
            <a:r>
              <a:rPr lang="en-US" dirty="0"/>
              <a:t>analysis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sz="2800" dirty="0" smtClean="0"/>
              <a:t>automatic, scalable, exhaustive</a:t>
            </a:r>
          </a:p>
          <a:p>
            <a:pPr marL="0" indent="0">
              <a:buNone/>
            </a:pPr>
            <a:r>
              <a:rPr lang="en-US" sz="2800" dirty="0" smtClean="0"/>
              <a:t>		infinite loops, array, procedure calls and 		pointer references </a:t>
            </a:r>
          </a:p>
          <a:p>
            <a:pPr marL="0" indent="0">
              <a:buNone/>
            </a:pPr>
            <a:r>
              <a:rPr lang="en-US" sz="2800" dirty="0" smtClean="0"/>
              <a:t>		state-of-the-art: symbolic execution (SE)</a:t>
            </a:r>
            <a:endParaRPr lang="en-US" sz="2800" dirty="0"/>
          </a:p>
          <a:p>
            <a:pPr marL="0" indent="0">
              <a:buNone/>
            </a:pPr>
            <a:r>
              <a:rPr lang="en-US" dirty="0" smtClean="0"/>
              <a:t>	dynamic analysis</a:t>
            </a:r>
          </a:p>
          <a:p>
            <a:pPr marL="0" indent="0">
              <a:buNone/>
            </a:pPr>
            <a:r>
              <a:rPr lang="en-US" sz="2800" dirty="0" smtClean="0"/>
              <a:t>		random testing, local search, and 			evolutionary methods </a:t>
            </a:r>
          </a:p>
          <a:p>
            <a:pPr marL="0" indent="0">
              <a:buNone/>
            </a:pPr>
            <a:r>
              <a:rPr lang="en-US" sz="2800" dirty="0" smtClean="0"/>
              <a:t>		most widely known: Genetic Algorithm 		(GA), Particle Swarm Optimization(</a:t>
            </a:r>
            <a:r>
              <a:rPr lang="en-US" sz="2800" dirty="0" err="1" smtClean="0"/>
              <a:t>PSO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373608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Introduction(2)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/>
              <a:t>Problem statement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066800" y="1157287"/>
            <a:ext cx="7162800" cy="5624513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700" dirty="0" err="1"/>
              <a:t>int</a:t>
            </a:r>
            <a:r>
              <a:rPr lang="en-US" sz="1700" dirty="0"/>
              <a:t> </a:t>
            </a:r>
            <a:r>
              <a:rPr lang="en-US" sz="1700" dirty="0" err="1"/>
              <a:t>getDayNum</a:t>
            </a:r>
            <a:r>
              <a:rPr lang="en-US" sz="1700" dirty="0"/>
              <a:t>(</a:t>
            </a:r>
            <a:r>
              <a:rPr lang="en-US" sz="1700" dirty="0" err="1"/>
              <a:t>int</a:t>
            </a:r>
            <a:r>
              <a:rPr lang="en-US" sz="1700" dirty="0"/>
              <a:t> year, </a:t>
            </a:r>
            <a:r>
              <a:rPr lang="en-US" sz="1700" dirty="0" err="1"/>
              <a:t>int</a:t>
            </a:r>
            <a:r>
              <a:rPr lang="en-US" sz="1700" dirty="0"/>
              <a:t> month)</a:t>
            </a:r>
            <a:r>
              <a:rPr lang="en-US" sz="1700" baseline="0" dirty="0"/>
              <a:t> </a:t>
            </a:r>
            <a:r>
              <a:rPr lang="en-US" sz="1700" dirty="0"/>
              <a:t>{	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700" dirty="0"/>
              <a:t>    </a:t>
            </a:r>
            <a:r>
              <a:rPr lang="en-US" sz="1700" dirty="0" err="1"/>
              <a:t>int</a:t>
            </a:r>
            <a:r>
              <a:rPr lang="en-US" sz="1700" dirty="0"/>
              <a:t> </a:t>
            </a:r>
            <a:r>
              <a:rPr lang="en-US" sz="1700" dirty="0" err="1"/>
              <a:t>maxDay</a:t>
            </a:r>
            <a:r>
              <a:rPr lang="en-US" sz="1700" dirty="0"/>
              <a:t>=0;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700" dirty="0"/>
              <a:t>    if(</a:t>
            </a:r>
            <a:r>
              <a:rPr lang="en-US" sz="1700" dirty="0" err="1"/>
              <a:t>month≥1</a:t>
            </a:r>
            <a:r>
              <a:rPr lang="en-US" sz="1700" dirty="0"/>
              <a:t> &amp;&amp; </a:t>
            </a:r>
            <a:r>
              <a:rPr lang="en-US" sz="1700" dirty="0" err="1"/>
              <a:t>month≤12</a:t>
            </a:r>
            <a:r>
              <a:rPr lang="en-US" sz="1700" dirty="0"/>
              <a:t>)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700" dirty="0"/>
              <a:t>        if(month=2)</a:t>
            </a:r>
            <a:r>
              <a:rPr lang="en-US" sz="1700" baseline="0" dirty="0"/>
              <a:t> </a:t>
            </a:r>
            <a:r>
              <a:rPr lang="en-US" sz="17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700" dirty="0"/>
              <a:t>            if(</a:t>
            </a:r>
            <a:r>
              <a:rPr lang="en-US" sz="1700" dirty="0" err="1"/>
              <a:t>year%400</a:t>
            </a:r>
            <a:r>
              <a:rPr lang="en-US" sz="1700" dirty="0"/>
              <a:t>=0||(</a:t>
            </a:r>
            <a:r>
              <a:rPr lang="en-US" sz="1700" dirty="0" err="1"/>
              <a:t>year%4</a:t>
            </a:r>
            <a:r>
              <a:rPr lang="en-US" sz="1700" dirty="0"/>
              <a:t>=0&amp;&amp;</a:t>
            </a:r>
            <a:r>
              <a:rPr lang="en-US" sz="1700" dirty="0" err="1"/>
              <a:t>year%100</a:t>
            </a:r>
            <a:r>
              <a:rPr lang="en-US" sz="1700" dirty="0"/>
              <a:t>=0))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700" dirty="0"/>
              <a:t>                </a:t>
            </a:r>
            <a:r>
              <a:rPr lang="en-US" sz="1700" dirty="0" err="1"/>
              <a:t>maxDay</a:t>
            </a:r>
            <a:r>
              <a:rPr lang="en-US" sz="1700" dirty="0"/>
              <a:t>=29; //path</a:t>
            </a:r>
            <a:r>
              <a:rPr lang="en-US" sz="1700" baseline="0" dirty="0"/>
              <a:t> 5</a:t>
            </a:r>
            <a:endParaRPr lang="en-US" sz="17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700" dirty="0"/>
              <a:t>            else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700" dirty="0"/>
              <a:t>                </a:t>
            </a:r>
            <a:r>
              <a:rPr lang="en-US" sz="1700" dirty="0" err="1"/>
              <a:t>maxDay</a:t>
            </a:r>
            <a:r>
              <a:rPr lang="en-US" sz="1700" dirty="0"/>
              <a:t>=28; //path 4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700" dirty="0"/>
              <a:t>      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700" dirty="0"/>
              <a:t>        else if(month=4||month=6||month=9||month=11)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700" dirty="0"/>
              <a:t>            </a:t>
            </a:r>
            <a:r>
              <a:rPr lang="en-US" sz="1700" dirty="0" err="1"/>
              <a:t>maxDay</a:t>
            </a:r>
            <a:r>
              <a:rPr lang="en-US" sz="1700" dirty="0"/>
              <a:t>=30; // path</a:t>
            </a:r>
            <a:r>
              <a:rPr lang="en-US" sz="1700" baseline="0" dirty="0"/>
              <a:t> 3</a:t>
            </a:r>
            <a:endParaRPr lang="en-US" sz="17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700" dirty="0"/>
              <a:t>        else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700" dirty="0"/>
              <a:t>            </a:t>
            </a:r>
            <a:r>
              <a:rPr lang="en-US" sz="1700" dirty="0" err="1"/>
              <a:t>maxDay</a:t>
            </a:r>
            <a:r>
              <a:rPr lang="en-US" sz="1700" dirty="0"/>
              <a:t>=31; //path 2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700" dirty="0"/>
              <a:t>  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700" dirty="0"/>
              <a:t>    else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700" dirty="0"/>
              <a:t>        </a:t>
            </a:r>
            <a:r>
              <a:rPr lang="en-US" sz="1700" dirty="0" err="1"/>
              <a:t>maxDay</a:t>
            </a:r>
            <a:r>
              <a:rPr lang="en-US" sz="1700" dirty="0"/>
              <a:t>=-1;  //</a:t>
            </a:r>
            <a:r>
              <a:rPr lang="en-US" sz="1700" baseline="0" dirty="0"/>
              <a:t> path 1</a:t>
            </a:r>
            <a:endParaRPr lang="en-US" sz="17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700" dirty="0"/>
              <a:t>    return </a:t>
            </a:r>
            <a:r>
              <a:rPr lang="en-US" sz="1700" dirty="0" err="1"/>
              <a:t>maxDay</a:t>
            </a:r>
            <a:r>
              <a:rPr lang="en-US" sz="1700" dirty="0"/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700" dirty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373608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Introduction(3)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289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Mao [1] used </a:t>
            </a:r>
            <a:r>
              <a:rPr lang="en-US" sz="2800" dirty="0" err="1" smtClean="0"/>
              <a:t>PSO</a:t>
            </a:r>
            <a:r>
              <a:rPr lang="en-US" sz="2800" dirty="0" smtClean="0"/>
              <a:t> to generate test data through building the one and only fitness function which was the combination of </a:t>
            </a:r>
            <a:r>
              <a:rPr lang="en-US" sz="2800" dirty="0" err="1" smtClean="0"/>
              <a:t>Korel</a:t>
            </a:r>
            <a:r>
              <a:rPr lang="en-US" sz="2800" dirty="0" smtClean="0"/>
              <a:t> formula [2] and the branch weights</a:t>
            </a:r>
            <a:endParaRPr lang="en-US" sz="2500" dirty="0" smtClean="0"/>
          </a:p>
        </p:txBody>
      </p:sp>
    </p:spTree>
    <p:extLst>
      <p:ext uri="{BB962C8B-B14F-4D97-AF65-F5344CB8AC3E}">
        <p14:creationId xmlns="" xmlns:p14="http://schemas.microsoft.com/office/powerpoint/2010/main" val="373608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outline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205064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Introduction</a:t>
            </a: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Proposed approach</a:t>
            </a:r>
          </a:p>
          <a:p>
            <a:pPr marL="514350" indent="-514350">
              <a:buAutoNum type="arabicPeriod"/>
            </a:pPr>
            <a:r>
              <a:rPr lang="en-US" dirty="0" smtClean="0"/>
              <a:t>Experimental result</a:t>
            </a:r>
          </a:p>
          <a:p>
            <a:pPr marL="514350" indent="-514350">
              <a:buAutoNum type="arabicPeriod"/>
            </a:pPr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7956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Proposed approach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990600"/>
            <a:ext cx="8763000" cy="1752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3608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Proposed approach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1219198"/>
          <a:ext cx="6705600" cy="3616718"/>
        </p:xfrm>
        <a:graphic>
          <a:graphicData uri="http://schemas.openxmlformats.org/drawingml/2006/table">
            <a:tbl>
              <a:tblPr/>
              <a:tblGrid>
                <a:gridCol w="6705600"/>
              </a:tblGrid>
              <a:tr h="25988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Algorithm </a:t>
                      </a:r>
                      <a:r>
                        <a:rPr lang="en-US" sz="1500" b="1" dirty="0" smtClean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1</a:t>
                      </a:r>
                      <a:r>
                        <a:rPr lang="en-US" sz="1500" dirty="0" smtClean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: Generate </a:t>
                      </a:r>
                      <a:r>
                        <a:rPr lang="en-US" sz="1500" dirty="0" err="1" smtClean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CFG</a:t>
                      </a:r>
                      <a:endParaRPr lang="en-US" sz="1500" dirty="0">
                        <a:solidFill>
                          <a:srgbClr val="000000"/>
                        </a:solidFill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88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Input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 : </a:t>
                      </a:r>
                      <a:r>
                        <a:rPr lang="en-US" sz="1500" i="1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 : source code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5988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Output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: </a:t>
                      </a:r>
                      <a:r>
                        <a:rPr lang="en-US" sz="1500" i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graph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: CFG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988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1:  </a:t>
                      </a:r>
                      <a:r>
                        <a:rPr lang="en-US" sz="1500" i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B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 = a set of blocks by dividing </a:t>
                      </a:r>
                      <a:r>
                        <a:rPr lang="en-US" sz="1500" i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endParaRPr lang="en-US" sz="1500">
                        <a:solidFill>
                          <a:srgbClr val="000000"/>
                        </a:solidFill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988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2:  </a:t>
                      </a:r>
                      <a:r>
                        <a:rPr lang="en-US" sz="1500" i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G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 = a graph by linking all blocks in </a:t>
                      </a:r>
                      <a:r>
                        <a:rPr lang="en-US" sz="1500" i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B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 to each other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988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3:  update </a:t>
                      </a:r>
                      <a:r>
                        <a:rPr lang="en-US" sz="1500" i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graph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 by replacing </a:t>
                      </a:r>
                      <a:r>
                        <a:rPr lang="en-US" sz="1500" i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f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 with </a:t>
                      </a:r>
                      <a:r>
                        <a:rPr lang="en-US" sz="1500" i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G</a:t>
                      </a:r>
                      <a:endParaRPr lang="en-US" sz="1500">
                        <a:solidFill>
                          <a:srgbClr val="000000"/>
                        </a:solidFill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988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4:  </a:t>
                      </a:r>
                      <a:r>
                        <a:rPr lang="en-US" sz="1500" b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if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 </a:t>
                      </a:r>
                      <a:r>
                        <a:rPr lang="en-US" sz="1500" i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G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 contains </a:t>
                      </a:r>
                      <a:r>
                        <a:rPr lang="en-US" sz="1500" i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return/break/continue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 statements </a:t>
                      </a:r>
                      <a:r>
                        <a:rPr lang="en-US" sz="1500" b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then</a:t>
                      </a:r>
                      <a:endParaRPr lang="en-US" sz="1500">
                        <a:solidFill>
                          <a:srgbClr val="000000"/>
                        </a:solidFill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82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5:       update the destination of </a:t>
                      </a:r>
                      <a:r>
                        <a:rPr lang="en-US" sz="1500" i="1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return/break/continue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 pointers in the </a:t>
                      </a:r>
                      <a:r>
                        <a:rPr lang="en-US" sz="1500" i="1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graph</a:t>
                      </a:r>
                      <a:endParaRPr lang="en-US" sz="1500" dirty="0">
                        <a:solidFill>
                          <a:srgbClr val="000000"/>
                        </a:solidFill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988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6:  </a:t>
                      </a:r>
                      <a:r>
                        <a:rPr lang="en-US" sz="1500" b="1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end if</a:t>
                      </a:r>
                      <a:endParaRPr lang="en-US" sz="1500" dirty="0">
                        <a:solidFill>
                          <a:srgbClr val="000000"/>
                        </a:solidFill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988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7:  </a:t>
                      </a:r>
                      <a:r>
                        <a:rPr lang="en-US" sz="1500" b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for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 each block </a:t>
                      </a:r>
                      <a:r>
                        <a:rPr lang="en-US" sz="1500" i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M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 in </a:t>
                      </a:r>
                      <a:r>
                        <a:rPr lang="en-US" sz="1500" i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B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 do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988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8:       </a:t>
                      </a:r>
                      <a:r>
                        <a:rPr lang="en-US" sz="1500" b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if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 block </a:t>
                      </a:r>
                      <a:r>
                        <a:rPr lang="en-US" sz="1500" i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M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 can be divided into smaller blocks </a:t>
                      </a:r>
                      <a:r>
                        <a:rPr lang="en-US" sz="1500" b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then</a:t>
                      </a:r>
                      <a:endParaRPr lang="en-US" sz="1500">
                        <a:solidFill>
                          <a:srgbClr val="000000"/>
                        </a:solidFill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988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9:            </a:t>
                      </a:r>
                      <a:r>
                        <a:rPr lang="en-US" sz="1500" dirty="0" smtClean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Generate </a:t>
                      </a:r>
                      <a:r>
                        <a:rPr lang="en-US" sz="1500" dirty="0" err="1" smtClean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CFG</a:t>
                      </a:r>
                      <a:r>
                        <a:rPr lang="en-US" sz="1500" dirty="0" smtClean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(</a:t>
                      </a:r>
                      <a:r>
                        <a:rPr lang="en-US" sz="1500" i="1" dirty="0" smtClean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M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988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10:     </a:t>
                      </a:r>
                      <a:r>
                        <a:rPr lang="en-US" sz="1500" b="1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end if</a:t>
                      </a:r>
                      <a:endParaRPr lang="en-US" sz="1500">
                        <a:solidFill>
                          <a:srgbClr val="000000"/>
                        </a:solidFill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988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11: </a:t>
                      </a:r>
                      <a:r>
                        <a:rPr lang="en-US" sz="1500" b="1" dirty="0">
                          <a:solidFill>
                            <a:srgbClr val="000000"/>
                          </a:solidFill>
                          <a:latin typeface="Times New Roman"/>
                          <a:ea typeface="MS Mincho"/>
                          <a:cs typeface="Times New Roman"/>
                        </a:rPr>
                        <a:t>end for</a:t>
                      </a:r>
                      <a:endParaRPr lang="en-US" sz="1500" dirty="0">
                        <a:solidFill>
                          <a:srgbClr val="000000"/>
                        </a:solidFill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73608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12" y="0"/>
            <a:ext cx="9146912" cy="692696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 Proposed approach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143000"/>
            <a:ext cx="6553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73608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</TotalTime>
  <Words>1618</Words>
  <Application>Microsoft Office PowerPoint</Application>
  <PresentationFormat>On-screen Show (4:3)</PresentationFormat>
  <Paragraphs>293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Generating Test Data for Software Structural Testing using  Parallel Particle Swarm Optimization</vt:lpstr>
      <vt:lpstr> outline</vt:lpstr>
      <vt:lpstr> Introduction(1)</vt:lpstr>
      <vt:lpstr> Introduction(2)</vt:lpstr>
      <vt:lpstr> Introduction(3)</vt:lpstr>
      <vt:lpstr> outline</vt:lpstr>
      <vt:lpstr> Proposed approach</vt:lpstr>
      <vt:lpstr> Proposed approach</vt:lpstr>
      <vt:lpstr> Proposed approach</vt:lpstr>
      <vt:lpstr> Proposed approach</vt:lpstr>
      <vt:lpstr> Proposed approach</vt:lpstr>
      <vt:lpstr> Proposed approach</vt:lpstr>
      <vt:lpstr> Proposed approach</vt:lpstr>
      <vt:lpstr> Proposed approach</vt:lpstr>
      <vt:lpstr> Proposed approach</vt:lpstr>
      <vt:lpstr> outline</vt:lpstr>
      <vt:lpstr> Experimental result</vt:lpstr>
      <vt:lpstr> Experimental result</vt:lpstr>
      <vt:lpstr> Experimental result</vt:lpstr>
      <vt:lpstr> reference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DINH NGOC THI</dc:creator>
  <cp:lastModifiedBy>admin</cp:lastModifiedBy>
  <cp:revision>194</cp:revision>
  <cp:lastPrinted>2016-11-21T09:00:46Z</cp:lastPrinted>
  <dcterms:created xsi:type="dcterms:W3CDTF">2016-11-18T04:41:57Z</dcterms:created>
  <dcterms:modified xsi:type="dcterms:W3CDTF">2017-03-05T15:15:09Z</dcterms:modified>
</cp:coreProperties>
</file>