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63" r:id="rId4"/>
    <p:sldId id="264" r:id="rId5"/>
    <p:sldId id="265" r:id="rId6"/>
    <p:sldId id="258" r:id="rId7"/>
    <p:sldId id="266" r:id="rId8"/>
    <p:sldId id="267" r:id="rId9"/>
    <p:sldId id="268" r:id="rId10"/>
    <p:sldId id="261" r:id="rId11"/>
    <p:sldId id="269" r:id="rId12"/>
    <p:sldId id="270" r:id="rId13"/>
    <p:sldId id="260" r:id="rId14"/>
    <p:sldId id="271" r:id="rId15"/>
    <p:sldId id="272" r:id="rId16"/>
    <p:sldId id="273" r:id="rId17"/>
    <p:sldId id="274" r:id="rId18"/>
    <p:sldId id="276" r:id="rId19"/>
    <p:sldId id="277" r:id="rId20"/>
    <p:sldId id="278" r:id="rId21"/>
    <p:sldId id="259" r:id="rId22"/>
    <p:sldId id="279" r:id="rId23"/>
    <p:sldId id="280" r:id="rId24"/>
    <p:sldId id="281" r:id="rId25"/>
    <p:sldId id="282" r:id="rId26"/>
    <p:sldId id="262" r:id="rId27"/>
    <p:sldId id="283" r:id="rId28"/>
    <p:sldId id="284" r:id="rId29"/>
    <p:sldId id="285" r:id="rId3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7" d="100"/>
          <a:sy n="117"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F13D7CC-1040-492F-8106-51A9FB2C754C}" type="datetimeFigureOut">
              <a:rPr lang="en-US" smtClean="0"/>
              <a:t>11/21/2016</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28E82736-E18A-41AE-AC0F-D8A10A1AEBA1}" type="slidenum">
              <a:rPr lang="en-US" smtClean="0"/>
              <a:t>‹#›</a:t>
            </a:fld>
            <a:endParaRPr lang="en-US"/>
          </a:p>
        </p:txBody>
      </p:sp>
    </p:spTree>
    <p:extLst>
      <p:ext uri="{BB962C8B-B14F-4D97-AF65-F5344CB8AC3E}">
        <p14:creationId xmlns:p14="http://schemas.microsoft.com/office/powerpoint/2010/main" val="365689226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181190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79157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29346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8552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63545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371696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39918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1837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34197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93276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145FE2-AB7C-46BC-8F86-612F87CDD637}"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48002-FF95-43B2-BE78-4F76A790F7D6}" type="slidenum">
              <a:rPr lang="en-US" smtClean="0"/>
              <a:pPr/>
              <a:t>‹#›</a:t>
            </a:fld>
            <a:endParaRPr lang="en-US"/>
          </a:p>
        </p:txBody>
      </p:sp>
    </p:spTree>
    <p:extLst>
      <p:ext uri="{BB962C8B-B14F-4D97-AF65-F5344CB8AC3E}">
        <p14:creationId xmlns:p14="http://schemas.microsoft.com/office/powerpoint/2010/main" val="236794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5FE2-AB7C-46BC-8F86-612F87CDD637}" type="datetimeFigureOut">
              <a:rPr lang="en-US" smtClean="0"/>
              <a:pPr/>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48002-FF95-43B2-BE78-4F76A790F7D6}" type="slidenum">
              <a:rPr lang="en-US" smtClean="0"/>
              <a:pPr/>
              <a:t>‹#›</a:t>
            </a:fld>
            <a:endParaRPr lang="en-US"/>
          </a:p>
        </p:txBody>
      </p:sp>
    </p:spTree>
    <p:extLst>
      <p:ext uri="{BB962C8B-B14F-4D97-AF65-F5344CB8AC3E}">
        <p14:creationId xmlns:p14="http://schemas.microsoft.com/office/powerpoint/2010/main" val="1100484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132856"/>
            <a:ext cx="7772400" cy="1470025"/>
          </a:xfrm>
        </p:spPr>
        <p:txBody>
          <a:bodyPr/>
          <a:lstStyle/>
          <a:p>
            <a:r>
              <a:rPr lang="en-US" dirty="0"/>
              <a:t>A Technique for Generating Test Data using Genetic Algorithm</a:t>
            </a:r>
          </a:p>
        </p:txBody>
      </p:sp>
      <p:sp>
        <p:nvSpPr>
          <p:cNvPr id="3" name="Subtitle 2"/>
          <p:cNvSpPr>
            <a:spLocks noGrp="1"/>
          </p:cNvSpPr>
          <p:nvPr>
            <p:ph type="subTitle" idx="1"/>
          </p:nvPr>
        </p:nvSpPr>
        <p:spPr>
          <a:xfrm>
            <a:off x="467544" y="3886200"/>
            <a:ext cx="8280920" cy="1752600"/>
          </a:xfrm>
        </p:spPr>
        <p:txBody>
          <a:bodyPr>
            <a:normAutofit fontScale="85000" lnSpcReduction="20000"/>
          </a:bodyPr>
          <a:lstStyle/>
          <a:p>
            <a:r>
              <a:rPr lang="en-US" dirty="0" smtClean="0"/>
              <a:t>Dinh Ngọc Thi, Vo Dinh Hieu, Nguyen Viet Ha</a:t>
            </a:r>
          </a:p>
          <a:p>
            <a:r>
              <a:rPr lang="en-US" dirty="0"/>
              <a:t>Faculty of Information Technology</a:t>
            </a:r>
          </a:p>
          <a:p>
            <a:r>
              <a:rPr lang="en-US" dirty="0"/>
              <a:t>VNU University of Engineering and</a:t>
            </a:r>
          </a:p>
          <a:p>
            <a:r>
              <a:rPr lang="en-US" dirty="0"/>
              <a:t>Technology, Hanoi, Vietnam</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365398"/>
            <a:ext cx="189547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71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b="1"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val="233083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The path coverage literature using GA started with Lin and </a:t>
            </a:r>
            <a:r>
              <a:rPr lang="en-US" dirty="0" err="1" smtClean="0"/>
              <a:t>Yeh</a:t>
            </a:r>
            <a:r>
              <a:rPr lang="en-US" dirty="0" smtClean="0"/>
              <a:t> [2] in 2000. They extended Jones et al.'s work [3] from branch coverage to path coverage.</a:t>
            </a:r>
          </a:p>
          <a:p>
            <a:pPr marL="0" indent="0">
              <a:buNone/>
            </a:pPr>
            <a:r>
              <a:rPr lang="en-US" dirty="0" smtClean="0"/>
              <a:t>Chen and </a:t>
            </a:r>
            <a:r>
              <a:rPr lang="en-US" dirty="0" err="1" smtClean="0"/>
              <a:t>Zhong</a:t>
            </a:r>
            <a:r>
              <a:rPr lang="en-US" dirty="0" smtClean="0"/>
              <a:t> [4] developed a multi-population genetic algorithm for path testing. </a:t>
            </a:r>
            <a:endParaRPr lang="en-US" dirty="0"/>
          </a:p>
        </p:txBody>
      </p:sp>
    </p:spTree>
    <p:extLst>
      <p:ext uri="{BB962C8B-B14F-4D97-AF65-F5344CB8AC3E}">
        <p14:creationId xmlns:p14="http://schemas.microsoft.com/office/powerpoint/2010/main" val="233083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related work (</a:t>
            </a:r>
            <a:r>
              <a:rPr lang="en-US" dirty="0" err="1" smtClean="0">
                <a:solidFill>
                  <a:schemeClr val="bg1"/>
                </a:solidFill>
              </a:rPr>
              <a:t>cond</a:t>
            </a:r>
            <a:r>
              <a:rPr lang="en-US"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err="1" smtClean="0"/>
              <a:t>Malburg</a:t>
            </a:r>
            <a:r>
              <a:rPr lang="en-US" dirty="0" smtClean="0"/>
              <a:t> and Fraser [5] introduced a novel mutation operator for evolutionary search which based on dynamic SE. </a:t>
            </a:r>
          </a:p>
          <a:p>
            <a:pPr marL="0" indent="0">
              <a:buNone/>
            </a:pPr>
            <a:r>
              <a:rPr lang="en-US" dirty="0" smtClean="0"/>
              <a:t>Ahmed and </a:t>
            </a:r>
            <a:r>
              <a:rPr lang="en-US" dirty="0" err="1" smtClean="0"/>
              <a:t>Hermadi</a:t>
            </a:r>
            <a:r>
              <a:rPr lang="en-US" dirty="0" smtClean="0"/>
              <a:t> [6] improved their GA research [7] in 2003 by adding a rewarding scheme and using a more efficient test data generator. </a:t>
            </a:r>
            <a:endParaRPr lang="en-US" dirty="0"/>
          </a:p>
        </p:txBody>
      </p:sp>
    </p:spTree>
    <p:extLst>
      <p:ext uri="{BB962C8B-B14F-4D97-AF65-F5344CB8AC3E}">
        <p14:creationId xmlns:p14="http://schemas.microsoft.com/office/powerpoint/2010/main" val="233083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b="1"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val="184840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main steps</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683568" y="980728"/>
            <a:ext cx="7848872" cy="5328592"/>
          </a:xfrm>
          <a:prstGeom prst="rect">
            <a:avLst/>
          </a:prstGeom>
          <a:noFill/>
          <a:ln w="9525">
            <a:noFill/>
            <a:miter lim="800000"/>
            <a:headEnd/>
            <a:tailEnd/>
          </a:ln>
        </p:spPr>
      </p:pic>
    </p:spTree>
    <p:extLst>
      <p:ext uri="{BB962C8B-B14F-4D97-AF65-F5344CB8AC3E}">
        <p14:creationId xmlns:p14="http://schemas.microsoft.com/office/powerpoint/2010/main" val="184840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1: static program analysis </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Solve path conditions </a:t>
            </a:r>
          </a:p>
          <a:p>
            <a:pPr marL="0" indent="0">
              <a:buNone/>
            </a:pPr>
            <a:r>
              <a:rPr lang="en-US" dirty="0" smtClean="0"/>
              <a:t>Store constraint satisfaction </a:t>
            </a:r>
          </a:p>
        </p:txBody>
      </p:sp>
    </p:spTree>
    <p:extLst>
      <p:ext uri="{BB962C8B-B14F-4D97-AF65-F5344CB8AC3E}">
        <p14:creationId xmlns:p14="http://schemas.microsoft.com/office/powerpoint/2010/main" val="184840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solve path conditions</a:t>
            </a:r>
            <a:r>
              <a:rPr lang="en-US" b="1" dirty="0" smtClean="0">
                <a:solidFill>
                  <a:schemeClr val="bg1"/>
                </a:solidFill>
              </a:rPr>
              <a:t> </a:t>
            </a:r>
            <a:endParaRPr lang="en-US" b="1"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043608" y="908720"/>
            <a:ext cx="6848475" cy="24669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67544" y="3573016"/>
            <a:ext cx="8424936" cy="2476500"/>
          </a:xfrm>
          <a:prstGeom prst="rect">
            <a:avLst/>
          </a:prstGeom>
          <a:noFill/>
          <a:ln w="9525">
            <a:noFill/>
            <a:miter lim="800000"/>
            <a:headEnd/>
            <a:tailEnd/>
          </a:ln>
        </p:spPr>
      </p:pic>
    </p:spTree>
    <p:extLst>
      <p:ext uri="{BB962C8B-B14F-4D97-AF65-F5344CB8AC3E}">
        <p14:creationId xmlns:p14="http://schemas.microsoft.com/office/powerpoint/2010/main" val="184840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b="1" dirty="0" smtClean="0">
                <a:solidFill>
                  <a:schemeClr val="bg1"/>
                </a:solidFill>
              </a:rPr>
              <a:t> </a:t>
            </a:r>
            <a:r>
              <a:rPr lang="en-US" dirty="0" smtClean="0">
                <a:solidFill>
                  <a:schemeClr val="bg1"/>
                </a:solidFill>
              </a:rPr>
              <a:t>store constraint satisfaction</a:t>
            </a:r>
            <a:r>
              <a:rPr lang="en-US" b="1" dirty="0" smtClean="0">
                <a:solidFill>
                  <a:schemeClr val="bg1"/>
                </a:solidFill>
              </a:rPr>
              <a:t> </a:t>
            </a:r>
            <a:endParaRPr lang="en-US" b="1"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755577" y="908720"/>
            <a:ext cx="7344816" cy="2736304"/>
          </a:xfrm>
          <a:prstGeom prst="rect">
            <a:avLst/>
          </a:prstGeom>
          <a:noFill/>
          <a:ln w="9525">
            <a:noFill/>
            <a:miter lim="800000"/>
            <a:headEnd/>
            <a:tailEnd/>
          </a:ln>
        </p:spPr>
      </p:pic>
      <p:grpSp>
        <p:nvGrpSpPr>
          <p:cNvPr id="4" name="Group 3"/>
          <p:cNvGrpSpPr/>
          <p:nvPr/>
        </p:nvGrpSpPr>
        <p:grpSpPr>
          <a:xfrm>
            <a:off x="611560" y="3789040"/>
            <a:ext cx="8064896" cy="2681858"/>
            <a:chOff x="611560" y="3789040"/>
            <a:chExt cx="8064896" cy="2681858"/>
          </a:xfrm>
        </p:grpSpPr>
        <p:pic>
          <p:nvPicPr>
            <p:cNvPr id="3076" name="Picture 4"/>
            <p:cNvPicPr>
              <a:picLocks noChangeAspect="1" noChangeArrowheads="1"/>
            </p:cNvPicPr>
            <p:nvPr/>
          </p:nvPicPr>
          <p:blipFill>
            <a:blip r:embed="rId3" cstate="print"/>
            <a:srcRect/>
            <a:stretch>
              <a:fillRect/>
            </a:stretch>
          </p:blipFill>
          <p:spPr bwMode="auto">
            <a:xfrm>
              <a:off x="611560" y="3789040"/>
              <a:ext cx="7920880" cy="2681858"/>
            </a:xfrm>
            <a:prstGeom prst="rect">
              <a:avLst/>
            </a:prstGeom>
            <a:noFill/>
            <a:ln w="9525">
              <a:noFill/>
              <a:miter lim="800000"/>
              <a:headEnd/>
              <a:tailEnd/>
            </a:ln>
          </p:spPr>
        </p:pic>
        <p:sp>
          <p:nvSpPr>
            <p:cNvPr id="3" name="Rectangle 2"/>
            <p:cNvSpPr/>
            <p:nvPr/>
          </p:nvSpPr>
          <p:spPr>
            <a:xfrm>
              <a:off x="5004048" y="5543550"/>
              <a:ext cx="3672408" cy="9273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840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step 2: execute GA</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Create fitness function </a:t>
            </a:r>
          </a:p>
          <a:p>
            <a:pPr marL="0" indent="0">
              <a:buNone/>
            </a:pPr>
            <a:r>
              <a:rPr lang="en-US" dirty="0" smtClean="0"/>
              <a:t>Constraint-based adjustment</a:t>
            </a:r>
          </a:p>
        </p:txBody>
      </p:sp>
    </p:spTree>
    <p:extLst>
      <p:ext uri="{BB962C8B-B14F-4D97-AF65-F5344CB8AC3E}">
        <p14:creationId xmlns:p14="http://schemas.microsoft.com/office/powerpoint/2010/main" val="184840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create </a:t>
            </a:r>
            <a:r>
              <a:rPr lang="en-US" dirty="0" smtClean="0">
                <a:solidFill>
                  <a:schemeClr val="bg1"/>
                </a:solidFill>
              </a:rPr>
              <a:t>fitness function</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467544" y="1729730"/>
            <a:ext cx="8280920" cy="2779390"/>
          </a:xfrm>
          <a:prstGeom prst="rect">
            <a:avLst/>
          </a:prstGeom>
          <a:noFill/>
          <a:ln w="9525">
            <a:noFill/>
            <a:miter lim="800000"/>
            <a:headEnd/>
            <a:tailEnd/>
          </a:ln>
        </p:spPr>
      </p:pic>
      <p:sp>
        <p:nvSpPr>
          <p:cNvPr id="4" name="Content Placeholder 2"/>
          <p:cNvSpPr>
            <a:spLocks noGrp="1"/>
          </p:cNvSpPr>
          <p:nvPr>
            <p:ph idx="1"/>
          </p:nvPr>
        </p:nvSpPr>
        <p:spPr>
          <a:xfrm>
            <a:off x="374848" y="1052736"/>
            <a:ext cx="8229600" cy="676994"/>
          </a:xfrm>
        </p:spPr>
        <p:txBody>
          <a:bodyPr/>
          <a:lstStyle/>
          <a:p>
            <a:pPr marL="0" indent="0">
              <a:buNone/>
            </a:pPr>
            <a:r>
              <a:rPr lang="en-US" dirty="0" smtClean="0"/>
              <a:t>Insert instrument code into program under test</a:t>
            </a:r>
          </a:p>
        </p:txBody>
      </p:sp>
    </p:spTree>
    <p:extLst>
      <p:ext uri="{BB962C8B-B14F-4D97-AF65-F5344CB8AC3E}">
        <p14:creationId xmlns:p14="http://schemas.microsoft.com/office/powerpoint/2010/main" val="18484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b="1"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val="227956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constraint-based adjustment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611560" y="1052736"/>
            <a:ext cx="7848872" cy="4824536"/>
          </a:xfrm>
          <a:prstGeom prst="rect">
            <a:avLst/>
          </a:prstGeom>
          <a:noFill/>
          <a:ln w="9525">
            <a:noFill/>
            <a:miter lim="800000"/>
            <a:headEnd/>
            <a:tailEnd/>
          </a:ln>
        </p:spPr>
      </p:pic>
    </p:spTree>
    <p:extLst>
      <p:ext uri="{BB962C8B-B14F-4D97-AF65-F5344CB8AC3E}">
        <p14:creationId xmlns:p14="http://schemas.microsoft.com/office/powerpoint/2010/main" val="184840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b="1"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val="318509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Tritype</a:t>
            </a:r>
            <a:r>
              <a:rPr lang="en-US" dirty="0" smtClean="0">
                <a:solidFill>
                  <a:schemeClr val="bg1"/>
                </a:solidFill>
              </a:rPr>
              <a:t> program under test</a:t>
            </a:r>
            <a:endParaRPr lang="en-US" dirty="0">
              <a:solidFill>
                <a:schemeClr val="bg1"/>
              </a:solidFill>
            </a:endParaRPr>
          </a:p>
        </p:txBody>
      </p:sp>
      <p:pic>
        <p:nvPicPr>
          <p:cNvPr id="6146" name="Picture 2"/>
          <p:cNvPicPr>
            <a:picLocks noChangeAspect="1" noChangeArrowheads="1"/>
          </p:cNvPicPr>
          <p:nvPr/>
        </p:nvPicPr>
        <p:blipFill>
          <a:blip r:embed="rId2" cstate="print"/>
          <a:srcRect/>
          <a:stretch>
            <a:fillRect/>
          </a:stretch>
        </p:blipFill>
        <p:spPr bwMode="auto">
          <a:xfrm>
            <a:off x="899592" y="1268760"/>
            <a:ext cx="6984776" cy="3888432"/>
          </a:xfrm>
          <a:prstGeom prst="rect">
            <a:avLst/>
          </a:prstGeom>
          <a:noFill/>
          <a:ln w="9525">
            <a:noFill/>
            <a:miter lim="800000"/>
            <a:headEnd/>
            <a:tailEnd/>
          </a:ln>
        </p:spPr>
      </p:pic>
    </p:spTree>
    <p:extLst>
      <p:ext uri="{BB962C8B-B14F-4D97-AF65-F5344CB8AC3E}">
        <p14:creationId xmlns:p14="http://schemas.microsoft.com/office/powerpoint/2010/main" val="318509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QuadEq2</a:t>
            </a:r>
            <a:r>
              <a:rPr lang="en-US" dirty="0" smtClean="0">
                <a:solidFill>
                  <a:schemeClr val="bg1"/>
                </a:solidFill>
              </a:rPr>
              <a:t> program under test</a:t>
            </a:r>
            <a:endParaRPr lang="en-US" dirty="0">
              <a:solidFill>
                <a:schemeClr val="bg1"/>
              </a:solidFill>
            </a:endParaRPr>
          </a:p>
        </p:txBody>
      </p:sp>
      <p:pic>
        <p:nvPicPr>
          <p:cNvPr id="7170" name="Picture 2"/>
          <p:cNvPicPr>
            <a:picLocks noChangeAspect="1" noChangeArrowheads="1"/>
          </p:cNvPicPr>
          <p:nvPr/>
        </p:nvPicPr>
        <p:blipFill>
          <a:blip r:embed="rId2" cstate="print"/>
          <a:srcRect/>
          <a:stretch>
            <a:fillRect/>
          </a:stretch>
        </p:blipFill>
        <p:spPr bwMode="auto">
          <a:xfrm>
            <a:off x="899592" y="1124744"/>
            <a:ext cx="7105650" cy="4772025"/>
          </a:xfrm>
          <a:prstGeom prst="rect">
            <a:avLst/>
          </a:prstGeom>
          <a:noFill/>
          <a:ln w="9525">
            <a:noFill/>
            <a:miter lim="800000"/>
            <a:headEnd/>
            <a:tailEnd/>
          </a:ln>
        </p:spPr>
      </p:pic>
    </p:spTree>
    <p:extLst>
      <p:ext uri="{BB962C8B-B14F-4D97-AF65-F5344CB8AC3E}">
        <p14:creationId xmlns:p14="http://schemas.microsoft.com/office/powerpoint/2010/main" val="318509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path coverage</a:t>
            </a:r>
            <a:endParaRPr lang="en-US" dirty="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683568" y="1196752"/>
            <a:ext cx="7632848" cy="1728192"/>
          </a:xfrm>
          <a:prstGeom prst="rect">
            <a:avLst/>
          </a:prstGeom>
          <a:noFill/>
          <a:ln w="9525">
            <a:noFill/>
            <a:miter lim="800000"/>
            <a:headEnd/>
            <a:tailEnd/>
          </a:ln>
        </p:spPr>
      </p:pic>
      <p:pic>
        <p:nvPicPr>
          <p:cNvPr id="8197" name="Picture 5"/>
          <p:cNvPicPr>
            <a:picLocks noChangeAspect="1" noChangeArrowheads="1"/>
          </p:cNvPicPr>
          <p:nvPr/>
        </p:nvPicPr>
        <p:blipFill>
          <a:blip r:embed="rId3" cstate="print"/>
          <a:srcRect/>
          <a:stretch>
            <a:fillRect/>
          </a:stretch>
        </p:blipFill>
        <p:spPr bwMode="auto">
          <a:xfrm>
            <a:off x="467544" y="3356992"/>
            <a:ext cx="8496943" cy="2390775"/>
          </a:xfrm>
          <a:prstGeom prst="rect">
            <a:avLst/>
          </a:prstGeom>
          <a:noFill/>
          <a:ln w="9525">
            <a:noFill/>
            <a:miter lim="800000"/>
            <a:headEnd/>
            <a:tailEnd/>
          </a:ln>
        </p:spPr>
      </p:pic>
    </p:spTree>
    <p:extLst>
      <p:ext uri="{BB962C8B-B14F-4D97-AF65-F5344CB8AC3E}">
        <p14:creationId xmlns:p14="http://schemas.microsoft.com/office/powerpoint/2010/main" val="318509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 data generation counts</a:t>
            </a:r>
            <a:endParaRPr lang="en-US" dirty="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1340768"/>
            <a:ext cx="7776864" cy="1944216"/>
          </a:xfrm>
          <a:prstGeom prst="rect">
            <a:avLst/>
          </a:prstGeom>
          <a:noFill/>
          <a:ln w="9525">
            <a:noFill/>
            <a:miter lim="800000"/>
            <a:headEnd/>
            <a:tailEnd/>
          </a:ln>
        </p:spPr>
      </p:pic>
    </p:spTree>
    <p:extLst>
      <p:ext uri="{BB962C8B-B14F-4D97-AF65-F5344CB8AC3E}">
        <p14:creationId xmlns:p14="http://schemas.microsoft.com/office/powerpoint/2010/main" val="31850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b="1" dirty="0" smtClean="0"/>
              <a:t>6. Conclusion</a:t>
            </a:r>
            <a:endParaRPr lang="en-US" b="1" dirty="0"/>
          </a:p>
        </p:txBody>
      </p:sp>
    </p:spTree>
    <p:extLst>
      <p:ext uri="{BB962C8B-B14F-4D97-AF65-F5344CB8AC3E}">
        <p14:creationId xmlns:p14="http://schemas.microsoft.com/office/powerpoint/2010/main" val="1133312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conclusion</a:t>
            </a:r>
            <a:endParaRPr lang="en-US" dirty="0">
              <a:solidFill>
                <a:schemeClr val="bg1"/>
              </a:solidFill>
            </a:endParaRPr>
          </a:p>
        </p:txBody>
      </p:sp>
      <p:sp>
        <p:nvSpPr>
          <p:cNvPr id="3" name="Content Placeholder 2"/>
          <p:cNvSpPr>
            <a:spLocks noGrp="1"/>
          </p:cNvSpPr>
          <p:nvPr>
            <p:ph idx="1"/>
          </p:nvPr>
        </p:nvSpPr>
        <p:spPr>
          <a:xfrm>
            <a:off x="457200" y="908720"/>
            <a:ext cx="8229600" cy="5256584"/>
          </a:xfrm>
        </p:spPr>
        <p:txBody>
          <a:bodyPr>
            <a:noAutofit/>
          </a:bodyPr>
          <a:lstStyle/>
          <a:p>
            <a:r>
              <a:rPr lang="en-US" sz="2500" dirty="0" smtClean="0"/>
              <a:t>From a given program under test, we find out the test paths which are difficult or impossible for GA to generate coverage test data, and then use the constraint solver </a:t>
            </a:r>
            <a:r>
              <a:rPr lang="en-US" sz="2500" dirty="0" err="1" smtClean="0"/>
              <a:t>Z3</a:t>
            </a:r>
            <a:r>
              <a:rPr lang="en-US" sz="2500" dirty="0" smtClean="0"/>
              <a:t> to solve these path conditions. The constraint satisfaction will be used again in generating population of GA. </a:t>
            </a:r>
          </a:p>
          <a:p>
            <a:r>
              <a:rPr lang="en-US" sz="2500" dirty="0" smtClean="0"/>
              <a:t>The experimental results of some programs under test demonstrate that improved GA generated test data can cover all feasible paths having path conditions which cannot be covered by test data generated from regular GA. </a:t>
            </a:r>
          </a:p>
          <a:p>
            <a:r>
              <a:rPr lang="en-US" sz="2500" dirty="0" smtClean="0"/>
              <a:t>In the future, we will investigate how to automatically insert instrument code into the given program under test. Moreover, we are going to extend our proposed method to apply to the more complex programs under test. </a:t>
            </a:r>
            <a:endParaRPr lang="en-US" sz="2500" b="1" dirty="0"/>
          </a:p>
        </p:txBody>
      </p:sp>
    </p:spTree>
    <p:extLst>
      <p:ext uri="{BB962C8B-B14F-4D97-AF65-F5344CB8AC3E}">
        <p14:creationId xmlns:p14="http://schemas.microsoft.com/office/powerpoint/2010/main" val="1133312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reference</a:t>
            </a:r>
            <a:endParaRPr lang="en-US" dirty="0">
              <a:solidFill>
                <a:schemeClr val="bg1"/>
              </a:solidFill>
            </a:endParaRPr>
          </a:p>
        </p:txBody>
      </p:sp>
      <p:sp>
        <p:nvSpPr>
          <p:cNvPr id="3" name="Content Placeholder 2"/>
          <p:cNvSpPr>
            <a:spLocks noGrp="1"/>
          </p:cNvSpPr>
          <p:nvPr>
            <p:ph idx="1"/>
          </p:nvPr>
        </p:nvSpPr>
        <p:spPr>
          <a:xfrm>
            <a:off x="385025" y="836712"/>
            <a:ext cx="8424936" cy="5755946"/>
          </a:xfrm>
        </p:spPr>
        <p:txBody>
          <a:bodyPr>
            <a:noAutofit/>
          </a:bodyPr>
          <a:lstStyle/>
          <a:p>
            <a:pPr marL="514350" indent="-514350">
              <a:buAutoNum type="arabicPeriod"/>
            </a:pPr>
            <a:r>
              <a:rPr lang="en-US" sz="1900" dirty="0" smtClean="0"/>
              <a:t>G. J. Myers: The Art of Software Testing, 2nd edition. John Wiley &amp; Sons Inc (2004).</a:t>
            </a:r>
          </a:p>
          <a:p>
            <a:pPr marL="457200" indent="-457200">
              <a:buAutoNum type="arabicPeriod"/>
            </a:pPr>
            <a:r>
              <a:rPr lang="en-US" sz="1900" dirty="0" smtClean="0"/>
              <a:t> J. C. Lin and P. L. </a:t>
            </a:r>
            <a:r>
              <a:rPr lang="en-US" sz="1900" dirty="0" err="1" smtClean="0"/>
              <a:t>Yeh</a:t>
            </a:r>
            <a:r>
              <a:rPr lang="en-US" sz="1900" dirty="0" smtClean="0"/>
              <a:t>: Using genetic algorithms for test case generation in path testing. In: 9th Asian Test Symposium, pp. 241--246. IEEE Computer Society, Washington (2000).</a:t>
            </a:r>
          </a:p>
          <a:p>
            <a:pPr marL="457200" indent="-457200">
              <a:buAutoNum type="arabicPeriod"/>
            </a:pPr>
            <a:r>
              <a:rPr lang="en-US" sz="1900" dirty="0" smtClean="0"/>
              <a:t>B. F. Jones, H. H. </a:t>
            </a:r>
            <a:r>
              <a:rPr lang="en-US" sz="1900" dirty="0" err="1" smtClean="0"/>
              <a:t>Sthamer</a:t>
            </a:r>
            <a:r>
              <a:rPr lang="en-US" sz="1900" dirty="0" smtClean="0"/>
              <a:t>, and </a:t>
            </a:r>
            <a:r>
              <a:rPr lang="en-US" sz="1900" dirty="0" err="1" smtClean="0"/>
              <a:t>D.E.</a:t>
            </a:r>
            <a:r>
              <a:rPr lang="en-US" sz="1900" dirty="0" smtClean="0"/>
              <a:t> </a:t>
            </a:r>
            <a:r>
              <a:rPr lang="en-US" sz="1900" dirty="0" err="1" smtClean="0"/>
              <a:t>Eyres</a:t>
            </a:r>
            <a:r>
              <a:rPr lang="en-US" sz="1900" dirty="0" smtClean="0"/>
              <a:t>: Automatic structural testing using genetic algorithms. Software Engineering, 11(5), 299--306, (1996).</a:t>
            </a:r>
          </a:p>
          <a:p>
            <a:pPr marL="457200" indent="-457200">
              <a:buAutoNum type="arabicPeriod"/>
            </a:pPr>
            <a:r>
              <a:rPr lang="en-US" sz="1900" dirty="0" smtClean="0"/>
              <a:t>Y. Chen and Y. </a:t>
            </a:r>
            <a:r>
              <a:rPr lang="en-US" sz="1900" dirty="0" err="1" smtClean="0"/>
              <a:t>Zhong</a:t>
            </a:r>
            <a:r>
              <a:rPr lang="en-US" sz="1900" dirty="0" smtClean="0"/>
              <a:t>: Automatic path-oriented test data generation using a multi-population genetic algorithm. In: 4th International Conference on Natural Computation, </a:t>
            </a:r>
            <a:r>
              <a:rPr lang="en-US" sz="1900" dirty="0" err="1" smtClean="0"/>
              <a:t>vol</a:t>
            </a:r>
            <a:r>
              <a:rPr lang="en-US" sz="1900" dirty="0" smtClean="0"/>
              <a:t> 1, pp. 566--570, 2008.</a:t>
            </a:r>
          </a:p>
          <a:p>
            <a:pPr marL="457200" indent="-457200">
              <a:buAutoNum type="arabicPeriod"/>
            </a:pPr>
            <a:r>
              <a:rPr lang="en-US" sz="1900" dirty="0" smtClean="0"/>
              <a:t>J. </a:t>
            </a:r>
            <a:r>
              <a:rPr lang="en-US" sz="1900" dirty="0" err="1" smtClean="0"/>
              <a:t>Malburg</a:t>
            </a:r>
            <a:r>
              <a:rPr lang="en-US" sz="1900" dirty="0" smtClean="0"/>
              <a:t> and G. Fraser: Search-based testing using constraint-based mutation. Journal Software Testing, Verification &amp; Reliability, vol. 24(6), 472--495 (2014).</a:t>
            </a:r>
          </a:p>
          <a:p>
            <a:pPr marL="457200" indent="-457200">
              <a:buAutoNum type="arabicPeriod"/>
            </a:pPr>
            <a:r>
              <a:rPr lang="en-US" sz="1900" dirty="0" smtClean="0"/>
              <a:t>I. </a:t>
            </a:r>
            <a:r>
              <a:rPr lang="en-US" sz="1900" dirty="0" err="1" smtClean="0"/>
              <a:t>Hermadi</a:t>
            </a:r>
            <a:r>
              <a:rPr lang="en-US" sz="1900" dirty="0" smtClean="0"/>
              <a:t> and M. A. Ahmed: Genetic Algorithm based test data generator. In: Congress on Evolutionary Computation (CEC), vol. 1, pp. 85--91. Canberra, Australia (2003).</a:t>
            </a:r>
          </a:p>
          <a:p>
            <a:pPr marL="457200" indent="-457200">
              <a:buAutoNum type="arabicPeriod"/>
            </a:pPr>
            <a:r>
              <a:rPr lang="en-US" sz="1900" dirty="0" smtClean="0"/>
              <a:t>M. A. Ahmed and I. </a:t>
            </a:r>
            <a:r>
              <a:rPr lang="en-US" sz="1900" dirty="0" err="1" smtClean="0"/>
              <a:t>Hermadi</a:t>
            </a:r>
            <a:r>
              <a:rPr lang="en-US" sz="1900" dirty="0" smtClean="0"/>
              <a:t>: GA-based Multiple Paths Test Data Generator. Computers &amp; Operations Research, vol. 35, pp 3107--3124 (2008).</a:t>
            </a:r>
            <a:endParaRPr lang="en-US" sz="1900" dirty="0"/>
          </a:p>
        </p:txBody>
      </p:sp>
    </p:spTree>
    <p:extLst>
      <p:ext uri="{BB962C8B-B14F-4D97-AF65-F5344CB8AC3E}">
        <p14:creationId xmlns:p14="http://schemas.microsoft.com/office/powerpoint/2010/main" val="1133312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043608" y="1124744"/>
            <a:ext cx="7019925" cy="3990975"/>
          </a:xfrm>
          <a:prstGeom prst="rect">
            <a:avLst/>
          </a:prstGeom>
          <a:noFill/>
          <a:ln w="9525">
            <a:noFill/>
            <a:miter lim="800000"/>
            <a:headEnd/>
            <a:tailEnd/>
          </a:ln>
        </p:spPr>
      </p:pic>
    </p:spTree>
    <p:extLst>
      <p:ext uri="{BB962C8B-B14F-4D97-AF65-F5344CB8AC3E}">
        <p14:creationId xmlns:p14="http://schemas.microsoft.com/office/powerpoint/2010/main" val="113331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software is everywhere</a:t>
            </a:r>
            <a:endParaRPr lang="en-US" dirty="0">
              <a:solidFill>
                <a:schemeClr val="bg1"/>
              </a:solidFill>
            </a:endParaRPr>
          </a:p>
        </p:txBody>
      </p:sp>
      <p:sp>
        <p:nvSpPr>
          <p:cNvPr id="5" name="TextBox 4"/>
          <p:cNvSpPr txBox="1"/>
          <p:nvPr/>
        </p:nvSpPr>
        <p:spPr>
          <a:xfrm>
            <a:off x="467544" y="5807005"/>
            <a:ext cx="8064896" cy="769441"/>
          </a:xfrm>
          <a:prstGeom prst="rect">
            <a:avLst/>
          </a:prstGeom>
          <a:noFill/>
        </p:spPr>
        <p:txBody>
          <a:bodyPr wrap="square" rtlCol="0">
            <a:spAutoFit/>
          </a:bodyPr>
          <a:lstStyle/>
          <a:p>
            <a:r>
              <a:rPr lang="en-US" sz="2200" dirty="0" smtClean="0"/>
              <a:t>errors are expensive</a:t>
            </a:r>
          </a:p>
          <a:p>
            <a:r>
              <a:rPr lang="en-US" sz="2200" dirty="0" smtClean="0"/>
              <a:t>annual cost of software errors to US economy is </a:t>
            </a:r>
            <a:r>
              <a:rPr lang="en-US" sz="2200" dirty="0" smtClean="0"/>
              <a:t>$</a:t>
            </a:r>
            <a:r>
              <a:rPr lang="ja-JP" altLang="en-US" sz="2200" dirty="0" smtClean="0"/>
              <a:t>～</a:t>
            </a:r>
            <a:r>
              <a:rPr lang="en-US" sz="2200" dirty="0" err="1" smtClean="0"/>
              <a:t>60B</a:t>
            </a:r>
            <a:r>
              <a:rPr lang="en-US" sz="2200" dirty="0" smtClean="0"/>
              <a:t> </a:t>
            </a:r>
            <a:r>
              <a:rPr lang="en-US" sz="2200" dirty="0" smtClean="0"/>
              <a:t>[1]</a:t>
            </a:r>
            <a:endParaRPr lang="en-US" sz="2200"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908720"/>
            <a:ext cx="871296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28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a:solidFill>
                  <a:schemeClr val="bg1"/>
                </a:solidFill>
              </a:rPr>
              <a:t>approaches to finding errors</a:t>
            </a:r>
          </a:p>
        </p:txBody>
      </p:sp>
      <p:sp>
        <p:nvSpPr>
          <p:cNvPr id="3" name="Content Placeholder 2"/>
          <p:cNvSpPr>
            <a:spLocks noGrp="1"/>
          </p:cNvSpPr>
          <p:nvPr>
            <p:ph idx="1"/>
          </p:nvPr>
        </p:nvSpPr>
        <p:spPr>
          <a:xfrm>
            <a:off x="457200" y="1052736"/>
            <a:ext cx="8229600" cy="5184576"/>
          </a:xfrm>
        </p:spPr>
        <p:txBody>
          <a:bodyPr/>
          <a:lstStyle/>
          <a:p>
            <a:pPr marL="0" indent="0">
              <a:buNone/>
            </a:pPr>
            <a:r>
              <a:rPr lang="en-US" dirty="0"/>
              <a:t>static analysis </a:t>
            </a:r>
            <a:endParaRPr lang="en-US" dirty="0" smtClean="0"/>
          </a:p>
          <a:p>
            <a:pPr marL="0" indent="0">
              <a:buNone/>
            </a:pPr>
            <a:r>
              <a:rPr lang="en-US" dirty="0" smtClean="0"/>
              <a:t>	</a:t>
            </a:r>
            <a:r>
              <a:rPr lang="en-US" sz="2800" dirty="0" smtClean="0"/>
              <a:t>automatic, scalable, exhaustive</a:t>
            </a:r>
          </a:p>
          <a:p>
            <a:pPr marL="0" indent="0">
              <a:buNone/>
            </a:pPr>
            <a:r>
              <a:rPr lang="en-US" sz="2800" dirty="0" smtClean="0"/>
              <a:t>	infinite loops, array, procedure calls and pointer 	references </a:t>
            </a:r>
          </a:p>
          <a:p>
            <a:pPr marL="0" indent="0">
              <a:buNone/>
            </a:pPr>
            <a:r>
              <a:rPr lang="en-US" sz="2800" dirty="0" smtClean="0"/>
              <a:t>	state-of-the-art: symbolic execution (SE)</a:t>
            </a:r>
            <a:endParaRPr lang="en-US" sz="2800" dirty="0"/>
          </a:p>
          <a:p>
            <a:pPr marL="0" indent="0">
              <a:buNone/>
            </a:pPr>
            <a:r>
              <a:rPr lang="en-US" dirty="0" smtClean="0"/>
              <a:t>dynamic analysis</a:t>
            </a:r>
          </a:p>
          <a:p>
            <a:pPr marL="0" indent="0">
              <a:buNone/>
            </a:pPr>
            <a:r>
              <a:rPr lang="en-US" sz="2800" dirty="0" smtClean="0"/>
              <a:t>	random testing, local search, and evolutionary 	methods </a:t>
            </a:r>
          </a:p>
          <a:p>
            <a:pPr marL="0" indent="0">
              <a:buNone/>
            </a:pPr>
            <a:r>
              <a:rPr lang="en-US" sz="2800" dirty="0" smtClean="0"/>
              <a:t>	most widely known: genetic algorithm (GA)</a:t>
            </a:r>
            <a:endParaRPr lang="en-US" sz="2800" dirty="0"/>
          </a:p>
        </p:txBody>
      </p:sp>
    </p:spTree>
    <p:extLst>
      <p:ext uri="{BB962C8B-B14F-4D97-AF65-F5344CB8AC3E}">
        <p14:creationId xmlns:p14="http://schemas.microsoft.com/office/powerpoint/2010/main" val="37360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problem</a:t>
            </a:r>
            <a:endParaRPr lang="en-US" dirty="0">
              <a:solidFill>
                <a:schemeClr val="bg1"/>
              </a:solidFill>
            </a:endParaRPr>
          </a:p>
        </p:txBody>
      </p:sp>
      <p:sp>
        <p:nvSpPr>
          <p:cNvPr id="3" name="Content Placeholder 2"/>
          <p:cNvSpPr>
            <a:spLocks noGrp="1"/>
          </p:cNvSpPr>
          <p:nvPr>
            <p:ph idx="1"/>
          </p:nvPr>
        </p:nvSpPr>
        <p:spPr>
          <a:xfrm>
            <a:off x="395536" y="4005064"/>
            <a:ext cx="8229600" cy="2304256"/>
          </a:xfrm>
        </p:spPr>
        <p:txBody>
          <a:bodyPr>
            <a:normAutofit/>
          </a:bodyPr>
          <a:lstStyle/>
          <a:p>
            <a:pPr marL="0" indent="0">
              <a:buNone/>
            </a:pPr>
            <a:r>
              <a:rPr lang="en-US" sz="3000" dirty="0" smtClean="0"/>
              <a:t>SE can solve the second condition, </a:t>
            </a:r>
            <a:r>
              <a:rPr lang="en-US" sz="3000" dirty="0" smtClean="0"/>
              <a:t>but cannot </a:t>
            </a:r>
            <a:r>
              <a:rPr lang="en-US" sz="3000" dirty="0" smtClean="0"/>
              <a:t>for the first, when GA can generate test data for the first condition but it has degraded with the second condition </a:t>
            </a:r>
            <a:endParaRPr lang="en-US" sz="3000" dirty="0"/>
          </a:p>
        </p:txBody>
      </p:sp>
      <p:pic>
        <p:nvPicPr>
          <p:cNvPr id="11266" name="Picture 2"/>
          <p:cNvPicPr>
            <a:picLocks noChangeAspect="1" noChangeArrowheads="1"/>
          </p:cNvPicPr>
          <p:nvPr/>
        </p:nvPicPr>
        <p:blipFill>
          <a:blip r:embed="rId2" cstate="print"/>
          <a:srcRect/>
          <a:stretch>
            <a:fillRect/>
          </a:stretch>
        </p:blipFill>
        <p:spPr bwMode="auto">
          <a:xfrm>
            <a:off x="467544" y="1052736"/>
            <a:ext cx="7632848" cy="2808312"/>
          </a:xfrm>
          <a:prstGeom prst="rect">
            <a:avLst/>
          </a:prstGeom>
          <a:noFill/>
          <a:ln w="9525">
            <a:noFill/>
            <a:miter lim="800000"/>
            <a:headEnd/>
            <a:tailEnd/>
          </a:ln>
        </p:spPr>
      </p:pic>
    </p:spTree>
    <p:extLst>
      <p:ext uri="{BB962C8B-B14F-4D97-AF65-F5344CB8AC3E}">
        <p14:creationId xmlns:p14="http://schemas.microsoft.com/office/powerpoint/2010/main" val="373608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smtClean="0">
                <a:solidFill>
                  <a:schemeClr val="bg1"/>
                </a:solidFill>
              </a:rPr>
              <a:t>outline</a:t>
            </a:r>
            <a:endParaRPr lang="en-US" dirty="0">
              <a:solidFill>
                <a:schemeClr val="bg1"/>
              </a:solidFill>
            </a:endParaRPr>
          </a:p>
        </p:txBody>
      </p:sp>
      <p:sp>
        <p:nvSpPr>
          <p:cNvPr id="3" name="Content Placeholder 2"/>
          <p:cNvSpPr>
            <a:spLocks noGrp="1"/>
          </p:cNvSpPr>
          <p:nvPr>
            <p:ph idx="1"/>
          </p:nvPr>
        </p:nvSpPr>
        <p:spPr>
          <a:xfrm>
            <a:off x="457200" y="1052736"/>
            <a:ext cx="8229600" cy="4205064"/>
          </a:xfrm>
        </p:spPr>
        <p:txBody>
          <a:bodyPr/>
          <a:lstStyle/>
          <a:p>
            <a:pPr marL="0" indent="0">
              <a:buNone/>
            </a:pPr>
            <a:r>
              <a:rPr lang="en-US" dirty="0" smtClean="0"/>
              <a:t>1. Introduction</a:t>
            </a:r>
          </a:p>
          <a:p>
            <a:pPr marL="0" indent="0">
              <a:buNone/>
            </a:pPr>
            <a:r>
              <a:rPr lang="en-US" b="1" dirty="0" smtClean="0"/>
              <a:t>2. Background</a:t>
            </a:r>
          </a:p>
          <a:p>
            <a:pPr marL="0" indent="0">
              <a:buNone/>
            </a:pPr>
            <a:r>
              <a:rPr lang="en-US" dirty="0" smtClean="0"/>
              <a:t>3. Related work</a:t>
            </a:r>
          </a:p>
          <a:p>
            <a:pPr marL="0" indent="0">
              <a:buNone/>
            </a:pPr>
            <a:r>
              <a:rPr lang="en-US" dirty="0" smtClean="0"/>
              <a:t>4. Proposed approach</a:t>
            </a:r>
          </a:p>
          <a:p>
            <a:pPr marL="0" indent="0">
              <a:buNone/>
            </a:pPr>
            <a:r>
              <a:rPr lang="en-US" dirty="0" smtClean="0"/>
              <a:t>5. Experimental result</a:t>
            </a:r>
          </a:p>
          <a:p>
            <a:pPr marL="0" indent="0">
              <a:buNone/>
            </a:pPr>
            <a:r>
              <a:rPr lang="en-US" dirty="0" smtClean="0"/>
              <a:t>6. Conclusion</a:t>
            </a:r>
            <a:endParaRPr lang="en-US" dirty="0"/>
          </a:p>
        </p:txBody>
      </p:sp>
    </p:spTree>
    <p:extLst>
      <p:ext uri="{BB962C8B-B14F-4D97-AF65-F5344CB8AC3E}">
        <p14:creationId xmlns:p14="http://schemas.microsoft.com/office/powerpoint/2010/main" val="976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testing as an optimization problem</a:t>
            </a:r>
            <a:endParaRPr lang="en-US" dirty="0">
              <a:solidFill>
                <a:schemeClr val="bg1"/>
              </a:solidFill>
            </a:endParaRPr>
          </a:p>
        </p:txBody>
      </p:sp>
      <p:sp>
        <p:nvSpPr>
          <p:cNvPr id="3" name="Content Placeholder 2"/>
          <p:cNvSpPr>
            <a:spLocks noGrp="1"/>
          </p:cNvSpPr>
          <p:nvPr>
            <p:ph idx="1"/>
          </p:nvPr>
        </p:nvSpPr>
        <p:spPr>
          <a:xfrm>
            <a:off x="457200" y="1052736"/>
            <a:ext cx="8229600" cy="4824536"/>
          </a:xfrm>
        </p:spPr>
        <p:txBody>
          <a:bodyPr>
            <a:normAutofit/>
          </a:bodyPr>
          <a:lstStyle/>
          <a:p>
            <a:pPr marL="0" indent="0">
              <a:buNone/>
            </a:pPr>
            <a:r>
              <a:rPr lang="en-US" dirty="0" smtClean="0"/>
              <a:t>When using GA, a path coverage test data generation is transformed into an optimization problem. </a:t>
            </a:r>
          </a:p>
          <a:p>
            <a:pPr marL="0" indent="0">
              <a:buNone/>
            </a:pPr>
            <a:r>
              <a:rPr lang="en-US" dirty="0" smtClean="0"/>
              <a:t>To cover a test path during execution, find appropriate values for the input variables which satisfy related branch predicates. </a:t>
            </a:r>
          </a:p>
          <a:p>
            <a:pPr marL="0" indent="0">
              <a:buNone/>
            </a:pPr>
            <a:r>
              <a:rPr lang="en-US" dirty="0" smtClean="0"/>
              <a:t>Using </a:t>
            </a:r>
            <a:r>
              <a:rPr lang="en-US" dirty="0" err="1" smtClean="0"/>
              <a:t>Korel’s</a:t>
            </a:r>
            <a:r>
              <a:rPr lang="en-US" dirty="0" smtClean="0"/>
              <a:t> branch distance function: if a branch predicate B is (x ≤ y - 5), then apply the </a:t>
            </a:r>
            <a:r>
              <a:rPr lang="en-US" dirty="0" err="1" smtClean="0"/>
              <a:t>Korel</a:t>
            </a:r>
            <a:r>
              <a:rPr lang="en-US" dirty="0" smtClean="0"/>
              <a:t> function f(B) = x – (y - 5). </a:t>
            </a:r>
            <a:endParaRPr lang="en-US" dirty="0"/>
          </a:p>
        </p:txBody>
      </p:sp>
    </p:spTree>
    <p:extLst>
      <p:ext uri="{BB962C8B-B14F-4D97-AF65-F5344CB8AC3E}">
        <p14:creationId xmlns:p14="http://schemas.microsoft.com/office/powerpoint/2010/main" val="976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a:t>
            </a:r>
            <a:r>
              <a:rPr lang="en-US" dirty="0" err="1" smtClean="0">
                <a:solidFill>
                  <a:schemeClr val="bg1"/>
                </a:solidFill>
              </a:rPr>
              <a:t>Korel</a:t>
            </a:r>
            <a:r>
              <a:rPr lang="en-US" dirty="0" smtClean="0">
                <a:solidFill>
                  <a:schemeClr val="bg1"/>
                </a:solidFill>
              </a:rPr>
              <a:t> function</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115616" y="1484784"/>
            <a:ext cx="6696744" cy="3240360"/>
          </a:xfrm>
          <a:prstGeom prst="rect">
            <a:avLst/>
          </a:prstGeom>
          <a:noFill/>
          <a:ln w="9525">
            <a:noFill/>
            <a:miter lim="800000"/>
            <a:headEnd/>
            <a:tailEnd/>
          </a:ln>
        </p:spPr>
      </p:pic>
    </p:spTree>
    <p:extLst>
      <p:ext uri="{BB962C8B-B14F-4D97-AF65-F5344CB8AC3E}">
        <p14:creationId xmlns:p14="http://schemas.microsoft.com/office/powerpoint/2010/main" val="97685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2" y="0"/>
            <a:ext cx="9146912" cy="692696"/>
          </a:xfrm>
          <a:solidFill>
            <a:schemeClr val="bg1">
              <a:lumMod val="75000"/>
            </a:schemeClr>
          </a:solidFill>
        </p:spPr>
        <p:txBody>
          <a:bodyPr>
            <a:normAutofit fontScale="90000"/>
          </a:bodyPr>
          <a:lstStyle/>
          <a:p>
            <a:pPr algn="l"/>
            <a:r>
              <a:rPr lang="en-US" dirty="0" smtClean="0">
                <a:solidFill>
                  <a:schemeClr val="bg1"/>
                </a:solidFill>
              </a:rPr>
              <a:t> genetic algorithm(GA)</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395536" y="1124744"/>
            <a:ext cx="8420100" cy="4032448"/>
          </a:xfrm>
          <a:prstGeom prst="rect">
            <a:avLst/>
          </a:prstGeom>
          <a:noFill/>
          <a:ln w="9525">
            <a:noFill/>
            <a:miter lim="800000"/>
            <a:headEnd/>
            <a:tailEnd/>
          </a:ln>
        </p:spPr>
      </p:pic>
    </p:spTree>
    <p:extLst>
      <p:ext uri="{BB962C8B-B14F-4D97-AF65-F5344CB8AC3E}">
        <p14:creationId xmlns:p14="http://schemas.microsoft.com/office/powerpoint/2010/main" val="97685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TotalTime>
  <Words>876</Words>
  <Application>Microsoft Office PowerPoint</Application>
  <PresentationFormat>On-screen Show (4:3)</PresentationFormat>
  <Paragraphs>100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A Technique for Generating Test Data using Genetic Algorithm</vt:lpstr>
      <vt:lpstr> outline</vt:lpstr>
      <vt:lpstr> software is everywhere</vt:lpstr>
      <vt:lpstr> approaches to finding errors</vt:lpstr>
      <vt:lpstr> problem</vt:lpstr>
      <vt:lpstr> outline</vt:lpstr>
      <vt:lpstr> testing as an optimization problem</vt:lpstr>
      <vt:lpstr> Korel function</vt:lpstr>
      <vt:lpstr> genetic algorithm(GA)</vt:lpstr>
      <vt:lpstr> outline</vt:lpstr>
      <vt:lpstr> related work</vt:lpstr>
      <vt:lpstr> related work (cond)</vt:lpstr>
      <vt:lpstr> outline</vt:lpstr>
      <vt:lpstr> main steps</vt:lpstr>
      <vt:lpstr> step 1: static program analysis </vt:lpstr>
      <vt:lpstr> solve path conditions </vt:lpstr>
      <vt:lpstr> store constraint satisfaction </vt:lpstr>
      <vt:lpstr> step 2: execute GA</vt:lpstr>
      <vt:lpstr> create fitness function</vt:lpstr>
      <vt:lpstr> constraint-based adjustment</vt:lpstr>
      <vt:lpstr> outline</vt:lpstr>
      <vt:lpstr> Tritype program under test</vt:lpstr>
      <vt:lpstr> QuadEq2 program under test</vt:lpstr>
      <vt:lpstr> test path coverage</vt:lpstr>
      <vt:lpstr> test data generation counts</vt:lpstr>
      <vt:lpstr> outline</vt:lpstr>
      <vt:lpstr> conclusion</vt:lpstr>
      <vt:lpstr> 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NGOC THI</dc:creator>
  <cp:lastModifiedBy>DINH NGOC THI</cp:lastModifiedBy>
  <cp:revision>104</cp:revision>
  <cp:lastPrinted>2016-11-21T09:00:46Z</cp:lastPrinted>
  <dcterms:created xsi:type="dcterms:W3CDTF">2016-11-18T04:41:57Z</dcterms:created>
  <dcterms:modified xsi:type="dcterms:W3CDTF">2016-11-21T09:20:37Z</dcterms:modified>
</cp:coreProperties>
</file>