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0275213" cy="42803763"/>
  <p:notesSz cx="6769100" cy="9906000"/>
  <p:defaultTextStyle>
    <a:defPPr>
      <a:defRPr lang="ja-JP"/>
    </a:defPPr>
    <a:lvl1pPr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1pPr>
    <a:lvl2pPr marL="4572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2pPr>
    <a:lvl3pPr marL="9144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3pPr>
    <a:lvl4pPr marL="13716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4pPr>
    <a:lvl5pPr marL="18288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028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ung Bui " initials="TUng Bu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CD"/>
    <a:srgbClr val="FFEBB9"/>
    <a:srgbClr val="FFE6CD"/>
    <a:srgbClr val="FFD5AB"/>
    <a:srgbClr val="FFDBB7"/>
    <a:srgbClr val="FFCC99"/>
    <a:srgbClr val="99CCFF"/>
    <a:srgbClr val="D9EDEF"/>
    <a:srgbClr val="00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279" autoAdjust="0"/>
    <p:restoredTop sz="94660" autoAdjust="0"/>
  </p:normalViewPr>
  <p:slideViewPr>
    <p:cSldViewPr showGuides="1">
      <p:cViewPr>
        <p:scale>
          <a:sx n="50" d="100"/>
          <a:sy n="50" d="100"/>
        </p:scale>
        <p:origin x="-708" y="6216"/>
      </p:cViewPr>
      <p:guideLst>
        <p:guide orient="horz" pos="19028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55" y="13297008"/>
            <a:ext cx="25732503" cy="917473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124" y="24255890"/>
            <a:ext cx="21192966" cy="10938245"/>
          </a:xfrm>
        </p:spPr>
        <p:txBody>
          <a:bodyPr/>
          <a:lstStyle>
            <a:lvl1pPr marL="0" indent="0" algn="ctr">
              <a:buNone/>
              <a:defRPr/>
            </a:lvl1pPr>
            <a:lvl2pPr marL="444993" indent="0" algn="ctr">
              <a:buNone/>
              <a:defRPr/>
            </a:lvl2pPr>
            <a:lvl3pPr marL="889986" indent="0" algn="ctr">
              <a:buNone/>
              <a:defRPr/>
            </a:lvl3pPr>
            <a:lvl4pPr marL="1334978" indent="0" algn="ctr">
              <a:buNone/>
              <a:defRPr/>
            </a:lvl4pPr>
            <a:lvl5pPr marL="1779971" indent="0" algn="ctr">
              <a:buNone/>
              <a:defRPr/>
            </a:lvl5pPr>
            <a:lvl6pPr marL="2224964" indent="0" algn="ctr">
              <a:buNone/>
              <a:defRPr/>
            </a:lvl6pPr>
            <a:lvl7pPr marL="2669957" indent="0" algn="ctr">
              <a:buNone/>
              <a:defRPr/>
            </a:lvl7pPr>
            <a:lvl8pPr marL="3114949" indent="0" algn="ctr">
              <a:buNone/>
              <a:defRPr/>
            </a:lvl8pPr>
            <a:lvl9pPr marL="3559942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614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4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321" y="4193709"/>
            <a:ext cx="6433125" cy="3385443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768" y="4193709"/>
            <a:ext cx="19150176" cy="3385443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68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8838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87" y="27505141"/>
            <a:ext cx="25734089" cy="8501704"/>
          </a:xfrm>
        </p:spPr>
        <p:txBody>
          <a:bodyPr anchor="t"/>
          <a:lstStyle>
            <a:lvl1pPr algn="l">
              <a:defRPr sz="3893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87" y="18141520"/>
            <a:ext cx="25734089" cy="9363621"/>
          </a:xfrm>
        </p:spPr>
        <p:txBody>
          <a:bodyPr anchor="b"/>
          <a:lstStyle>
            <a:lvl1pPr marL="0" indent="0">
              <a:buNone/>
              <a:defRPr sz="1947"/>
            </a:lvl1pPr>
            <a:lvl2pPr marL="444993" indent="0">
              <a:buNone/>
              <a:defRPr sz="1752"/>
            </a:lvl2pPr>
            <a:lvl3pPr marL="889986" indent="0">
              <a:buNone/>
              <a:defRPr sz="1557"/>
            </a:lvl3pPr>
            <a:lvl4pPr marL="1334978" indent="0">
              <a:buNone/>
              <a:defRPr sz="1363"/>
            </a:lvl4pPr>
            <a:lvl5pPr marL="1779971" indent="0">
              <a:buNone/>
              <a:defRPr sz="1363"/>
            </a:lvl5pPr>
            <a:lvl6pPr marL="2224964" indent="0">
              <a:buNone/>
              <a:defRPr sz="1363"/>
            </a:lvl6pPr>
            <a:lvl7pPr marL="2669957" indent="0">
              <a:buNone/>
              <a:defRPr sz="1363"/>
            </a:lvl7pPr>
            <a:lvl8pPr marL="3114949" indent="0">
              <a:buNone/>
              <a:defRPr sz="1363"/>
            </a:lvl8pPr>
            <a:lvl9pPr marL="3559942" indent="0">
              <a:buNone/>
              <a:defRPr sz="136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768" y="8225511"/>
            <a:ext cx="12791651" cy="29822632"/>
          </a:xfrm>
        </p:spPr>
        <p:txBody>
          <a:bodyPr/>
          <a:lstStyle>
            <a:lvl1pPr>
              <a:defRPr sz="2725"/>
            </a:lvl1pPr>
            <a:lvl2pPr>
              <a:defRPr sz="2336"/>
            </a:lvl2pPr>
            <a:lvl3pPr>
              <a:defRPr sz="1947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795" y="8225511"/>
            <a:ext cx="12791650" cy="29822632"/>
          </a:xfrm>
        </p:spPr>
        <p:txBody>
          <a:bodyPr/>
          <a:lstStyle>
            <a:lvl1pPr>
              <a:defRPr sz="2725"/>
            </a:lvl1pPr>
            <a:lvl2pPr>
              <a:defRPr sz="2336"/>
            </a:lvl2pPr>
            <a:lvl3pPr>
              <a:defRPr sz="1947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234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7" y="1714311"/>
            <a:ext cx="27246739" cy="713343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38" y="9581084"/>
            <a:ext cx="13375759" cy="3993706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4993" indent="0">
              <a:buNone/>
              <a:defRPr sz="1947" b="1"/>
            </a:lvl2pPr>
            <a:lvl3pPr marL="889986" indent="0">
              <a:buNone/>
              <a:defRPr sz="1752" b="1"/>
            </a:lvl3pPr>
            <a:lvl4pPr marL="1334978" indent="0">
              <a:buNone/>
              <a:defRPr sz="1557" b="1"/>
            </a:lvl4pPr>
            <a:lvl5pPr marL="1779971" indent="0">
              <a:buNone/>
              <a:defRPr sz="1557" b="1"/>
            </a:lvl5pPr>
            <a:lvl6pPr marL="2224964" indent="0">
              <a:buNone/>
              <a:defRPr sz="1557" b="1"/>
            </a:lvl6pPr>
            <a:lvl7pPr marL="2669957" indent="0">
              <a:buNone/>
              <a:defRPr sz="1557" b="1"/>
            </a:lvl7pPr>
            <a:lvl8pPr marL="3114949" indent="0">
              <a:buNone/>
              <a:defRPr sz="1557" b="1"/>
            </a:lvl8pPr>
            <a:lvl9pPr marL="3559942" indent="0">
              <a:buNone/>
              <a:defRPr sz="1557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38" y="13574790"/>
            <a:ext cx="13375759" cy="24660656"/>
          </a:xfrm>
        </p:spPr>
        <p:txBody>
          <a:bodyPr/>
          <a:lstStyle>
            <a:lvl1pPr>
              <a:defRPr sz="2336"/>
            </a:lvl1pPr>
            <a:lvl2pPr>
              <a:defRPr sz="1947"/>
            </a:lvl2pPr>
            <a:lvl3pPr>
              <a:defRPr sz="1752"/>
            </a:lvl3pPr>
            <a:lvl4pPr>
              <a:defRPr sz="1557"/>
            </a:lvl4pPr>
            <a:lvl5pPr>
              <a:defRPr sz="1557"/>
            </a:lvl5pPr>
            <a:lvl6pPr>
              <a:defRPr sz="1557"/>
            </a:lvl6pPr>
            <a:lvl7pPr>
              <a:defRPr sz="1557"/>
            </a:lvl7pPr>
            <a:lvl8pPr>
              <a:defRPr sz="1557"/>
            </a:lvl8pPr>
            <a:lvl9pPr>
              <a:defRPr sz="1557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869" y="9581084"/>
            <a:ext cx="13382108" cy="3993706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4993" indent="0">
              <a:buNone/>
              <a:defRPr sz="1947" b="1"/>
            </a:lvl2pPr>
            <a:lvl3pPr marL="889986" indent="0">
              <a:buNone/>
              <a:defRPr sz="1752" b="1"/>
            </a:lvl3pPr>
            <a:lvl4pPr marL="1334978" indent="0">
              <a:buNone/>
              <a:defRPr sz="1557" b="1"/>
            </a:lvl4pPr>
            <a:lvl5pPr marL="1779971" indent="0">
              <a:buNone/>
              <a:defRPr sz="1557" b="1"/>
            </a:lvl5pPr>
            <a:lvl6pPr marL="2224964" indent="0">
              <a:buNone/>
              <a:defRPr sz="1557" b="1"/>
            </a:lvl6pPr>
            <a:lvl7pPr marL="2669957" indent="0">
              <a:buNone/>
              <a:defRPr sz="1557" b="1"/>
            </a:lvl7pPr>
            <a:lvl8pPr marL="3114949" indent="0">
              <a:buNone/>
              <a:defRPr sz="1557" b="1"/>
            </a:lvl8pPr>
            <a:lvl9pPr marL="3559942" indent="0">
              <a:buNone/>
              <a:defRPr sz="1557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869" y="13574790"/>
            <a:ext cx="13382108" cy="24660656"/>
          </a:xfrm>
        </p:spPr>
        <p:txBody>
          <a:bodyPr/>
          <a:lstStyle>
            <a:lvl1pPr>
              <a:defRPr sz="2336"/>
            </a:lvl1pPr>
            <a:lvl2pPr>
              <a:defRPr sz="1947"/>
            </a:lvl2pPr>
            <a:lvl3pPr>
              <a:defRPr sz="1752"/>
            </a:lvl3pPr>
            <a:lvl4pPr>
              <a:defRPr sz="1557"/>
            </a:lvl4pPr>
            <a:lvl5pPr>
              <a:defRPr sz="1557"/>
            </a:lvl5pPr>
            <a:lvl6pPr>
              <a:defRPr sz="1557"/>
            </a:lvl6pPr>
            <a:lvl7pPr>
              <a:defRPr sz="1557"/>
            </a:lvl7pPr>
            <a:lvl8pPr>
              <a:defRPr sz="1557"/>
            </a:lvl8pPr>
            <a:lvl9pPr>
              <a:defRPr sz="1557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4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65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0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04786"/>
            <a:ext cx="9959996" cy="7252481"/>
          </a:xfrm>
        </p:spPr>
        <p:txBody>
          <a:bodyPr anchor="b"/>
          <a:lstStyle>
            <a:lvl1pPr algn="l">
              <a:defRPr sz="1947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126" y="1704785"/>
            <a:ext cx="16924850" cy="36530661"/>
          </a:xfrm>
        </p:spPr>
        <p:txBody>
          <a:bodyPr/>
          <a:lstStyle>
            <a:lvl1pPr>
              <a:defRPr sz="3115"/>
            </a:lvl1pPr>
            <a:lvl2pPr>
              <a:defRPr sz="2725"/>
            </a:lvl2pPr>
            <a:lvl3pPr>
              <a:defRPr sz="2336"/>
            </a:lvl3pPr>
            <a:lvl4pPr>
              <a:defRPr sz="1947"/>
            </a:lvl4pPr>
            <a:lvl5pPr>
              <a:defRPr sz="1947"/>
            </a:lvl5pPr>
            <a:lvl6pPr>
              <a:defRPr sz="1947"/>
            </a:lvl6pPr>
            <a:lvl7pPr>
              <a:defRPr sz="1947"/>
            </a:lvl7pPr>
            <a:lvl8pPr>
              <a:defRPr sz="1947"/>
            </a:lvl8pPr>
            <a:lvl9pPr>
              <a:defRPr sz="1947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38" y="8957267"/>
            <a:ext cx="9959996" cy="29278179"/>
          </a:xfrm>
        </p:spPr>
        <p:txBody>
          <a:bodyPr/>
          <a:lstStyle>
            <a:lvl1pPr marL="0" indent="0">
              <a:buNone/>
              <a:defRPr sz="1363"/>
            </a:lvl1pPr>
            <a:lvl2pPr marL="444993" indent="0">
              <a:buNone/>
              <a:defRPr sz="1168"/>
            </a:lvl2pPr>
            <a:lvl3pPr marL="889986" indent="0">
              <a:buNone/>
              <a:defRPr sz="973"/>
            </a:lvl3pPr>
            <a:lvl4pPr marL="1334978" indent="0">
              <a:buNone/>
              <a:defRPr sz="876"/>
            </a:lvl4pPr>
            <a:lvl5pPr marL="1779971" indent="0">
              <a:buNone/>
              <a:defRPr sz="876"/>
            </a:lvl5pPr>
            <a:lvl6pPr marL="2224964" indent="0">
              <a:buNone/>
              <a:defRPr sz="876"/>
            </a:lvl6pPr>
            <a:lvl7pPr marL="2669957" indent="0">
              <a:buNone/>
              <a:defRPr sz="876"/>
            </a:lvl7pPr>
            <a:lvl8pPr marL="3114949" indent="0">
              <a:buNone/>
              <a:defRPr sz="876"/>
            </a:lvl8pPr>
            <a:lvl9pPr marL="3559942" indent="0">
              <a:buNone/>
              <a:defRPr sz="876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87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730" y="29962317"/>
            <a:ext cx="18164492" cy="3538144"/>
          </a:xfrm>
        </p:spPr>
        <p:txBody>
          <a:bodyPr anchor="b"/>
          <a:lstStyle>
            <a:lvl1pPr algn="l">
              <a:defRPr sz="1947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730" y="3823863"/>
            <a:ext cx="18164492" cy="25682893"/>
          </a:xfrm>
        </p:spPr>
        <p:txBody>
          <a:bodyPr/>
          <a:lstStyle>
            <a:lvl1pPr marL="0" indent="0">
              <a:buNone/>
              <a:defRPr sz="3115"/>
            </a:lvl1pPr>
            <a:lvl2pPr marL="444993" indent="0">
              <a:buNone/>
              <a:defRPr sz="2725"/>
            </a:lvl2pPr>
            <a:lvl3pPr marL="889986" indent="0">
              <a:buNone/>
              <a:defRPr sz="2336"/>
            </a:lvl3pPr>
            <a:lvl4pPr marL="1334978" indent="0">
              <a:buNone/>
              <a:defRPr sz="1947"/>
            </a:lvl4pPr>
            <a:lvl5pPr marL="1779971" indent="0">
              <a:buNone/>
              <a:defRPr sz="1947"/>
            </a:lvl5pPr>
            <a:lvl6pPr marL="2224964" indent="0">
              <a:buNone/>
              <a:defRPr sz="1947"/>
            </a:lvl6pPr>
            <a:lvl7pPr marL="2669957" indent="0">
              <a:buNone/>
              <a:defRPr sz="1947"/>
            </a:lvl7pPr>
            <a:lvl8pPr marL="3114949" indent="0">
              <a:buNone/>
              <a:defRPr sz="1947"/>
            </a:lvl8pPr>
            <a:lvl9pPr marL="3559942" indent="0">
              <a:buNone/>
              <a:defRPr sz="1947"/>
            </a:lvl9pPr>
          </a:lstStyle>
          <a:p>
            <a:r>
              <a:rPr lang="en-US" altLang="ja-JP" smtClean="0"/>
              <a:t>Click icon to add picture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730" y="33500461"/>
            <a:ext cx="18164492" cy="5022292"/>
          </a:xfrm>
        </p:spPr>
        <p:txBody>
          <a:bodyPr/>
          <a:lstStyle>
            <a:lvl1pPr marL="0" indent="0">
              <a:buNone/>
              <a:defRPr sz="1363"/>
            </a:lvl1pPr>
            <a:lvl2pPr marL="444993" indent="0">
              <a:buNone/>
              <a:defRPr sz="1168"/>
            </a:lvl2pPr>
            <a:lvl3pPr marL="889986" indent="0">
              <a:buNone/>
              <a:defRPr sz="973"/>
            </a:lvl3pPr>
            <a:lvl4pPr marL="1334978" indent="0">
              <a:buNone/>
              <a:defRPr sz="876"/>
            </a:lvl4pPr>
            <a:lvl5pPr marL="1779971" indent="0">
              <a:buNone/>
              <a:defRPr sz="876"/>
            </a:lvl5pPr>
            <a:lvl6pPr marL="2224964" indent="0">
              <a:buNone/>
              <a:defRPr sz="876"/>
            </a:lvl6pPr>
            <a:lvl7pPr marL="2669957" indent="0">
              <a:buNone/>
              <a:defRPr sz="876"/>
            </a:lvl7pPr>
            <a:lvl8pPr marL="3114949" indent="0">
              <a:buNone/>
              <a:defRPr sz="876"/>
            </a:lvl8pPr>
            <a:lvl9pPr marL="3559942" indent="0">
              <a:buNone/>
              <a:defRPr sz="876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72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情報通信2のコピー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47030" cy="1822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269769" y="4193709"/>
            <a:ext cx="25735677" cy="34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0" tIns="208790" rIns="417580" bIns="2087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769" y="8225511"/>
            <a:ext cx="25735677" cy="298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0" tIns="208790" rIns="417580" bIns="2087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12" name="オブジェクト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04744519"/>
              </p:ext>
            </p:extLst>
          </p:nvPr>
        </p:nvGraphicFramePr>
        <p:xfrm>
          <a:off x="15450" y="18569"/>
          <a:ext cx="30259762" cy="3306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r:id="rId15" imgW="4572009" imgH="4572009" progId="">
                  <p:embed/>
                </p:oleObj>
              </mc:Choice>
              <mc:Fallback>
                <p:oleObj r:id="rId15" imgW="4572009" imgH="4572009" progId="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0" y="18569"/>
                        <a:ext cx="30259762" cy="33061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6"/>
          <p:cNvSpPr>
            <a:spLocks noChangeArrowheads="1"/>
          </p:cNvSpPr>
          <p:nvPr userDrawn="1"/>
        </p:nvSpPr>
        <p:spPr bwMode="auto">
          <a:xfrm>
            <a:off x="-18541" y="41978854"/>
            <a:ext cx="30293754" cy="841321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square">
            <a:spAutoFit/>
          </a:bodyPr>
          <a:lstStyle/>
          <a:p>
            <a:pPr lvl="0" defTabSz="1259268"/>
            <a:endParaRPr lang="ja-JP" altLang="ja-JP" sz="4867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+mj-lt"/>
          <a:ea typeface="+mj-ea"/>
          <a:cs typeface="+mj-cs"/>
        </a:defRPr>
      </a:lvl1pPr>
      <a:lvl2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2pPr>
      <a:lvl3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3pPr>
      <a:lvl4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4pPr>
      <a:lvl5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5pPr>
      <a:lvl6pPr marL="444993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889986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34978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779971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1523482" indent="-1523482" algn="l" defTabSz="4065195" rtl="0" eaLnBrk="1" fontAlgn="base" hangingPunct="1">
        <a:spcBef>
          <a:spcPct val="20000"/>
        </a:spcBef>
        <a:spcAft>
          <a:spcPct val="0"/>
        </a:spcAft>
        <a:buChar char="•"/>
        <a:defRPr kumimoji="1" sz="14210">
          <a:solidFill>
            <a:schemeClr val="tx1"/>
          </a:solidFill>
          <a:latin typeface="+mn-lt"/>
          <a:ea typeface="+mn-ea"/>
          <a:cs typeface="+mn-cs"/>
        </a:defRPr>
      </a:lvl1pPr>
      <a:lvl2pPr marL="3301909" indent="-1270084" algn="l" defTabSz="4065195" rtl="0" eaLnBrk="1" fontAlgn="base" hangingPunct="1">
        <a:spcBef>
          <a:spcPct val="20000"/>
        </a:spcBef>
        <a:spcAft>
          <a:spcPct val="0"/>
        </a:spcAft>
        <a:buChar char="–"/>
        <a:defRPr kumimoji="1" sz="12361">
          <a:solidFill>
            <a:schemeClr val="tx1"/>
          </a:solidFill>
          <a:latin typeface="+mn-lt"/>
          <a:ea typeface="+mn-ea"/>
        </a:defRPr>
      </a:lvl2pPr>
      <a:lvl3pPr marL="5081880" indent="-1016685" algn="l" defTabSz="4065195" rtl="0" eaLnBrk="1" fontAlgn="base" hangingPunct="1">
        <a:spcBef>
          <a:spcPct val="20000"/>
        </a:spcBef>
        <a:spcAft>
          <a:spcPct val="0"/>
        </a:spcAft>
        <a:buChar char="•"/>
        <a:defRPr kumimoji="1" sz="10609">
          <a:solidFill>
            <a:schemeClr val="tx1"/>
          </a:solidFill>
          <a:latin typeface="+mn-lt"/>
          <a:ea typeface="+mn-ea"/>
        </a:defRPr>
      </a:lvl3pPr>
      <a:lvl4pPr marL="7112159" indent="-1016685" algn="l" defTabSz="4065195" rtl="0" eaLnBrk="1" fontAlgn="base" hangingPunct="1">
        <a:spcBef>
          <a:spcPct val="20000"/>
        </a:spcBef>
        <a:spcAft>
          <a:spcPct val="0"/>
        </a:spcAft>
        <a:buChar char="–"/>
        <a:defRPr kumimoji="1" sz="8954">
          <a:solidFill>
            <a:schemeClr val="tx1"/>
          </a:solidFill>
          <a:latin typeface="+mn-lt"/>
          <a:ea typeface="+mn-ea"/>
        </a:defRPr>
      </a:lvl4pPr>
      <a:lvl5pPr marL="9143983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5pPr>
      <a:lvl6pPr marL="9588976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6pPr>
      <a:lvl7pPr marL="10033969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7pPr>
      <a:lvl8pPr marL="10478961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8pPr>
      <a:lvl9pPr marL="10923954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1pPr>
      <a:lvl2pPr marL="444993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89986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334978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1779971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224964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669957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114949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559942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 bwMode="auto">
          <a:xfrm>
            <a:off x="22796188" y="29828143"/>
            <a:ext cx="7062701" cy="11986811"/>
          </a:xfrm>
          <a:prstGeom prst="roundRect">
            <a:avLst>
              <a:gd name="adj" fmla="val 3599"/>
            </a:avLst>
          </a:prstGeom>
          <a:solidFill>
            <a:schemeClr val="bg1">
              <a:alpha val="59000"/>
            </a:schemeClr>
          </a:solidFill>
          <a:ln w="76200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" name="Picture 81" descr="C:\Users\Roukusan\Dropbox\Personal\Logo_Vnu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586" y="101431"/>
            <a:ext cx="3020003" cy="12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4" name="Rounded Rectangle 123"/>
          <p:cNvSpPr/>
          <p:nvPr/>
        </p:nvSpPr>
        <p:spPr bwMode="auto">
          <a:xfrm>
            <a:off x="363959" y="29792808"/>
            <a:ext cx="22220773" cy="11986811"/>
          </a:xfrm>
          <a:prstGeom prst="roundRect">
            <a:avLst>
              <a:gd name="adj" fmla="val 3599"/>
            </a:avLst>
          </a:prstGeom>
          <a:solidFill>
            <a:schemeClr val="bg1">
              <a:alpha val="59000"/>
            </a:schemeClr>
          </a:solidFill>
          <a:ln w="76200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7806" y="4333081"/>
            <a:ext cx="27329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50800" dist="50800" dir="5400000" sx="10000" sy="10000" algn="ctr" rotWithShape="0">
                    <a:srgbClr val="000000">
                      <a:alpha val="43137"/>
                    </a:srgbClr>
                  </a:outerShdw>
                </a:effectLst>
              </a:rPr>
              <a:t>Dinh Ngoc Thi, Vo Dinh Hieu, Nguyen Viet Ha</a:t>
            </a:r>
            <a:endParaRPr lang="en-US" sz="4800" b="1" dirty="0">
              <a:solidFill>
                <a:srgbClr val="C00000"/>
              </a:solidFill>
              <a:effectLst>
                <a:glow rad="101600">
                  <a:schemeClr val="bg1">
                    <a:alpha val="40000"/>
                  </a:schemeClr>
                </a:glow>
                <a:outerShdw blurRad="50800" dist="50800" dir="5400000" sx="10000" sy="1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177575" y="10886281"/>
            <a:ext cx="15918645" cy="18138660"/>
          </a:xfrm>
          <a:prstGeom prst="roundRect">
            <a:avLst>
              <a:gd name="adj" fmla="val 3599"/>
            </a:avLst>
          </a:prstGeom>
          <a:solidFill>
            <a:schemeClr val="bg1">
              <a:alpha val="59000"/>
            </a:schemeClr>
          </a:solidFill>
          <a:ln w="76200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15358416" y="21069029"/>
            <a:ext cx="14973300" cy="342900"/>
          </a:xfrm>
          <a:custGeom>
            <a:avLst/>
            <a:gdLst>
              <a:gd name="connsiteX0" fmla="*/ 0 w 14973300"/>
              <a:gd name="connsiteY0" fmla="*/ 76200 h 342900"/>
              <a:gd name="connsiteX1" fmla="*/ 0 w 14973300"/>
              <a:gd name="connsiteY1" fmla="*/ 76200 h 342900"/>
              <a:gd name="connsiteX2" fmla="*/ 1181100 w 14973300"/>
              <a:gd name="connsiteY2" fmla="*/ 114300 h 342900"/>
              <a:gd name="connsiteX3" fmla="*/ 1676400 w 14973300"/>
              <a:gd name="connsiteY3" fmla="*/ 152400 h 342900"/>
              <a:gd name="connsiteX4" fmla="*/ 6819900 w 14973300"/>
              <a:gd name="connsiteY4" fmla="*/ 190500 h 342900"/>
              <a:gd name="connsiteX5" fmla="*/ 10172700 w 14973300"/>
              <a:gd name="connsiteY5" fmla="*/ 228600 h 342900"/>
              <a:gd name="connsiteX6" fmla="*/ 10820400 w 14973300"/>
              <a:gd name="connsiteY6" fmla="*/ 266700 h 342900"/>
              <a:gd name="connsiteX7" fmla="*/ 11049000 w 14973300"/>
              <a:gd name="connsiteY7" fmla="*/ 304800 h 342900"/>
              <a:gd name="connsiteX8" fmla="*/ 11315700 w 14973300"/>
              <a:gd name="connsiteY8" fmla="*/ 342900 h 342900"/>
              <a:gd name="connsiteX9" fmla="*/ 13373100 w 14973300"/>
              <a:gd name="connsiteY9" fmla="*/ 266700 h 342900"/>
              <a:gd name="connsiteX10" fmla="*/ 13601700 w 14973300"/>
              <a:gd name="connsiteY10" fmla="*/ 152400 h 342900"/>
              <a:gd name="connsiteX11" fmla="*/ 13830300 w 14973300"/>
              <a:gd name="connsiteY11" fmla="*/ 76200 h 342900"/>
              <a:gd name="connsiteX12" fmla="*/ 13944600 w 14973300"/>
              <a:gd name="connsiteY12" fmla="*/ 38100 h 342900"/>
              <a:gd name="connsiteX13" fmla="*/ 14058900 w 14973300"/>
              <a:gd name="connsiteY13" fmla="*/ 0 h 342900"/>
              <a:gd name="connsiteX14" fmla="*/ 14744700 w 14973300"/>
              <a:gd name="connsiteY14" fmla="*/ 38100 h 342900"/>
              <a:gd name="connsiteX15" fmla="*/ 14973300 w 14973300"/>
              <a:gd name="connsiteY15" fmla="*/ 1143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973300" h="342900">
                <a:moveTo>
                  <a:pt x="0" y="76200"/>
                </a:moveTo>
                <a:lnTo>
                  <a:pt x="0" y="76200"/>
                </a:lnTo>
                <a:lnTo>
                  <a:pt x="1181100" y="114300"/>
                </a:lnTo>
                <a:cubicBezTo>
                  <a:pt x="1346517" y="121819"/>
                  <a:pt x="1510827" y="150163"/>
                  <a:pt x="1676400" y="152400"/>
                </a:cubicBezTo>
                <a:lnTo>
                  <a:pt x="6819900" y="190500"/>
                </a:lnTo>
                <a:lnTo>
                  <a:pt x="10172700" y="228600"/>
                </a:lnTo>
                <a:cubicBezTo>
                  <a:pt x="10388600" y="241300"/>
                  <a:pt x="10604940" y="247964"/>
                  <a:pt x="10820400" y="266700"/>
                </a:cubicBezTo>
                <a:cubicBezTo>
                  <a:pt x="10897361" y="273392"/>
                  <a:pt x="10972647" y="293053"/>
                  <a:pt x="11049000" y="304800"/>
                </a:cubicBezTo>
                <a:cubicBezTo>
                  <a:pt x="11137758" y="318455"/>
                  <a:pt x="11226800" y="330200"/>
                  <a:pt x="11315700" y="342900"/>
                </a:cubicBezTo>
                <a:lnTo>
                  <a:pt x="13373100" y="266700"/>
                </a:lnTo>
                <a:cubicBezTo>
                  <a:pt x="13491312" y="260478"/>
                  <a:pt x="13499054" y="198020"/>
                  <a:pt x="13601700" y="152400"/>
                </a:cubicBezTo>
                <a:cubicBezTo>
                  <a:pt x="13675099" y="119778"/>
                  <a:pt x="13754100" y="101600"/>
                  <a:pt x="13830300" y="76200"/>
                </a:cubicBezTo>
                <a:lnTo>
                  <a:pt x="13944600" y="38100"/>
                </a:lnTo>
                <a:lnTo>
                  <a:pt x="14058900" y="0"/>
                </a:lnTo>
                <a:cubicBezTo>
                  <a:pt x="14287500" y="12700"/>
                  <a:pt x="14516608" y="18266"/>
                  <a:pt x="14744700" y="38100"/>
                </a:cubicBezTo>
                <a:cubicBezTo>
                  <a:pt x="14927046" y="53956"/>
                  <a:pt x="14896556" y="37556"/>
                  <a:pt x="14973300" y="114300"/>
                </a:cubicBezTo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29381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" pitchFamily="18" charset="0"/>
              <a:ea typeface="ＭＳ Ｐゴシック" pitchFamily="50" charset="-128"/>
            </a:endParaRPr>
          </a:p>
        </p:txBody>
      </p:sp>
      <p:sp>
        <p:nvSpPr>
          <p:cNvPr id="129" name="額縁 8"/>
          <p:cNvSpPr/>
          <p:nvPr/>
        </p:nvSpPr>
        <p:spPr bwMode="auto">
          <a:xfrm>
            <a:off x="1743746" y="1599131"/>
            <a:ext cx="26969346" cy="2503744"/>
          </a:xfrm>
          <a:prstGeom prst="bevel">
            <a:avLst>
              <a:gd name="adj" fmla="val 65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/>
              <a:t>Generating Test Data for Software Structural Testing using </a:t>
            </a:r>
            <a:endParaRPr lang="en-US" sz="6600" dirty="0"/>
          </a:p>
          <a:p>
            <a:pPr algn="ctr"/>
            <a:r>
              <a:rPr lang="en-US" sz="6600" b="1" dirty="0"/>
              <a:t>Parallel Particle Swarm Optimization</a:t>
            </a:r>
            <a:endParaRPr lang="en-US" sz="6600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" y="165703"/>
            <a:ext cx="1649458" cy="16494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3959" y="5171281"/>
            <a:ext cx="29662378" cy="4800600"/>
            <a:chOff x="363959" y="6641652"/>
            <a:chExt cx="29662378" cy="4800600"/>
          </a:xfrm>
        </p:grpSpPr>
        <p:sp>
          <p:nvSpPr>
            <p:cNvPr id="123" name="Rounded Rectangle 122"/>
            <p:cNvSpPr/>
            <p:nvPr/>
          </p:nvSpPr>
          <p:spPr bwMode="auto">
            <a:xfrm>
              <a:off x="363959" y="7076281"/>
              <a:ext cx="29662378" cy="4365971"/>
            </a:xfrm>
            <a:prstGeom prst="roundRect">
              <a:avLst>
                <a:gd name="adj" fmla="val 3599"/>
              </a:avLst>
            </a:prstGeom>
            <a:solidFill>
              <a:schemeClr val="bg1">
                <a:alpha val="59000"/>
              </a:schemeClr>
            </a:solidFill>
            <a:ln w="76200">
              <a:solidFill>
                <a:schemeClr val="accent6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Evolutionary structural testing is an approach to automatically generating test cases that achieve high structural code coverage. In recent</a:t>
              </a:r>
            </a:p>
            <a:p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investigations particle swarm optimization (</a:t>
              </a:r>
              <a:r>
                <a:rPr lang="en-US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PSO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), an alternative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search technique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 often outperformed other meta-heuristic search techniques </a:t>
              </a:r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when applied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to various problems. This paper proposes the approach of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combination of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static analysis program and Parallel Particle Swarm </a:t>
              </a:r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Optimization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PPSO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 order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to generate test data simultaneously for each test path of the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given program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under test (PUT). The proposed </a:t>
              </a:r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approach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is also applied to some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PUTs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of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the given benchmark. Experimental results demonstrate that the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proposed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PPSO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which can </a:t>
              </a:r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automatically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generate suitable test data has higher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structural code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coverage than the previous one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 Box 112"/>
            <p:cNvSpPr txBox="1">
              <a:spLocks noChangeArrowheads="1"/>
            </p:cNvSpPr>
            <p:nvPr/>
          </p:nvSpPr>
          <p:spPr bwMode="auto">
            <a:xfrm>
              <a:off x="13977143" y="6641652"/>
              <a:ext cx="3376638" cy="86177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33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  <a:lumMod val="36000"/>
                    <a:lumOff val="64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ja-JP"/>
              </a:defPPr>
              <a:lvl1pPr defTabSz="1293813">
                <a:defRPr sz="5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2pPr>
              <a:lvl3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3pPr>
              <a:lvl4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4pPr>
              <a:lvl5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5pPr>
              <a:lvl6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6pPr>
              <a:lvl7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7pPr>
              <a:lvl8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8pPr>
              <a:lvl9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9pPr>
            </a:lstStyle>
            <a:p>
              <a:pPr lvl="0"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Abstract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2" name="Text Box 112"/>
          <p:cNvSpPr txBox="1">
            <a:spLocks noChangeArrowheads="1"/>
          </p:cNvSpPr>
          <p:nvPr/>
        </p:nvSpPr>
        <p:spPr bwMode="auto">
          <a:xfrm>
            <a:off x="7878107" y="29242314"/>
            <a:ext cx="6201892" cy="8617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defTabSz="1293813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2pPr>
            <a:lvl3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3pPr>
            <a:lvl4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4pPr>
            <a:lvl5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5pPr>
            <a:lvl6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6pPr>
            <a:lvl7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7pPr>
            <a:lvl8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8pPr>
            <a:lvl9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9pPr>
          </a:lstStyle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22805" y="10276681"/>
            <a:ext cx="13609890" cy="18748260"/>
            <a:chOff x="16307816" y="10816411"/>
            <a:chExt cx="13609890" cy="18208530"/>
          </a:xfrm>
        </p:grpSpPr>
        <p:sp>
          <p:nvSpPr>
            <p:cNvPr id="117" name="Rounded Rectangle 116"/>
            <p:cNvSpPr/>
            <p:nvPr/>
          </p:nvSpPr>
          <p:spPr bwMode="auto">
            <a:xfrm>
              <a:off x="16307816" y="11395811"/>
              <a:ext cx="13609890" cy="17629130"/>
            </a:xfrm>
            <a:prstGeom prst="roundRect">
              <a:avLst>
                <a:gd name="adj" fmla="val 3599"/>
              </a:avLst>
            </a:prstGeom>
            <a:solidFill>
              <a:schemeClr val="bg1">
                <a:alpha val="59000"/>
              </a:schemeClr>
            </a:solidFill>
            <a:ln w="76200">
              <a:solidFill>
                <a:schemeClr val="accent6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 Box 112"/>
            <p:cNvSpPr txBox="1">
              <a:spLocks noChangeArrowheads="1"/>
            </p:cNvSpPr>
            <p:nvPr/>
          </p:nvSpPr>
          <p:spPr bwMode="auto">
            <a:xfrm>
              <a:off x="19112317" y="10816411"/>
              <a:ext cx="7633060" cy="86177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33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  <a:lumMod val="36000"/>
                    <a:lumOff val="64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ja-JP"/>
              </a:defPPr>
              <a:lvl1pPr defTabSz="1293813">
                <a:defRPr sz="5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2pPr>
              <a:lvl3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3pPr>
              <a:lvl4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4pPr>
              <a:lvl5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5pPr>
              <a:lvl6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6pPr>
              <a:lvl7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7pPr>
              <a:lvl8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8pPr>
              <a:lvl9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9pPr>
            </a:lstStyle>
            <a:p>
              <a:pPr lvl="0" algn="ctr"/>
              <a:r>
                <a:rPr lang="vi-VN" dirty="0">
                  <a:effectLst/>
                </a:rPr>
                <a:t>Proprosed approach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44054" y="230941"/>
            <a:ext cx="15940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</a:rPr>
              <a:t>PhD </a:t>
            </a:r>
            <a:r>
              <a:rPr lang="en-US" sz="6600" b="1" i="1" dirty="0" smtClean="0">
                <a:solidFill>
                  <a:schemeClr val="tx1"/>
                </a:solidFill>
              </a:rPr>
              <a:t>Student </a:t>
            </a:r>
            <a:r>
              <a:rPr lang="en-US" sz="6600" b="1" i="1" dirty="0">
                <a:solidFill>
                  <a:schemeClr val="tx1"/>
                </a:solidFill>
              </a:rPr>
              <a:t>Scientific Workshop</a:t>
            </a:r>
          </a:p>
        </p:txBody>
      </p:sp>
      <p:sp>
        <p:nvSpPr>
          <p:cNvPr id="167" name="Text Box 112"/>
          <p:cNvSpPr txBox="1">
            <a:spLocks noChangeArrowheads="1"/>
          </p:cNvSpPr>
          <p:nvPr/>
        </p:nvSpPr>
        <p:spPr bwMode="auto">
          <a:xfrm>
            <a:off x="24054680" y="29178961"/>
            <a:ext cx="4476786" cy="8617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defTabSz="1293813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2pPr>
            <a:lvl3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3pPr>
            <a:lvl4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4pPr>
            <a:lvl5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5pPr>
            <a:lvl6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6pPr>
            <a:lvl7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7pPr>
            <a:lvl8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8pPr>
            <a:lvl9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9pPr>
          </a:lstStyle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7195006" y="42068751"/>
            <a:ext cx="1283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Advisor: Assoc. Prof. Tran Van A </a:t>
            </a:r>
            <a:endParaRPr lang="en-US" dirty="0"/>
          </a:p>
        </p:txBody>
      </p:sp>
      <p:pic>
        <p:nvPicPr>
          <p:cNvPr id="40" name="Picture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2000" y="11419681"/>
            <a:ext cx="12933606" cy="2514600"/>
          </a:xfrm>
          <a:prstGeom prst="rect">
            <a:avLst/>
          </a:prstGeom>
        </p:spPr>
      </p:pic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4320367" y="10505281"/>
            <a:ext cx="7633060" cy="88731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defTabSz="1293813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2pPr>
            <a:lvl3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3pPr>
            <a:lvl4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4pPr>
            <a:lvl5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5pPr>
            <a:lvl6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6pPr>
            <a:lvl7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7pPr>
            <a:lvl8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8pPr>
            <a:lvl9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9pPr>
          </a:lstStyle>
          <a:p>
            <a:pPr lvl="0" algn="ctr"/>
            <a:r>
              <a:rPr lang="en-US" dirty="0" smtClean="0">
                <a:effectLst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72006" y="14239081"/>
            <a:ext cx="6096000" cy="331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08643"/>
              </p:ext>
            </p:extLst>
          </p:nvPr>
        </p:nvGraphicFramePr>
        <p:xfrm>
          <a:off x="21690806" y="17744281"/>
          <a:ext cx="8046190" cy="258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098"/>
                <a:gridCol w="734060"/>
                <a:gridCol w="6913032"/>
              </a:tblGrid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Path’s decision nodes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[(month = 2), T],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400 = 0 | | (year % 4 = 0 &amp;&amp; year % 100 = 0)), T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[(month = 2), T], 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400 = 0 || (year % 4 = 0 &amp;&amp; year % 100 = 0)), F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[(month = 2), F],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6||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11)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[(month =2), F],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6||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=11)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F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27792"/>
              </p:ext>
            </p:extLst>
          </p:nvPr>
        </p:nvGraphicFramePr>
        <p:xfrm>
          <a:off x="21690806" y="20540821"/>
          <a:ext cx="8077201" cy="3435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330"/>
                <a:gridCol w="3031110"/>
                <a:gridCol w="4164753"/>
                <a:gridCol w="48300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Fitness function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fBchDist(month, ≥, 1) + fBchDist (month, ≤, 12)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≥ 12), F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min(fBchDist (month, &lt;, 1), fBchDist (month, &gt;, 12))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= 2), T]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 (month, =, 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= 2), F]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 (month, ≠, 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400 = 0 ||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 = 0 &amp;&amp; year % 100 = 0)), T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min(fBchDist (year %400, =, 0),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(fBchDist (year %4, =, 0) + fBchDist (year %100, =, 0)))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%400 = 0 ||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 = 0 &amp;&amp; year % 100 = 0)), F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(year %400, ≠, 0) + min(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(year %4, ≠, 0),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(year %100, ≠, 0))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6 ||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11)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(month, =, 4),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(month, =, 6),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(month, =, 9),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(month, =, 11))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6 ||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11)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 (month, ≠, 4) + fBchDist (month, ≠, 6) +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 (month, ≠, 9) + fBchDist (month, ≠, 11)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31842"/>
              </p:ext>
            </p:extLst>
          </p:nvPr>
        </p:nvGraphicFramePr>
        <p:xfrm>
          <a:off x="21728906" y="24221281"/>
          <a:ext cx="3296476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098"/>
                <a:gridCol w="742950"/>
                <a:gridCol w="215442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path fitness functions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+ 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+ 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f1T + f2T + f3F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f1T + f2F + f4T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f1T + f2F + f4F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f1F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71222"/>
              </p:ext>
            </p:extLst>
          </p:nvPr>
        </p:nvGraphicFramePr>
        <p:xfrm>
          <a:off x="20319206" y="26050081"/>
          <a:ext cx="4800600" cy="236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600"/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Algorithm: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Particle Swarm Optimization(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PPSO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  list of fitness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Output: test data for each fitness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90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 for each fitness function </a:t>
                      </a:r>
                      <a:r>
                        <a:rPr lang="en-US" sz="16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      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Initialize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</a:t>
                      </a:r>
                      <a:r>
                        <a:rPr lang="en-US" sz="1600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class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PSOProcess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       Assign a fitness function </a:t>
                      </a:r>
                      <a:r>
                        <a:rPr lang="en-US" sz="16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object </a:t>
                      </a:r>
                      <a:r>
                        <a:rPr lang="en-US" sz="1600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</a:t>
                      </a:r>
                      <a:endParaRPr lang="en-US" sz="1600" i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4:        Execute object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pso.start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  end for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pic>
        <p:nvPicPr>
          <p:cNvPr id="46" name="Picture 4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272206" y="25669081"/>
            <a:ext cx="441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433006" y="14239081"/>
            <a:ext cx="6781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Generate control flow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graph(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the program under test(PUT)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443202" y="17668081"/>
            <a:ext cx="5019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test paths from the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17804" y="20460186"/>
            <a:ext cx="50190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Base 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Korel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fomular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generate fitness function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decision node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519402" y="24193986"/>
            <a:ext cx="50190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Generate fitness function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each test path by summary all fitness function in each decision node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356806" y="25973881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Using Particle Swarm Optimization(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PPSO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each fitness function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execute them in parallel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272206" y="24830881"/>
            <a:ext cx="426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★</a:t>
            </a:r>
            <a:r>
              <a:rPr lang="en-US" altLang="ja-JP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Result: all test paths were covered by generated test data 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-information">
  <a:themeElements>
    <a:clrScheme name="a1j_inform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1j_information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D9EDE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1293813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D9EDE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1293813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a1j_inform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A0-information</Template>
  <TotalTime>2778</TotalTime>
  <Words>860</Words>
  <Application>Microsoft Office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A0-information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トゥン</dc:creator>
  <cp:lastModifiedBy>DINH NGOC THI</cp:lastModifiedBy>
  <cp:revision>427</cp:revision>
  <cp:lastPrinted>2015-10-29T02:52:59Z</cp:lastPrinted>
  <dcterms:created xsi:type="dcterms:W3CDTF">2012-11-26T01:48:07Z</dcterms:created>
  <dcterms:modified xsi:type="dcterms:W3CDTF">2017-03-06T13:34:49Z</dcterms:modified>
</cp:coreProperties>
</file>